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media/image28.png" ContentType="image/png"/>
  <Override PartName="/ppt/media/image1.jpeg" ContentType="image/jpeg"/>
  <Override PartName="/ppt/media/image25.png" ContentType="image/png"/>
  <Override PartName="/ppt/media/image6.tif" ContentType="image/tiff"/>
  <Override PartName="/ppt/media/image2.jpeg" ContentType="image/jpeg"/>
  <Override PartName="/ppt/media/image22.png" ContentType="image/png"/>
  <Override PartName="/ppt/media/image3.tif" ContentType="image/tiff"/>
  <Override PartName="/ppt/media/image23.png" ContentType="image/png"/>
  <Override PartName="/ppt/media/image4.tif" ContentType="image/tiff"/>
  <Override PartName="/ppt/media/image7.png" ContentType="image/png"/>
  <Override PartName="/ppt/media/image24.png" ContentType="image/png"/>
  <Override PartName="/ppt/media/image5.tif" ContentType="image/tiff"/>
  <Override PartName="/ppt/media/image27.png" ContentType="image/png"/>
  <Override PartName="/ppt/media/image8.tif" ContentType="image/tiff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6.png" ContentType="image/png"/>
  <Override PartName="/ppt/media/image29.png" ContentType="image/png"/>
  <Override PartName="/ppt/media/image30.png" ContentType="image/png"/>
  <Override PartName="/ppt/media/image31.png" ContentType="image/png"/>
  <Override PartName="/ppt/media/image32.png" ContentType="image/pn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media/image37.png" ContentType="image/png"/>
  <Override PartName="/ppt/media/image38.tif" ContentType="image/tiff"/>
  <Override PartName="/ppt/media/image39.tif" ContentType="image/tiff"/>
  <Override PartName="/ppt/media/image40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380880" y="1719000"/>
            <a:ext cx="8407440" cy="4407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fr-F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840744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380880" y="355680"/>
            <a:ext cx="8380800" cy="48873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fr-F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380880" y="40212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689000" y="40212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380880" y="4021200"/>
            <a:ext cx="84074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84074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380880" y="4021200"/>
            <a:ext cx="84074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689000" y="40212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380880" y="40212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3223440" y="17190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6066000" y="17190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6066000" y="40212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body"/>
          </p:nvPr>
        </p:nvSpPr>
        <p:spPr>
          <a:xfrm>
            <a:off x="3223440" y="40212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 type="body"/>
          </p:nvPr>
        </p:nvSpPr>
        <p:spPr>
          <a:xfrm>
            <a:off x="380880" y="40212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subTitle"/>
          </p:nvPr>
        </p:nvSpPr>
        <p:spPr>
          <a:xfrm>
            <a:off x="380880" y="1719000"/>
            <a:ext cx="8407440" cy="4407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fr-F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840744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subTitle"/>
          </p:nvPr>
        </p:nvSpPr>
        <p:spPr>
          <a:xfrm>
            <a:off x="380880" y="355680"/>
            <a:ext cx="8380800" cy="48873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fr-F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380880" y="40212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44071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4689000" y="40212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380880" y="4021200"/>
            <a:ext cx="84074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84074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380880" y="4021200"/>
            <a:ext cx="84074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689000" y="17190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4689000" y="40212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body"/>
          </p:nvPr>
        </p:nvSpPr>
        <p:spPr>
          <a:xfrm>
            <a:off x="380880" y="4021200"/>
            <a:ext cx="410256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380880" y="17190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3223440" y="17190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 type="body"/>
          </p:nvPr>
        </p:nvSpPr>
        <p:spPr>
          <a:xfrm>
            <a:off x="6066000" y="17190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 type="body"/>
          </p:nvPr>
        </p:nvSpPr>
        <p:spPr>
          <a:xfrm>
            <a:off x="6066000" y="40212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86" name="PlaceHolder 6"/>
          <p:cNvSpPr>
            <a:spLocks noGrp="1"/>
          </p:cNvSpPr>
          <p:nvPr>
            <p:ph type="body"/>
          </p:nvPr>
        </p:nvSpPr>
        <p:spPr>
          <a:xfrm>
            <a:off x="3223440" y="40212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87" name="PlaceHolder 7"/>
          <p:cNvSpPr>
            <a:spLocks noGrp="1"/>
          </p:cNvSpPr>
          <p:nvPr>
            <p:ph type="body"/>
          </p:nvPr>
        </p:nvSpPr>
        <p:spPr>
          <a:xfrm>
            <a:off x="380880" y="4021200"/>
            <a:ext cx="2706840" cy="2102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152280" y="1635120"/>
            <a:ext cx="8831520" cy="50450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" name="CustomShape 2" hidden="1"/>
          <p:cNvSpPr/>
          <p:nvPr/>
        </p:nvSpPr>
        <p:spPr>
          <a:xfrm>
            <a:off x="152280" y="152280"/>
            <a:ext cx="8813520" cy="13460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7010280" y="152280"/>
            <a:ext cx="1980720" cy="6555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152280" y="154080"/>
            <a:ext cx="6705360" cy="65527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" name="PlaceHolder 5"/>
          <p:cNvSpPr>
            <a:spLocks noGrp="1"/>
          </p:cNvSpPr>
          <p:nvPr>
            <p:ph type="dt"/>
          </p:nvPr>
        </p:nvSpPr>
        <p:spPr>
          <a:xfrm>
            <a:off x="370800" y="6356520"/>
            <a:ext cx="2133360" cy="2739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689BCCC2-881B-45D6-9236-474A9D36AD9A}" type="datetime1">
              <a:rPr b="0" lang="fr-FR" sz="1100" spc="-1" strike="noStrike">
                <a:solidFill>
                  <a:srgbClr val="ccd1b9"/>
                </a:solidFill>
                <a:latin typeface="Franklin Gothic Medium"/>
              </a:rPr>
              <a:t>03/04/2020</a:t>
            </a:fld>
            <a:endParaRPr b="0" lang="fr-FR" sz="1100" spc="-1" strike="noStrike">
              <a:latin typeface="Times New Roman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sldNum"/>
          </p:nvPr>
        </p:nvSpPr>
        <p:spPr>
          <a:xfrm>
            <a:off x="8234640" y="6355080"/>
            <a:ext cx="582480" cy="27396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87049361-E053-4C7E-8346-0D07A4B7199F}" type="slidenum">
              <a:rPr b="0" lang="fr-FR" sz="1100" spc="-1" strike="noStrike">
                <a:solidFill>
                  <a:srgbClr val="ffffff"/>
                </a:solidFill>
                <a:latin typeface="Franklin Gothic Medium"/>
              </a:rPr>
              <a:t>&lt;numéro&gt;</a:t>
            </a:fld>
            <a:endParaRPr b="0" lang="fr-FR" sz="1100" spc="-1" strike="noStrike">
              <a:latin typeface="Times New Roman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ftr"/>
          </p:nvPr>
        </p:nvSpPr>
        <p:spPr>
          <a:xfrm>
            <a:off x="3048120" y="6356520"/>
            <a:ext cx="3352320" cy="273960"/>
          </a:xfrm>
          <a:prstGeom prst="rect">
            <a:avLst/>
          </a:prstGeom>
        </p:spPr>
        <p:txBody>
          <a:bodyPr anchor="ctr"/>
          <a:p>
            <a:endParaRPr b="0" lang="fr-FR" sz="2400" spc="-1" strike="noStrike"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title"/>
          </p:nvPr>
        </p:nvSpPr>
        <p:spPr>
          <a:xfrm>
            <a:off x="457200" y="2053080"/>
            <a:ext cx="6324120" cy="182844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r>
              <a:rPr b="0" lang="en-US" sz="4200" spc="148" strike="noStrike" cap="all">
                <a:solidFill>
                  <a:srgbClr val="ffffff"/>
                </a:solidFill>
                <a:latin typeface="Franklin Gothic Medium"/>
              </a:rPr>
              <a:t>Cliquez et modifiez le titre</a:t>
            </a:r>
            <a:endParaRPr b="0" lang="en-US" sz="4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Cliquez pour éditer le format du plan de texte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Second niveau de plan</a:t>
            </a:r>
            <a:endParaRPr b="0" lang="en-US" sz="16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534949"/>
                </a:solidFill>
                <a:latin typeface="Franklin Gothic Medium"/>
              </a:rPr>
              <a:t>Troisième niveau de plan</a:t>
            </a:r>
            <a:endParaRPr b="0" lang="en-US" sz="1400" spc="-1" strike="noStrike">
              <a:solidFill>
                <a:srgbClr val="534949"/>
              </a:solidFill>
              <a:latin typeface="Franklin Gothic Medium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300" spc="97" strike="noStrike">
                <a:solidFill>
                  <a:srgbClr val="534949"/>
                </a:solidFill>
                <a:latin typeface="Franklin Gothic Medium"/>
              </a:rPr>
              <a:t>Quatrième niveau de plan</a:t>
            </a:r>
            <a:endParaRPr b="0" lang="en-US" sz="1300" spc="97" strike="noStrike">
              <a:solidFill>
                <a:srgbClr val="534949"/>
              </a:solidFill>
              <a:latin typeface="Franklin Gothic Medium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Cinquième niveau de plan</a:t>
            </a:r>
            <a:endParaRPr b="0" lang="en-US" sz="2000" spc="97" strike="noStrike">
              <a:solidFill>
                <a:srgbClr val="534949"/>
              </a:solidFill>
              <a:latin typeface="Franklin Gothic Medium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Sixième niveau de plan</a:t>
            </a:r>
            <a:endParaRPr b="0" lang="en-US" sz="2000" spc="97" strike="noStrike">
              <a:solidFill>
                <a:srgbClr val="534949"/>
              </a:solidFill>
              <a:latin typeface="Franklin Gothic Medium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Septième niveau de plan</a:t>
            </a:r>
            <a:endParaRPr b="0" lang="en-US" sz="2000" spc="97" strike="noStrike">
              <a:solidFill>
                <a:srgbClr val="534949"/>
              </a:solidFill>
              <a:latin typeface="Franklin Gothic Medium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/>
          <p:cNvSpPr/>
          <p:nvPr/>
        </p:nvSpPr>
        <p:spPr>
          <a:xfrm>
            <a:off x="152280" y="1635120"/>
            <a:ext cx="8831520" cy="50450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" name="CustomShape 2"/>
          <p:cNvSpPr/>
          <p:nvPr/>
        </p:nvSpPr>
        <p:spPr>
          <a:xfrm>
            <a:off x="152280" y="152280"/>
            <a:ext cx="8813520" cy="13460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380880" y="1719000"/>
            <a:ext cx="8407440" cy="4407120"/>
          </a:xfrm>
          <a:prstGeom prst="rect">
            <a:avLst/>
          </a:prstGeom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Cliquez pour modifier les styles du texte du masque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Deuxième niveau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Troisième niveau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 lvl="3" marL="1097280" indent="-182520">
              <a:lnSpc>
                <a:spcPct val="100000"/>
              </a:lnSpc>
              <a:spcBef>
                <a:spcPts val="281"/>
              </a:spcBef>
              <a:buClr>
                <a:srgbClr val="87706b"/>
              </a:buClr>
              <a:buFont typeface="Wingdings" charset="2"/>
              <a:buChar char=""/>
            </a:pPr>
            <a:r>
              <a:rPr b="0" lang="en-US" sz="1400" spc="-1" strike="noStrike">
                <a:solidFill>
                  <a:srgbClr val="534949"/>
                </a:solidFill>
                <a:latin typeface="Franklin Gothic Medium"/>
              </a:rPr>
              <a:t>Quatrième niveau</a:t>
            </a:r>
            <a:endParaRPr b="0" lang="en-US" sz="1400" spc="97" strike="noStrike">
              <a:solidFill>
                <a:srgbClr val="534949"/>
              </a:solidFill>
              <a:latin typeface="Franklin Gothic Medium"/>
            </a:endParaRPr>
          </a:p>
          <a:p>
            <a:pPr lvl="4" marL="1280160" indent="-182520">
              <a:lnSpc>
                <a:spcPct val="100000"/>
              </a:lnSpc>
              <a:spcBef>
                <a:spcPts val="261"/>
              </a:spcBef>
              <a:buClr>
                <a:srgbClr val="6f777d"/>
              </a:buClr>
              <a:buFont typeface="Wingdings" charset="2"/>
              <a:buChar char=""/>
            </a:pPr>
            <a:r>
              <a:rPr b="0" lang="en-US" sz="1300" spc="97" strike="noStrike">
                <a:solidFill>
                  <a:srgbClr val="534949"/>
                </a:solidFill>
                <a:latin typeface="Franklin Gothic Medium"/>
              </a:rPr>
              <a:t>Cinquième niveau</a:t>
            </a:r>
            <a:endParaRPr b="0" lang="en-US" sz="1300" spc="97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dt"/>
          </p:nvPr>
        </p:nvSpPr>
        <p:spPr>
          <a:xfrm>
            <a:off x="370800" y="6356520"/>
            <a:ext cx="2133360" cy="2739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26C2EC50-7F3E-4469-8812-CF73A6FF6509}" type="datetime1">
              <a:rPr b="0" lang="fr-FR" sz="1100" spc="-1" strike="noStrike">
                <a:solidFill>
                  <a:srgbClr val="534949"/>
                </a:solidFill>
                <a:latin typeface="Franklin Gothic Medium"/>
              </a:rPr>
              <a:t>03/04/2020</a:t>
            </a:fld>
            <a:endParaRPr b="0" lang="fr-FR" sz="1100" spc="-1" strike="noStrike">
              <a:latin typeface="Times New Roman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ftr"/>
          </p:nvPr>
        </p:nvSpPr>
        <p:spPr>
          <a:xfrm>
            <a:off x="3048120" y="6356520"/>
            <a:ext cx="3352320" cy="273960"/>
          </a:xfrm>
          <a:prstGeom prst="rect">
            <a:avLst/>
          </a:prstGeom>
        </p:spPr>
        <p:txBody>
          <a:bodyPr anchor="ctr"/>
          <a:p>
            <a:endParaRPr b="0" lang="fr-FR" sz="2400" spc="-1" strike="noStrike">
              <a:latin typeface="Times New Roman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 type="sldNum"/>
          </p:nvPr>
        </p:nvSpPr>
        <p:spPr>
          <a:xfrm>
            <a:off x="8234640" y="6355080"/>
            <a:ext cx="582480" cy="27396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fld id="{86B6C48E-965C-42C2-97A5-7113C5D0A7CE}" type="slidenum">
              <a:rPr b="0" lang="fr-FR" sz="1100" spc="-1" strike="noStrike">
                <a:solidFill>
                  <a:srgbClr val="534949"/>
                </a:solidFill>
                <a:latin typeface="Franklin Gothic Medium"/>
              </a:rPr>
              <a:t>&lt;numéro&gt;</a:t>
            </a:fld>
            <a:endParaRPr b="0" lang="fr-FR" sz="1100" spc="-1" strike="noStrike">
              <a:latin typeface="Times New Roman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 type="title"/>
          </p:nvPr>
        </p:nvSpPr>
        <p:spPr>
          <a:xfrm>
            <a:off x="380880" y="355680"/>
            <a:ext cx="8380800" cy="105408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Cliquez et modifiez le titre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tif"/><Relationship Id="rId4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4.tif"/><Relationship Id="rId2" Type="http://schemas.openxmlformats.org/officeDocument/2006/relationships/image" Target="../media/image5.tif"/><Relationship Id="rId3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6.tif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8.tif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image" Target="../media/image28.png"/><Relationship Id="rId3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image" Target="../media/image34.png"/><Relationship Id="rId3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38.tif"/><Relationship Id="rId2" Type="http://schemas.openxmlformats.org/officeDocument/2006/relationships/image" Target="../media/image39.tif"/><Relationship Id="rId3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40.png"/><Relationship Id="rId2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Shape 1"/>
          <p:cNvSpPr txBox="1"/>
          <p:nvPr/>
        </p:nvSpPr>
        <p:spPr>
          <a:xfrm>
            <a:off x="7010280" y="2053080"/>
            <a:ext cx="1980720" cy="182844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>
              <a:lnSpc>
                <a:spcPct val="100000"/>
              </a:lnSpc>
              <a:spcBef>
                <a:spcPts val="380"/>
              </a:spcBef>
            </a:pPr>
            <a:r>
              <a:rPr b="0" lang="fr-FR" sz="1900" spc="148" strike="noStrike">
                <a:solidFill>
                  <a:srgbClr val="ffffff"/>
                </a:solidFill>
                <a:latin typeface="Franklin Gothic Medium"/>
              </a:rPr>
              <a:t>Enseignement scientifique Première</a:t>
            </a:r>
            <a:endParaRPr b="0" lang="fr-FR" sz="1900" spc="-1" strike="noStrike">
              <a:latin typeface="Arial"/>
            </a:endParaRPr>
          </a:p>
        </p:txBody>
      </p:sp>
      <p:sp>
        <p:nvSpPr>
          <p:cNvPr id="89" name="TextShape 2"/>
          <p:cNvSpPr txBox="1"/>
          <p:nvPr/>
        </p:nvSpPr>
        <p:spPr>
          <a:xfrm>
            <a:off x="457200" y="2053080"/>
            <a:ext cx="6324120" cy="182844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r">
              <a:lnSpc>
                <a:spcPct val="100000"/>
              </a:lnSpc>
            </a:pPr>
            <a:r>
              <a:rPr b="0" lang="en-US" sz="4200" spc="148" strike="noStrike" cap="all">
                <a:solidFill>
                  <a:srgbClr val="ffffff"/>
                </a:solidFill>
                <a:latin typeface="Franklin Gothic Medium"/>
              </a:rPr>
              <a:t>Projet </a:t>
            </a:r>
            <a:br/>
            <a:r>
              <a:rPr b="0" lang="en-US" sz="4200" spc="148" strike="noStrike" cap="all">
                <a:solidFill>
                  <a:srgbClr val="ffffff"/>
                </a:solidFill>
                <a:latin typeface="Franklin Gothic Medium"/>
              </a:rPr>
              <a:t>Expérimental et numérique</a:t>
            </a:r>
            <a:endParaRPr b="0" lang="en-US" sz="4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90" name="TextShape 3"/>
          <p:cNvSpPr txBox="1"/>
          <p:nvPr/>
        </p:nvSpPr>
        <p:spPr>
          <a:xfrm>
            <a:off x="7200000" y="5976000"/>
            <a:ext cx="1584000" cy="346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r>
              <a:rPr b="0" lang="fr-FR" sz="1800" spc="-1" strike="noStrike">
                <a:latin typeface="Arial"/>
              </a:rPr>
              <a:t>Lise Bailly</a:t>
            </a:r>
            <a:endParaRPr b="0" lang="fr-FR" sz="18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1" lang="en-US" sz="2000" spc="148" strike="noStrike">
                <a:solidFill>
                  <a:srgbClr val="534949"/>
                </a:solidFill>
                <a:latin typeface="Franklin Gothic Medium"/>
              </a:rPr>
              <a:t>Le projet s’articule autour de la mesure et des données qu’elle produit, qui sont au cœur des sciences expérimentales.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marL="45720">
              <a:lnSpc>
                <a:spcPct val="100000"/>
              </a:lnSpc>
              <a:spcBef>
                <a:spcPts val="400"/>
              </a:spcBef>
            </a:pP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92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Présentation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93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>
              <a:lnSpc>
                <a:spcPct val="100000"/>
              </a:lnSpc>
              <a:spcBef>
                <a:spcPts val="400"/>
              </a:spcBef>
            </a:pP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1" lang="en-US" sz="2000" spc="148" strike="noStrike">
                <a:solidFill>
                  <a:srgbClr val="534949"/>
                </a:solidFill>
                <a:latin typeface="Franklin Gothic Medium"/>
              </a:rPr>
              <a:t>Objectifs :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confronter les élèves à la pratique d’une démarche scientifique expérimentale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utiliser du matériel (capteurs et logiciels) 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analyser des résultats + esprit critique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endParaRPr b="0" lang="en-US" sz="1800" spc="148" strike="noStrike">
              <a:solidFill>
                <a:srgbClr val="534949"/>
              </a:solidFill>
              <a:latin typeface="Franklin Gothic Medium"/>
            </a:endParaRPr>
          </a:p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1" lang="en-US" sz="2000" spc="148" strike="noStrike">
                <a:solidFill>
                  <a:srgbClr val="534949"/>
                </a:solidFill>
                <a:latin typeface="Franklin Gothic Medium"/>
              </a:rPr>
              <a:t>Trois dimensions (plus ou moins développée) :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utilisation d’un capteur éventuellement réalisé en classe ;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acquisition numérique de données ;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traitement mathématique, représentation et interprétation de ces données.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95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Présentation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>
              <a:lnSpc>
                <a:spcPct val="100000"/>
              </a:lnSpc>
              <a:spcBef>
                <a:spcPts val="400"/>
              </a:spcBef>
            </a:pP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1" lang="en-US" sz="2000" spc="148" strike="noStrike">
                <a:solidFill>
                  <a:srgbClr val="534949"/>
                </a:solidFill>
                <a:latin typeface="Franklin Gothic Medium"/>
              </a:rPr>
              <a:t>Objet d’étude :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choisi librement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en lien avec le programme ou non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dans le cadre d’un projet de classe ou d’établissement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endParaRPr b="0" lang="en-US" sz="1800" spc="148" strike="noStrike">
              <a:solidFill>
                <a:srgbClr val="534949"/>
              </a:solidFill>
              <a:latin typeface="Franklin Gothic Medium"/>
            </a:endParaRPr>
          </a:p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1" lang="en-US" sz="2000" spc="148" strike="noStrike">
                <a:solidFill>
                  <a:srgbClr val="534949"/>
                </a:solidFill>
                <a:latin typeface="Franklin Gothic Medium"/>
              </a:rPr>
              <a:t>Organisation :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12h contiguës ou réparties au long de l’année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petits groupes d’élèves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b="0" lang="en-US" sz="18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98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Présentation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99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En lien avec le Thème 1 – Une longue histoire de la matière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Réalisation de cristaux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Observation de la formation de cristaux de sel / de sucre (solutions concentrées, puis évaporation)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La chimie dans la cuisine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Les états du blanc d’œuf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La vinaigrette : une émulsion (molécules hydrophobes / lipophobes)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Le chocolat : solide / liquide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01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02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En lien avec le Thème 2 – Le Soleil, notre source d’énergie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La production de matière organique par les végétaux : 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Suivi de la germination de graines (graines sèches / fraîches) puis de la croissance végétale dans différentes conditions (lumière, obscurité, froid…)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04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05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06" name="Image 5" descr=""/>
          <p:cNvPicPr/>
          <p:nvPr/>
        </p:nvPicPr>
        <p:blipFill>
          <a:blip r:embed="rId1"/>
          <a:stretch/>
        </p:blipFill>
        <p:spPr>
          <a:xfrm rot="5400000">
            <a:off x="6567840" y="3831840"/>
            <a:ext cx="2381400" cy="1785960"/>
          </a:xfrm>
          <a:prstGeom prst="rect">
            <a:avLst/>
          </a:prstGeom>
          <a:ln>
            <a:noFill/>
          </a:ln>
        </p:spPr>
      </p:pic>
      <p:pic>
        <p:nvPicPr>
          <p:cNvPr id="107" name="Image 7" descr=""/>
          <p:cNvPicPr/>
          <p:nvPr/>
        </p:nvPicPr>
        <p:blipFill>
          <a:blip r:embed="rId2"/>
          <a:stretch/>
        </p:blipFill>
        <p:spPr>
          <a:xfrm rot="5400000">
            <a:off x="4613760" y="3831840"/>
            <a:ext cx="2381400" cy="1785960"/>
          </a:xfrm>
          <a:prstGeom prst="rect">
            <a:avLst/>
          </a:prstGeom>
          <a:ln>
            <a:noFill/>
          </a:ln>
        </p:spPr>
      </p:pic>
      <p:pic>
        <p:nvPicPr>
          <p:cNvPr id="108" name="Image 8" descr=""/>
          <p:cNvPicPr/>
          <p:nvPr/>
        </p:nvPicPr>
        <p:blipFill>
          <a:blip r:embed="rId3"/>
          <a:stretch/>
        </p:blipFill>
        <p:spPr>
          <a:xfrm>
            <a:off x="984600" y="3538800"/>
            <a:ext cx="3169440" cy="2377080"/>
          </a:xfrm>
          <a:prstGeom prst="rect">
            <a:avLst/>
          </a:prstGeom>
          <a:ln>
            <a:noFill/>
          </a:ln>
        </p:spPr>
      </p:pic>
      <p:sp>
        <p:nvSpPr>
          <p:cNvPr id="109" name="CustomShape 4"/>
          <p:cNvSpPr/>
          <p:nvPr/>
        </p:nvSpPr>
        <p:spPr>
          <a:xfrm>
            <a:off x="1000800" y="5946480"/>
            <a:ext cx="2396880" cy="27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Franklin Gothic Medium"/>
              </a:rPr>
              <a:t>Germination de graines de haricot</a:t>
            </a:r>
            <a:endParaRPr b="0" lang="fr-FR" sz="1200" spc="-1" strike="noStrike">
              <a:latin typeface="Arial"/>
            </a:endParaRPr>
          </a:p>
        </p:txBody>
      </p:sp>
      <p:sp>
        <p:nvSpPr>
          <p:cNvPr id="110" name="CustomShape 5"/>
          <p:cNvSpPr/>
          <p:nvPr/>
        </p:nvSpPr>
        <p:spPr>
          <a:xfrm>
            <a:off x="4908240" y="5934960"/>
            <a:ext cx="2485440" cy="272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200" spc="-1" strike="noStrike">
                <a:solidFill>
                  <a:srgbClr val="000000"/>
                </a:solidFill>
                <a:latin typeface="Franklin Gothic Medium"/>
              </a:rPr>
              <a:t>Germination de graines de tomates</a:t>
            </a:r>
            <a:endParaRPr b="0" lang="fr-FR" sz="1200" spc="-1" strike="noStrike">
              <a:latin typeface="Arial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En lien avec le Thème 2 – Le Soleil, notre source d’énergie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La dégradation de la matière organique : 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Suivi du brunissement des fruits (avec / sans citron) : pomme, poire, banane… 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12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13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14" name="Image 4" descr=""/>
          <p:cNvPicPr/>
          <p:nvPr/>
        </p:nvPicPr>
        <p:blipFill>
          <a:blip r:embed="rId1"/>
          <a:stretch/>
        </p:blipFill>
        <p:spPr>
          <a:xfrm>
            <a:off x="758520" y="3430800"/>
            <a:ext cx="3809520" cy="2133360"/>
          </a:xfrm>
          <a:prstGeom prst="rect">
            <a:avLst/>
          </a:prstGeom>
          <a:ln>
            <a:noFill/>
          </a:ln>
        </p:spPr>
      </p:pic>
      <p:pic>
        <p:nvPicPr>
          <p:cNvPr id="115" name="Image 6" descr=""/>
          <p:cNvPicPr/>
          <p:nvPr/>
        </p:nvPicPr>
        <p:blipFill>
          <a:blip r:embed="rId2"/>
          <a:stretch/>
        </p:blipFill>
        <p:spPr>
          <a:xfrm>
            <a:off x="4946400" y="3432600"/>
            <a:ext cx="3434760" cy="2129760"/>
          </a:xfrm>
          <a:prstGeom prst="rect">
            <a:avLst/>
          </a:prstGeom>
          <a:ln>
            <a:noFill/>
          </a:ln>
        </p:spPr>
      </p:pic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Shape 1"/>
          <p:cNvSpPr txBox="1"/>
          <p:nvPr/>
        </p:nvSpPr>
        <p:spPr>
          <a:xfrm>
            <a:off x="380880" y="1719000"/>
            <a:ext cx="8407440" cy="280584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En lien avec le Thème 2 – Le Soleil, notre source d’énergie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Intensité lumineuse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Mesure de l’intensité lumineuse dans différents endroits de la maison au même moment ou au même endroit à différents moments… (application : « luxmètre » ou »phyphox »)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17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18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19" name="Image 4" descr=""/>
          <p:cNvPicPr/>
          <p:nvPr/>
        </p:nvPicPr>
        <p:blipFill>
          <a:blip r:embed="rId1"/>
          <a:stretch/>
        </p:blipFill>
        <p:spPr>
          <a:xfrm>
            <a:off x="6685920" y="3769920"/>
            <a:ext cx="1683720" cy="2526120"/>
          </a:xfrm>
          <a:prstGeom prst="rect">
            <a:avLst/>
          </a:prstGeom>
          <a:ln>
            <a:noFill/>
          </a:ln>
        </p:spPr>
      </p:pic>
      <p:sp>
        <p:nvSpPr>
          <p:cNvPr id="120" name="CustomShape 4"/>
          <p:cNvSpPr/>
          <p:nvPr/>
        </p:nvSpPr>
        <p:spPr>
          <a:xfrm>
            <a:off x="380880" y="3629880"/>
            <a:ext cx="6055920" cy="2805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marL="640080">
              <a:lnSpc>
                <a:spcPct val="100000"/>
              </a:lnSpc>
              <a:spcBef>
                <a:spcPts val="320"/>
              </a:spcBef>
            </a:pPr>
            <a:endParaRPr b="0" lang="fr-FR" sz="2000" spc="-1" strike="noStrike">
              <a:latin typeface="Arial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fr-FR" sz="1800" spc="97" strike="noStrike">
                <a:solidFill>
                  <a:srgbClr val="534949"/>
                </a:solidFill>
                <a:latin typeface="Franklin Gothic Medium"/>
              </a:rPr>
              <a:t>Entrainement et masse musculaire</a:t>
            </a:r>
            <a:endParaRPr b="0" lang="fr-FR" sz="1800" spc="-1" strike="noStrike">
              <a:latin typeface="Arial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fr-FR" sz="1600" spc="97" strike="noStrike">
                <a:solidFill>
                  <a:srgbClr val="534949"/>
                </a:solidFill>
                <a:latin typeface="Franklin Gothic Medium"/>
              </a:rPr>
              <a:t>Évolution de la circonférence d’un muscle (biceps ? quadriceps ?) sur une période avec musculation</a:t>
            </a:r>
            <a:endParaRPr b="0" lang="fr-FR" sz="1600" spc="-1" strike="noStrike">
              <a:latin typeface="Arial"/>
            </a:endParaRPr>
          </a:p>
        </p:txBody>
      </p:sp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En lien avec le Thème 3 – La Terre, un astre singulier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Le ciel quand il est dégagé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Observation du ciel, de la disposition des étoiles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Alternance jour / nuit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Mesures de la durée du jour / de la nuit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Les phases de la Lune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Observation des différentes phases de la Lune au cours d’un mois lunaire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b="0" lang="en-US" sz="16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22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23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24" name="Image 4" descr=""/>
          <p:cNvPicPr/>
          <p:nvPr/>
        </p:nvPicPr>
        <p:blipFill>
          <a:blip r:embed="rId1"/>
          <a:stretch/>
        </p:blipFill>
        <p:spPr>
          <a:xfrm>
            <a:off x="2738880" y="4163400"/>
            <a:ext cx="3665880" cy="2106000"/>
          </a:xfrm>
          <a:prstGeom prst="rect">
            <a:avLst/>
          </a:prstGeom>
          <a:ln>
            <a:noFill/>
          </a:ln>
        </p:spPr>
      </p:pic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En lien avec le Thème 4 – Son et musique, porteurs d’informations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Mesures du son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Mesures du volume sonore à différents moments de la journées / à différents endroits…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Sons et émotions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Enregistrements de sons agréables (oiseaux…) ou désagréables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endParaRPr b="0" lang="en-US" sz="1600" spc="148" strike="noStrike">
              <a:solidFill>
                <a:srgbClr val="534949"/>
              </a:solidFill>
              <a:latin typeface="Franklin Gothic Medium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b="0" lang="en-US" sz="16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26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27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28" name="Image 4" descr=""/>
          <p:cNvPicPr/>
          <p:nvPr/>
        </p:nvPicPr>
        <p:blipFill>
          <a:blip r:embed="rId1"/>
          <a:stretch/>
        </p:blipFill>
        <p:spPr>
          <a:xfrm>
            <a:off x="2537640" y="3979080"/>
            <a:ext cx="4067640" cy="2287800"/>
          </a:xfrm>
          <a:prstGeom prst="rect">
            <a:avLst/>
          </a:prstGeom>
          <a:ln>
            <a:noFill/>
          </a:ln>
        </p:spPr>
      </p:pic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Autres…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Mesure de la gravité terrestre, d’un champ magnétique, d’une masse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endParaRPr b="0" lang="en-US" sz="1800" spc="148" strike="noStrike">
              <a:solidFill>
                <a:srgbClr val="534949"/>
              </a:solidFill>
              <a:latin typeface="Franklin Gothic Medium"/>
            </a:endParaRPr>
          </a:p>
          <a:p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30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31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32" name="Image 4" descr=""/>
          <p:cNvPicPr/>
          <p:nvPr/>
        </p:nvPicPr>
        <p:blipFill>
          <a:blip r:embed="rId1"/>
          <a:stretch/>
        </p:blipFill>
        <p:spPr>
          <a:xfrm>
            <a:off x="2514240" y="2541240"/>
            <a:ext cx="4354920" cy="3725640"/>
          </a:xfrm>
          <a:prstGeom prst="rect">
            <a:avLst/>
          </a:prstGeom>
          <a:ln>
            <a:noFill/>
          </a:ln>
        </p:spPr>
      </p:pic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Shape 1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34" name="CustomShape 2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35" name="Image 14" descr=""/>
          <p:cNvPicPr/>
          <p:nvPr/>
        </p:nvPicPr>
        <p:blipFill>
          <a:blip r:embed="rId1"/>
          <a:stretch/>
        </p:blipFill>
        <p:spPr>
          <a:xfrm>
            <a:off x="2007720" y="2590920"/>
            <a:ext cx="5367960" cy="3775320"/>
          </a:xfrm>
          <a:prstGeom prst="rect">
            <a:avLst/>
          </a:prstGeom>
          <a:ln>
            <a:noFill/>
          </a:ln>
        </p:spPr>
      </p:pic>
      <p:sp>
        <p:nvSpPr>
          <p:cNvPr id="136" name="CustomShape 3"/>
          <p:cNvSpPr/>
          <p:nvPr/>
        </p:nvSpPr>
        <p:spPr>
          <a:xfrm>
            <a:off x="380880" y="1852200"/>
            <a:ext cx="8380800" cy="516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fr-FR" sz="1400" spc="-1" strike="noStrike">
                <a:solidFill>
                  <a:srgbClr val="000000"/>
                </a:solidFill>
                <a:latin typeface="Franklin Gothic Medium"/>
              </a:rPr>
              <a:t>Défi n°1 : Mesurer la gravité terrestre </a:t>
            </a: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à partir de l’accélération de la chute d’un smartphone (avec « phyphox »)</a:t>
            </a:r>
            <a:endParaRPr b="0" lang="fr-FR" sz="1400" spc="-1" strike="noStrike">
              <a:latin typeface="Arial"/>
            </a:endParaRPr>
          </a:p>
        </p:txBody>
      </p:sp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extShape 1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38" name="CustomShape 2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39" name="Image 10" descr=""/>
          <p:cNvPicPr/>
          <p:nvPr/>
        </p:nvPicPr>
        <p:blipFill>
          <a:blip r:embed="rId1"/>
          <a:stretch/>
        </p:blipFill>
        <p:spPr>
          <a:xfrm>
            <a:off x="380880" y="2518200"/>
            <a:ext cx="2894760" cy="1909080"/>
          </a:xfrm>
          <a:prstGeom prst="rect">
            <a:avLst/>
          </a:prstGeom>
          <a:ln>
            <a:noFill/>
          </a:ln>
        </p:spPr>
      </p:pic>
      <p:pic>
        <p:nvPicPr>
          <p:cNvPr id="140" name="Image 6" descr=""/>
          <p:cNvPicPr/>
          <p:nvPr/>
        </p:nvPicPr>
        <p:blipFill>
          <a:blip r:embed="rId2"/>
          <a:stretch/>
        </p:blipFill>
        <p:spPr>
          <a:xfrm>
            <a:off x="3423600" y="2518200"/>
            <a:ext cx="2990880" cy="2247120"/>
          </a:xfrm>
          <a:prstGeom prst="rect">
            <a:avLst/>
          </a:prstGeom>
          <a:ln>
            <a:noFill/>
          </a:ln>
        </p:spPr>
      </p:pic>
      <p:pic>
        <p:nvPicPr>
          <p:cNvPr id="141" name="Image 8" descr=""/>
          <p:cNvPicPr/>
          <p:nvPr/>
        </p:nvPicPr>
        <p:blipFill>
          <a:blip r:embed="rId3"/>
          <a:stretch/>
        </p:blipFill>
        <p:spPr>
          <a:xfrm>
            <a:off x="6562080" y="4482360"/>
            <a:ext cx="2169360" cy="1847520"/>
          </a:xfrm>
          <a:prstGeom prst="rect">
            <a:avLst/>
          </a:prstGeom>
          <a:ln>
            <a:noFill/>
          </a:ln>
        </p:spPr>
      </p:pic>
      <p:sp>
        <p:nvSpPr>
          <p:cNvPr id="142" name="CustomShape 3"/>
          <p:cNvSpPr/>
          <p:nvPr/>
        </p:nvSpPr>
        <p:spPr>
          <a:xfrm>
            <a:off x="380880" y="1852200"/>
            <a:ext cx="8380800" cy="413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fr-FR" sz="1400" spc="-1" strike="noStrike">
                <a:solidFill>
                  <a:srgbClr val="000000"/>
                </a:solidFill>
                <a:latin typeface="Franklin Gothic Medium"/>
              </a:rPr>
              <a:t>Défi n°2 : Mesurer le plus grand champ magnétique possible</a:t>
            </a: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avec un magnétomètre (« phyphox »)</a:t>
            </a: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            </a:t>
            </a: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               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Modéliser ce champ magnétique</a:t>
            </a:r>
            <a:endParaRPr b="0" lang="fr-FR" sz="1400" spc="-1" strike="noStrike">
              <a:latin typeface="Arial"/>
            </a:endParaRPr>
          </a:p>
        </p:txBody>
      </p:sp>
    </p:spTree>
  </p:cSld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Shape 1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44" name="CustomShape 2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45" name="Image 4" descr=""/>
          <p:cNvPicPr/>
          <p:nvPr/>
        </p:nvPicPr>
        <p:blipFill>
          <a:blip r:embed="rId1"/>
          <a:stretch/>
        </p:blipFill>
        <p:spPr>
          <a:xfrm>
            <a:off x="380880" y="2443680"/>
            <a:ext cx="3229200" cy="2097720"/>
          </a:xfrm>
          <a:prstGeom prst="rect">
            <a:avLst/>
          </a:prstGeom>
          <a:ln>
            <a:noFill/>
          </a:ln>
        </p:spPr>
      </p:pic>
      <p:pic>
        <p:nvPicPr>
          <p:cNvPr id="146" name="Image 7" descr=""/>
          <p:cNvPicPr/>
          <p:nvPr/>
        </p:nvPicPr>
        <p:blipFill>
          <a:blip r:embed="rId2"/>
          <a:stretch/>
        </p:blipFill>
        <p:spPr>
          <a:xfrm>
            <a:off x="3750120" y="2450520"/>
            <a:ext cx="3439440" cy="2104200"/>
          </a:xfrm>
          <a:prstGeom prst="rect">
            <a:avLst/>
          </a:prstGeom>
          <a:ln>
            <a:noFill/>
          </a:ln>
        </p:spPr>
      </p:pic>
      <p:pic>
        <p:nvPicPr>
          <p:cNvPr id="147" name="Image 11" descr=""/>
          <p:cNvPicPr/>
          <p:nvPr/>
        </p:nvPicPr>
        <p:blipFill>
          <a:blip r:embed="rId3"/>
          <a:stretch/>
        </p:blipFill>
        <p:spPr>
          <a:xfrm>
            <a:off x="5745240" y="4724280"/>
            <a:ext cx="3016800" cy="1601280"/>
          </a:xfrm>
          <a:prstGeom prst="rect">
            <a:avLst/>
          </a:prstGeom>
          <a:ln>
            <a:noFill/>
          </a:ln>
        </p:spPr>
      </p:pic>
      <p:sp>
        <p:nvSpPr>
          <p:cNvPr id="148" name="CustomShape 3"/>
          <p:cNvSpPr/>
          <p:nvPr/>
        </p:nvSpPr>
        <p:spPr>
          <a:xfrm>
            <a:off x="380880" y="1852200"/>
            <a:ext cx="8380800" cy="3500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fr-FR" sz="1400" spc="-1" strike="noStrike">
                <a:solidFill>
                  <a:srgbClr val="000000"/>
                </a:solidFill>
                <a:latin typeface="Franklin Gothic Medium"/>
              </a:rPr>
              <a:t>Défi n°3 : Mesurer une masse</a:t>
            </a: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en mesurant une pression (« phyphox »)</a:t>
            </a: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ou une vibration</a:t>
            </a:r>
            <a:endParaRPr b="0" lang="fr-FR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	</a:t>
            </a:r>
            <a:r>
              <a:rPr b="0" lang="fr-FR" sz="1400" spc="-1" strike="noStrike">
                <a:solidFill>
                  <a:srgbClr val="000000"/>
                </a:solidFill>
                <a:latin typeface="Franklin Gothic Medium"/>
              </a:rPr>
              <a:t>   </a:t>
            </a:r>
            <a:endParaRPr b="0" lang="fr-FR" sz="1400" spc="-1" strike="noStrike">
              <a:latin typeface="Arial"/>
            </a:endParaRPr>
          </a:p>
        </p:txBody>
      </p:sp>
    </p:spTree>
  </p:cSld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Autres…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Mesure de la biodiversité actuelle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Sciences participatives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endParaRPr b="0" lang="en-US" sz="1800" spc="148" strike="noStrike">
              <a:solidFill>
                <a:srgbClr val="534949"/>
              </a:solidFill>
              <a:latin typeface="Franklin Gothic Medium"/>
            </a:endParaRPr>
          </a:p>
          <a:p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50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51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52" name="Image 8" descr=""/>
          <p:cNvPicPr/>
          <p:nvPr/>
        </p:nvPicPr>
        <p:blipFill>
          <a:blip r:embed="rId1"/>
          <a:stretch/>
        </p:blipFill>
        <p:spPr>
          <a:xfrm>
            <a:off x="1467000" y="4500360"/>
            <a:ext cx="5802480" cy="1830600"/>
          </a:xfrm>
          <a:prstGeom prst="rect">
            <a:avLst/>
          </a:prstGeom>
          <a:ln>
            <a:noFill/>
          </a:ln>
        </p:spPr>
      </p:pic>
      <p:pic>
        <p:nvPicPr>
          <p:cNvPr id="153" name="Image 9" descr=""/>
          <p:cNvPicPr/>
          <p:nvPr/>
        </p:nvPicPr>
        <p:blipFill>
          <a:blip r:embed="rId2"/>
          <a:stretch/>
        </p:blipFill>
        <p:spPr>
          <a:xfrm>
            <a:off x="5777280" y="1756080"/>
            <a:ext cx="2984760" cy="972360"/>
          </a:xfrm>
          <a:prstGeom prst="rect">
            <a:avLst/>
          </a:prstGeom>
          <a:ln>
            <a:noFill/>
          </a:ln>
        </p:spPr>
      </p:pic>
      <p:pic>
        <p:nvPicPr>
          <p:cNvPr id="154" name="Image 6" descr=""/>
          <p:cNvPicPr/>
          <p:nvPr/>
        </p:nvPicPr>
        <p:blipFill>
          <a:blip r:embed="rId3"/>
          <a:stretch/>
        </p:blipFill>
        <p:spPr>
          <a:xfrm>
            <a:off x="1467000" y="2851200"/>
            <a:ext cx="5802480" cy="1513080"/>
          </a:xfrm>
          <a:prstGeom prst="rect">
            <a:avLst/>
          </a:prstGeom>
          <a:ln>
            <a:noFill/>
          </a:ln>
        </p:spPr>
      </p:pic>
    </p:spTree>
  </p:cSld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Shape 1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56" name="CustomShape 2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57" name="Image 5" descr=""/>
          <p:cNvPicPr/>
          <p:nvPr/>
        </p:nvPicPr>
        <p:blipFill>
          <a:blip r:embed="rId1"/>
          <a:stretch/>
        </p:blipFill>
        <p:spPr>
          <a:xfrm>
            <a:off x="847080" y="3101040"/>
            <a:ext cx="7449840" cy="3306600"/>
          </a:xfrm>
          <a:prstGeom prst="rect">
            <a:avLst/>
          </a:prstGeom>
          <a:ln>
            <a:noFill/>
          </a:ln>
        </p:spPr>
      </p:pic>
      <p:pic>
        <p:nvPicPr>
          <p:cNvPr id="158" name="Image 6" descr=""/>
          <p:cNvPicPr/>
          <p:nvPr/>
        </p:nvPicPr>
        <p:blipFill>
          <a:blip r:embed="rId2"/>
          <a:stretch/>
        </p:blipFill>
        <p:spPr>
          <a:xfrm>
            <a:off x="6863760" y="1733760"/>
            <a:ext cx="1915920" cy="1281240"/>
          </a:xfrm>
          <a:prstGeom prst="rect">
            <a:avLst/>
          </a:prstGeom>
          <a:ln>
            <a:noFill/>
          </a:ln>
        </p:spPr>
      </p:pic>
      <p:pic>
        <p:nvPicPr>
          <p:cNvPr id="159" name="Image 8" descr=""/>
          <p:cNvPicPr/>
          <p:nvPr/>
        </p:nvPicPr>
        <p:blipFill>
          <a:blip r:embed="rId3"/>
          <a:stretch/>
        </p:blipFill>
        <p:spPr>
          <a:xfrm>
            <a:off x="293040" y="1733760"/>
            <a:ext cx="6388560" cy="1281240"/>
          </a:xfrm>
          <a:prstGeom prst="rect">
            <a:avLst/>
          </a:prstGeom>
          <a:ln>
            <a:noFill/>
          </a:ln>
        </p:spPr>
      </p:pic>
    </p:spTree>
  </p:cSld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TextShape 1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61" name="CustomShape 2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62" name="Image 7" descr=""/>
          <p:cNvPicPr/>
          <p:nvPr/>
        </p:nvPicPr>
        <p:blipFill>
          <a:blip r:embed="rId1"/>
          <a:stretch/>
        </p:blipFill>
        <p:spPr>
          <a:xfrm>
            <a:off x="1499040" y="3356280"/>
            <a:ext cx="6480720" cy="3027960"/>
          </a:xfrm>
          <a:prstGeom prst="rect">
            <a:avLst/>
          </a:prstGeom>
          <a:ln>
            <a:noFill/>
          </a:ln>
        </p:spPr>
      </p:pic>
      <p:pic>
        <p:nvPicPr>
          <p:cNvPr id="163" name="Image 9" descr=""/>
          <p:cNvPicPr/>
          <p:nvPr/>
        </p:nvPicPr>
        <p:blipFill>
          <a:blip r:embed="rId2"/>
          <a:stretch/>
        </p:blipFill>
        <p:spPr>
          <a:xfrm>
            <a:off x="2809440" y="1754640"/>
            <a:ext cx="2229120" cy="1479960"/>
          </a:xfrm>
          <a:prstGeom prst="rect">
            <a:avLst/>
          </a:prstGeom>
          <a:ln>
            <a:noFill/>
          </a:ln>
        </p:spPr>
      </p:pic>
      <p:pic>
        <p:nvPicPr>
          <p:cNvPr id="164" name="Image 12" descr=""/>
          <p:cNvPicPr/>
          <p:nvPr/>
        </p:nvPicPr>
        <p:blipFill>
          <a:blip r:embed="rId3"/>
          <a:stretch/>
        </p:blipFill>
        <p:spPr>
          <a:xfrm>
            <a:off x="5204880" y="1754640"/>
            <a:ext cx="3556800" cy="1479960"/>
          </a:xfrm>
          <a:prstGeom prst="rect">
            <a:avLst/>
          </a:prstGeom>
          <a:ln>
            <a:noFill/>
          </a:ln>
        </p:spPr>
      </p:pic>
      <p:pic>
        <p:nvPicPr>
          <p:cNvPr id="165" name="Image 13" descr=""/>
          <p:cNvPicPr/>
          <p:nvPr/>
        </p:nvPicPr>
        <p:blipFill>
          <a:blip r:embed="rId4"/>
          <a:stretch/>
        </p:blipFill>
        <p:spPr>
          <a:xfrm>
            <a:off x="349560" y="2549520"/>
            <a:ext cx="2298240" cy="685440"/>
          </a:xfrm>
          <a:prstGeom prst="rect">
            <a:avLst/>
          </a:prstGeom>
          <a:ln>
            <a:noFill/>
          </a:ln>
        </p:spPr>
      </p:pic>
    </p:spTree>
  </p:cSld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TextShape 1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67" name="CustomShape 2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68" name="Image 14" descr=""/>
          <p:cNvPicPr/>
          <p:nvPr/>
        </p:nvPicPr>
        <p:blipFill>
          <a:blip r:embed="rId1"/>
          <a:stretch/>
        </p:blipFill>
        <p:spPr>
          <a:xfrm>
            <a:off x="2728440" y="2024280"/>
            <a:ext cx="6065640" cy="4059360"/>
          </a:xfrm>
          <a:prstGeom prst="rect">
            <a:avLst/>
          </a:prstGeom>
          <a:ln>
            <a:noFill/>
          </a:ln>
        </p:spPr>
      </p:pic>
      <p:pic>
        <p:nvPicPr>
          <p:cNvPr id="169" name="Image 8" descr=""/>
          <p:cNvPicPr/>
          <p:nvPr/>
        </p:nvPicPr>
        <p:blipFill>
          <a:blip r:embed="rId2"/>
          <a:stretch/>
        </p:blipFill>
        <p:spPr>
          <a:xfrm>
            <a:off x="349560" y="2549520"/>
            <a:ext cx="2298240" cy="685440"/>
          </a:xfrm>
          <a:prstGeom prst="rect">
            <a:avLst/>
          </a:prstGeom>
          <a:ln>
            <a:noFill/>
          </a:ln>
        </p:spPr>
      </p:pic>
    </p:spTree>
  </p:cSld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TextShape 1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71" name="CustomShape 2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72" name="Image 8" descr=""/>
          <p:cNvPicPr/>
          <p:nvPr/>
        </p:nvPicPr>
        <p:blipFill>
          <a:blip r:embed="rId1"/>
          <a:stretch/>
        </p:blipFill>
        <p:spPr>
          <a:xfrm>
            <a:off x="349560" y="2549520"/>
            <a:ext cx="2298240" cy="685440"/>
          </a:xfrm>
          <a:prstGeom prst="rect">
            <a:avLst/>
          </a:prstGeom>
          <a:ln>
            <a:noFill/>
          </a:ln>
        </p:spPr>
      </p:pic>
      <p:pic>
        <p:nvPicPr>
          <p:cNvPr id="173" name="Image 1" descr=""/>
          <p:cNvPicPr/>
          <p:nvPr/>
        </p:nvPicPr>
        <p:blipFill>
          <a:blip r:embed="rId2"/>
          <a:stretch/>
        </p:blipFill>
        <p:spPr>
          <a:xfrm>
            <a:off x="2722320" y="1865520"/>
            <a:ext cx="6039720" cy="3141360"/>
          </a:xfrm>
          <a:prstGeom prst="rect">
            <a:avLst/>
          </a:prstGeom>
          <a:ln>
            <a:noFill/>
          </a:ln>
        </p:spPr>
      </p:pic>
      <p:pic>
        <p:nvPicPr>
          <p:cNvPr id="174" name="Image 4" descr=""/>
          <p:cNvPicPr/>
          <p:nvPr/>
        </p:nvPicPr>
        <p:blipFill>
          <a:blip r:embed="rId3"/>
          <a:stretch/>
        </p:blipFill>
        <p:spPr>
          <a:xfrm>
            <a:off x="2722320" y="5128200"/>
            <a:ext cx="3037320" cy="942840"/>
          </a:xfrm>
          <a:prstGeom prst="rect">
            <a:avLst/>
          </a:prstGeom>
          <a:ln>
            <a:noFill/>
          </a:ln>
        </p:spPr>
      </p:pic>
      <p:pic>
        <p:nvPicPr>
          <p:cNvPr id="175" name="Image 5" descr=""/>
          <p:cNvPicPr/>
          <p:nvPr/>
        </p:nvPicPr>
        <p:blipFill>
          <a:blip r:embed="rId4"/>
          <a:stretch/>
        </p:blipFill>
        <p:spPr>
          <a:xfrm>
            <a:off x="5897160" y="5128200"/>
            <a:ext cx="2357640" cy="942840"/>
          </a:xfrm>
          <a:prstGeom prst="rect">
            <a:avLst/>
          </a:prstGeom>
          <a:ln>
            <a:noFill/>
          </a:ln>
        </p:spPr>
      </p:pic>
    </p:spTree>
  </p:cSld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Shape 1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77" name="CustomShape 2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78" name="Image 10" descr=""/>
          <p:cNvPicPr/>
          <p:nvPr/>
        </p:nvPicPr>
        <p:blipFill>
          <a:blip r:embed="rId1"/>
          <a:stretch/>
        </p:blipFill>
        <p:spPr>
          <a:xfrm>
            <a:off x="1295280" y="1768680"/>
            <a:ext cx="6553440" cy="2867040"/>
          </a:xfrm>
          <a:prstGeom prst="rect">
            <a:avLst/>
          </a:prstGeom>
          <a:ln>
            <a:noFill/>
          </a:ln>
        </p:spPr>
      </p:pic>
      <p:pic>
        <p:nvPicPr>
          <p:cNvPr id="179" name="Image 1" descr=""/>
          <p:cNvPicPr/>
          <p:nvPr/>
        </p:nvPicPr>
        <p:blipFill>
          <a:blip r:embed="rId2"/>
          <a:stretch/>
        </p:blipFill>
        <p:spPr>
          <a:xfrm>
            <a:off x="3520080" y="4731840"/>
            <a:ext cx="2103120" cy="1580400"/>
          </a:xfrm>
          <a:prstGeom prst="rect">
            <a:avLst/>
          </a:prstGeom>
          <a:ln>
            <a:noFill/>
          </a:ln>
        </p:spPr>
      </p:pic>
    </p:spTree>
  </p:cSld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TextShape 1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81" name="CustomShape 2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82" name="Image 1" descr=""/>
          <p:cNvPicPr/>
          <p:nvPr/>
        </p:nvPicPr>
        <p:blipFill>
          <a:blip r:embed="rId1"/>
          <a:stretch/>
        </p:blipFill>
        <p:spPr>
          <a:xfrm>
            <a:off x="3520080" y="4731840"/>
            <a:ext cx="2103120" cy="1580400"/>
          </a:xfrm>
          <a:prstGeom prst="rect">
            <a:avLst/>
          </a:prstGeom>
          <a:ln>
            <a:noFill/>
          </a:ln>
        </p:spPr>
      </p:pic>
      <p:pic>
        <p:nvPicPr>
          <p:cNvPr id="183" name="Image 5" descr=""/>
          <p:cNvPicPr/>
          <p:nvPr/>
        </p:nvPicPr>
        <p:blipFill>
          <a:blip r:embed="rId2"/>
          <a:stretch/>
        </p:blipFill>
        <p:spPr>
          <a:xfrm>
            <a:off x="339840" y="1810800"/>
            <a:ext cx="2567160" cy="4729680"/>
          </a:xfrm>
          <a:prstGeom prst="rect">
            <a:avLst/>
          </a:prstGeom>
          <a:ln>
            <a:noFill/>
          </a:ln>
        </p:spPr>
      </p:pic>
      <p:pic>
        <p:nvPicPr>
          <p:cNvPr id="184" name="Image 6" descr=""/>
          <p:cNvPicPr/>
          <p:nvPr/>
        </p:nvPicPr>
        <p:blipFill>
          <a:blip r:embed="rId3"/>
          <a:stretch/>
        </p:blipFill>
        <p:spPr>
          <a:xfrm>
            <a:off x="6184080" y="3305160"/>
            <a:ext cx="2577960" cy="3235320"/>
          </a:xfrm>
          <a:prstGeom prst="rect">
            <a:avLst/>
          </a:prstGeom>
          <a:ln>
            <a:noFill/>
          </a:ln>
        </p:spPr>
      </p:pic>
    </p:spTree>
  </p:cSld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Autres…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De la fleur au fruit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Observation de l’évolution des fleurs du jardin…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 marL="45720">
              <a:lnSpc>
                <a:spcPct val="100000"/>
              </a:lnSpc>
              <a:spcBef>
                <a:spcPts val="400"/>
              </a:spcBef>
            </a:pPr>
            <a:endParaRPr b="0" lang="en-US" sz="16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86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87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88" name="Image 4" descr=""/>
          <p:cNvPicPr/>
          <p:nvPr/>
        </p:nvPicPr>
        <p:blipFill>
          <a:blip r:embed="rId1"/>
          <a:stretch/>
        </p:blipFill>
        <p:spPr>
          <a:xfrm>
            <a:off x="468720" y="3449880"/>
            <a:ext cx="4884840" cy="2020680"/>
          </a:xfrm>
          <a:prstGeom prst="rect">
            <a:avLst/>
          </a:prstGeom>
          <a:ln>
            <a:noFill/>
          </a:ln>
        </p:spPr>
      </p:pic>
      <p:pic>
        <p:nvPicPr>
          <p:cNvPr id="189" name="Image 5" descr=""/>
          <p:cNvPicPr/>
          <p:nvPr/>
        </p:nvPicPr>
        <p:blipFill>
          <a:blip r:embed="rId2"/>
          <a:stretch/>
        </p:blipFill>
        <p:spPr>
          <a:xfrm>
            <a:off x="5481360" y="3449880"/>
            <a:ext cx="3193560" cy="2020680"/>
          </a:xfrm>
          <a:prstGeom prst="rect">
            <a:avLst/>
          </a:prstGeom>
          <a:ln>
            <a:noFill/>
          </a:ln>
        </p:spPr>
      </p:pic>
    </p:spTree>
  </p:cSld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Autres…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Calculs de surfaces et de volumes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Mesure des différents côtés des pièces de la maison, calcul des surfaces, des volumes…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Mesure de la hauteur de l’immeuble, de la maison…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endParaRPr b="0" lang="en-US" sz="1600" spc="148" strike="noStrike">
              <a:solidFill>
                <a:srgbClr val="534949"/>
              </a:solidFill>
              <a:latin typeface="Franklin Gothic Medium"/>
            </a:endParaRPr>
          </a:p>
          <a:p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r>
              <a:rPr b="0" lang="en-US" sz="2000" spc="97" strike="noStrike">
                <a:solidFill>
                  <a:srgbClr val="534949"/>
                </a:solidFill>
                <a:latin typeface="Franklin Gothic Medium"/>
              </a:rPr>
              <a:t>	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91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92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  <p:pic>
        <p:nvPicPr>
          <p:cNvPr id="193" name="Image 5" descr=""/>
          <p:cNvPicPr/>
          <p:nvPr/>
        </p:nvPicPr>
        <p:blipFill>
          <a:blip r:embed="rId1"/>
          <a:stretch/>
        </p:blipFill>
        <p:spPr>
          <a:xfrm>
            <a:off x="966960" y="3636360"/>
            <a:ext cx="5515560" cy="2668680"/>
          </a:xfrm>
          <a:prstGeom prst="rect">
            <a:avLst/>
          </a:prstGeom>
          <a:ln>
            <a:noFill/>
          </a:ln>
        </p:spPr>
      </p:pic>
      <p:sp>
        <p:nvSpPr>
          <p:cNvPr id="194" name="CustomShape 4"/>
          <p:cNvSpPr/>
          <p:nvPr/>
        </p:nvSpPr>
        <p:spPr>
          <a:xfrm>
            <a:off x="966960" y="3297960"/>
            <a:ext cx="4542840" cy="333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fr-FR" sz="1600" spc="-1" strike="noStrike">
                <a:solidFill>
                  <a:srgbClr val="000000"/>
                </a:solidFill>
                <a:latin typeface="Franklin Gothic Medium"/>
              </a:rPr>
              <a:t>Chaîne youtube  »vulgarisation » (Julien Bobroff)</a:t>
            </a:r>
            <a:endParaRPr b="0" lang="fr-FR" sz="1600" spc="-1" strike="noStrike">
              <a:latin typeface="Arial"/>
            </a:endParaRPr>
          </a:p>
        </p:txBody>
      </p:sp>
      <p:sp>
        <p:nvSpPr>
          <p:cNvPr id="195" name="CustomShape 5"/>
          <p:cNvSpPr/>
          <p:nvPr/>
        </p:nvSpPr>
        <p:spPr>
          <a:xfrm>
            <a:off x="6482880" y="5967000"/>
            <a:ext cx="2139480" cy="333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fr-FR" sz="1600" spc="-1" strike="noStrike">
                <a:solidFill>
                  <a:srgbClr val="000000"/>
                </a:solidFill>
                <a:latin typeface="Franklin Gothic Medium"/>
              </a:rPr>
              <a:t>61 méthodes !!!»</a:t>
            </a:r>
            <a:endParaRPr b="0" lang="fr-FR" sz="1600" spc="-1" strike="noStrike">
              <a:latin typeface="Arial"/>
            </a:endParaRPr>
          </a:p>
        </p:txBody>
      </p:sp>
    </p:spTree>
  </p:cSld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extShape 1"/>
          <p:cNvSpPr txBox="1"/>
          <p:nvPr/>
        </p:nvSpPr>
        <p:spPr>
          <a:xfrm>
            <a:off x="380880" y="1719000"/>
            <a:ext cx="8407440" cy="44071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274320" indent="-228240">
              <a:lnSpc>
                <a:spcPct val="100000"/>
              </a:lnSpc>
              <a:spcBef>
                <a:spcPts val="400"/>
              </a:spcBef>
              <a:buClr>
                <a:srgbClr val="c66951"/>
              </a:buClr>
              <a:buFont typeface="Wingdings 2" charset="2"/>
              <a:buChar char=""/>
            </a:pPr>
            <a:r>
              <a:rPr b="0" lang="en-US" sz="2000" spc="148" strike="noStrike">
                <a:solidFill>
                  <a:srgbClr val="534949"/>
                </a:solidFill>
                <a:latin typeface="Franklin Gothic Medium"/>
              </a:rPr>
              <a:t>A faire :</a:t>
            </a:r>
            <a:endParaRPr b="0" lang="en-US" sz="20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Choisir l’expérience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Réfléchir aux « outils » (= capteurs) pour réaliser les mesures, le suivi de l’expérience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Rassembler ces données dans un dossier (photos, vidéos, schémas, tableau Excel…)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endParaRPr b="0" lang="en-US" sz="1800" spc="148" strike="noStrike">
              <a:solidFill>
                <a:srgbClr val="534949"/>
              </a:solidFill>
              <a:latin typeface="Franklin Gothic Medium"/>
            </a:endParaRPr>
          </a:p>
          <a:p>
            <a:pPr lvl="1" marL="548640" indent="-182520">
              <a:lnSpc>
                <a:spcPct val="100000"/>
              </a:lnSpc>
              <a:spcBef>
                <a:spcPts val="360"/>
              </a:spcBef>
              <a:buClr>
                <a:srgbClr val="bf974d"/>
              </a:buClr>
              <a:buFont typeface="Wingdings" charset="2"/>
              <a:buChar char=""/>
            </a:pPr>
            <a:r>
              <a:rPr b="0" lang="en-US" sz="1800" spc="97" strike="noStrike">
                <a:solidFill>
                  <a:srgbClr val="534949"/>
                </a:solidFill>
                <a:latin typeface="Franklin Gothic Medium"/>
              </a:rPr>
              <a:t>En groupes ?</a:t>
            </a:r>
            <a:endParaRPr b="0" lang="en-US" sz="1800" spc="97" strike="noStrike">
              <a:solidFill>
                <a:srgbClr val="534949"/>
              </a:solidFill>
              <a:latin typeface="Franklin Gothic Medium"/>
            </a:endParaRPr>
          </a:p>
          <a:p>
            <a:pPr lvl="2" marL="822960" indent="-182520">
              <a:lnSpc>
                <a:spcPct val="100000"/>
              </a:lnSpc>
              <a:spcBef>
                <a:spcPts val="320"/>
              </a:spcBef>
              <a:buClr>
                <a:srgbClr val="928b70"/>
              </a:buClr>
              <a:buFont typeface="Wingdings" charset="2"/>
              <a:buChar char=""/>
            </a:pP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 </a:t>
            </a:r>
            <a:r>
              <a:rPr b="0" lang="en-US" sz="1600" spc="97" strike="noStrike">
                <a:solidFill>
                  <a:srgbClr val="534949"/>
                </a:solidFill>
                <a:latin typeface="Franklin Gothic Medium"/>
              </a:rPr>
              <a:t>OK si chacun fait une expérience et que la mutualisation des données permette de répondre à la même problématique</a:t>
            </a:r>
            <a:endParaRPr b="0" lang="en-US" sz="1600" spc="-1" strike="noStrike">
              <a:solidFill>
                <a:srgbClr val="534949"/>
              </a:solidFill>
              <a:latin typeface="Franklin Gothic Medium"/>
            </a:endParaRPr>
          </a:p>
          <a:p>
            <a:pPr>
              <a:lnSpc>
                <a:spcPct val="100000"/>
              </a:lnSpc>
              <a:spcBef>
                <a:spcPts val="400"/>
              </a:spcBef>
            </a:pPr>
            <a:endParaRPr b="0" lang="en-US" sz="1600" spc="148" strike="noStrike">
              <a:solidFill>
                <a:srgbClr val="534949"/>
              </a:solidFill>
              <a:latin typeface="Franklin Gothic Medium"/>
            </a:endParaRPr>
          </a:p>
        </p:txBody>
      </p:sp>
      <p:sp>
        <p:nvSpPr>
          <p:cNvPr id="197" name="TextShape 2"/>
          <p:cNvSpPr txBox="1"/>
          <p:nvPr/>
        </p:nvSpPr>
        <p:spPr>
          <a:xfrm>
            <a:off x="380880" y="355680"/>
            <a:ext cx="8380800" cy="105408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Saisie de données </a:t>
            </a:r>
            <a:br/>
            <a:r>
              <a:rPr b="0" lang="en-US" sz="3200" spc="199" strike="noStrike" cap="all">
                <a:solidFill>
                  <a:srgbClr val="ffffff"/>
                </a:solidFill>
                <a:latin typeface="Franklin Gothic Medium"/>
              </a:rPr>
              <a:t>pendant le confinement…</a:t>
            </a:r>
            <a:endParaRPr b="0" lang="en-US" sz="3200" spc="-1" strike="noStrike">
              <a:solidFill>
                <a:srgbClr val="000000"/>
              </a:solidFill>
              <a:latin typeface="Franklin Gothic Medium"/>
            </a:endParaRPr>
          </a:p>
        </p:txBody>
      </p:sp>
      <p:sp>
        <p:nvSpPr>
          <p:cNvPr id="198" name="CustomShape 3"/>
          <p:cNvSpPr/>
          <p:nvPr/>
        </p:nvSpPr>
        <p:spPr>
          <a:xfrm>
            <a:off x="3288240" y="6408000"/>
            <a:ext cx="2806920" cy="2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fr-FR" sz="1000" spc="-1" strike="noStrike">
                <a:solidFill>
                  <a:srgbClr val="6f777d"/>
                </a:solidFill>
                <a:latin typeface="Franklin Gothic Medium"/>
              </a:rPr>
              <a:t>Enseignement scientifique 1G6 1G7 2019-2020</a:t>
            </a:r>
            <a:endParaRPr b="0" lang="fr-FR" sz="1000" spc="-1" strike="noStrike">
              <a:latin typeface="Arial"/>
            </a:endParaRPr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Grille.thmx</Template>
  <TotalTime>5318</TotalTime>
  <Application>LibreOffice/5.4.7.2$Windows_x86 LibreOffice_project/c838ef25c16710f8838b1faec480ebba495259d0</Application>
  <Words>972</Words>
  <Paragraphs>168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2019-09-04T15:44:25Z</dcterms:created>
  <dc:creator>lise bailly</dc:creator>
  <dc:description/>
  <dc:language>fr-FR</dc:language>
  <cp:lastModifiedBy/>
  <dcterms:modified xsi:type="dcterms:W3CDTF">2020-04-03T09:38:25Z</dcterms:modified>
  <cp:revision>213</cp:revision>
  <dc:subject/>
  <dc:title>Thème 1 Une longue histoire de la matière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Affichage à l'écran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24</vt:i4>
  </property>
</Properties>
</file>