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80" r:id="rId8"/>
    <p:sldId id="279" r:id="rId9"/>
    <p:sldId id="262" r:id="rId10"/>
    <p:sldId id="263" r:id="rId11"/>
    <p:sldId id="270" r:id="rId12"/>
    <p:sldId id="275" r:id="rId13"/>
    <p:sldId id="276" r:id="rId14"/>
    <p:sldId id="277" r:id="rId15"/>
    <p:sldId id="274" r:id="rId16"/>
    <p:sldId id="268" r:id="rId17"/>
    <p:sldId id="267" r:id="rId18"/>
    <p:sldId id="271" r:id="rId19"/>
    <p:sldId id="272" r:id="rId20"/>
    <p:sldId id="269" r:id="rId21"/>
    <p:sldId id="273" r:id="rId22"/>
    <p:sldId id="266" r:id="rId23"/>
    <p:sldId id="281" r:id="rId24"/>
    <p:sldId id="265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AC25"/>
    <a:srgbClr val="3E6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82" autoAdjust="0"/>
    <p:restoredTop sz="94651"/>
  </p:normalViewPr>
  <p:slideViewPr>
    <p:cSldViewPr snapToGrid="0" snapToObjects="1">
      <p:cViewPr varScale="1">
        <p:scale>
          <a:sx n="109" d="100"/>
          <a:sy n="109" d="100"/>
        </p:scale>
        <p:origin x="192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4D8DEE8-7A87-4E01-8ADE-4C49CDD43F74}" type="datetime1">
              <a:rPr lang="en-US" smtClean="0"/>
              <a:pPr/>
              <a:t>4/2/20</a:t>
            </a:fld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r"/>
            <a:fld id="{F7886C9C-DC18-4195-8FD5-A50AA931D419}" type="slidenum">
              <a:rPr lang="en-US" smtClean="0"/>
              <a:pPr algn="r"/>
              <a:t>‹N°›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F424-F111-43CB-9C75-D52325012943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4A8BBF0-342D-409A-9C0A-B1B451E92883}" type="datetime1">
              <a:rPr lang="en-US" smtClean="0"/>
              <a:pPr/>
              <a:t>4/2/20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algn="r"/>
            <a:fld id="{F7886C9C-DC18-4195-8FD5-A50AA931D419}" type="slidenum">
              <a:rPr lang="en-US" smtClean="0"/>
              <a:pPr algn="r"/>
              <a:t>‹N°›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DA190-4BDC-4D39-B5BB-A14B3E8B1B3D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D52F2-9B11-4FC0-9217-7D20B3AC9849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13737-8506-438E-ABC0-0BE7E06DCCA6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D58AA-1C84-40C9-BFEE-631CCB17636C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542C1-4E96-413B-B72E-6C4B39D85C9D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7886C9C-DC18-4195-8FD5-A50AA931D419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2AA2-D442-471A-9D69-80392E1E581D}" type="datetime1">
              <a:rPr lang="en-US" smtClean="0"/>
              <a:pPr/>
              <a:t>4/2/20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F9461-E3EB-40CD-B93F-E5CBBBD8E0BA}" type="datetimeFigureOut">
              <a:rPr lang="en-US" smtClean="0"/>
              <a:pPr/>
              <a:t>4/2/20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EA7543-9AAE-4E9F-B28C-4FCCFD07D4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78FA3-38AD-400D-A4D2-18E8EF129E5F}" type="datetime1">
              <a:rPr lang="en-US" smtClean="0"/>
              <a:pPr/>
              <a:t>4/2/20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7886C9C-DC18-4195-8FD5-A50AA931D419}" type="slidenum">
              <a:rPr lang="en-US" smtClean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EC43563C-D9B3-4432-B336-144C997D6215}" type="datetime1">
              <a:rPr lang="en-US" smtClean="0"/>
              <a:pPr/>
              <a:t>4/2/20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pPr algn="r"/>
            <a:fld id="{F7886C9C-DC18-4195-8FD5-A50AA931D419}" type="slidenum">
              <a:rPr lang="en-US" smtClean="0"/>
              <a:pPr algn="r"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image" Target="../media/image36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Enseignement scientifique Première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Projet </a:t>
            </a:r>
            <a:br>
              <a:rPr lang="fr-FR" dirty="0"/>
            </a:br>
            <a:r>
              <a:rPr lang="fr-FR" dirty="0"/>
              <a:t>Expérimental et numérique</a:t>
            </a:r>
          </a:p>
        </p:txBody>
      </p:sp>
    </p:spTree>
    <p:extLst>
      <p:ext uri="{BB962C8B-B14F-4D97-AF65-F5344CB8AC3E}">
        <p14:creationId xmlns:p14="http://schemas.microsoft.com/office/powerpoint/2010/main" val="1705819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/>
              <a:t>Le projet s’articule autour de la mesure et des données qu’elle produit, qui sont au cœur des sciences expérimentales.</a:t>
            </a:r>
          </a:p>
          <a:p>
            <a:pPr marL="45720" indent="0">
              <a:buNone/>
            </a:pPr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Présentation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</p:spTree>
    <p:extLst>
      <p:ext uri="{BB962C8B-B14F-4D97-AF65-F5344CB8AC3E}">
        <p14:creationId xmlns:p14="http://schemas.microsoft.com/office/powerpoint/2010/main" val="2460942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  <a:p>
            <a:r>
              <a:rPr lang="fr-FR" b="1" dirty="0"/>
              <a:t>Objectifs :</a:t>
            </a:r>
          </a:p>
          <a:p>
            <a:pPr lvl="1"/>
            <a:r>
              <a:rPr lang="fr-FR" dirty="0"/>
              <a:t>confronter les élèves à la pratique d’une démarche scientifique expérimentale</a:t>
            </a:r>
          </a:p>
          <a:p>
            <a:pPr lvl="1"/>
            <a:r>
              <a:rPr lang="fr-FR" dirty="0"/>
              <a:t>utiliser du matériel (capteurs et logiciels) </a:t>
            </a:r>
          </a:p>
          <a:p>
            <a:pPr lvl="1"/>
            <a:r>
              <a:rPr lang="fr-FR" dirty="0"/>
              <a:t>analyser des résultats + esprit critique</a:t>
            </a:r>
          </a:p>
          <a:p>
            <a:pPr lvl="1"/>
            <a:endParaRPr lang="fr-FR" dirty="0"/>
          </a:p>
          <a:p>
            <a:r>
              <a:rPr lang="fr-FR" b="1" dirty="0"/>
              <a:t>Trois dimensions (plus ou moins développée) :</a:t>
            </a:r>
          </a:p>
          <a:p>
            <a:pPr lvl="1"/>
            <a:r>
              <a:rPr lang="fr-FR" dirty="0"/>
              <a:t>utilisation d’un capteur éventuellement réalisé en classe ;</a:t>
            </a:r>
          </a:p>
          <a:p>
            <a:pPr lvl="1"/>
            <a:r>
              <a:rPr lang="fr-FR" dirty="0"/>
              <a:t>acquisition numérique de données ;</a:t>
            </a:r>
          </a:p>
          <a:p>
            <a:pPr lvl="1"/>
            <a:r>
              <a:rPr lang="fr-FR" dirty="0"/>
              <a:t>traitement mathématique, représentation et interprétation de ces données.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Présentation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</p:spTree>
    <p:extLst>
      <p:ext uri="{BB962C8B-B14F-4D97-AF65-F5344CB8AC3E}">
        <p14:creationId xmlns:p14="http://schemas.microsoft.com/office/powerpoint/2010/main" val="120853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b="1" dirty="0"/>
          </a:p>
          <a:p>
            <a:r>
              <a:rPr lang="fr-FR" b="1" dirty="0"/>
              <a:t>Objet d’étude :</a:t>
            </a:r>
          </a:p>
          <a:p>
            <a:pPr lvl="1"/>
            <a:r>
              <a:rPr lang="fr-FR" dirty="0"/>
              <a:t>choisi librement</a:t>
            </a:r>
          </a:p>
          <a:p>
            <a:pPr lvl="1"/>
            <a:r>
              <a:rPr lang="fr-FR" dirty="0"/>
              <a:t>en lien avec le programme ou non</a:t>
            </a:r>
          </a:p>
          <a:p>
            <a:pPr lvl="1"/>
            <a:r>
              <a:rPr lang="fr-FR" dirty="0"/>
              <a:t>dans le cadre d’un projet de classe ou d’établissement</a:t>
            </a:r>
          </a:p>
          <a:p>
            <a:pPr lvl="1"/>
            <a:endParaRPr lang="fr-FR" dirty="0"/>
          </a:p>
          <a:p>
            <a:r>
              <a:rPr lang="fr-FR" b="1" dirty="0"/>
              <a:t>Organisation :</a:t>
            </a:r>
          </a:p>
          <a:p>
            <a:pPr lvl="1"/>
            <a:r>
              <a:rPr lang="fr-FR" dirty="0"/>
              <a:t>12h contiguës ou réparties au long de l’année</a:t>
            </a:r>
          </a:p>
          <a:p>
            <a:pPr lvl="1"/>
            <a:r>
              <a:rPr lang="fr-FR" dirty="0"/>
              <a:t>petits groupes d’élèves</a:t>
            </a:r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Présentation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</p:spTree>
    <p:extLst>
      <p:ext uri="{BB962C8B-B14F-4D97-AF65-F5344CB8AC3E}">
        <p14:creationId xmlns:p14="http://schemas.microsoft.com/office/powerpoint/2010/main" val="1265902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En lien avec le Thème 1 – Une longue histoire de la matière</a:t>
            </a:r>
          </a:p>
          <a:p>
            <a:pPr lvl="1"/>
            <a:r>
              <a:rPr lang="fr-FR" dirty="0"/>
              <a:t>Réalisation de cristaux</a:t>
            </a:r>
          </a:p>
          <a:p>
            <a:pPr lvl="2"/>
            <a:r>
              <a:rPr lang="fr-FR" dirty="0"/>
              <a:t>Observation de la formation de cristaux de sel / de sucre (solutions concentrées, puis évaporation)</a:t>
            </a:r>
          </a:p>
          <a:p>
            <a:pPr lvl="1"/>
            <a:r>
              <a:rPr lang="fr-FR" dirty="0"/>
              <a:t>La chimie dans la cuisine</a:t>
            </a:r>
          </a:p>
          <a:p>
            <a:pPr lvl="2"/>
            <a:r>
              <a:rPr lang="fr-FR" dirty="0"/>
              <a:t>Les états du blanc d’œuf</a:t>
            </a:r>
          </a:p>
          <a:p>
            <a:pPr lvl="2"/>
            <a:r>
              <a:rPr lang="fr-FR" dirty="0"/>
              <a:t>La vinaigrette : une émulsion (molécules hydrophobes / lipophobes)</a:t>
            </a:r>
          </a:p>
          <a:p>
            <a:pPr lvl="2"/>
            <a:r>
              <a:rPr lang="fr-FR" dirty="0"/>
              <a:t>Le chocolat : solide / liquide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</p:spTree>
    <p:extLst>
      <p:ext uri="{BB962C8B-B14F-4D97-AF65-F5344CB8AC3E}">
        <p14:creationId xmlns:p14="http://schemas.microsoft.com/office/powerpoint/2010/main" val="3358612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En lien avec le Thème 2 – Le Soleil, notre source d’énergie</a:t>
            </a:r>
          </a:p>
          <a:p>
            <a:pPr lvl="1"/>
            <a:r>
              <a:rPr lang="fr-FR" dirty="0"/>
              <a:t>La production de matière organique par les végétaux : </a:t>
            </a:r>
          </a:p>
          <a:p>
            <a:pPr lvl="2"/>
            <a:r>
              <a:rPr lang="fr-FR" dirty="0"/>
              <a:t>Suivi de la germination de graines (graines sèches / fraîches) puis de la croissance végétale dans différentes conditions (lumière, obscurité, froid…)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56DB336-F1EF-D246-8E92-4F3D5CC0AC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567565" y="3831951"/>
            <a:ext cx="2381737" cy="178630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8F1186F-DE3C-7041-A498-E61689626A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613567" y="3831952"/>
            <a:ext cx="2381738" cy="178630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8C930E1-A3C4-1F4A-B5D4-94C0DFC6E09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738" y="3538642"/>
            <a:ext cx="3169773" cy="2377329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1B9787A-8AFA-4D4A-AF42-95A4D2813138}"/>
              </a:ext>
            </a:extLst>
          </p:cNvPr>
          <p:cNvSpPr txBox="1"/>
          <p:nvPr/>
        </p:nvSpPr>
        <p:spPr>
          <a:xfrm>
            <a:off x="984738" y="5946450"/>
            <a:ext cx="24297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Germination de graines de haricot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5579FE4-F913-054B-8AA9-54AE15AD8CE2}"/>
              </a:ext>
            </a:extLst>
          </p:cNvPr>
          <p:cNvSpPr txBox="1"/>
          <p:nvPr/>
        </p:nvSpPr>
        <p:spPr>
          <a:xfrm>
            <a:off x="4892675" y="5935039"/>
            <a:ext cx="25169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Germination de graines de tomates</a:t>
            </a:r>
          </a:p>
        </p:txBody>
      </p:sp>
    </p:spTree>
    <p:extLst>
      <p:ext uri="{BB962C8B-B14F-4D97-AF65-F5344CB8AC3E}">
        <p14:creationId xmlns:p14="http://schemas.microsoft.com/office/powerpoint/2010/main" val="2132158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En lien avec le Thème 2 – Le Soleil, notre source d’énergie</a:t>
            </a:r>
          </a:p>
          <a:p>
            <a:pPr lvl="1"/>
            <a:r>
              <a:rPr lang="fr-FR" dirty="0"/>
              <a:t>La dégradation de la matière organique : </a:t>
            </a:r>
          </a:p>
          <a:p>
            <a:pPr lvl="2"/>
            <a:r>
              <a:rPr lang="fr-FR" dirty="0"/>
              <a:t>Suivi du brunissement des fruits (avec / sans citron) : pomme, poire, banane… 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9522E22-73BE-134A-83D1-D7839568F9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699" y="3430768"/>
            <a:ext cx="3810000" cy="21336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BF6280-A17C-1046-AF49-FD870B42E0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6398" y="3432536"/>
            <a:ext cx="3435232" cy="2130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18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9" y="1719071"/>
            <a:ext cx="8407893" cy="2806037"/>
          </a:xfrm>
        </p:spPr>
        <p:txBody>
          <a:bodyPr/>
          <a:lstStyle/>
          <a:p>
            <a:r>
              <a:rPr lang="fr-FR" dirty="0"/>
              <a:t>En lien avec le Thème 2 – Le Soleil, notre source d’énergie</a:t>
            </a:r>
          </a:p>
          <a:p>
            <a:pPr lvl="1"/>
            <a:r>
              <a:rPr lang="fr-FR" dirty="0"/>
              <a:t>Intensité lumineuse</a:t>
            </a:r>
          </a:p>
          <a:p>
            <a:pPr lvl="2"/>
            <a:r>
              <a:rPr lang="fr-FR" dirty="0"/>
              <a:t>Mesure de l’intensité lumineuse dans différents endroits de la maison au même moment ou au même endroit à différents moments… (application : « luxmètre » ou »</a:t>
            </a:r>
            <a:r>
              <a:rPr lang="fr-FR" dirty="0" err="1"/>
              <a:t>phyphox</a:t>
            </a:r>
            <a:r>
              <a:rPr lang="fr-FR" dirty="0"/>
              <a:t> »)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0606FF-AD03-E344-AD67-8416B7BC97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6061" y="3769825"/>
            <a:ext cx="1684216" cy="2526323"/>
          </a:xfrm>
          <a:prstGeom prst="rect">
            <a:avLst/>
          </a:prstGeom>
        </p:spPr>
      </p:pic>
      <p:sp>
        <p:nvSpPr>
          <p:cNvPr id="11" name="Espace réservé du contenu 1">
            <a:extLst>
              <a:ext uri="{FF2B5EF4-FFF2-40B4-BE49-F238E27FC236}">
                <a16:creationId xmlns:a16="http://schemas.microsoft.com/office/drawing/2014/main" id="{97C79CF2-C28C-AD47-81C6-B774C229C717}"/>
              </a:ext>
            </a:extLst>
          </p:cNvPr>
          <p:cNvSpPr txBox="1">
            <a:spLocks/>
          </p:cNvSpPr>
          <p:nvPr/>
        </p:nvSpPr>
        <p:spPr>
          <a:xfrm>
            <a:off x="381000" y="3629969"/>
            <a:ext cx="6056430" cy="2806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0" lvl="2" indent="0">
              <a:buNone/>
            </a:pPr>
            <a:endParaRPr lang="fr-FR" dirty="0"/>
          </a:p>
          <a:p>
            <a:pPr lvl="1"/>
            <a:r>
              <a:rPr lang="fr-FR" dirty="0"/>
              <a:t>Entrainement et masse musculaire</a:t>
            </a:r>
          </a:p>
          <a:p>
            <a:pPr lvl="2"/>
            <a:r>
              <a:rPr lang="fr-FR" dirty="0"/>
              <a:t>Évolution de la circonférence d’un muscle (biceps ? quadriceps ?) sur une période avec musculation</a:t>
            </a:r>
          </a:p>
        </p:txBody>
      </p:sp>
    </p:spTree>
    <p:extLst>
      <p:ext uri="{BB962C8B-B14F-4D97-AF65-F5344CB8AC3E}">
        <p14:creationId xmlns:p14="http://schemas.microsoft.com/office/powerpoint/2010/main" val="348545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En lien avec le Thème 3 – La Terre, un astre singulier</a:t>
            </a:r>
          </a:p>
          <a:p>
            <a:pPr lvl="1"/>
            <a:r>
              <a:rPr lang="fr-FR" dirty="0"/>
              <a:t>Le ciel quand il est dégagé</a:t>
            </a:r>
          </a:p>
          <a:p>
            <a:pPr lvl="2"/>
            <a:r>
              <a:rPr lang="fr-FR" dirty="0"/>
              <a:t>Observation du ciel, de la disposition des étoiles</a:t>
            </a:r>
          </a:p>
          <a:p>
            <a:pPr lvl="1"/>
            <a:r>
              <a:rPr lang="fr-FR" dirty="0"/>
              <a:t>Alternance jour / nuit</a:t>
            </a:r>
          </a:p>
          <a:p>
            <a:pPr lvl="2"/>
            <a:r>
              <a:rPr lang="fr-FR" dirty="0"/>
              <a:t>Mesures de la durée du jour / de la nuit</a:t>
            </a:r>
          </a:p>
          <a:p>
            <a:pPr lvl="1"/>
            <a:r>
              <a:rPr lang="fr-FR" dirty="0"/>
              <a:t>Les phases de la Lune</a:t>
            </a:r>
          </a:p>
          <a:p>
            <a:pPr lvl="2"/>
            <a:r>
              <a:rPr lang="fr-FR" dirty="0"/>
              <a:t>Observation des différentes phases de la Lune au cours d’un mois lunaire</a:t>
            </a:r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6ED2194-111E-2842-897D-24AF7F31B2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950" y="4163323"/>
            <a:ext cx="3666100" cy="210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444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En lien avec le Thème 4 – Son et musique, porteurs d’informations</a:t>
            </a:r>
          </a:p>
          <a:p>
            <a:pPr lvl="1"/>
            <a:r>
              <a:rPr lang="fr-FR" dirty="0"/>
              <a:t>Mesures du son</a:t>
            </a:r>
          </a:p>
          <a:p>
            <a:pPr lvl="2"/>
            <a:r>
              <a:rPr lang="fr-FR" dirty="0"/>
              <a:t>Mesures du volume sonore à différents moments de la journées / à différents endroits…</a:t>
            </a:r>
          </a:p>
          <a:p>
            <a:pPr lvl="1"/>
            <a:r>
              <a:rPr lang="fr-FR" dirty="0"/>
              <a:t>Sons et émotions</a:t>
            </a:r>
          </a:p>
          <a:p>
            <a:pPr lvl="2"/>
            <a:r>
              <a:rPr lang="fr-FR" dirty="0"/>
              <a:t>Enregistrements de sons agréables (oiseaux…) ou désagréables</a:t>
            </a:r>
          </a:p>
          <a:p>
            <a:pPr lvl="2"/>
            <a:endParaRPr lang="fr-FR" dirty="0"/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0B883A0-17AF-9F4E-A727-F87CE5CCA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676" y="3979114"/>
            <a:ext cx="4067908" cy="228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834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Autres…</a:t>
            </a:r>
          </a:p>
          <a:p>
            <a:pPr lvl="1"/>
            <a:r>
              <a:rPr lang="fr-FR" dirty="0"/>
              <a:t>Mesure de la gravité terrestre, d’un champ magnétique, d’une masse</a:t>
            </a:r>
          </a:p>
          <a:p>
            <a:pPr lvl="2"/>
            <a:endParaRPr lang="fr-FR" dirty="0"/>
          </a:p>
          <a:p>
            <a:pPr marL="1097280" lvl="4" indent="0">
              <a:buNone/>
            </a:pPr>
            <a:r>
              <a:rPr lang="fr-FR" sz="2000" dirty="0"/>
              <a:t>				</a:t>
            </a:r>
          </a:p>
          <a:p>
            <a:pPr marL="1097280" lvl="4" indent="0">
              <a:buNone/>
            </a:pPr>
            <a:r>
              <a:rPr lang="fr-FR" sz="2000" dirty="0"/>
              <a:t>				</a:t>
            </a:r>
          </a:p>
          <a:p>
            <a:pPr lvl="2"/>
            <a:endParaRPr lang="fr-FR" dirty="0"/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12A042E-9327-BE45-931B-F345F7C0E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309" y="2541371"/>
            <a:ext cx="4355124" cy="372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171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F8213372-92CA-2D4D-9670-720D3D6722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647" y="2590910"/>
            <a:ext cx="5368447" cy="3775808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A217E85E-B4EB-2F42-847E-754C11D4EF03}"/>
              </a:ext>
            </a:extLst>
          </p:cNvPr>
          <p:cNvSpPr txBox="1"/>
          <p:nvPr/>
        </p:nvSpPr>
        <p:spPr>
          <a:xfrm>
            <a:off x="381000" y="1852246"/>
            <a:ext cx="8381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Défi n°1 : Mesurer la gravité terrestre </a:t>
            </a:r>
          </a:p>
          <a:p>
            <a:r>
              <a:rPr lang="fr-FR" sz="1400" dirty="0"/>
              <a:t>à partir de l’accélération de la chute d’un smartphone (avec « </a:t>
            </a:r>
            <a:r>
              <a:rPr lang="fr-FR" sz="1400" dirty="0" err="1"/>
              <a:t>phyphox</a:t>
            </a:r>
            <a:r>
              <a:rPr lang="fr-FR" sz="1400" dirty="0"/>
              <a:t> »)</a:t>
            </a:r>
          </a:p>
        </p:txBody>
      </p:sp>
    </p:spTree>
    <p:extLst>
      <p:ext uri="{BB962C8B-B14F-4D97-AF65-F5344CB8AC3E}">
        <p14:creationId xmlns:p14="http://schemas.microsoft.com/office/powerpoint/2010/main" val="3453150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FE1BD58C-25B7-8240-8D4F-D1EEE1B03C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518163"/>
            <a:ext cx="2895216" cy="190940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751857D-3DF9-A24C-A91D-6CE6B85C01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522" y="2518163"/>
            <a:ext cx="2991088" cy="224732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34483EF-8B2D-2745-A5AA-0BA719A5A8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1916" y="4482535"/>
            <a:ext cx="2169551" cy="1847868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AC07B651-2F85-6F48-A93E-0676E8A593AC}"/>
              </a:ext>
            </a:extLst>
          </p:cNvPr>
          <p:cNvSpPr txBox="1"/>
          <p:nvPr/>
        </p:nvSpPr>
        <p:spPr>
          <a:xfrm>
            <a:off x="381000" y="1852246"/>
            <a:ext cx="838126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Défi n°2 : Mesurer le plus grand champ magnétique possible</a:t>
            </a:r>
          </a:p>
          <a:p>
            <a:r>
              <a:rPr lang="fr-FR" sz="1400" dirty="0"/>
              <a:t>avec un magnétomètre (« </a:t>
            </a:r>
            <a:r>
              <a:rPr lang="fr-FR" sz="1400" dirty="0" err="1"/>
              <a:t>phyphox</a:t>
            </a:r>
            <a:r>
              <a:rPr lang="fr-FR" sz="1400" dirty="0"/>
              <a:t> »)</a:t>
            </a:r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r>
              <a:rPr lang="fr-FR" sz="1400" dirty="0"/>
              <a:t>			            </a:t>
            </a:r>
          </a:p>
          <a:p>
            <a:r>
              <a:rPr lang="fr-FR" sz="1400" dirty="0"/>
              <a:t>			               Modéliser ce champ magnétique</a:t>
            </a:r>
          </a:p>
        </p:txBody>
      </p:sp>
    </p:spTree>
    <p:extLst>
      <p:ext uri="{BB962C8B-B14F-4D97-AF65-F5344CB8AC3E}">
        <p14:creationId xmlns:p14="http://schemas.microsoft.com/office/powerpoint/2010/main" val="200720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72A1D90-40C2-B148-B148-5A2CF20AD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443856"/>
            <a:ext cx="3229708" cy="209809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F4FB4AD-AF6F-8541-8F02-DAF098B203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9996" y="2450487"/>
            <a:ext cx="3439670" cy="210472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39E7B8A-A8D8-014F-B7EF-76D60A858D5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135" y="4724400"/>
            <a:ext cx="3017125" cy="1601683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4462D624-83E4-144E-8C04-C677ED16CC53}"/>
              </a:ext>
            </a:extLst>
          </p:cNvPr>
          <p:cNvSpPr txBox="1"/>
          <p:nvPr/>
        </p:nvSpPr>
        <p:spPr>
          <a:xfrm>
            <a:off x="381000" y="1852246"/>
            <a:ext cx="83812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/>
              <a:t>Défi n°3 : Mesurer une masse</a:t>
            </a:r>
          </a:p>
          <a:p>
            <a:r>
              <a:rPr lang="fr-FR" sz="1400" dirty="0"/>
              <a:t>en mesurant une pression (« </a:t>
            </a:r>
            <a:r>
              <a:rPr lang="fr-FR" sz="1400" dirty="0" err="1"/>
              <a:t>phyphox</a:t>
            </a:r>
            <a:r>
              <a:rPr lang="fr-FR" sz="1400" dirty="0"/>
              <a:t> »)</a:t>
            </a:r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endParaRPr lang="fr-FR" sz="1400" dirty="0"/>
          </a:p>
          <a:p>
            <a:r>
              <a:rPr lang="fr-FR" sz="1400" dirty="0"/>
              <a:t>				ou une vibration</a:t>
            </a:r>
          </a:p>
          <a:p>
            <a:r>
              <a:rPr lang="fr-FR" sz="1400" dirty="0"/>
              <a:t>	   </a:t>
            </a:r>
          </a:p>
        </p:txBody>
      </p:sp>
    </p:spTree>
    <p:extLst>
      <p:ext uri="{BB962C8B-B14F-4D97-AF65-F5344CB8AC3E}">
        <p14:creationId xmlns:p14="http://schemas.microsoft.com/office/powerpoint/2010/main" val="32583237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Autres…</a:t>
            </a:r>
          </a:p>
          <a:p>
            <a:pPr lvl="1"/>
            <a:r>
              <a:rPr lang="fr-FR" dirty="0"/>
              <a:t>Mesure de la biodiversité actuelle</a:t>
            </a:r>
          </a:p>
          <a:p>
            <a:pPr lvl="1"/>
            <a:r>
              <a:rPr lang="fr-FR" dirty="0"/>
              <a:t>Sciences participatives</a:t>
            </a:r>
          </a:p>
          <a:p>
            <a:pPr lvl="2"/>
            <a:endParaRPr lang="fr-FR" dirty="0"/>
          </a:p>
          <a:p>
            <a:pPr marL="1097280" lvl="4" indent="0">
              <a:buNone/>
            </a:pPr>
            <a:r>
              <a:rPr lang="fr-FR" sz="2000" dirty="0"/>
              <a:t>				</a:t>
            </a:r>
          </a:p>
          <a:p>
            <a:pPr marL="1097280" lvl="4" indent="0">
              <a:buNone/>
            </a:pPr>
            <a:r>
              <a:rPr lang="fr-FR" sz="2000" dirty="0"/>
              <a:t>				</a:t>
            </a:r>
          </a:p>
          <a:p>
            <a:pPr lvl="2"/>
            <a:endParaRPr lang="fr-FR" dirty="0"/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E55782D-98A4-BA42-80C6-17F5D94262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466843" y="4500254"/>
            <a:ext cx="5802922" cy="183092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197B768-E772-2740-82ED-F61DB15BF9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7271" y="1756009"/>
            <a:ext cx="2984989" cy="97263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EB1E0A5-C351-5C46-8A4E-DD9BF3F6F6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842" y="2851061"/>
            <a:ext cx="5802923" cy="151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000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7863FBB-FB53-EC4C-A093-895B61C731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916" y="3101087"/>
            <a:ext cx="7450167" cy="330705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07E73D4-BCC0-AA4B-BBD7-F7F3884195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641" y="1733823"/>
            <a:ext cx="1916199" cy="128173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92A397D-F417-274D-8A76-1AE345AC205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077" y="1733824"/>
            <a:ext cx="6389077" cy="128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40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E14E226-3A85-6348-97F4-E56F2E013D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937" y="3356403"/>
            <a:ext cx="6481194" cy="302829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2A01884-FE1A-A343-BD88-7CDD47AE7B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542" y="1754802"/>
            <a:ext cx="2229553" cy="148045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D415CC4-3866-C84F-8EEC-B68F81C3BC9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5046" y="1754802"/>
            <a:ext cx="3557214" cy="148045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72146BEF-1960-BA42-99A7-31B845FB3C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587" y="2549461"/>
            <a:ext cx="22987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75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AB567077-C4F5-1B44-8ED0-FB8BA0978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289" y="2024433"/>
            <a:ext cx="6066124" cy="405984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DA7C821-A3AA-0546-8168-1E265954A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87" y="2549461"/>
            <a:ext cx="22987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582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ADA7C821-A3AA-0546-8168-1E265954A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87" y="2549461"/>
            <a:ext cx="2298700" cy="685800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51E16A8-26C4-5847-A2F7-A6DE70835B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2341" y="1865624"/>
            <a:ext cx="6039919" cy="314178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B5533B9-8741-8F45-866D-EED34F2D20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2341" y="5128165"/>
            <a:ext cx="3037635" cy="94319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3186830-ADBC-9648-9973-1DDF4327E9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7196" y="5128165"/>
            <a:ext cx="2357980" cy="94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65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0463AFD-5080-0246-8F7A-FAB44D4301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143" y="1768719"/>
            <a:ext cx="6553713" cy="2867249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011E2E8-BB2F-A449-9B9B-5E1D74DB06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903" y="4731693"/>
            <a:ext cx="2103453" cy="15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522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011E2E8-BB2F-A449-9B9B-5E1D74DB06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903" y="4731693"/>
            <a:ext cx="2103453" cy="158072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C534A81-EA6E-914D-BE9A-4957630C60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970" y="1810727"/>
            <a:ext cx="2567353" cy="4730153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A755F01-0A29-B148-8C99-C77336B740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4031" y="3305311"/>
            <a:ext cx="2578229" cy="323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271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Autres…</a:t>
            </a:r>
          </a:p>
          <a:p>
            <a:pPr lvl="1"/>
            <a:r>
              <a:rPr lang="fr-FR" dirty="0"/>
              <a:t>De la fleur au fruit</a:t>
            </a:r>
          </a:p>
          <a:p>
            <a:pPr lvl="2"/>
            <a:r>
              <a:rPr lang="fr-FR" dirty="0"/>
              <a:t>Observation de l’évolution des fleurs du jardin…</a:t>
            </a:r>
          </a:p>
          <a:p>
            <a:pPr marL="45720" indent="0">
              <a:buNone/>
            </a:pPr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843ACC7-8E59-2146-B1D2-88E2F8178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57" y="3449889"/>
            <a:ext cx="4885107" cy="202109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D8DF0BA-4E7C-1A44-919D-2E269C5AB9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515" y="3449889"/>
            <a:ext cx="3193828" cy="202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7996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Autres…</a:t>
            </a:r>
          </a:p>
          <a:p>
            <a:pPr lvl="1"/>
            <a:r>
              <a:rPr lang="fr-FR" dirty="0"/>
              <a:t>Calculs de surfaces et de volumes</a:t>
            </a:r>
          </a:p>
          <a:p>
            <a:pPr lvl="2"/>
            <a:r>
              <a:rPr lang="fr-FR" dirty="0"/>
              <a:t>Mesure des différents côtés des pièces de la maison, calcul des surfaces, des volumes…</a:t>
            </a:r>
          </a:p>
          <a:p>
            <a:pPr lvl="2"/>
            <a:r>
              <a:rPr lang="fr-FR" dirty="0"/>
              <a:t>Mesure de la hauteur de l’immeuble, de la maison…</a:t>
            </a:r>
          </a:p>
          <a:p>
            <a:pPr lvl="2"/>
            <a:endParaRPr lang="fr-FR" dirty="0"/>
          </a:p>
          <a:p>
            <a:pPr marL="1097280" lvl="4" indent="0">
              <a:buNone/>
            </a:pPr>
            <a:r>
              <a:rPr lang="fr-FR" sz="2000" dirty="0"/>
              <a:t>				</a:t>
            </a:r>
          </a:p>
          <a:p>
            <a:pPr marL="1097280" lvl="4" indent="0">
              <a:buNone/>
            </a:pPr>
            <a:r>
              <a:rPr lang="fr-FR" sz="2000" dirty="0"/>
              <a:t>			</a:t>
            </a:r>
            <a:endParaRPr lang="fr-FR" dirty="0"/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ADFF68D-C4D9-3841-B320-45C9DCDC5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783" y="3636349"/>
            <a:ext cx="5516078" cy="266907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02711B3-B75A-2446-9509-7D1A01B22AE6}"/>
              </a:ext>
            </a:extLst>
          </p:cNvPr>
          <p:cNvSpPr txBox="1"/>
          <p:nvPr/>
        </p:nvSpPr>
        <p:spPr>
          <a:xfrm>
            <a:off x="966783" y="3297795"/>
            <a:ext cx="45430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Chaîne </a:t>
            </a:r>
            <a:r>
              <a:rPr lang="fr-FR" sz="1600" dirty="0" err="1"/>
              <a:t>youtube</a:t>
            </a:r>
            <a:r>
              <a:rPr lang="fr-FR" sz="1600" dirty="0"/>
              <a:t>  »vulgarisation » (Julien </a:t>
            </a:r>
            <a:r>
              <a:rPr lang="fr-FR" sz="1600" dirty="0" err="1"/>
              <a:t>Bobroff</a:t>
            </a:r>
            <a:r>
              <a:rPr lang="fr-FR" sz="1600" dirty="0"/>
              <a:t>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54EE175-6754-1045-8444-61C8870B6F0D}"/>
              </a:ext>
            </a:extLst>
          </p:cNvPr>
          <p:cNvSpPr txBox="1"/>
          <p:nvPr/>
        </p:nvSpPr>
        <p:spPr>
          <a:xfrm>
            <a:off x="6482861" y="5966865"/>
            <a:ext cx="2139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61 méthodes !!!»</a:t>
            </a:r>
          </a:p>
        </p:txBody>
      </p:sp>
    </p:spTree>
    <p:extLst>
      <p:ext uri="{BB962C8B-B14F-4D97-AF65-F5344CB8AC3E}">
        <p14:creationId xmlns:p14="http://schemas.microsoft.com/office/powerpoint/2010/main" val="26218026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D50ED27E-7F08-A34E-8E0F-6FC46F1CA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faire :</a:t>
            </a:r>
          </a:p>
          <a:p>
            <a:pPr lvl="1"/>
            <a:r>
              <a:rPr lang="fr-FR" dirty="0"/>
              <a:t>Choisir l’expérience</a:t>
            </a:r>
          </a:p>
          <a:p>
            <a:pPr lvl="1"/>
            <a:r>
              <a:rPr lang="fr-FR" dirty="0"/>
              <a:t>Réfléchir aux « outils » (= capteurs) pour réaliser les mesures, le suivi de l’expérience</a:t>
            </a:r>
          </a:p>
          <a:p>
            <a:pPr lvl="1"/>
            <a:r>
              <a:rPr lang="fr-FR" dirty="0"/>
              <a:t>Rassembler ces données dans un dossier (photos, vidéos, schémas, tableau Excel…)</a:t>
            </a:r>
          </a:p>
          <a:p>
            <a:pPr lvl="1"/>
            <a:endParaRPr lang="fr-FR" dirty="0"/>
          </a:p>
          <a:p>
            <a:pPr lvl="1"/>
            <a:r>
              <a:rPr lang="fr-FR" dirty="0"/>
              <a:t>En </a:t>
            </a:r>
            <a:r>
              <a:rPr lang="fr-FR"/>
              <a:t>groupes ?</a:t>
            </a:r>
            <a:endParaRPr lang="fr-FR" dirty="0"/>
          </a:p>
          <a:p>
            <a:pPr lvl="2"/>
            <a:r>
              <a:rPr lang="fr-FR"/>
              <a:t> </a:t>
            </a:r>
            <a:r>
              <a:rPr lang="fr-FR" dirty="0"/>
              <a:t>OK si chacun fait une expérience et que la mutualisation des données permette de répondre à la même problématique</a:t>
            </a:r>
          </a:p>
          <a:p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50FA1006-624E-4243-8B7B-219A1F2F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Saisie de données </a:t>
            </a:r>
            <a:br>
              <a:rPr lang="fr-FR" dirty="0"/>
            </a:br>
            <a:r>
              <a:rPr lang="fr-FR" dirty="0"/>
              <a:t>pendant le confinement…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6B3C572-23A2-984F-8F4F-869118ECA3B3}"/>
              </a:ext>
            </a:extLst>
          </p:cNvPr>
          <p:cNvSpPr txBox="1"/>
          <p:nvPr/>
        </p:nvSpPr>
        <p:spPr>
          <a:xfrm>
            <a:off x="3276216" y="6408145"/>
            <a:ext cx="2831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>
                <a:solidFill>
                  <a:schemeClr val="accent6"/>
                </a:solidFill>
              </a:rPr>
              <a:t>Enseignement scientifique 1G6 1G7 2019-2020</a:t>
            </a:r>
          </a:p>
        </p:txBody>
      </p:sp>
    </p:spTree>
    <p:extLst>
      <p:ext uri="{BB962C8B-B14F-4D97-AF65-F5344CB8AC3E}">
        <p14:creationId xmlns:p14="http://schemas.microsoft.com/office/powerpoint/2010/main" val="2696203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lle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Grille.thmx</Template>
  <TotalTime>5317</TotalTime>
  <Words>972</Words>
  <Application>Microsoft Macintosh PowerPoint</Application>
  <PresentationFormat>Affichage à l'écran (4:3)</PresentationFormat>
  <Paragraphs>168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Franklin Gothic Medium</vt:lpstr>
      <vt:lpstr>Wingdings</vt:lpstr>
      <vt:lpstr>Wingdings 2</vt:lpstr>
      <vt:lpstr>Grille</vt:lpstr>
      <vt:lpstr>Projet  Expérimental et numérique</vt:lpstr>
      <vt:lpstr>Présentation</vt:lpstr>
      <vt:lpstr>Présentation</vt:lpstr>
      <vt:lpstr>Présentation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  <vt:lpstr>Saisie de données  pendant le confinement…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Thème 1 Une longue histoire de la matière</dc:title>
  <dc:creator>lise bailly</dc:creator>
  <cp:lastModifiedBy>Lise Bailly</cp:lastModifiedBy>
  <cp:revision>212</cp:revision>
  <dcterms:created xsi:type="dcterms:W3CDTF">2019-09-04T15:44:25Z</dcterms:created>
  <dcterms:modified xsi:type="dcterms:W3CDTF">2020-04-02T09:08:47Z</dcterms:modified>
</cp:coreProperties>
</file>