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70" r:id="rId6"/>
    <p:sldId id="268" r:id="rId7"/>
    <p:sldId id="266" r:id="rId8"/>
    <p:sldId id="263" r:id="rId9"/>
    <p:sldId id="265" r:id="rId10"/>
    <p:sldId id="267" r:id="rId11"/>
    <p:sldId id="269" r:id="rId12"/>
    <p:sldId id="271" r:id="rId13"/>
    <p:sldId id="272" r:id="rId14"/>
    <p:sldId id="260" r:id="rId15"/>
    <p:sldId id="261" r:id="rId16"/>
    <p:sldId id="273" r:id="rId17"/>
    <p:sldId id="274" r:id="rId18"/>
    <p:sldId id="27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19" autoAdjust="0"/>
    <p:restoredTop sz="94660"/>
  </p:normalViewPr>
  <p:slideViewPr>
    <p:cSldViewPr snapToGrid="0">
      <p:cViewPr varScale="1">
        <p:scale>
          <a:sx n="77" d="100"/>
          <a:sy n="77" d="100"/>
        </p:scale>
        <p:origin x="2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58B880-A413-6CAC-647F-0A2B34D253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EE728E6-8300-A50A-1C53-FF2BFE65E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D64F21-224F-5AB9-6A3A-2311485A0CB1}"/>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A0DF872F-92EA-3493-83CB-2E99EF46C7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CD5BB9-1410-A827-D295-B4B459F0ABAF}"/>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32582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1FF0A-901D-9CC1-AAE6-3634FE6ED00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E69ABD8-3247-2C00-D13A-EC26BF7DAC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D56131-8290-EF31-5EA7-24AE07C20F2E}"/>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90A983D5-D15D-6D3E-715D-9711F9EB11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3E0065-4D70-FBCB-5528-3FF2EEB9852B}"/>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32263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538B50-615F-E728-A5FB-C003971A22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E4C609-6D85-9639-FEAA-82D698CDFCE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F9FCFF-098D-0491-C4E6-5D923D76B328}"/>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50444033-79A5-9C0A-5BBF-8BA8FAF5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BFB73F-2B00-C287-AF30-599C958B87B1}"/>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7036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AFC17-2352-2CA8-CFD0-94A49323EE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A26D5C-DB14-05EC-DA6C-A16B8EA67B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4392D2-F748-A637-2870-95A7A0EA48CE}"/>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95BB2E81-CA98-C21A-F57A-3B2A7679E8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55BFD3-85E4-44E1-EE56-1F13137DB91C}"/>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35497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7965F-295B-E218-CF16-3A94B9E518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8FC03F-F9F2-799E-15E1-B12997CFB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4970825-036D-46FE-E2A1-97DB0C8E696C}"/>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09BBF165-5D51-3219-1A41-602C47B90C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E97E0B-EE51-D8EB-B297-0F40A9EA1F6A}"/>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8739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6119A-DEC9-99EA-1BAC-B29B52410E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F174A7-8B30-E3DB-8D1B-80C8EE4056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A375404-E337-9A7F-BF5C-0B892BF5C41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7988C7-3946-6B38-8E30-0B9689E866BA}"/>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D75A69B8-EA7D-7395-E694-CC6F201813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654C81-C872-7018-9A9A-0B9FEFB3B426}"/>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1480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4DD2F-858D-B992-E116-2E4CD31CD80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BC56B4-8DE5-FD96-650E-D6DA036A0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46BA7A-BFAC-6AED-3894-E49D4AA0AC0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FF6B55-35FD-5FE7-7676-B5B2697AB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18FAC3E-81B3-F5E1-2C72-2C868406460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0F8552-6EFF-D352-64A6-93D047299BB1}"/>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8" name="Espace réservé du pied de page 7">
            <a:extLst>
              <a:ext uri="{FF2B5EF4-FFF2-40B4-BE49-F238E27FC236}">
                <a16:creationId xmlns:a16="http://schemas.microsoft.com/office/drawing/2014/main" id="{9B155140-3E0B-5497-646A-0EC5675F448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41417C-BEC8-79AB-CC85-964141A1E089}"/>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7559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821F5-75F7-6C8C-1531-2B57C6BBC9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4141B8-A4E8-3C22-42E3-64E0CD5F5BC9}"/>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4" name="Espace réservé du pied de page 3">
            <a:extLst>
              <a:ext uri="{FF2B5EF4-FFF2-40B4-BE49-F238E27FC236}">
                <a16:creationId xmlns:a16="http://schemas.microsoft.com/office/drawing/2014/main" id="{8C965503-086A-E8FC-F796-EBEFFF41F2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1C5C28-687B-ADF3-8B4A-41E67196D115}"/>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25285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88529B7-FF78-3D4C-E5C7-F734013BD2E0}"/>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3" name="Espace réservé du pied de page 2">
            <a:extLst>
              <a:ext uri="{FF2B5EF4-FFF2-40B4-BE49-F238E27FC236}">
                <a16:creationId xmlns:a16="http://schemas.microsoft.com/office/drawing/2014/main" id="{2F6E282F-B19E-104B-136A-FEDB31F87A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D5312E-B419-38E5-E24F-FEDC79970DEE}"/>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8520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235D7-36AE-D4DB-FC90-43A501C086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F85E2D-D492-8B97-8496-064D5498D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63D020F-BF30-A660-5057-2CE8E7243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A46215-0034-F491-A030-AC148440AEEF}"/>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2584E86A-8719-8D2B-205A-1BA11C74AF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966172-FCDA-74C5-8991-72FB8EE32D7D}"/>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94079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30BF0-E2DE-5029-03F0-6750E7219C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7E20B9-CAB5-B8C1-AD2F-0979C000E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3B9EFB9-997A-EEC7-DDB4-13298BA61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91B3CA-218D-3969-7B1F-032B574E0098}"/>
              </a:ext>
            </a:extLst>
          </p:cNvPr>
          <p:cNvSpPr>
            <a:spLocks noGrp="1"/>
          </p:cNvSpPr>
          <p:nvPr>
            <p:ph type="dt" sz="half" idx="10"/>
          </p:nvPr>
        </p:nvSpPr>
        <p:spPr/>
        <p:txBody>
          <a:bodyPr/>
          <a:lstStyle/>
          <a:p>
            <a:fld id="{A556E4F6-311C-4BCB-8E68-C9B0667D0164}" type="datetimeFigureOut">
              <a:rPr lang="fr-FR" smtClean="0"/>
              <a:t>02/02/2023</a:t>
            </a:fld>
            <a:endParaRPr lang="fr-FR"/>
          </a:p>
        </p:txBody>
      </p:sp>
      <p:sp>
        <p:nvSpPr>
          <p:cNvPr id="6" name="Espace réservé du pied de page 5">
            <a:extLst>
              <a:ext uri="{FF2B5EF4-FFF2-40B4-BE49-F238E27FC236}">
                <a16:creationId xmlns:a16="http://schemas.microsoft.com/office/drawing/2014/main" id="{CF80D55C-9D2C-7170-09E8-EFEA4503EA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FB09C0-0FC9-A031-0E6D-42229ACE26B7}"/>
              </a:ext>
            </a:extLst>
          </p:cNvPr>
          <p:cNvSpPr>
            <a:spLocks noGrp="1"/>
          </p:cNvSpPr>
          <p:nvPr>
            <p:ph type="sldNum" sz="quarter" idx="12"/>
          </p:nvPr>
        </p:nvSpPr>
        <p:spPr/>
        <p:txBody>
          <a:bodyPr/>
          <a:lstStyle/>
          <a:p>
            <a:fld id="{0A3A96FF-93EC-4D86-BC5E-7FCF9629FD07}" type="slidenum">
              <a:rPr lang="fr-FR" smtClean="0"/>
              <a:t>‹N°›</a:t>
            </a:fld>
            <a:endParaRPr lang="fr-FR"/>
          </a:p>
        </p:txBody>
      </p:sp>
    </p:spTree>
    <p:extLst>
      <p:ext uri="{BB962C8B-B14F-4D97-AF65-F5344CB8AC3E}">
        <p14:creationId xmlns:p14="http://schemas.microsoft.com/office/powerpoint/2010/main" val="415693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00153F-65E3-8181-8ABE-D00D61E7A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99A9F7-8796-2BB9-9A8F-E7D5E2735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8058AC-3569-9F4A-8F23-9940E6D21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6E4F6-311C-4BCB-8E68-C9B0667D0164}" type="datetimeFigureOut">
              <a:rPr lang="fr-FR" smtClean="0"/>
              <a:t>02/02/2023</a:t>
            </a:fld>
            <a:endParaRPr lang="fr-FR"/>
          </a:p>
        </p:txBody>
      </p:sp>
      <p:sp>
        <p:nvSpPr>
          <p:cNvPr id="5" name="Espace réservé du pied de page 4">
            <a:extLst>
              <a:ext uri="{FF2B5EF4-FFF2-40B4-BE49-F238E27FC236}">
                <a16:creationId xmlns:a16="http://schemas.microsoft.com/office/drawing/2014/main" id="{33A0DE8C-F0E9-3C9A-5FDE-8ADA1212C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B9A834-FAB7-DB6F-4E60-E64EB0B44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A96FF-93EC-4D86-BC5E-7FCF9629FD07}" type="slidenum">
              <a:rPr lang="fr-FR" smtClean="0"/>
              <a:t>‹N°›</a:t>
            </a:fld>
            <a:endParaRPr lang="fr-FR"/>
          </a:p>
        </p:txBody>
      </p:sp>
    </p:spTree>
    <p:extLst>
      <p:ext uri="{BB962C8B-B14F-4D97-AF65-F5344CB8AC3E}">
        <p14:creationId xmlns:p14="http://schemas.microsoft.com/office/powerpoint/2010/main" val="129694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F551D-19F7-0155-B388-FA0BAF0D67CA}"/>
              </a:ext>
            </a:extLst>
          </p:cNvPr>
          <p:cNvSpPr>
            <a:spLocks noGrp="1"/>
          </p:cNvSpPr>
          <p:nvPr>
            <p:ph type="ctrTitle"/>
          </p:nvPr>
        </p:nvSpPr>
        <p:spPr>
          <a:xfrm>
            <a:off x="1524000" y="1251572"/>
            <a:ext cx="9144000" cy="2387600"/>
          </a:xfrm>
        </p:spPr>
        <p:txBody>
          <a:bodyPr/>
          <a:lstStyle/>
          <a:p>
            <a:r>
              <a:rPr lang="fr-FR" dirty="0"/>
              <a:t>L’héroïsme </a:t>
            </a:r>
          </a:p>
        </p:txBody>
      </p:sp>
    </p:spTree>
    <p:extLst>
      <p:ext uri="{BB962C8B-B14F-4D97-AF65-F5344CB8AC3E}">
        <p14:creationId xmlns:p14="http://schemas.microsoft.com/office/powerpoint/2010/main" val="275601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dessin au trait&#10;&#10;Description générée automatiquement">
            <a:extLst>
              <a:ext uri="{FF2B5EF4-FFF2-40B4-BE49-F238E27FC236}">
                <a16:creationId xmlns:a16="http://schemas.microsoft.com/office/drawing/2014/main" id="{F4A8C619-59C2-F9FE-46C0-280D49196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252" y="591378"/>
            <a:ext cx="8355496" cy="6266622"/>
          </a:xfrm>
          <a:prstGeom prst="rect">
            <a:avLst/>
          </a:prstGeom>
        </p:spPr>
      </p:pic>
    </p:spTree>
    <p:extLst>
      <p:ext uri="{BB962C8B-B14F-4D97-AF65-F5344CB8AC3E}">
        <p14:creationId xmlns:p14="http://schemas.microsoft.com/office/powerpoint/2010/main" val="262938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arbre, route, extérieur, rue&#10;&#10;Description générée automatiquement">
            <a:extLst>
              <a:ext uri="{FF2B5EF4-FFF2-40B4-BE49-F238E27FC236}">
                <a16:creationId xmlns:a16="http://schemas.microsoft.com/office/drawing/2014/main" id="{FEEC1DE4-5628-7A46-34F3-7B404FAA6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548" y="892699"/>
            <a:ext cx="7608904" cy="5072602"/>
          </a:xfrm>
          <a:prstGeom prst="rect">
            <a:avLst/>
          </a:prstGeom>
        </p:spPr>
      </p:pic>
    </p:spTree>
    <p:extLst>
      <p:ext uri="{BB962C8B-B14F-4D97-AF65-F5344CB8AC3E}">
        <p14:creationId xmlns:p14="http://schemas.microsoft.com/office/powerpoint/2010/main" val="17391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ercule Stock Illustrations, Vecteurs, &amp; Clipart – (1,646 Stock  Illustrations)">
            <a:extLst>
              <a:ext uri="{FF2B5EF4-FFF2-40B4-BE49-F238E27FC236}">
                <a16:creationId xmlns:a16="http://schemas.microsoft.com/office/drawing/2014/main" id="{F0DBEE22-9ECD-8751-C7FC-4F2B02BC7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209" y="406250"/>
            <a:ext cx="3323828" cy="22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personne, extérieur, ciel, gens&#10;&#10;Description générée automatiquement">
            <a:extLst>
              <a:ext uri="{FF2B5EF4-FFF2-40B4-BE49-F238E27FC236}">
                <a16:creationId xmlns:a16="http://schemas.microsoft.com/office/drawing/2014/main" id="{0CA83C83-8D78-7FA5-37F0-B68692D3C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124" y="177949"/>
            <a:ext cx="2595075" cy="2288024"/>
          </a:xfrm>
          <a:prstGeom prst="rect">
            <a:avLst/>
          </a:prstGeom>
        </p:spPr>
      </p:pic>
      <p:pic>
        <p:nvPicPr>
          <p:cNvPr id="7" name="Image 6" descr="Une image contenant texte, extérieur, vieux, d’époque&#10;&#10;Description générée automatiquement">
            <a:extLst>
              <a:ext uri="{FF2B5EF4-FFF2-40B4-BE49-F238E27FC236}">
                <a16:creationId xmlns:a16="http://schemas.microsoft.com/office/drawing/2014/main" id="{BA27BF97-A181-6F22-D7CF-E5FE23523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642" y="2578540"/>
            <a:ext cx="3030885" cy="1712364"/>
          </a:xfrm>
          <a:prstGeom prst="rect">
            <a:avLst/>
          </a:prstGeom>
        </p:spPr>
      </p:pic>
      <p:pic>
        <p:nvPicPr>
          <p:cNvPr id="1028" name="Picture 4" descr="Captain America - La nature sous toutes ses formes/nature in all its forms">
            <a:extLst>
              <a:ext uri="{FF2B5EF4-FFF2-40B4-BE49-F238E27FC236}">
                <a16:creationId xmlns:a16="http://schemas.microsoft.com/office/drawing/2014/main" id="{010B12A4-6122-EA5C-8D70-9B989D043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31" y="216311"/>
            <a:ext cx="1423607" cy="22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ie Curie, première professeure de la Sorbonne en 1906 - Le Tote Bag -  Média d'information quotidienne">
            <a:extLst>
              <a:ext uri="{FF2B5EF4-FFF2-40B4-BE49-F238E27FC236}">
                <a16:creationId xmlns:a16="http://schemas.microsoft.com/office/drawing/2014/main" id="{DB806CA0-E020-3A42-CFE6-56E99D609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303" y="3587533"/>
            <a:ext cx="3133981" cy="28763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45C65A9-91C8-A097-FF35-4201FC1341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0680" y="2578540"/>
            <a:ext cx="3704410" cy="16216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personne, intérieur, restaurant, bus&#10;&#10;Description générée automatiquement">
            <a:extLst>
              <a:ext uri="{FF2B5EF4-FFF2-40B4-BE49-F238E27FC236}">
                <a16:creationId xmlns:a16="http://schemas.microsoft.com/office/drawing/2014/main" id="{01DDB140-EEDE-36CF-2C6F-2BE2430563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3051" y="257946"/>
            <a:ext cx="3312040" cy="2208027"/>
          </a:xfrm>
          <a:prstGeom prst="rect">
            <a:avLst/>
          </a:prstGeom>
        </p:spPr>
      </p:pic>
      <p:pic>
        <p:nvPicPr>
          <p:cNvPr id="4" name="Image 3" descr="Une image contenant arbre, route, extérieur, rue&#10;&#10;Description générée automatiquement">
            <a:extLst>
              <a:ext uri="{FF2B5EF4-FFF2-40B4-BE49-F238E27FC236}">
                <a16:creationId xmlns:a16="http://schemas.microsoft.com/office/drawing/2014/main" id="{FEEC1DE4-5628-7A46-34F3-7B404FAA66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02426" y="4333114"/>
            <a:ext cx="3502664" cy="2335109"/>
          </a:xfrm>
          <a:prstGeom prst="rect">
            <a:avLst/>
          </a:prstGeom>
        </p:spPr>
      </p:pic>
      <p:pic>
        <p:nvPicPr>
          <p:cNvPr id="6" name="Image 5" descr="Une image contenant dessin au trait&#10;&#10;Description générée automatiquement">
            <a:extLst>
              <a:ext uri="{FF2B5EF4-FFF2-40B4-BE49-F238E27FC236}">
                <a16:creationId xmlns:a16="http://schemas.microsoft.com/office/drawing/2014/main" id="{4501ED21-4EDC-190E-1712-46E7861EFF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077" y="4438633"/>
            <a:ext cx="3216093" cy="2412069"/>
          </a:xfrm>
          <a:prstGeom prst="rect">
            <a:avLst/>
          </a:prstGeom>
        </p:spPr>
      </p:pic>
    </p:spTree>
    <p:extLst>
      <p:ext uri="{BB962C8B-B14F-4D97-AF65-F5344CB8AC3E}">
        <p14:creationId xmlns:p14="http://schemas.microsoft.com/office/powerpoint/2010/main" val="109575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FF3B23-3C1A-B3EF-515D-088E4A4006DE}"/>
              </a:ext>
            </a:extLst>
          </p:cNvPr>
          <p:cNvSpPr>
            <a:spLocks noGrp="1"/>
          </p:cNvSpPr>
          <p:nvPr>
            <p:ph idx="1"/>
          </p:nvPr>
        </p:nvSpPr>
        <p:spPr>
          <a:xfrm>
            <a:off x="586408" y="387626"/>
            <a:ext cx="11019183" cy="6162261"/>
          </a:xfrm>
        </p:spPr>
        <p:txBody>
          <a:bodyPr>
            <a:noAutofit/>
          </a:bodyPr>
          <a:lstStyle/>
          <a:p>
            <a:pPr algn="just">
              <a:lnSpc>
                <a:spcPct val="120000"/>
              </a:lnSpc>
            </a:pPr>
            <a:r>
              <a:rPr lang="fr-FR" sz="1200" b="1" dirty="0">
                <a:latin typeface="+mj-lt"/>
              </a:rPr>
              <a:t>Rosa Parks : </a:t>
            </a:r>
            <a:r>
              <a:rPr lang="fr-FR" sz="1200" dirty="0">
                <a:latin typeface="+mj-lt"/>
              </a:rPr>
              <a:t>Rosa Parks refuse, le 1er décembre 1955, de céder sa place à un passager blanc dans l'autobus. Arrêtée par la police, elle se voit infliger une amende de 15 $. Le pasteur Martin Luther King lance alors une campagne de protestation et de boycott contre la compagnie de bus qui dure 380 jours. Le 13 novembre 1956, la Cour suprême des États-Unis casse les lois ségrégationnistes dans les bus, les déclarant anticonstitutionnelles. 	</a:t>
            </a:r>
          </a:p>
          <a:p>
            <a:pPr algn="just">
              <a:lnSpc>
                <a:spcPct val="120000"/>
              </a:lnSpc>
            </a:pPr>
            <a:r>
              <a:rPr lang="fr-FR" sz="1200" b="1" dirty="0">
                <a:latin typeface="+mj-lt"/>
              </a:rPr>
              <a:t>Hercule (Romain) / Héraclès (Grec) : </a:t>
            </a:r>
            <a:r>
              <a:rPr lang="fr-FR" sz="1200" dirty="0">
                <a:latin typeface="+mj-lt"/>
              </a:rPr>
              <a:t>Fils de Zeus et d’Alcmène, est l'un des héros les plus vénérés de la Grèce antique</a:t>
            </a:r>
            <a:r>
              <a:rPr lang="fr-FR" sz="1200" b="1" dirty="0">
                <a:latin typeface="+mj-lt"/>
              </a:rPr>
              <a:t>. </a:t>
            </a:r>
            <a:r>
              <a:rPr lang="fr-FR" sz="1200" dirty="0">
                <a:latin typeface="+mj-lt"/>
              </a:rPr>
              <a:t>Les plus célèbres de ses exploits sont les douze travaux. Il est mentionné dans la littérature grecque dès Homère. Ici on le voit tuer l'Hydre de Lerne (2</a:t>
            </a:r>
            <a:r>
              <a:rPr lang="fr-FR" sz="1200" baseline="30000" dirty="0">
                <a:latin typeface="+mj-lt"/>
              </a:rPr>
              <a:t>ème</a:t>
            </a:r>
            <a:r>
              <a:rPr lang="fr-FR" sz="1200" dirty="0">
                <a:latin typeface="+mj-lt"/>
              </a:rPr>
              <a:t> des douze travaux). Pour pouvoir tuer le monstre, il fallait couper toutes les têtes à la fois, sinon elles réapparaissaient en plus grand nombre. </a:t>
            </a:r>
          </a:p>
          <a:p>
            <a:pPr algn="just">
              <a:lnSpc>
                <a:spcPct val="120000"/>
              </a:lnSpc>
            </a:pPr>
            <a:r>
              <a:rPr lang="fr-FR" sz="1200" b="1" dirty="0">
                <a:latin typeface="+mj-lt"/>
              </a:rPr>
              <a:t>Bus footballeurs : </a:t>
            </a:r>
            <a:r>
              <a:rPr lang="fr-FR" sz="1200" dirty="0">
                <a:latin typeface="+mj-lt"/>
              </a:rPr>
              <a:t>Descente de l’équipe de France sur les champs Elysées, souvent « acclamés » par une très grande foule. </a:t>
            </a:r>
          </a:p>
          <a:p>
            <a:pPr algn="just">
              <a:lnSpc>
                <a:spcPct val="120000"/>
              </a:lnSpc>
            </a:pPr>
            <a:r>
              <a:rPr lang="fr-FR" sz="1200" b="1" dirty="0">
                <a:latin typeface="+mj-lt"/>
              </a:rPr>
              <a:t>Poilus : </a:t>
            </a:r>
            <a:r>
              <a:rPr lang="fr-FR" sz="1200" dirty="0">
                <a:latin typeface="+mj-lt"/>
              </a:rPr>
              <a:t>Combattants de la Première Guerre mondiale (1914-1918) et plus particulièrement les fantassins des tranchées. Le terme « poilu » s'utilise et se diffuse par la presse et le public qui entendent souligner la bravoure de leurs soldats qui partent au front. Il fait référence aux qualités « viriles » et à la force physique prêtées à ces combattants. Le mot « poilu » désignait à l’époque dans le langage familier quelqu'un de viril, courageux, ou l'admiration portée à quelqu'un « qui a du poil au ventre ». </a:t>
            </a:r>
          </a:p>
          <a:p>
            <a:pPr algn="just">
              <a:lnSpc>
                <a:spcPct val="120000"/>
              </a:lnSpc>
            </a:pPr>
            <a:r>
              <a:rPr lang="fr-FR" sz="1200" b="1" dirty="0">
                <a:latin typeface="+mj-lt"/>
              </a:rPr>
              <a:t>Journaliste de guerre </a:t>
            </a:r>
            <a:r>
              <a:rPr lang="fr-FR" sz="1200" dirty="0">
                <a:latin typeface="+mj-lt"/>
              </a:rPr>
              <a:t>: James </a:t>
            </a:r>
            <a:r>
              <a:rPr lang="fr-FR" sz="1200" dirty="0" err="1">
                <a:latin typeface="+mj-lt"/>
              </a:rPr>
              <a:t>Nachtwey</a:t>
            </a:r>
            <a:r>
              <a:rPr lang="fr-FR" sz="1200" dirty="0">
                <a:latin typeface="+mj-lt"/>
              </a:rPr>
              <a:t> (né le 14 mars 1948) est un photographe de guerre et photojournaliste américain. Considéré comme l'un des plus grands photographes de guerre de notre époque, il a été blessé par balle à la jambe à Bangkok en 2014. Il a sillonné le globe pendant près de 20 ans et a couvert quasiment tous les conflits (Afghanistan, Bosnie-Herzégovine, Rwanda, Salvador, Irlande du Nord, Kurdistan, Somalie et Afrique du Sud). Il est le témoin silencieux caché derrière des images qui font hurler. James </a:t>
            </a:r>
            <a:r>
              <a:rPr lang="fr-FR" sz="1200" dirty="0" err="1">
                <a:latin typeface="+mj-lt"/>
              </a:rPr>
              <a:t>Nachtwey</a:t>
            </a:r>
            <a:r>
              <a:rPr lang="fr-FR" sz="1200" dirty="0">
                <a:latin typeface="+mj-lt"/>
              </a:rPr>
              <a:t> est un homme de paix qui raconte la guerre derrière son objectif.</a:t>
            </a:r>
          </a:p>
          <a:p>
            <a:pPr algn="just">
              <a:lnSpc>
                <a:spcPct val="120000"/>
              </a:lnSpc>
            </a:pPr>
            <a:r>
              <a:rPr lang="fr-FR" sz="1200" b="1" dirty="0">
                <a:latin typeface="+mj-lt"/>
              </a:rPr>
              <a:t>Harry Potter : </a:t>
            </a:r>
            <a:r>
              <a:rPr lang="fr-FR" sz="1200" dirty="0">
                <a:latin typeface="+mj-lt"/>
              </a:rPr>
              <a:t>Icône culturelle et l'un des plus grands personnages littéraires et cinématographiques de tous les temps. Harry est assez timide et plutôt modeste. Il reconnaît très volontiers la difficulté, voire l'incapacité, d'affronter ses peurs et son principal ennemi sans l'aide précieuse de ses amis. Harry sait faire preuve de courage et de discernement, même si ses sentiments l'emportent quelquefois sur sa sagesse. Il est désigné comme un « sauveur » (à la manière de Jésus !) dès sa naissance.</a:t>
            </a:r>
          </a:p>
          <a:p>
            <a:pPr algn="just">
              <a:lnSpc>
                <a:spcPct val="120000"/>
              </a:lnSpc>
            </a:pPr>
            <a:r>
              <a:rPr lang="fr-FR" sz="1200" b="1" dirty="0">
                <a:latin typeface="+mj-lt"/>
              </a:rPr>
              <a:t>Infirmière, Banksy : </a:t>
            </a:r>
            <a:r>
              <a:rPr lang="fr-FR" sz="1200" dirty="0">
                <a:latin typeface="+mj-lt"/>
              </a:rPr>
              <a:t>Intitulé </a:t>
            </a:r>
            <a:r>
              <a:rPr lang="fr-FR" sz="1200" i="1" dirty="0">
                <a:latin typeface="+mj-lt"/>
              </a:rPr>
              <a:t>Game changer</a:t>
            </a:r>
            <a:r>
              <a:rPr lang="fr-FR" sz="1200" dirty="0">
                <a:latin typeface="+mj-lt"/>
              </a:rPr>
              <a:t>, le tableau montre un jeune garçon délaissant ses figurines de super-héros pour jouer avec une poupée d’infirmière masquée. Banksy voulait faire un geste pour le personnel soignant des hôpitaux britanniques : il a offert ce tableau au </a:t>
            </a:r>
            <a:r>
              <a:rPr lang="fr-FR" sz="1200" i="1" dirty="0">
                <a:latin typeface="+mj-lt"/>
              </a:rPr>
              <a:t>Southampton General Hospital</a:t>
            </a:r>
            <a:r>
              <a:rPr lang="fr-FR" sz="1200" dirty="0">
                <a:latin typeface="+mj-lt"/>
              </a:rPr>
              <a:t>. </a:t>
            </a:r>
          </a:p>
          <a:p>
            <a:pPr algn="just">
              <a:lnSpc>
                <a:spcPct val="120000"/>
              </a:lnSpc>
            </a:pPr>
            <a:r>
              <a:rPr lang="fr-FR" sz="1200" b="1" dirty="0">
                <a:latin typeface="+mj-lt"/>
              </a:rPr>
              <a:t>Marie</a:t>
            </a:r>
            <a:r>
              <a:rPr lang="fr-FR" sz="1200" dirty="0">
                <a:latin typeface="+mj-lt"/>
              </a:rPr>
              <a:t> </a:t>
            </a:r>
            <a:r>
              <a:rPr lang="fr-FR" sz="1200" b="1" dirty="0">
                <a:latin typeface="+mj-lt"/>
              </a:rPr>
              <a:t>Curie : </a:t>
            </a:r>
            <a:r>
              <a:rPr lang="fr-FR" sz="1200" dirty="0">
                <a:latin typeface="+mj-lt"/>
              </a:rPr>
              <a:t>Scientifique d'exception, elle est la première femme à avoir reçu le prix Nobel et, à ce jour, la seule femme à en avoir reçu deux. Elle découvre deux éléments chimiques hautement radioactifs : le radium et le polonium. Elle est la première femme enseignante à la Sorbonne ! Hélas, ses expositions aux substances radioactives auront raison de sa santé : Marie Curie s'éteint le 4 juillet 1934.</a:t>
            </a:r>
          </a:p>
        </p:txBody>
      </p:sp>
    </p:spTree>
    <p:extLst>
      <p:ext uri="{BB962C8B-B14F-4D97-AF65-F5344CB8AC3E}">
        <p14:creationId xmlns:p14="http://schemas.microsoft.com/office/powerpoint/2010/main" val="279582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FF3B23-3C1A-B3EF-515D-088E4A4006DE}"/>
              </a:ext>
            </a:extLst>
          </p:cNvPr>
          <p:cNvSpPr>
            <a:spLocks noGrp="1"/>
          </p:cNvSpPr>
          <p:nvPr>
            <p:ph idx="1"/>
          </p:nvPr>
        </p:nvSpPr>
        <p:spPr>
          <a:xfrm>
            <a:off x="586408" y="705678"/>
            <a:ext cx="11019183" cy="5416825"/>
          </a:xfrm>
        </p:spPr>
        <p:txBody>
          <a:bodyPr>
            <a:normAutofit/>
          </a:bodyPr>
          <a:lstStyle/>
          <a:p>
            <a:r>
              <a:rPr lang="fr-FR" sz="1600" dirty="0">
                <a:latin typeface="+mj-lt"/>
              </a:rPr>
              <a:t>Héros de l’Histoire : </a:t>
            </a:r>
            <a:r>
              <a:rPr lang="fr-FR" sz="1600" b="1" dirty="0">
                <a:latin typeface="+mj-lt"/>
              </a:rPr>
              <a:t>Rosa Parks	</a:t>
            </a:r>
            <a:r>
              <a:rPr lang="fr-FR" sz="1600" dirty="0">
                <a:latin typeface="+mj-lt"/>
              </a:rPr>
              <a:t>		→ sacrifice, désobéissance, abnégation, résistance, inconnu/connu...</a:t>
            </a:r>
          </a:p>
          <a:p>
            <a:r>
              <a:rPr lang="fr-FR" sz="1600" dirty="0">
                <a:latin typeface="+mj-lt"/>
              </a:rPr>
              <a:t>Super héros : </a:t>
            </a:r>
            <a:r>
              <a:rPr lang="fr-FR" sz="1600" b="1" dirty="0" err="1">
                <a:latin typeface="+mj-lt"/>
              </a:rPr>
              <a:t>Capitain</a:t>
            </a:r>
            <a:r>
              <a:rPr lang="fr-FR" sz="1600" b="1" dirty="0">
                <a:latin typeface="+mj-lt"/>
              </a:rPr>
              <a:t> America	</a:t>
            </a:r>
            <a:r>
              <a:rPr lang="fr-FR" sz="1600" dirty="0">
                <a:latin typeface="+mj-lt"/>
              </a:rPr>
              <a:t>		→ surhumain, hors du commun, puissance, inné, naturel, patrie, justicier ...</a:t>
            </a:r>
          </a:p>
          <a:p>
            <a:r>
              <a:rPr lang="fr-FR" sz="1600" dirty="0">
                <a:latin typeface="+mj-lt"/>
              </a:rPr>
              <a:t>Héros de la mythologie : </a:t>
            </a:r>
            <a:r>
              <a:rPr lang="fr-FR" sz="1600" b="1" dirty="0">
                <a:latin typeface="+mj-lt"/>
              </a:rPr>
              <a:t>Hercule	</a:t>
            </a:r>
            <a:r>
              <a:rPr lang="fr-FR" sz="1600" dirty="0">
                <a:latin typeface="+mj-lt"/>
              </a:rPr>
              <a:t>	→ divin, force, passions, guerres, victoires, puissance, domination, ...</a:t>
            </a:r>
          </a:p>
          <a:p>
            <a:r>
              <a:rPr lang="fr-FR" sz="1600" dirty="0">
                <a:latin typeface="+mj-lt"/>
              </a:rPr>
              <a:t>Héros du sport : </a:t>
            </a:r>
            <a:r>
              <a:rPr lang="fr-FR" sz="1600" b="1" dirty="0">
                <a:latin typeface="+mj-lt"/>
              </a:rPr>
              <a:t>Bus footballeurs</a:t>
            </a:r>
            <a:r>
              <a:rPr lang="fr-FR" sz="1600" dirty="0">
                <a:latin typeface="+mj-lt"/>
              </a:rPr>
              <a:t>		→ talent, force, art, beauté, idéal, représentation nationale, ...</a:t>
            </a:r>
          </a:p>
          <a:p>
            <a:r>
              <a:rPr lang="fr-FR" sz="1600" dirty="0">
                <a:latin typeface="+mj-lt"/>
              </a:rPr>
              <a:t>Héros de la guerre : </a:t>
            </a:r>
            <a:r>
              <a:rPr lang="fr-FR" sz="1600" b="1" dirty="0">
                <a:latin typeface="+mj-lt"/>
              </a:rPr>
              <a:t>Poilus			</a:t>
            </a:r>
            <a:r>
              <a:rPr lang="fr-FR" sz="1600" dirty="0">
                <a:latin typeface="+mj-lt"/>
              </a:rPr>
              <a:t>→ courage ? Obéissance aux ordres, danger, mort, ...</a:t>
            </a:r>
          </a:p>
          <a:p>
            <a:pPr marL="0" indent="0">
              <a:buNone/>
            </a:pPr>
            <a:r>
              <a:rPr lang="fr-FR" sz="1600" dirty="0">
                <a:latin typeface="+mj-lt"/>
              </a:rPr>
              <a:t>		 </a:t>
            </a:r>
            <a:r>
              <a:rPr lang="fr-FR" sz="1400" b="1" dirty="0">
                <a:latin typeface="+mj-lt"/>
              </a:rPr>
              <a:t>Journaliste de guerre  </a:t>
            </a:r>
            <a:r>
              <a:rPr lang="fr-FR" sz="1200" dirty="0">
                <a:latin typeface="+mj-lt"/>
              </a:rPr>
              <a:t>(James </a:t>
            </a:r>
            <a:r>
              <a:rPr lang="fr-FR" sz="1200" dirty="0" err="1">
                <a:latin typeface="+mj-lt"/>
              </a:rPr>
              <a:t>Nachtwey</a:t>
            </a:r>
            <a:r>
              <a:rPr lang="fr-FR" sz="1200" dirty="0">
                <a:latin typeface="+mj-lt"/>
              </a:rPr>
              <a:t>)	</a:t>
            </a:r>
            <a:r>
              <a:rPr lang="fr-FR" sz="1600" dirty="0">
                <a:latin typeface="+mj-lt"/>
              </a:rPr>
              <a:t>→ courage, au service de l’information, danger, ...</a:t>
            </a:r>
          </a:p>
          <a:p>
            <a:r>
              <a:rPr lang="fr-FR" sz="1600" dirty="0">
                <a:latin typeface="+mj-lt"/>
              </a:rPr>
              <a:t>Héros de la littérature : </a:t>
            </a:r>
            <a:r>
              <a:rPr lang="fr-FR" sz="1600" b="1" dirty="0">
                <a:latin typeface="+mj-lt"/>
              </a:rPr>
              <a:t>Harry Potter</a:t>
            </a:r>
            <a:r>
              <a:rPr lang="fr-FR" sz="1600" dirty="0">
                <a:latin typeface="+mj-lt"/>
              </a:rPr>
              <a:t>		→ enfant courageux, </a:t>
            </a:r>
          </a:p>
          <a:p>
            <a:pPr>
              <a:lnSpc>
                <a:spcPct val="100000"/>
              </a:lnSpc>
            </a:pPr>
            <a:r>
              <a:rPr lang="fr-FR" sz="1600" dirty="0">
                <a:latin typeface="+mj-lt"/>
              </a:rPr>
              <a:t>Héros ordinaires : </a:t>
            </a:r>
            <a:r>
              <a:rPr lang="fr-FR" sz="1600" b="1" dirty="0">
                <a:latin typeface="+mj-lt"/>
              </a:rPr>
              <a:t>Infirmière, Banksy</a:t>
            </a:r>
            <a:r>
              <a:rPr lang="fr-FR" sz="1600" dirty="0">
                <a:latin typeface="+mj-lt"/>
              </a:rPr>
              <a:t>		→ inconnus, malgré soi, altruisme, commun,  ... Fonction d’idéal du </a:t>
            </a:r>
            <a:r>
              <a:rPr lang="fr-FR" sz="1600" i="1" dirty="0">
                <a:latin typeface="+mj-lt"/>
              </a:rPr>
              <a:t>moi</a:t>
            </a:r>
            <a:r>
              <a:rPr lang="fr-FR" sz="1600" dirty="0">
                <a:latin typeface="+mj-lt"/>
              </a:rPr>
              <a:t> que </a:t>
            </a:r>
          </a:p>
          <a:p>
            <a:pPr marL="0" indent="0">
              <a:lnSpc>
                <a:spcPct val="100000"/>
              </a:lnSpc>
              <a:buNone/>
            </a:pPr>
            <a:r>
              <a:rPr lang="fr-FR" sz="1600" dirty="0">
                <a:latin typeface="+mj-lt"/>
              </a:rPr>
              <a:t>					le héros peut remplir tout en soulignant l’héroïsme « par destination » de </a:t>
            </a:r>
          </a:p>
          <a:p>
            <a:pPr marL="0" indent="0">
              <a:lnSpc>
                <a:spcPct val="100000"/>
              </a:lnSpc>
              <a:buNone/>
            </a:pPr>
            <a:r>
              <a:rPr lang="fr-FR" sz="1600" dirty="0">
                <a:latin typeface="+mj-lt"/>
              </a:rPr>
              <a:t>					certains métiers qui sont des devoirs moraux.</a:t>
            </a:r>
          </a:p>
          <a:p>
            <a:r>
              <a:rPr lang="fr-FR" sz="1600" dirty="0">
                <a:latin typeface="+mj-lt"/>
              </a:rPr>
              <a:t>Héros aventuriers, scientifiques : </a:t>
            </a:r>
            <a:r>
              <a:rPr lang="fr-FR" sz="1600" b="1" dirty="0">
                <a:latin typeface="+mj-lt"/>
              </a:rPr>
              <a:t>Curie	</a:t>
            </a:r>
            <a:r>
              <a:rPr lang="fr-FR" sz="1600" dirty="0">
                <a:latin typeface="+mj-lt"/>
              </a:rPr>
              <a:t> 	→ courage, danger, découvertes</a:t>
            </a:r>
          </a:p>
          <a:p>
            <a:pPr marL="0" indent="0">
              <a:buNone/>
            </a:pPr>
            <a:endParaRPr lang="fr-FR" sz="2000" dirty="0">
              <a:latin typeface="+mj-lt"/>
            </a:endParaRPr>
          </a:p>
        </p:txBody>
      </p:sp>
    </p:spTree>
    <p:extLst>
      <p:ext uri="{BB962C8B-B14F-4D97-AF65-F5344CB8AC3E}">
        <p14:creationId xmlns:p14="http://schemas.microsoft.com/office/powerpoint/2010/main" val="384229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FF3B23-3C1A-B3EF-515D-088E4A4006DE}"/>
              </a:ext>
            </a:extLst>
          </p:cNvPr>
          <p:cNvSpPr>
            <a:spLocks noGrp="1"/>
          </p:cNvSpPr>
          <p:nvPr>
            <p:ph idx="1"/>
          </p:nvPr>
        </p:nvSpPr>
        <p:spPr>
          <a:xfrm>
            <a:off x="1073426" y="705678"/>
            <a:ext cx="11012557" cy="5837362"/>
          </a:xfrm>
        </p:spPr>
        <p:txBody>
          <a:bodyPr>
            <a:normAutofit/>
          </a:bodyPr>
          <a:lstStyle/>
          <a:p>
            <a:pPr marL="0" indent="0">
              <a:buNone/>
            </a:pPr>
            <a:endParaRPr lang="fr-FR" sz="1600" dirty="0">
              <a:latin typeface="+mj-lt"/>
            </a:endParaRPr>
          </a:p>
          <a:p>
            <a:pPr marL="0" indent="0">
              <a:buNone/>
            </a:pPr>
            <a:r>
              <a:rPr lang="fr-FR" sz="1600" b="1" dirty="0">
                <a:solidFill>
                  <a:srgbClr val="FF0000"/>
                </a:solidFill>
                <a:latin typeface="+mj-lt"/>
              </a:rPr>
              <a:t>Distinguer</a:t>
            </a:r>
            <a:r>
              <a:rPr lang="fr-FR" sz="1600" dirty="0">
                <a:latin typeface="+mj-lt"/>
              </a:rPr>
              <a:t> : héros / idole / star / saint / grand (Homme) / modèle / surhomme / dieu / sage / influenceur </a:t>
            </a:r>
          </a:p>
          <a:p>
            <a:pPr marL="220980" indent="0">
              <a:buNone/>
            </a:pPr>
            <a:endParaRPr lang="fr-FR" sz="16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mythologiques et divins</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Ulysse, Thésée, Achille, les dieux de l’olympe, David,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de la littérature</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Roi Arthur, Robin des bois, Don Quichotte, Harry Potter,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entre histoire et Histoire</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les pirates, les cow-boys, les chevaliers, les aventuriers,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de l’Histoire</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a:t>
            </a:r>
            <a:r>
              <a:rPr lang="fr-FR" sz="1600" u="sng" dirty="0">
                <a:effectLst/>
                <a:latin typeface="Calibri Light" panose="020F0302020204030204" pitchFamily="34" charset="0"/>
                <a:ea typeface="Calibri" panose="020F0502020204030204" pitchFamily="34" charset="0"/>
                <a:cs typeface="Times New Roman" panose="02020603050405020304" pitchFamily="18" charset="0"/>
              </a:rPr>
              <a:t>Patriotiques</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Jean Moulin, Jeanne d’Arc, De Gaulle, Lénine,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a:t>
            </a:r>
            <a:r>
              <a:rPr lang="fr-FR" sz="1600" u="sng" dirty="0">
                <a:effectLst/>
                <a:latin typeface="Calibri Light" panose="020F0302020204030204" pitchFamily="34" charset="0"/>
                <a:ea typeface="Calibri" panose="020F0502020204030204" pitchFamily="34" charset="0"/>
                <a:cs typeface="Times New Roman" panose="02020603050405020304" pitchFamily="18" charset="0"/>
              </a:rPr>
              <a:t>Découvreurs</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Colomb, Marco Polo, Pasteur, Curie, Armstrong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a:t>
            </a:r>
            <a:r>
              <a:rPr lang="fr-FR" sz="1600" u="sng" dirty="0">
                <a:effectLst/>
                <a:latin typeface="Calibri Light" panose="020F0302020204030204" pitchFamily="34" charset="0"/>
                <a:ea typeface="Calibri" panose="020F0502020204030204" pitchFamily="34" charset="0"/>
                <a:cs typeface="Times New Roman" panose="02020603050405020304" pitchFamily="18" charset="0"/>
              </a:rPr>
              <a:t>Populaires</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Che Guevara, Bolivar, Geronimo, Martin Luther King, Malcom X,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482090" indent="0">
              <a:buNone/>
            </a:pPr>
            <a:r>
              <a:rPr lang="fr-FR" sz="1600" dirty="0">
                <a:latin typeface="Calibri Light" panose="020F0302020204030204" pitchFamily="34" charset="0"/>
                <a:ea typeface="Calibri" panose="020F0502020204030204" pitchFamily="34" charset="0"/>
                <a:cs typeface="Times New Roman" panose="02020603050405020304" pitchFamily="18" charset="0"/>
              </a:rPr>
              <a:t>	      </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Mais aussi : Billy the kid, Bonny &amp; Clyde, ...</a:t>
            </a: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 ordinaires »</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pompiers, sauveteurs en mer, Oliver Twist, Jean Valjean, le bossu, infirmières pendant le COVID,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Héros du sport</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Zidane, Messi, Ronaldo, ... les « dieux du stade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Super héros, </a:t>
            </a:r>
            <a:r>
              <a:rPr lang="fr-FR" sz="1600" b="1" i="1" dirty="0">
                <a:effectLst/>
                <a:latin typeface="Calibri Light" panose="020F0302020204030204" pitchFamily="34" charset="0"/>
                <a:ea typeface="Calibri" panose="020F0502020204030204" pitchFamily="34" charset="0"/>
                <a:cs typeface="Times New Roman" panose="02020603050405020304" pitchFamily="18" charset="0"/>
              </a:rPr>
              <a:t>fantasy</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Spiderman, Superman, Batman, </a:t>
            </a:r>
            <a:r>
              <a:rPr lang="fr-FR" sz="1600" dirty="0" err="1">
                <a:effectLst/>
                <a:latin typeface="Calibri Light" panose="020F0302020204030204" pitchFamily="34" charset="0"/>
                <a:ea typeface="Calibri" panose="020F0502020204030204" pitchFamily="34" charset="0"/>
                <a:cs typeface="Times New Roman" panose="02020603050405020304" pitchFamily="18" charset="0"/>
              </a:rPr>
              <a:t>Capitain</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America, ... </a:t>
            </a:r>
          </a:p>
          <a:p>
            <a:pPr>
              <a:buFontTx/>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600" b="1" dirty="0">
                <a:effectLst/>
                <a:latin typeface="Calibri Light" panose="020F0302020204030204" pitchFamily="34" charset="0"/>
                <a:ea typeface="Calibri" panose="020F0502020204030204" pitchFamily="34" charset="0"/>
                <a:cs typeface="Times New Roman" panose="02020603050405020304" pitchFamily="18" charset="0"/>
              </a:rPr>
              <a:t>« méchants »</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 </a:t>
            </a:r>
            <a:r>
              <a:rPr lang="fr-FR" sz="1600" dirty="0" err="1">
                <a:effectLst/>
                <a:latin typeface="Calibri Light" panose="020F0302020204030204" pitchFamily="34" charset="0"/>
                <a:ea typeface="Calibri" panose="020F0502020204030204" pitchFamily="34" charset="0"/>
                <a:cs typeface="Times New Roman" panose="02020603050405020304" pitchFamily="18" charset="0"/>
              </a:rPr>
              <a:t>Darth</a:t>
            </a:r>
            <a:r>
              <a:rPr lang="fr-FR" sz="1600" dirty="0">
                <a:effectLst/>
                <a:latin typeface="Calibri Light" panose="020F0302020204030204" pitchFamily="34" charset="0"/>
                <a:ea typeface="Calibri" panose="020F0502020204030204" pitchFamily="34" charset="0"/>
                <a:cs typeface="Times New Roman" panose="02020603050405020304" pitchFamily="18" charset="0"/>
              </a:rPr>
              <a:t> Vador, le Joker, Terminator, Loki, Magneto, la Bête, King-Kong ... → PAS D’HEROISME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000" dirty="0">
              <a:latin typeface="+mj-lt"/>
            </a:endParaRPr>
          </a:p>
        </p:txBody>
      </p:sp>
    </p:spTree>
    <p:extLst>
      <p:ext uri="{BB962C8B-B14F-4D97-AF65-F5344CB8AC3E}">
        <p14:creationId xmlns:p14="http://schemas.microsoft.com/office/powerpoint/2010/main" val="282712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FF3B23-3C1A-B3EF-515D-088E4A4006DE}"/>
              </a:ext>
            </a:extLst>
          </p:cNvPr>
          <p:cNvSpPr>
            <a:spLocks noGrp="1"/>
          </p:cNvSpPr>
          <p:nvPr>
            <p:ph idx="1"/>
          </p:nvPr>
        </p:nvSpPr>
        <p:spPr>
          <a:xfrm>
            <a:off x="1073427" y="705678"/>
            <a:ext cx="10108096" cy="5837362"/>
          </a:xfrm>
        </p:spPr>
        <p:txBody>
          <a:bodyPr>
            <a:normAutofit fontScale="85000" lnSpcReduction="20000"/>
          </a:bodyPr>
          <a:lstStyle/>
          <a:p>
            <a:pPr marL="0" indent="0" algn="ctr">
              <a:buNone/>
            </a:pPr>
            <a:r>
              <a:rPr lang="fr-FR" b="1" dirty="0">
                <a:latin typeface="+mj-lt"/>
              </a:rPr>
              <a:t>Citations sur l’héroïsme</a:t>
            </a:r>
          </a:p>
          <a:p>
            <a:pPr marL="0" indent="0">
              <a:buNone/>
            </a:pPr>
            <a:endParaRPr lang="fr-FR" sz="1600" dirty="0">
              <a:effectLst/>
              <a:latin typeface="+mj-lt"/>
              <a:ea typeface="Calibri" panose="020F0502020204030204" pitchFamily="34" charset="0"/>
              <a:cs typeface="Times New Roman" panose="02020603050405020304" pitchFamily="18" charset="0"/>
            </a:endParaRPr>
          </a:p>
          <a:p>
            <a:pPr marL="0" indent="0">
              <a:lnSpc>
                <a:spcPct val="150000"/>
              </a:lnSpc>
              <a:buNone/>
            </a:pPr>
            <a:r>
              <a:rPr lang="fr-FR" sz="2000" dirty="0">
                <a:latin typeface="+mj-lt"/>
                <a:ea typeface="Calibri" panose="020F0502020204030204" pitchFamily="34" charset="0"/>
                <a:cs typeface="Times New Roman" panose="02020603050405020304" pitchFamily="18" charset="0"/>
              </a:rPr>
              <a:t>1. « </a:t>
            </a:r>
            <a:r>
              <a:rPr lang="fr-FR" sz="2000" i="1" dirty="0">
                <a:latin typeface="+mj-lt"/>
                <a:ea typeface="Calibri" panose="020F0502020204030204" pitchFamily="34" charset="0"/>
                <a:cs typeface="Times New Roman" panose="02020603050405020304" pitchFamily="18" charset="0"/>
              </a:rPr>
              <a:t>Il n’y a pas de héros sans auditoire</a:t>
            </a:r>
            <a:r>
              <a:rPr lang="fr-FR" sz="2000" dirty="0">
                <a:latin typeface="+mj-lt"/>
                <a:ea typeface="Calibri" panose="020F0502020204030204" pitchFamily="34" charset="0"/>
                <a:cs typeface="Times New Roman" panose="02020603050405020304" pitchFamily="18" charset="0"/>
              </a:rPr>
              <a:t>. » (A. Malraux)</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2. « </a:t>
            </a:r>
            <a:r>
              <a:rPr lang="fr-FR" sz="2000" i="1">
                <a:effectLst/>
                <a:latin typeface="+mj-lt"/>
                <a:ea typeface="Calibri" panose="020F0502020204030204" pitchFamily="34" charset="0"/>
                <a:cs typeface="Times New Roman" panose="02020603050405020304" pitchFamily="18" charset="0"/>
              </a:rPr>
              <a:t>C’est le </a:t>
            </a:r>
            <a:r>
              <a:rPr lang="fr-FR" sz="2000" i="1" dirty="0">
                <a:effectLst/>
                <a:latin typeface="+mj-lt"/>
                <a:ea typeface="Calibri" panose="020F0502020204030204" pitchFamily="34" charset="0"/>
                <a:cs typeface="Times New Roman" panose="02020603050405020304" pitchFamily="18" charset="0"/>
              </a:rPr>
              <a:t>sort d</a:t>
            </a:r>
            <a:r>
              <a:rPr lang="fr-FR" sz="2000" i="1" dirty="0">
                <a:latin typeface="+mj-lt"/>
                <a:ea typeface="Calibri" panose="020F0502020204030204" pitchFamily="34" charset="0"/>
                <a:cs typeface="Times New Roman" panose="02020603050405020304" pitchFamily="18" charset="0"/>
              </a:rPr>
              <a:t>’un héros d’être persécuté</a:t>
            </a:r>
            <a:r>
              <a:rPr lang="fr-FR" sz="2000" dirty="0">
                <a:latin typeface="+mj-lt"/>
                <a:ea typeface="Calibri" panose="020F0502020204030204" pitchFamily="34" charset="0"/>
                <a:cs typeface="Times New Roman" panose="02020603050405020304" pitchFamily="18" charset="0"/>
              </a:rPr>
              <a:t>. » (Voltaire)</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3. « </a:t>
            </a:r>
            <a:r>
              <a:rPr lang="fr-FR" sz="2000" i="1" dirty="0">
                <a:effectLst/>
                <a:latin typeface="+mj-lt"/>
                <a:ea typeface="Calibri" panose="020F0502020204030204" pitchFamily="34" charset="0"/>
                <a:cs typeface="Times New Roman" panose="02020603050405020304" pitchFamily="18" charset="0"/>
              </a:rPr>
              <a:t>Il y a des héros en mal comme en bien.</a:t>
            </a:r>
            <a:r>
              <a:rPr lang="fr-FR" sz="2000" dirty="0">
                <a:effectLst/>
                <a:latin typeface="+mj-lt"/>
                <a:ea typeface="Calibri" panose="020F0502020204030204" pitchFamily="34" charset="0"/>
                <a:cs typeface="Times New Roman" panose="02020603050405020304" pitchFamily="18" charset="0"/>
              </a:rPr>
              <a:t> » (La Rochefoucauld)</a:t>
            </a:r>
          </a:p>
          <a:p>
            <a:pPr marL="0" indent="0">
              <a:lnSpc>
                <a:spcPct val="150000"/>
              </a:lnSpc>
              <a:buNone/>
            </a:pPr>
            <a:r>
              <a:rPr lang="fr-FR" sz="2000" dirty="0">
                <a:latin typeface="+mj-lt"/>
                <a:ea typeface="Calibri" panose="020F0502020204030204" pitchFamily="34" charset="0"/>
                <a:cs typeface="Times New Roman" panose="02020603050405020304" pitchFamily="18" charset="0"/>
              </a:rPr>
              <a:t>4. « </a:t>
            </a:r>
            <a:r>
              <a:rPr lang="fr-FR" sz="2000" i="1" dirty="0">
                <a:latin typeface="+mj-lt"/>
                <a:ea typeface="Calibri" panose="020F0502020204030204" pitchFamily="34" charset="0"/>
                <a:cs typeface="Times New Roman" panose="02020603050405020304" pitchFamily="18" charset="0"/>
              </a:rPr>
              <a:t>Quoi de plus seul qu’un héros ? </a:t>
            </a:r>
            <a:r>
              <a:rPr lang="fr-FR" sz="2000" dirty="0">
                <a:latin typeface="+mj-lt"/>
                <a:ea typeface="Calibri" panose="020F0502020204030204" pitchFamily="34" charset="0"/>
                <a:cs typeface="Times New Roman" panose="02020603050405020304" pitchFamily="18" charset="0"/>
              </a:rPr>
              <a:t>» (Boris Vian)</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5. « </a:t>
            </a:r>
            <a:r>
              <a:rPr lang="fr-FR" sz="2000" i="1" dirty="0">
                <a:effectLst/>
                <a:latin typeface="+mj-lt"/>
                <a:ea typeface="Calibri" panose="020F0502020204030204" pitchFamily="34" charset="0"/>
                <a:cs typeface="Times New Roman" panose="02020603050405020304" pitchFamily="18" charset="0"/>
              </a:rPr>
              <a:t>Les masses sont les véritables héros</a:t>
            </a:r>
            <a:r>
              <a:rPr lang="fr-FR" sz="2000" dirty="0">
                <a:effectLst/>
                <a:latin typeface="+mj-lt"/>
                <a:ea typeface="Calibri" panose="020F0502020204030204" pitchFamily="34" charset="0"/>
                <a:cs typeface="Times New Roman" panose="02020603050405020304" pitchFamily="18" charset="0"/>
              </a:rPr>
              <a:t>. » (Mao Tse </a:t>
            </a:r>
            <a:r>
              <a:rPr lang="fr-FR" sz="2000" dirty="0" err="1">
                <a:effectLst/>
                <a:latin typeface="+mj-lt"/>
                <a:ea typeface="Calibri" panose="020F0502020204030204" pitchFamily="34" charset="0"/>
                <a:cs typeface="Times New Roman" panose="02020603050405020304" pitchFamily="18" charset="0"/>
              </a:rPr>
              <a:t>Tung</a:t>
            </a:r>
            <a:r>
              <a:rPr lang="fr-FR" sz="2000" dirty="0">
                <a:effectLst/>
                <a:latin typeface="+mj-lt"/>
                <a:ea typeface="Calibri" panose="020F0502020204030204" pitchFamily="34" charset="0"/>
                <a:cs typeface="Times New Roman" panose="02020603050405020304" pitchFamily="18" charset="0"/>
              </a:rPr>
              <a:t>)</a:t>
            </a:r>
          </a:p>
          <a:p>
            <a:pPr marL="0" indent="0">
              <a:lnSpc>
                <a:spcPct val="150000"/>
              </a:lnSpc>
              <a:buNone/>
            </a:pPr>
            <a:r>
              <a:rPr lang="fr-FR" sz="2000" dirty="0">
                <a:latin typeface="+mj-lt"/>
                <a:ea typeface="Calibri" panose="020F0502020204030204" pitchFamily="34" charset="0"/>
                <a:cs typeface="Times New Roman" panose="02020603050405020304" pitchFamily="18" charset="0"/>
              </a:rPr>
              <a:t>6. « </a:t>
            </a:r>
            <a:r>
              <a:rPr lang="fr-FR" sz="2000" i="1" dirty="0">
                <a:latin typeface="+mj-lt"/>
                <a:ea typeface="Calibri" panose="020F0502020204030204" pitchFamily="34" charset="0"/>
                <a:cs typeface="Times New Roman" panose="02020603050405020304" pitchFamily="18" charset="0"/>
              </a:rPr>
              <a:t>Les nations ont besoin de héros et de saints comme la pâte a besoin de levain</a:t>
            </a:r>
            <a:r>
              <a:rPr lang="fr-FR" sz="2000" dirty="0">
                <a:latin typeface="+mj-lt"/>
                <a:ea typeface="Calibri" panose="020F0502020204030204" pitchFamily="34" charset="0"/>
                <a:cs typeface="Times New Roman" panose="02020603050405020304" pitchFamily="18" charset="0"/>
              </a:rPr>
              <a:t>. » (G. Thibon)</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7. « </a:t>
            </a:r>
            <a:r>
              <a:rPr lang="fr-FR" sz="2000" i="1" dirty="0">
                <a:effectLst/>
                <a:latin typeface="+mj-lt"/>
                <a:ea typeface="Calibri" panose="020F0502020204030204" pitchFamily="34" charset="0"/>
                <a:cs typeface="Times New Roman" panose="02020603050405020304" pitchFamily="18" charset="0"/>
              </a:rPr>
              <a:t>La première qualité d’un héros, c’est d’être mort et enterré</a:t>
            </a:r>
            <a:r>
              <a:rPr lang="fr-FR" sz="2000" dirty="0">
                <a:effectLst/>
                <a:latin typeface="+mj-lt"/>
                <a:ea typeface="Calibri" panose="020F0502020204030204" pitchFamily="34" charset="0"/>
                <a:cs typeface="Times New Roman" panose="02020603050405020304" pitchFamily="18" charset="0"/>
              </a:rPr>
              <a:t>. » (M. Pagnol)</a:t>
            </a:r>
          </a:p>
          <a:p>
            <a:pPr marL="0" indent="0">
              <a:lnSpc>
                <a:spcPct val="150000"/>
              </a:lnSpc>
              <a:buNone/>
            </a:pPr>
            <a:r>
              <a:rPr lang="fr-FR" sz="2000" dirty="0">
                <a:latin typeface="+mj-lt"/>
                <a:ea typeface="Calibri" panose="020F0502020204030204" pitchFamily="34" charset="0"/>
                <a:cs typeface="Times New Roman" panose="02020603050405020304" pitchFamily="18" charset="0"/>
              </a:rPr>
              <a:t>8. « </a:t>
            </a:r>
            <a:r>
              <a:rPr lang="fr-FR" sz="2000" i="1" dirty="0">
                <a:latin typeface="+mj-lt"/>
                <a:ea typeface="Calibri" panose="020F0502020204030204" pitchFamily="34" charset="0"/>
                <a:cs typeface="Times New Roman" panose="02020603050405020304" pitchFamily="18" charset="0"/>
              </a:rPr>
              <a:t>Les gens ne sont des héros que quand ils ne peuvent pas faire autrement</a:t>
            </a:r>
            <a:r>
              <a:rPr lang="fr-FR" sz="2000" dirty="0">
                <a:latin typeface="+mj-lt"/>
                <a:ea typeface="Calibri" panose="020F0502020204030204" pitchFamily="34" charset="0"/>
                <a:cs typeface="Times New Roman" panose="02020603050405020304" pitchFamily="18" charset="0"/>
              </a:rPr>
              <a:t>. » (P. Claudel)</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9. « </a:t>
            </a:r>
            <a:r>
              <a:rPr lang="fr-FR" sz="2000" i="1" dirty="0">
                <a:effectLst/>
                <a:latin typeface="+mj-lt"/>
                <a:ea typeface="Calibri" panose="020F0502020204030204" pitchFamily="34" charset="0"/>
                <a:cs typeface="Times New Roman" panose="02020603050405020304" pitchFamily="18" charset="0"/>
              </a:rPr>
              <a:t>Les héros sont ceux qui magnifient une vie qu’ils ne peuvent plus supporter</a:t>
            </a:r>
            <a:r>
              <a:rPr lang="fr-FR" sz="2000" dirty="0">
                <a:effectLst/>
                <a:latin typeface="+mj-lt"/>
                <a:ea typeface="Calibri" panose="020F0502020204030204" pitchFamily="34" charset="0"/>
                <a:cs typeface="Times New Roman" panose="02020603050405020304" pitchFamily="18" charset="0"/>
              </a:rPr>
              <a:t>. » (J. Giraudoux)</a:t>
            </a:r>
          </a:p>
          <a:p>
            <a:pPr marL="0" indent="0">
              <a:lnSpc>
                <a:spcPct val="150000"/>
              </a:lnSpc>
              <a:buNone/>
            </a:pPr>
            <a:r>
              <a:rPr lang="fr-FR" sz="2000" dirty="0">
                <a:latin typeface="+mj-lt"/>
                <a:ea typeface="Calibri" panose="020F0502020204030204" pitchFamily="34" charset="0"/>
                <a:cs typeface="Times New Roman" panose="02020603050405020304" pitchFamily="18" charset="0"/>
              </a:rPr>
              <a:t>10. « </a:t>
            </a:r>
            <a:r>
              <a:rPr lang="fr-FR" sz="2000" i="1" dirty="0">
                <a:latin typeface="+mj-lt"/>
                <a:ea typeface="Calibri" panose="020F0502020204030204" pitchFamily="34" charset="0"/>
                <a:cs typeface="Times New Roman" panose="02020603050405020304" pitchFamily="18" charset="0"/>
              </a:rPr>
              <a:t>Il est plus difficile d’être un honnête homme huit jours qu’un héros un quart d’heure</a:t>
            </a:r>
            <a:r>
              <a:rPr lang="fr-FR" sz="2000" dirty="0">
                <a:latin typeface="+mj-lt"/>
                <a:ea typeface="Calibri" panose="020F0502020204030204" pitchFamily="34" charset="0"/>
                <a:cs typeface="Times New Roman" panose="02020603050405020304" pitchFamily="18" charset="0"/>
              </a:rPr>
              <a:t>. » (J. Renard)</a:t>
            </a:r>
          </a:p>
          <a:p>
            <a:pPr marL="0" indent="0">
              <a:lnSpc>
                <a:spcPct val="150000"/>
              </a:lnSpc>
              <a:buNone/>
            </a:pPr>
            <a:r>
              <a:rPr lang="fr-FR" sz="2000" dirty="0">
                <a:effectLst/>
                <a:latin typeface="+mj-lt"/>
                <a:ea typeface="Calibri" panose="020F0502020204030204" pitchFamily="34" charset="0"/>
                <a:cs typeface="Times New Roman" panose="02020603050405020304" pitchFamily="18" charset="0"/>
              </a:rPr>
              <a:t>11. « </a:t>
            </a:r>
            <a:r>
              <a:rPr lang="fr-FR" sz="2000" i="1" dirty="0">
                <a:effectLst/>
                <a:latin typeface="+mj-lt"/>
                <a:ea typeface="Calibri" panose="020F0502020204030204" pitchFamily="34" charset="0"/>
                <a:cs typeface="Times New Roman" panose="02020603050405020304" pitchFamily="18" charset="0"/>
              </a:rPr>
              <a:t>Il n’y a pas de héros pour son valet de chambre</a:t>
            </a:r>
            <a:r>
              <a:rPr lang="fr-FR" sz="2000" dirty="0">
                <a:effectLst/>
                <a:latin typeface="+mj-lt"/>
                <a:ea typeface="Calibri" panose="020F0502020204030204" pitchFamily="34" charset="0"/>
                <a:cs typeface="Times New Roman" panose="02020603050405020304" pitchFamily="18" charset="0"/>
              </a:rPr>
              <a:t>. » (Hegel)</a:t>
            </a:r>
          </a:p>
          <a:p>
            <a:pPr marL="0" indent="0">
              <a:buNone/>
            </a:pPr>
            <a:endParaRPr lang="fr-FR" sz="2000" dirty="0">
              <a:latin typeface="+mj-lt"/>
            </a:endParaRPr>
          </a:p>
        </p:txBody>
      </p:sp>
    </p:spTree>
    <p:extLst>
      <p:ext uri="{BB962C8B-B14F-4D97-AF65-F5344CB8AC3E}">
        <p14:creationId xmlns:p14="http://schemas.microsoft.com/office/powerpoint/2010/main" val="85145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4010C582-415A-FEB2-49F2-0078BC65602C}"/>
              </a:ext>
            </a:extLst>
          </p:cNvPr>
          <p:cNvGrpSpPr>
            <a:grpSpLocks noChangeAspect="1"/>
          </p:cNvGrpSpPr>
          <p:nvPr/>
        </p:nvGrpSpPr>
        <p:grpSpPr bwMode="auto">
          <a:xfrm>
            <a:off x="1155459" y="1233432"/>
            <a:ext cx="9881082" cy="4391135"/>
            <a:chOff x="1439" y="1093"/>
            <a:chExt cx="4802" cy="2134"/>
          </a:xfrm>
        </p:grpSpPr>
        <p:sp>
          <p:nvSpPr>
            <p:cNvPr id="6" name="AutoShape 2">
              <a:extLst>
                <a:ext uri="{FF2B5EF4-FFF2-40B4-BE49-F238E27FC236}">
                  <a16:creationId xmlns:a16="http://schemas.microsoft.com/office/drawing/2014/main" id="{423CF4A3-921A-CAAD-CF8A-21A705E62C59}"/>
                </a:ext>
              </a:extLst>
            </p:cNvPr>
            <p:cNvSpPr>
              <a:spLocks noChangeAspect="1" noChangeArrowheads="1" noTextEdit="1"/>
            </p:cNvSpPr>
            <p:nvPr/>
          </p:nvSpPr>
          <p:spPr bwMode="auto">
            <a:xfrm>
              <a:off x="1439" y="1093"/>
              <a:ext cx="4802"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a:extLst>
                <a:ext uri="{FF2B5EF4-FFF2-40B4-BE49-F238E27FC236}">
                  <a16:creationId xmlns:a16="http://schemas.microsoft.com/office/drawing/2014/main" id="{C19CBACE-31C2-46FA-7EE6-150E29910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 y="1093"/>
              <a:ext cx="4806"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01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2B58084A-646F-4831-08B6-389BE1EB8273}"/>
              </a:ext>
            </a:extLst>
          </p:cNvPr>
          <p:cNvGrpSpPr>
            <a:grpSpLocks noChangeAspect="1"/>
          </p:cNvGrpSpPr>
          <p:nvPr/>
        </p:nvGrpSpPr>
        <p:grpSpPr bwMode="auto">
          <a:xfrm>
            <a:off x="2760835" y="686929"/>
            <a:ext cx="6670330" cy="5484142"/>
            <a:chOff x="2153" y="773"/>
            <a:chExt cx="3374" cy="2774"/>
          </a:xfrm>
        </p:grpSpPr>
        <p:sp>
          <p:nvSpPr>
            <p:cNvPr id="5" name="AutoShape 3">
              <a:extLst>
                <a:ext uri="{FF2B5EF4-FFF2-40B4-BE49-F238E27FC236}">
                  <a16:creationId xmlns:a16="http://schemas.microsoft.com/office/drawing/2014/main" id="{723BBA24-2875-ECB9-EE4F-0FA1D98B36F0}"/>
                </a:ext>
              </a:extLst>
            </p:cNvPr>
            <p:cNvSpPr>
              <a:spLocks noChangeAspect="1" noChangeArrowheads="1" noTextEdit="1"/>
            </p:cNvSpPr>
            <p:nvPr/>
          </p:nvSpPr>
          <p:spPr bwMode="auto">
            <a:xfrm>
              <a:off x="2153" y="773"/>
              <a:ext cx="3374" cy="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a:extLst>
                <a:ext uri="{FF2B5EF4-FFF2-40B4-BE49-F238E27FC236}">
                  <a16:creationId xmlns:a16="http://schemas.microsoft.com/office/drawing/2014/main" id="{C0BF17FF-7112-4B69-553F-631DAEDD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 y="773"/>
              <a:ext cx="3378" cy="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998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ercule Stock Illustrations, Vecteurs, &amp; Clipart – (1,646 Stock  Illustrations)">
            <a:extLst>
              <a:ext uri="{FF2B5EF4-FFF2-40B4-BE49-F238E27FC236}">
                <a16:creationId xmlns:a16="http://schemas.microsoft.com/office/drawing/2014/main" id="{F0DBEE22-9ECD-8751-C7FC-4F2B02BC7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209" y="406250"/>
            <a:ext cx="3323828" cy="22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personne, extérieur, ciel, gens&#10;&#10;Description générée automatiquement">
            <a:extLst>
              <a:ext uri="{FF2B5EF4-FFF2-40B4-BE49-F238E27FC236}">
                <a16:creationId xmlns:a16="http://schemas.microsoft.com/office/drawing/2014/main" id="{0CA83C83-8D78-7FA5-37F0-B68692D3C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124" y="177949"/>
            <a:ext cx="2595075" cy="2288024"/>
          </a:xfrm>
          <a:prstGeom prst="rect">
            <a:avLst/>
          </a:prstGeom>
        </p:spPr>
      </p:pic>
      <p:pic>
        <p:nvPicPr>
          <p:cNvPr id="7" name="Image 6" descr="Une image contenant texte, extérieur, vieux, d’époque&#10;&#10;Description générée automatiquement">
            <a:extLst>
              <a:ext uri="{FF2B5EF4-FFF2-40B4-BE49-F238E27FC236}">
                <a16:creationId xmlns:a16="http://schemas.microsoft.com/office/drawing/2014/main" id="{BA27BF97-A181-6F22-D7CF-E5FE23523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83" y="2620750"/>
            <a:ext cx="3422414" cy="1933567"/>
          </a:xfrm>
          <a:prstGeom prst="rect">
            <a:avLst/>
          </a:prstGeom>
        </p:spPr>
      </p:pic>
      <p:pic>
        <p:nvPicPr>
          <p:cNvPr id="1028" name="Picture 4" descr="Captain America - La nature sous toutes ses formes/nature in all its forms">
            <a:extLst>
              <a:ext uri="{FF2B5EF4-FFF2-40B4-BE49-F238E27FC236}">
                <a16:creationId xmlns:a16="http://schemas.microsoft.com/office/drawing/2014/main" id="{010B12A4-6122-EA5C-8D70-9B989D043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31" y="216311"/>
            <a:ext cx="1423607" cy="22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ie Curie, première professeure de la Sorbonne en 1906 - Le Tote Bag -  Média d'information quotidienne">
            <a:extLst>
              <a:ext uri="{FF2B5EF4-FFF2-40B4-BE49-F238E27FC236}">
                <a16:creationId xmlns:a16="http://schemas.microsoft.com/office/drawing/2014/main" id="{DB806CA0-E020-3A42-CFE6-56E99D609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303" y="3587533"/>
            <a:ext cx="3133981" cy="28763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45C65A9-91C8-A097-FF35-4201FC1341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0680" y="2578540"/>
            <a:ext cx="3704410" cy="16216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personne, intérieur, restaurant, bus&#10;&#10;Description générée automatiquement">
            <a:extLst>
              <a:ext uri="{FF2B5EF4-FFF2-40B4-BE49-F238E27FC236}">
                <a16:creationId xmlns:a16="http://schemas.microsoft.com/office/drawing/2014/main" id="{01DDB140-EEDE-36CF-2C6F-2BE2430563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3051" y="257946"/>
            <a:ext cx="3312040" cy="2208027"/>
          </a:xfrm>
          <a:prstGeom prst="rect">
            <a:avLst/>
          </a:prstGeom>
        </p:spPr>
      </p:pic>
      <p:pic>
        <p:nvPicPr>
          <p:cNvPr id="4" name="Image 3" descr="Une image contenant arbre, route, extérieur, rue&#10;&#10;Description générée automatiquement">
            <a:extLst>
              <a:ext uri="{FF2B5EF4-FFF2-40B4-BE49-F238E27FC236}">
                <a16:creationId xmlns:a16="http://schemas.microsoft.com/office/drawing/2014/main" id="{FEEC1DE4-5628-7A46-34F3-7B404FAA66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02426" y="4333114"/>
            <a:ext cx="3502664" cy="2335109"/>
          </a:xfrm>
          <a:prstGeom prst="rect">
            <a:avLst/>
          </a:prstGeom>
        </p:spPr>
      </p:pic>
      <p:pic>
        <p:nvPicPr>
          <p:cNvPr id="8" name="Image 7" descr="Une image contenant dessin au trait&#10;&#10;Description générée automatiquement">
            <a:extLst>
              <a:ext uri="{FF2B5EF4-FFF2-40B4-BE49-F238E27FC236}">
                <a16:creationId xmlns:a16="http://schemas.microsoft.com/office/drawing/2014/main" id="{23C6D56C-291C-A0CF-DE7A-589FCDCE47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7136" y="4709094"/>
            <a:ext cx="2764161" cy="2073121"/>
          </a:xfrm>
          <a:prstGeom prst="rect">
            <a:avLst/>
          </a:prstGeom>
        </p:spPr>
      </p:pic>
    </p:spTree>
    <p:extLst>
      <p:ext uri="{BB962C8B-B14F-4D97-AF65-F5344CB8AC3E}">
        <p14:creationId xmlns:p14="http://schemas.microsoft.com/office/powerpoint/2010/main" val="4806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ptain America - La nature sous toutes ses formes/nature in all its forms">
            <a:extLst>
              <a:ext uri="{FF2B5EF4-FFF2-40B4-BE49-F238E27FC236}">
                <a16:creationId xmlns:a16="http://schemas.microsoft.com/office/drawing/2014/main" id="{010B12A4-6122-EA5C-8D70-9B989D043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392" y="1365835"/>
            <a:ext cx="2991216" cy="465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3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ercule Stock Illustrations, Vecteurs, &amp; Clipart – (1,646 Stock  Illustrations)">
            <a:extLst>
              <a:ext uri="{FF2B5EF4-FFF2-40B4-BE49-F238E27FC236}">
                <a16:creationId xmlns:a16="http://schemas.microsoft.com/office/drawing/2014/main" id="{F0DBEE22-9ECD-8751-C7FC-4F2B02BC7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464" y="1124085"/>
            <a:ext cx="6919071" cy="460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245C65A9-91C8-A097-FF35-4201FC134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44" y="1549293"/>
            <a:ext cx="8257911" cy="361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1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rie Curie, première professeure de la Sorbonne en 1906 - Le Tote Bag -  Média d'information quotidienne">
            <a:extLst>
              <a:ext uri="{FF2B5EF4-FFF2-40B4-BE49-F238E27FC236}">
                <a16:creationId xmlns:a16="http://schemas.microsoft.com/office/drawing/2014/main" id="{DB806CA0-E020-3A42-CFE6-56E99D609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686" y="768980"/>
            <a:ext cx="5796627" cy="532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3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extérieur, vieux, d’époque&#10;&#10;Description générée automatiquement">
            <a:extLst>
              <a:ext uri="{FF2B5EF4-FFF2-40B4-BE49-F238E27FC236}">
                <a16:creationId xmlns:a16="http://schemas.microsoft.com/office/drawing/2014/main" id="{BA27BF97-A181-6F22-D7CF-E5FE23523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68" y="1281750"/>
            <a:ext cx="7601264" cy="4294499"/>
          </a:xfrm>
          <a:prstGeom prst="rect">
            <a:avLst/>
          </a:prstGeom>
        </p:spPr>
      </p:pic>
    </p:spTree>
    <p:extLst>
      <p:ext uri="{BB962C8B-B14F-4D97-AF65-F5344CB8AC3E}">
        <p14:creationId xmlns:p14="http://schemas.microsoft.com/office/powerpoint/2010/main" val="389934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extérieur, ciel, gens&#10;&#10;Description générée automatiquement">
            <a:extLst>
              <a:ext uri="{FF2B5EF4-FFF2-40B4-BE49-F238E27FC236}">
                <a16:creationId xmlns:a16="http://schemas.microsoft.com/office/drawing/2014/main" id="{0CA83C83-8D78-7FA5-37F0-B68692D3C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57" y="902069"/>
            <a:ext cx="5732085" cy="5053861"/>
          </a:xfrm>
          <a:prstGeom prst="rect">
            <a:avLst/>
          </a:prstGeom>
        </p:spPr>
      </p:pic>
    </p:spTree>
    <p:extLst>
      <p:ext uri="{BB962C8B-B14F-4D97-AF65-F5344CB8AC3E}">
        <p14:creationId xmlns:p14="http://schemas.microsoft.com/office/powerpoint/2010/main" val="150360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intérieur, restaurant, bus&#10;&#10;Description générée automatiquement">
            <a:extLst>
              <a:ext uri="{FF2B5EF4-FFF2-40B4-BE49-F238E27FC236}">
                <a16:creationId xmlns:a16="http://schemas.microsoft.com/office/drawing/2014/main" id="{01DDB140-EEDE-36CF-2C6F-2BE243056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754" y="918835"/>
            <a:ext cx="7530492" cy="5020329"/>
          </a:xfrm>
          <a:prstGeom prst="rect">
            <a:avLst/>
          </a:prstGeom>
        </p:spPr>
      </p:pic>
    </p:spTree>
    <p:extLst>
      <p:ext uri="{BB962C8B-B14F-4D97-AF65-F5344CB8AC3E}">
        <p14:creationId xmlns:p14="http://schemas.microsoft.com/office/powerpoint/2010/main" val="41046643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1306</Words>
  <Application>Microsoft Office PowerPoint</Application>
  <PresentationFormat>Grand écran</PresentationFormat>
  <Paragraphs>49</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L’héroïsme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héros – L’héroïne</dc:title>
  <dc:creator>Olivier BLOND-RZEWUSKI</dc:creator>
  <cp:lastModifiedBy>Olivier BLOND-RZEWUSKI</cp:lastModifiedBy>
  <cp:revision>22</cp:revision>
  <dcterms:created xsi:type="dcterms:W3CDTF">2023-01-08T17:35:47Z</dcterms:created>
  <dcterms:modified xsi:type="dcterms:W3CDTF">2023-02-02T20:24:21Z</dcterms:modified>
</cp:coreProperties>
</file>