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3.xml" ContentType="application/vnd.openxmlformats-officedocument.presentationml.notesSlide+xml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0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3" r:id="rId22"/>
    <p:sldId id="284" r:id="rId23"/>
    <p:sldId id="277" r:id="rId24"/>
    <p:sldId id="278" r:id="rId25"/>
    <p:sldId id="285" r:id="rId26"/>
    <p:sldId id="279" r:id="rId27"/>
    <p:sldId id="280" r:id="rId28"/>
    <p:sldId id="276" r:id="rId29"/>
    <p:sldId id="281" r:id="rId30"/>
    <p:sldId id="282" r:id="rId31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imes New Roman" panose="02020603050405020304" pitchFamily="18" charset="0"/>
        <a:ea typeface="ヒラギノ角ゴ Pro W3" panose="020B0300000000000000" pitchFamily="-10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gray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5"/>
  </p:normalViewPr>
  <p:slideViewPr>
    <p:cSldViewPr>
      <p:cViewPr varScale="1">
        <p:scale>
          <a:sx n="86" d="100"/>
          <a:sy n="86" d="100"/>
        </p:scale>
        <p:origin x="13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4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341751F-8960-4C3F-9BFB-E2B09FB0ED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1DA90FE-29D1-488F-BAC8-85A31845F0D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CECF6BD7-C5B4-48F5-A46F-8C3C9C18C3F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CB39DB6B-3F51-4174-B829-53A0C5C974A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A6EE313-BEA9-461D-9100-9C1134E6365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7529F7C-C348-4759-BB84-60DC2B42E19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208C381-962D-450B-A3D0-FBD7643D74D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142619B-26B1-4716-B48E-715715ECAF7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1D9D911-5628-486E-885B-95FC127165F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D19ACA3-0AA7-4193-B4EB-DD43E5514CC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FD34D8F9-2668-4CAC-8E15-F9502CFC2B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33267C1-8D90-4F45-9235-CA29804FB37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ヒラギノ角ゴ Pro W3" panose="020B0300000000000000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ヒラギノ角ゴ Pro W3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ヒラギノ角ゴ Pro W3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ヒラギノ角ゴ Pro W3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ヒラギノ角ゴ Pro W3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F44B1B55-3535-4F04-BC58-0B4E6A8183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fld id="{3A7B2064-CC31-464A-A66B-A6C6921A32A8}" type="slidenum">
              <a:rPr lang="fr-FR" altLang="fr-FR" sz="1200"/>
              <a:pPr/>
              <a:t>5</a:t>
            </a:fld>
            <a:endParaRPr lang="fr-FR" altLang="fr-FR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5706699-085F-4CF7-B1E9-3179E54282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F1C4C7B3-451A-4F6A-977A-E66ED8007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Times New Roman" panose="02020603050405020304" pitchFamily="18" charset="0"/>
              <a:ea typeface="ヒラギノ角ゴ Pro W3" panose="020B0300000000000000" pitchFamily="-106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216468ED-008B-4A85-814C-E4F4230946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fld id="{14D9F81A-9EBA-4E05-AD3E-61A4A38C3587}" type="slidenum">
              <a:rPr lang="fr-FR" altLang="fr-FR" sz="1200"/>
              <a:pPr/>
              <a:t>7</a:t>
            </a:fld>
            <a:endParaRPr lang="fr-FR" altLang="fr-FR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21960F2-F3C9-4C24-B8A3-89C37D67F4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4F35600-3928-4C16-8674-2B3445B92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Times New Roman" panose="02020603050405020304" pitchFamily="18" charset="0"/>
              <a:ea typeface="ヒラギノ角ゴ Pro W3" panose="020B0300000000000000" pitchFamily="-106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A8DC9A47-E634-4DD1-A0DC-1404C1B2F3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fld id="{87E06D10-BF44-4DE6-8403-CE9663E8CF29}" type="slidenum">
              <a:rPr lang="fr-FR" altLang="fr-FR" sz="1200"/>
              <a:pPr/>
              <a:t>26</a:t>
            </a:fld>
            <a:endParaRPr lang="fr-FR" altLang="fr-FR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159FD044-4165-4D6F-8BFA-790BFAD70FC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CC4988DE-8A99-4FC7-855B-D2133FE76C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Times New Roman" panose="02020603050405020304" pitchFamily="18" charset="0"/>
              <a:ea typeface="ヒラギノ角ゴ Pro W3" panose="020B0300000000000000" pitchFamily="-106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B66A2-4DEE-4789-8320-848215395B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05200C-E885-4A15-B570-6A13A0C734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730D54-D71E-4BD8-A615-5DBBF4734D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C9615-7977-4112-BAF4-36F8EBBD2B3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930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90F64-18B4-424F-933C-11F4664D2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62DC91-C482-43EC-9169-E46008E2B4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86B790-32FC-4F3D-9B82-AC4256CB65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C2966-33C6-463E-8062-77746714EDF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960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417FD0-53DC-4D18-B683-EED91ED930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517116-3D56-4B1E-987F-F31F25ACDC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429C39-0C5E-42D8-B6A1-F8DDC2989E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F5256-7A91-4C6E-B0C7-F8594D885C8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97170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D9E199-349D-439F-87BF-7DF82CBAFF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BD3FBB-9A85-4E37-82E4-755794A1AA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00C051-ECBC-495F-86F2-BC448E708F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87CC2-E8A9-4D47-ADD0-5C00098C065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466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309F26-7343-4D14-851C-5F6808D410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FE5AE8-27F7-4173-A93D-2103F7B05D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155991-E3A9-4CAB-9066-D536B82B16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18C19-9265-414B-8A32-0CFCA31D3F1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628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F4D408-0A80-496F-BE30-D9B2AE839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52A016-3233-41E5-8F6F-7691E3BDE6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137038-4551-4FDE-94C0-5BCAFDA4E5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0E4BC-B74B-478A-BB0E-AA86AA7ACFB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62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1F7D95-58A3-4560-AA67-68D26C6F96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A2A836-E684-49E8-B2E4-CC51A7832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E44E4B-B6EB-44CE-8991-3DC8704FC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98570-541D-458B-9E9B-C2EA0C5F22C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57158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D57D04C-C143-4BFD-8D83-3F9EE5BFCF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4B56940-9FE9-48BE-AE30-9443BD8115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B2E3CD7-EF8F-4BEA-B55C-B98A3F257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120DE-092F-4431-8D6E-DD2816F3D5A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9928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4B93DAB-7A70-4F83-9FBB-5FD4E94A46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5D1CAA-0598-4E90-B8A2-ED58DADE8F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DA8E6F9-C92C-4AE0-AE0D-7AC68A4E81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FC3F7-4BF5-46E8-B799-F3A8E6469F2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891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74DD4AC-BC0A-4F38-9035-F8DD347AA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024B8D6-D94E-438A-975D-CA34875F68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341E3C-F15F-46FE-981C-CD157BA81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2F63F-C2E0-4FF0-8F92-76313E63F9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697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971E7-8738-414B-A61F-B90C18D5BB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FFFBE8-41C1-4E8E-9B6C-D6569E587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9D1DCB-7EBC-4534-B89C-ABD8DB8FB2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CB339-AF56-4BB1-B550-525EB6528B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381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D7C2EF-E10B-4A69-B1F5-4444545923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0A67E6-6A63-4DDD-8A06-30644E55A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404EC8-11D1-4FE6-AE42-E30DA79266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E47D2-F3C0-4A4F-8123-8C22355620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4749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FA09AEF-F68F-46C3-B0C3-EF2292CDF6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 du masque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7F2A63F-3588-46E5-B440-16B42D30D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10C08D2-215F-4C37-ADED-B51301655A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FD649D-5406-45C3-9819-273C14DE90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ヒラギノ角ゴ Pro W3" panose="020B0300000000000000" pitchFamily="34" charset="-128"/>
              </a:defRPr>
            </a:lvl1pPr>
          </a:lstStyle>
          <a:p>
            <a:pPr>
              <a:defRPr/>
            </a:pPr>
            <a:r>
              <a:rPr lang="fr-FR" altLang="fr-FR"/>
              <a:t>8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FBC32B9-DC67-4081-9C5C-309B2E8DB9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BB0E76-65A6-446F-9009-5D0C59B9DAF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panose="020B0300000000000000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  <a:ea typeface="ヒラギノ角ゴ Pro W3" panose="020B0300000000000000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  <a:ea typeface="ヒラギノ角ゴ Pro W3" panose="020B0300000000000000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  <a:ea typeface="ヒラギノ角ゴ Pro W3" panose="020B0300000000000000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  <a:ea typeface="ヒラギノ角ゴ Pro W3" panose="020B0300000000000000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-106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5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5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gouv.fr/les-representants-des-eleves-au-college-et-au-lycee-7514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pied de page 4">
            <a:extLst>
              <a:ext uri="{FF2B5EF4-FFF2-40B4-BE49-F238E27FC236}">
                <a16:creationId xmlns:a16="http://schemas.microsoft.com/office/drawing/2014/main" id="{E8733FCD-88D0-499F-A5A9-9D17393A1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4099" name="Espace réservé du numéro de diapositive 5">
            <a:extLst>
              <a:ext uri="{FF2B5EF4-FFF2-40B4-BE49-F238E27FC236}">
                <a16:creationId xmlns:a16="http://schemas.microsoft.com/office/drawing/2014/main" id="{265666D8-9423-4097-BFDB-9A0B24D1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67F7065-B67E-4CCE-8351-62016AC9E2F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400"/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7D28335D-C006-4E15-998F-764E37DA0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4101" name="Picture 4" descr="C:\Documents and Settings\Misiu\Bureau\Images Misia\admini6.jpg">
            <a:extLst>
              <a:ext uri="{FF2B5EF4-FFF2-40B4-BE49-F238E27FC236}">
                <a16:creationId xmlns:a16="http://schemas.microsoft.com/office/drawing/2014/main" id="{279C89CC-158C-487D-8F91-2028A26EF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533400"/>
            <a:ext cx="10267950" cy="770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13">
            <a:extLst>
              <a:ext uri="{FF2B5EF4-FFF2-40B4-BE49-F238E27FC236}">
                <a16:creationId xmlns:a16="http://schemas.microsoft.com/office/drawing/2014/main" id="{C5F673DF-6FEA-484F-A638-29ABDD8FD1A7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sp>
        <p:nvSpPr>
          <p:cNvPr id="4103" name="WordArt 17">
            <a:extLst>
              <a:ext uri="{FF2B5EF4-FFF2-40B4-BE49-F238E27FC236}">
                <a16:creationId xmlns:a16="http://schemas.microsoft.com/office/drawing/2014/main" id="{053EBB62-0318-4985-B6FB-E0C91E9C559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2362200"/>
            <a:ext cx="4143375" cy="1857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La place du délégué</a:t>
            </a:r>
          </a:p>
          <a:p>
            <a:pPr algn="ctr"/>
            <a:r>
              <a:rPr lang="fr-FR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dans les différentes</a:t>
            </a:r>
          </a:p>
          <a:p>
            <a:pPr algn="ctr"/>
            <a:r>
              <a:rPr lang="fr-FR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instances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pied de page 3">
            <a:extLst>
              <a:ext uri="{FF2B5EF4-FFF2-40B4-BE49-F238E27FC236}">
                <a16:creationId xmlns:a16="http://schemas.microsoft.com/office/drawing/2014/main" id="{B1C9E1FF-B180-430A-9887-650E8E30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11</a:t>
            </a:r>
          </a:p>
        </p:txBody>
      </p:sp>
      <p:sp>
        <p:nvSpPr>
          <p:cNvPr id="15363" name="Espace réservé du numéro de diapositive 4">
            <a:extLst>
              <a:ext uri="{FF2B5EF4-FFF2-40B4-BE49-F238E27FC236}">
                <a16:creationId xmlns:a16="http://schemas.microsoft.com/office/drawing/2014/main" id="{53CBBC5B-F997-49DC-91D8-EE607F539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2989FB-DA3D-4491-9F20-29C83BE9EC85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r-FR" altLang="fr-FR" sz="1400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40D63797-B3DB-48B6-8CC3-80524ECBF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32F5642A-6E22-4999-B881-51CE004DC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997075"/>
            <a:ext cx="82089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CC"/>
                </a:solidFill>
                <a:latin typeface="Verdana" panose="020B0604030504040204" pitchFamily="34" charset="0"/>
              </a:rPr>
              <a:t>Réunie au moins 3 fois par an par le proviseur,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CC"/>
                </a:solidFill>
                <a:latin typeface="Verdana" panose="020B0604030504040204" pitchFamily="34" charset="0"/>
              </a:rPr>
              <a:t>elle donne son avis sur les questions relatives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CC"/>
                </a:solidFill>
                <a:latin typeface="Verdana" panose="020B0604030504040204" pitchFamily="34" charset="0"/>
              </a:rPr>
              <a:t>à la vie et au travail scolaire.</a:t>
            </a:r>
            <a:endParaRPr lang="fr-FR" altLang="fr-FR" sz="2400" b="1">
              <a:solidFill>
                <a:srgbClr val="6600CC"/>
              </a:solidFill>
            </a:endParaRPr>
          </a:p>
        </p:txBody>
      </p:sp>
      <p:pic>
        <p:nvPicPr>
          <p:cNvPr id="14346" name="Picture 10" descr="C:\Documents and Settings\Misiu\Bureau\Images Misia\images.jpeg">
            <a:extLst>
              <a:ext uri="{FF2B5EF4-FFF2-40B4-BE49-F238E27FC236}">
                <a16:creationId xmlns:a16="http://schemas.microsoft.com/office/drawing/2014/main" id="{5E128857-99EF-4268-A022-70ABB1051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0"/>
            <a:ext cx="3613150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WordArt 11">
            <a:extLst>
              <a:ext uri="{FF2B5EF4-FFF2-40B4-BE49-F238E27FC236}">
                <a16:creationId xmlns:a16="http://schemas.microsoft.com/office/drawing/2014/main" id="{004CB174-F993-4DEE-A7E2-B377D0AE24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228600"/>
            <a:ext cx="7253288" cy="1447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fr-FR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L’Assemblée Générale des Délégués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pied de page 3">
            <a:extLst>
              <a:ext uri="{FF2B5EF4-FFF2-40B4-BE49-F238E27FC236}">
                <a16:creationId xmlns:a16="http://schemas.microsoft.com/office/drawing/2014/main" id="{CFACE3AE-230F-463A-87EB-84735654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16387" name="Espace réservé du numéro de diapositive 4">
            <a:extLst>
              <a:ext uri="{FF2B5EF4-FFF2-40B4-BE49-F238E27FC236}">
                <a16:creationId xmlns:a16="http://schemas.microsoft.com/office/drawing/2014/main" id="{04753F7D-6BC0-463C-90AD-A42A8BF2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D7741F-D652-4784-9236-9085C3613FAE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400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5EA10D59-F13E-440A-91F3-EE0242DC1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16389" name="Picture 3" descr="C:\Documents and Settings\Misiu\Bureau\Images Misia\admini6.jpg">
            <a:extLst>
              <a:ext uri="{FF2B5EF4-FFF2-40B4-BE49-F238E27FC236}">
                <a16:creationId xmlns:a16="http://schemas.microsoft.com/office/drawing/2014/main" id="{EFD78400-7858-4C41-95C9-5A5C7505D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42900"/>
            <a:ext cx="96012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4">
            <a:extLst>
              <a:ext uri="{FF2B5EF4-FFF2-40B4-BE49-F238E27FC236}">
                <a16:creationId xmlns:a16="http://schemas.microsoft.com/office/drawing/2014/main" id="{74EAC20F-123A-4CA4-9FC5-9A99052FC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-55563"/>
            <a:ext cx="7950200" cy="143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rgbClr val="FF3399"/>
                </a:solidFill>
                <a:latin typeface="Arial" panose="020B0604020202020204" pitchFamily="34" charset="0"/>
              </a:rPr>
              <a:t>JE PEUX ME PRÉSENTER ET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rgbClr val="FF3399"/>
                </a:solidFill>
                <a:latin typeface="Arial" panose="020B0604020202020204" pitchFamily="34" charset="0"/>
              </a:rPr>
              <a:t>ÊTRE ÉLU(E):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74055BC5-5963-4DF9-9577-B4463E106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317625"/>
            <a:ext cx="6996113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CC0099"/>
                </a:solidFill>
              </a:rPr>
              <a:t>1.AU CONSEIL D’ADMINISTRATION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CC0099"/>
                </a:solidFill>
              </a:rPr>
              <a:t>(dans les lycées uniquement si je suis élu.e au CVL)</a:t>
            </a:r>
            <a:r>
              <a:rPr lang="fr-FR" altLang="fr-FR" sz="2800">
                <a:solidFill>
                  <a:srgbClr val="990099"/>
                </a:solidFill>
              </a:rPr>
              <a:t> </a:t>
            </a:r>
            <a:endParaRPr lang="fr-FR" altLang="fr-FR" sz="4400">
              <a:solidFill>
                <a:srgbClr val="990099"/>
              </a:solidFill>
            </a:endParaRPr>
          </a:p>
        </p:txBody>
      </p:sp>
      <p:pic>
        <p:nvPicPr>
          <p:cNvPr id="7174" name="Picture 6" descr="C:\Documents and Settings\Misiu\Bureau\Images Misia\conseil.gif">
            <a:extLst>
              <a:ext uri="{FF2B5EF4-FFF2-40B4-BE49-F238E27FC236}">
                <a16:creationId xmlns:a16="http://schemas.microsoft.com/office/drawing/2014/main" id="{C301955D-6101-466F-B9AE-77C00D910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09800"/>
            <a:ext cx="2300288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7">
            <a:extLst>
              <a:ext uri="{FF2B5EF4-FFF2-40B4-BE49-F238E27FC236}">
                <a16:creationId xmlns:a16="http://schemas.microsoft.com/office/drawing/2014/main" id="{242BB2EC-975E-49EF-9E88-C42764FC9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327275"/>
            <a:ext cx="5821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CC0099"/>
                </a:solidFill>
              </a:rPr>
              <a:t>2.A LA COMMISSION PERMANENTE </a:t>
            </a: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CEB6691A-7A5B-4FA0-9A18-84B4FBDCC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013075"/>
            <a:ext cx="4660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CC0099"/>
                </a:solidFill>
              </a:rPr>
              <a:t>3.AU CONSEIL DE DISCIPLINE</a:t>
            </a:r>
            <a:endParaRPr lang="fr-FR" altLang="fr-FR" sz="4400" b="1"/>
          </a:p>
        </p:txBody>
      </p:sp>
      <p:sp>
        <p:nvSpPr>
          <p:cNvPr id="7177" name="Text Box 9">
            <a:extLst>
              <a:ext uri="{FF2B5EF4-FFF2-40B4-BE49-F238E27FC236}">
                <a16:creationId xmlns:a16="http://schemas.microsoft.com/office/drawing/2014/main" id="{A4F007E0-9720-4D4E-BBD3-C7ED4901F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950" y="3648075"/>
            <a:ext cx="78597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3399"/>
                </a:solidFill>
              </a:rPr>
              <a:t>DANS LES LYCÉES ET LP JE PEUX ME PRÉSENTER ET ÊTRE ÉLU(E) AU CVL </a:t>
            </a:r>
            <a:r>
              <a:rPr lang="fr-FR" altLang="fr-FR" sz="2000" b="1">
                <a:solidFill>
                  <a:schemeClr val="accent2"/>
                </a:solidFill>
              </a:rPr>
              <a:t>(CONSEIL DES DÉLÈGUES POUR LA VIE LYCÉENNE) comme tous les élèves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</a:rPr>
              <a:t>DANS LES COLLEGES JE PEU ME PRESENTER AU CVC (Conseil de Vie Collègienne)</a:t>
            </a:r>
          </a:p>
        </p:txBody>
      </p:sp>
      <p:pic>
        <p:nvPicPr>
          <p:cNvPr id="7178" name="Picture 10" descr="C:\Documents and Settings\Misiu\Bureau\Images Misia\Sans titre.bmp">
            <a:extLst>
              <a:ext uri="{FF2B5EF4-FFF2-40B4-BE49-F238E27FC236}">
                <a16:creationId xmlns:a16="http://schemas.microsoft.com/office/drawing/2014/main" id="{C0516431-4D8F-41F6-88C9-1EB66CFE2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0"/>
            <a:ext cx="1612900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175" grpId="0" autoUpdateAnimBg="0"/>
      <p:bldP spid="7176" grpId="0" autoUpdateAnimBg="0"/>
      <p:bldP spid="717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pied de page 2">
            <a:extLst>
              <a:ext uri="{FF2B5EF4-FFF2-40B4-BE49-F238E27FC236}">
                <a16:creationId xmlns:a16="http://schemas.microsoft.com/office/drawing/2014/main" id="{9CD78C49-4EE3-41AD-8E55-3FF39CA37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12</a:t>
            </a:r>
          </a:p>
        </p:txBody>
      </p:sp>
      <p:sp>
        <p:nvSpPr>
          <p:cNvPr id="17411" name="Espace réservé du numéro de diapositive 3">
            <a:extLst>
              <a:ext uri="{FF2B5EF4-FFF2-40B4-BE49-F238E27FC236}">
                <a16:creationId xmlns:a16="http://schemas.microsoft.com/office/drawing/2014/main" id="{1F00CD98-C069-4593-85B9-191788D7C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8686FD-159F-4946-97DC-AAB028F0327F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fr-FR" altLang="fr-FR" sz="1400"/>
          </a:p>
        </p:txBody>
      </p:sp>
      <p:sp>
        <p:nvSpPr>
          <p:cNvPr id="17412" name="AutoShape 6">
            <a:extLst>
              <a:ext uri="{FF2B5EF4-FFF2-40B4-BE49-F238E27FC236}">
                <a16:creationId xmlns:a16="http://schemas.microsoft.com/office/drawing/2014/main" id="{BEDF8060-D099-478A-AD70-5F1A8EA65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895600"/>
            <a:ext cx="2895600" cy="873125"/>
          </a:xfrm>
          <a:prstGeom prst="flowChart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2400"/>
          </a:p>
        </p:txBody>
      </p:sp>
      <p:sp>
        <p:nvSpPr>
          <p:cNvPr id="17413" name="Text Box 8">
            <a:extLst>
              <a:ext uri="{FF2B5EF4-FFF2-40B4-BE49-F238E27FC236}">
                <a16:creationId xmlns:a16="http://schemas.microsoft.com/office/drawing/2014/main" id="{7B541EFB-0E08-464F-899E-5AA4A11FB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2936875"/>
            <a:ext cx="184150" cy="457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2400"/>
          </a:p>
        </p:txBody>
      </p:sp>
      <p:sp>
        <p:nvSpPr>
          <p:cNvPr id="16404" name="Text Box 20">
            <a:extLst>
              <a:ext uri="{FF2B5EF4-FFF2-40B4-BE49-F238E27FC236}">
                <a16:creationId xmlns:a16="http://schemas.microsoft.com/office/drawing/2014/main" id="{10859A56-5C1C-4E95-A973-95116DE2C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8956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CONSEIL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D’ADMINISTRATION</a:t>
            </a:r>
          </a:p>
        </p:txBody>
      </p:sp>
      <p:sp>
        <p:nvSpPr>
          <p:cNvPr id="16416" name="Text Box 32">
            <a:extLst>
              <a:ext uri="{FF2B5EF4-FFF2-40B4-BE49-F238E27FC236}">
                <a16:creationId xmlns:a16="http://schemas.microsoft.com/office/drawing/2014/main" id="{6E3E7C51-63B1-44C7-B5F0-5742D4D2B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57200"/>
            <a:ext cx="297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99"/>
                </a:solidFill>
              </a:rPr>
              <a:t>Le Proviseur -Président</a:t>
            </a:r>
          </a:p>
        </p:txBody>
      </p:sp>
      <p:sp>
        <p:nvSpPr>
          <p:cNvPr id="16418" name="Line 34">
            <a:extLst>
              <a:ext uri="{FF2B5EF4-FFF2-40B4-BE49-F238E27FC236}">
                <a16:creationId xmlns:a16="http://schemas.microsoft.com/office/drawing/2014/main" id="{84324C74-A333-4FB6-B683-A187B3CB40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1524000"/>
            <a:ext cx="1295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0" name="Line 36">
            <a:extLst>
              <a:ext uri="{FF2B5EF4-FFF2-40B4-BE49-F238E27FC236}">
                <a16:creationId xmlns:a16="http://schemas.microsoft.com/office/drawing/2014/main" id="{BD20F5FF-E552-49F0-B9F5-2273EDC44F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24200" y="1295400"/>
            <a:ext cx="4572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1" name="Line 37">
            <a:extLst>
              <a:ext uri="{FF2B5EF4-FFF2-40B4-BE49-F238E27FC236}">
                <a16:creationId xmlns:a16="http://schemas.microsoft.com/office/drawing/2014/main" id="{F768BE7B-D4CF-4F60-95BA-9E39BABA2A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1371600"/>
            <a:ext cx="838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3" name="Line 39">
            <a:extLst>
              <a:ext uri="{FF2B5EF4-FFF2-40B4-BE49-F238E27FC236}">
                <a16:creationId xmlns:a16="http://schemas.microsoft.com/office/drawing/2014/main" id="{262748EA-9FB1-4109-AB24-1B1C3CE8980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5000" y="1981200"/>
            <a:ext cx="1676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4" name="Line 40">
            <a:extLst>
              <a:ext uri="{FF2B5EF4-FFF2-40B4-BE49-F238E27FC236}">
                <a16:creationId xmlns:a16="http://schemas.microsoft.com/office/drawing/2014/main" id="{2A9B2E66-83C8-4056-8621-64979BB4F2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2819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25" name="Text Box 41">
            <a:extLst>
              <a:ext uri="{FF2B5EF4-FFF2-40B4-BE49-F238E27FC236}">
                <a16:creationId xmlns:a16="http://schemas.microsoft.com/office/drawing/2014/main" id="{F1AC160C-CFFB-41CB-9717-81AA0A9CB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99060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99"/>
                </a:solidFill>
              </a:rPr>
              <a:t>Gestionnaire</a:t>
            </a:r>
          </a:p>
        </p:txBody>
      </p:sp>
      <p:sp>
        <p:nvSpPr>
          <p:cNvPr id="16426" name="Text Box 42">
            <a:extLst>
              <a:ext uri="{FF2B5EF4-FFF2-40B4-BE49-F238E27FC236}">
                <a16:creationId xmlns:a16="http://schemas.microsoft.com/office/drawing/2014/main" id="{91CD6313-7E0B-4FD2-9C6E-8E7AAA13C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990600"/>
            <a:ext cx="246856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800" b="1">
                <a:solidFill>
                  <a:srgbClr val="CC0099"/>
                </a:solidFill>
              </a:rPr>
              <a:t>Proviseur-Adjoint</a:t>
            </a:r>
          </a:p>
        </p:txBody>
      </p:sp>
      <p:sp>
        <p:nvSpPr>
          <p:cNvPr id="16427" name="Text Box 43">
            <a:extLst>
              <a:ext uri="{FF2B5EF4-FFF2-40B4-BE49-F238E27FC236}">
                <a16:creationId xmlns:a16="http://schemas.microsoft.com/office/drawing/2014/main" id="{02363B0D-4026-4537-A880-8676A0F9E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25" y="1309688"/>
            <a:ext cx="211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99"/>
                </a:solidFill>
              </a:rPr>
              <a:t>Chef des Travaux</a:t>
            </a:r>
          </a:p>
        </p:txBody>
      </p:sp>
      <p:sp>
        <p:nvSpPr>
          <p:cNvPr id="16428" name="Text Box 44">
            <a:extLst>
              <a:ext uri="{FF2B5EF4-FFF2-40B4-BE49-F238E27FC236}">
                <a16:creationId xmlns:a16="http://schemas.microsoft.com/office/drawing/2014/main" id="{8B639E94-797D-4E69-AB92-C702C6530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524000"/>
            <a:ext cx="693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99"/>
                </a:solidFill>
              </a:rPr>
              <a:t>CPE</a:t>
            </a:r>
          </a:p>
        </p:txBody>
      </p:sp>
      <p:sp>
        <p:nvSpPr>
          <p:cNvPr id="16429" name="Text Box 45">
            <a:extLst>
              <a:ext uri="{FF2B5EF4-FFF2-40B4-BE49-F238E27FC236}">
                <a16:creationId xmlns:a16="http://schemas.microsoft.com/office/drawing/2014/main" id="{3B591C19-675E-4CD1-94B0-0093E71B5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133600"/>
            <a:ext cx="2286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99"/>
                </a:solidFill>
              </a:rPr>
              <a:t>Représentant du conseil régional</a:t>
            </a:r>
          </a:p>
        </p:txBody>
      </p:sp>
      <p:sp>
        <p:nvSpPr>
          <p:cNvPr id="17426" name="AutoShape 48">
            <a:extLst>
              <a:ext uri="{FF2B5EF4-FFF2-40B4-BE49-F238E27FC236}">
                <a16:creationId xmlns:a16="http://schemas.microsoft.com/office/drawing/2014/main" id="{D3E3AB46-1F20-404E-B14E-DA0E15525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267200"/>
            <a:ext cx="1277938" cy="1216025"/>
          </a:xfrm>
          <a:prstGeom prst="wedgeRoundRectCallout">
            <a:avLst>
              <a:gd name="adj1" fmla="val 21676"/>
              <a:gd name="adj2" fmla="val -9334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7427" name="AutoShape 49">
            <a:extLst>
              <a:ext uri="{FF2B5EF4-FFF2-40B4-BE49-F238E27FC236}">
                <a16:creationId xmlns:a16="http://schemas.microsoft.com/office/drawing/2014/main" id="{C8D7C95F-8489-4B2B-981D-07866970E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514600"/>
            <a:ext cx="1905000" cy="1579563"/>
          </a:xfrm>
          <a:prstGeom prst="wedgeRoundRectCallout">
            <a:avLst>
              <a:gd name="adj1" fmla="val 95833"/>
              <a:gd name="adj2" fmla="val 1221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7428" name="AutoShape 50">
            <a:extLst>
              <a:ext uri="{FF2B5EF4-FFF2-40B4-BE49-F238E27FC236}">
                <a16:creationId xmlns:a16="http://schemas.microsoft.com/office/drawing/2014/main" id="{C09DF1C6-A49C-4687-8A01-E581B898D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876800"/>
            <a:ext cx="1425575" cy="1436688"/>
          </a:xfrm>
          <a:prstGeom prst="wedgeRoundRectCallout">
            <a:avLst>
              <a:gd name="adj1" fmla="val -34819"/>
              <a:gd name="adj2" fmla="val -13307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7429" name="AutoShape 52">
            <a:extLst>
              <a:ext uri="{FF2B5EF4-FFF2-40B4-BE49-F238E27FC236}">
                <a16:creationId xmlns:a16="http://schemas.microsoft.com/office/drawing/2014/main" id="{E39C957F-2620-41AA-A987-D0417FB05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895600"/>
            <a:ext cx="1533525" cy="939800"/>
          </a:xfrm>
          <a:prstGeom prst="wedgeRoundRectCallout">
            <a:avLst>
              <a:gd name="adj1" fmla="val -90625"/>
              <a:gd name="adj2" fmla="val 3657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7430" name="AutoShape 53">
            <a:extLst>
              <a:ext uri="{FF2B5EF4-FFF2-40B4-BE49-F238E27FC236}">
                <a16:creationId xmlns:a16="http://schemas.microsoft.com/office/drawing/2014/main" id="{45ED303C-CAB0-4BCE-BE37-D5D254E62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4343400"/>
            <a:ext cx="2501900" cy="1166813"/>
          </a:xfrm>
          <a:prstGeom prst="wedgeRoundRectCallout">
            <a:avLst>
              <a:gd name="adj1" fmla="val -67292"/>
              <a:gd name="adj2" fmla="val -1145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1800"/>
          </a:p>
        </p:txBody>
      </p:sp>
      <p:sp>
        <p:nvSpPr>
          <p:cNvPr id="16442" name="Text Box 58">
            <a:extLst>
              <a:ext uri="{FF2B5EF4-FFF2-40B4-BE49-F238E27FC236}">
                <a16:creationId xmlns:a16="http://schemas.microsoft.com/office/drawing/2014/main" id="{FAEDE64F-7390-414F-93BB-C484AB993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14600"/>
            <a:ext cx="21463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Personnels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élus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d ’enseignement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ou d ’éducation</a:t>
            </a:r>
            <a:endParaRPr lang="fr-FR" altLang="fr-FR" sz="2000"/>
          </a:p>
        </p:txBody>
      </p:sp>
      <p:sp>
        <p:nvSpPr>
          <p:cNvPr id="17432" name="Text Box 59">
            <a:extLst>
              <a:ext uri="{FF2B5EF4-FFF2-40B4-BE49-F238E27FC236}">
                <a16:creationId xmlns:a16="http://schemas.microsoft.com/office/drawing/2014/main" id="{CDA0A7BD-AB2A-4AAD-A5A4-297BE06E8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771900"/>
            <a:ext cx="508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(7 )</a:t>
            </a:r>
            <a:endParaRPr lang="fr-FR" altLang="fr-FR" sz="1800"/>
          </a:p>
        </p:txBody>
      </p:sp>
      <p:sp>
        <p:nvSpPr>
          <p:cNvPr id="16445" name="Text Box 61">
            <a:extLst>
              <a:ext uri="{FF2B5EF4-FFF2-40B4-BE49-F238E27FC236}">
                <a16:creationId xmlns:a16="http://schemas.microsoft.com/office/drawing/2014/main" id="{C8EB7519-9527-4216-85DC-45B696A25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343400"/>
            <a:ext cx="13620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Personnels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élus ATOS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(3)</a:t>
            </a:r>
          </a:p>
        </p:txBody>
      </p:sp>
      <p:sp>
        <p:nvSpPr>
          <p:cNvPr id="16446" name="Text Box 62">
            <a:extLst>
              <a:ext uri="{FF2B5EF4-FFF2-40B4-BE49-F238E27FC236}">
                <a16:creationId xmlns:a16="http://schemas.microsoft.com/office/drawing/2014/main" id="{3C9B6F8B-CAE3-4F8F-86CD-97A54796E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25" y="4967288"/>
            <a:ext cx="1143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Parents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élus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(5)</a:t>
            </a:r>
          </a:p>
        </p:txBody>
      </p:sp>
      <p:sp>
        <p:nvSpPr>
          <p:cNvPr id="16447" name="Text Box 63">
            <a:extLst>
              <a:ext uri="{FF2B5EF4-FFF2-40B4-BE49-F238E27FC236}">
                <a16:creationId xmlns:a16="http://schemas.microsoft.com/office/drawing/2014/main" id="{4BDACD3E-C9F4-4F1C-BA45-CBA0A16FE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267200"/>
            <a:ext cx="3124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élèves élus parmi les </a:t>
            </a:r>
            <a:br>
              <a:rPr lang="fr-FR" altLang="fr-FR" sz="2000" b="1"/>
            </a:br>
            <a:r>
              <a:rPr lang="fr-FR" altLang="fr-FR" sz="2000" b="1"/>
              <a:t>élus du CVL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(5 en tout)</a:t>
            </a:r>
          </a:p>
        </p:txBody>
      </p:sp>
      <p:sp>
        <p:nvSpPr>
          <p:cNvPr id="16448" name="Text Box 64">
            <a:extLst>
              <a:ext uri="{FF2B5EF4-FFF2-40B4-BE49-F238E27FC236}">
                <a16:creationId xmlns:a16="http://schemas.microsoft.com/office/drawing/2014/main" id="{300B538A-E11A-45E3-9D5B-A8FF4CB9E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895600"/>
            <a:ext cx="18859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Représentants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de la commune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(3)</a:t>
            </a:r>
          </a:p>
        </p:txBody>
      </p:sp>
      <p:sp>
        <p:nvSpPr>
          <p:cNvPr id="17437" name="AutoShape 65">
            <a:extLst>
              <a:ext uri="{FF2B5EF4-FFF2-40B4-BE49-F238E27FC236}">
                <a16:creationId xmlns:a16="http://schemas.microsoft.com/office/drawing/2014/main" id="{E11999D6-295D-4E5A-A791-5C996F6C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990600"/>
            <a:ext cx="400050" cy="1766888"/>
          </a:xfrm>
          <a:prstGeom prst="upArrow">
            <a:avLst>
              <a:gd name="adj1" fmla="val 50000"/>
              <a:gd name="adj2" fmla="val 1104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17438" name="Text Box 66">
            <a:extLst>
              <a:ext uri="{FF2B5EF4-FFF2-40B4-BE49-F238E27FC236}">
                <a16:creationId xmlns:a16="http://schemas.microsoft.com/office/drawing/2014/main" id="{2A93B508-A603-41C1-8C7F-021FD789B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325" y="3390900"/>
            <a:ext cx="112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(</a:t>
            </a:r>
            <a:r>
              <a:rPr lang="fr-FR" altLang="fr-FR" sz="1800" b="1"/>
              <a:t>LYCÉE)</a:t>
            </a:r>
            <a:endParaRPr lang="fr-FR" altLang="fr-FR" sz="4400"/>
          </a:p>
        </p:txBody>
      </p:sp>
      <p:sp>
        <p:nvSpPr>
          <p:cNvPr id="17439" name="Text Box 67">
            <a:extLst>
              <a:ext uri="{FF2B5EF4-FFF2-40B4-BE49-F238E27FC236}">
                <a16:creationId xmlns:a16="http://schemas.microsoft.com/office/drawing/2014/main" id="{9C9D2D50-F72F-4C3B-AD11-A5A36718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25" y="4381500"/>
            <a:ext cx="450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(4)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4" grpId="0" autoUpdateAnimBg="0"/>
      <p:bldP spid="16416" grpId="0" autoUpdateAnimBg="0"/>
      <p:bldP spid="16425" grpId="0" autoUpdateAnimBg="0"/>
      <p:bldP spid="16426" grpId="0" autoUpdateAnimBg="0"/>
      <p:bldP spid="16427" grpId="0" autoUpdateAnimBg="0"/>
      <p:bldP spid="16428" grpId="0" autoUpdateAnimBg="0"/>
      <p:bldP spid="16429" grpId="0" autoUpdateAnimBg="0"/>
      <p:bldP spid="16442" grpId="0" autoUpdateAnimBg="0"/>
      <p:bldP spid="16445" grpId="0" autoUpdateAnimBg="0"/>
      <p:bldP spid="16446" grpId="0" autoUpdateAnimBg="0"/>
      <p:bldP spid="16447" grpId="0" autoUpdateAnimBg="0"/>
      <p:bldP spid="1644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pied de page 3">
            <a:extLst>
              <a:ext uri="{FF2B5EF4-FFF2-40B4-BE49-F238E27FC236}">
                <a16:creationId xmlns:a16="http://schemas.microsoft.com/office/drawing/2014/main" id="{C4BECB29-5F38-4CA4-B5A5-0688FBF0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13</a:t>
            </a:r>
          </a:p>
        </p:txBody>
      </p:sp>
      <p:sp>
        <p:nvSpPr>
          <p:cNvPr id="18435" name="Espace réservé du numéro de diapositive 4">
            <a:extLst>
              <a:ext uri="{FF2B5EF4-FFF2-40B4-BE49-F238E27FC236}">
                <a16:creationId xmlns:a16="http://schemas.microsoft.com/office/drawing/2014/main" id="{7FF9E1F3-F048-404E-838B-28DE395AB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43097E-0A47-4736-BFD0-84BA8E042297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fr-FR" altLang="fr-FR" sz="1400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A03F936F-67F4-42A1-AF56-009FD27CAE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 sz="3200">
              <a:ea typeface="ヒラギノ角ゴ Pro W3" panose="020B0300000000000000" pitchFamily="-106" charset="-128"/>
            </a:endParaRPr>
          </a:p>
        </p:txBody>
      </p:sp>
      <p:pic>
        <p:nvPicPr>
          <p:cNvPr id="18437" name="Picture 8" descr="C:\Documents and Settings\Misiu\Bureau\Images Misia\10role.jpg">
            <a:extLst>
              <a:ext uri="{FF2B5EF4-FFF2-40B4-BE49-F238E27FC236}">
                <a16:creationId xmlns:a16="http://schemas.microsoft.com/office/drawing/2014/main" id="{F2D88D56-39CB-4EFF-B29F-471DD351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8936038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9">
            <a:extLst>
              <a:ext uri="{FF2B5EF4-FFF2-40B4-BE49-F238E27FC236}">
                <a16:creationId xmlns:a16="http://schemas.microsoft.com/office/drawing/2014/main" id="{D0384366-55FB-4756-95EF-03A328FB0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430213"/>
            <a:ext cx="5738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333399"/>
                </a:solidFill>
                <a:latin typeface="Arial Black" panose="020B0A04020102020204" pitchFamily="34" charset="0"/>
              </a:rPr>
              <a:t>Le CONSEIL D ’ADMINISTRATION</a:t>
            </a:r>
            <a:endParaRPr lang="fr-FR" altLang="fr-FR" sz="2400"/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id="{C8909750-5C30-4234-948A-011602DA7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143000"/>
            <a:ext cx="1509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FF0066"/>
                </a:solidFill>
                <a:latin typeface="Arial Black" panose="020B0A04020102020204" pitchFamily="34" charset="0"/>
              </a:rPr>
              <a:t>VOTE :</a:t>
            </a:r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id="{96973AEB-002C-4B8D-A8FE-D187D45EC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916113"/>
            <a:ext cx="33956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 Projet d ’établissement</a:t>
            </a:r>
          </a:p>
        </p:txBody>
      </p:sp>
      <p:sp>
        <p:nvSpPr>
          <p:cNvPr id="15375" name="Text Box 15">
            <a:extLst>
              <a:ext uri="{FF2B5EF4-FFF2-40B4-BE49-F238E27FC236}">
                <a16:creationId xmlns:a16="http://schemas.microsoft.com/office/drawing/2014/main" id="{7CC13DCC-3F4F-4A88-93AA-58B847196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220913"/>
            <a:ext cx="4143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 budget et le compte financier</a:t>
            </a:r>
            <a:endParaRPr lang="fr-FR" altLang="fr-FR" sz="2000" b="1">
              <a:solidFill>
                <a:srgbClr val="CC0000"/>
              </a:solidFill>
            </a:endParaRPr>
          </a:p>
        </p:txBody>
      </p:sp>
      <p:sp>
        <p:nvSpPr>
          <p:cNvPr id="15377" name="Text Box 17">
            <a:extLst>
              <a:ext uri="{FF2B5EF4-FFF2-40B4-BE49-F238E27FC236}">
                <a16:creationId xmlns:a16="http://schemas.microsoft.com/office/drawing/2014/main" id="{EBA302FA-D9B4-4D31-B8C3-0A27480DB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14600"/>
            <a:ext cx="5330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 programmes des associations internes</a:t>
            </a:r>
            <a:endParaRPr lang="fr-FR" altLang="fr-FR" sz="2000"/>
          </a:p>
        </p:txBody>
      </p:sp>
      <p:sp>
        <p:nvSpPr>
          <p:cNvPr id="15378" name="Text Box 18">
            <a:extLst>
              <a:ext uri="{FF2B5EF4-FFF2-40B4-BE49-F238E27FC236}">
                <a16:creationId xmlns:a16="http://schemas.microsoft.com/office/drawing/2014/main" id="{4C7FB699-F507-42C7-BAFC-4708A1F26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819400"/>
            <a:ext cx="6486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les contrats passés avec les autres établissements</a:t>
            </a:r>
            <a:endParaRPr lang="fr-FR" altLang="fr-FR" sz="2000">
              <a:latin typeface="Arial" panose="020B0604020202020204" pitchFamily="34" charset="0"/>
            </a:endParaRPr>
          </a:p>
        </p:txBody>
      </p:sp>
      <p:sp>
        <p:nvSpPr>
          <p:cNvPr id="15380" name="Text Box 20">
            <a:extLst>
              <a:ext uri="{FF2B5EF4-FFF2-40B4-BE49-F238E27FC236}">
                <a16:creationId xmlns:a16="http://schemas.microsoft.com/office/drawing/2014/main" id="{594EB338-AC03-4EE5-92A4-43B016113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98800"/>
            <a:ext cx="7702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</a:t>
            </a:r>
            <a:r>
              <a:rPr lang="fr-FR" altLang="fr-FR" sz="1800" b="1">
                <a:latin typeface="Arial" panose="020B0604020202020204" pitchFamily="34" charset="0"/>
              </a:rPr>
              <a:t> </a:t>
            </a: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la politique en matière de santé, d’hygiène et d’action sociale</a:t>
            </a:r>
          </a:p>
        </p:txBody>
      </p:sp>
      <p:sp>
        <p:nvSpPr>
          <p:cNvPr id="15381" name="Text Box 21">
            <a:extLst>
              <a:ext uri="{FF2B5EF4-FFF2-40B4-BE49-F238E27FC236}">
                <a16:creationId xmlns:a16="http://schemas.microsoft.com/office/drawing/2014/main" id="{15781681-F0B1-4610-8B08-964847B7D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2922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 règlement intérieur</a:t>
            </a:r>
            <a:endParaRPr lang="fr-FR" altLang="fr-FR" sz="2000" b="1">
              <a:latin typeface="Arial" panose="020B0604020202020204" pitchFamily="34" charset="0"/>
            </a:endParaRPr>
          </a:p>
        </p:txBody>
      </p:sp>
      <p:sp>
        <p:nvSpPr>
          <p:cNvPr id="15382" name="Text Box 22">
            <a:extLst>
              <a:ext uri="{FF2B5EF4-FFF2-40B4-BE49-F238E27FC236}">
                <a16:creationId xmlns:a16="http://schemas.microsoft.com/office/drawing/2014/main" id="{772963C3-A19E-4439-B5C4-9D070FDA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744913"/>
            <a:ext cx="6100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 rapport sur les résultats et objectifs scolaires</a:t>
            </a:r>
            <a:endParaRPr lang="fr-FR" altLang="fr-FR" sz="200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15383" name="Text Box 23">
            <a:extLst>
              <a:ext uri="{FF2B5EF4-FFF2-40B4-BE49-F238E27FC236}">
                <a16:creationId xmlns:a16="http://schemas.microsoft.com/office/drawing/2014/main" id="{5622B53D-5912-42E7-B830-B085D542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14800"/>
            <a:ext cx="4187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l’utilisation des moyens donnés</a:t>
            </a:r>
            <a:endParaRPr lang="fr-FR" altLang="fr-FR" sz="2000">
              <a:latin typeface="Arial" panose="020B0604020202020204" pitchFamily="34" charset="0"/>
            </a:endParaRPr>
          </a:p>
        </p:txBody>
      </p:sp>
      <p:sp>
        <p:nvSpPr>
          <p:cNvPr id="15384" name="Text Box 24">
            <a:extLst>
              <a:ext uri="{FF2B5EF4-FFF2-40B4-BE49-F238E27FC236}">
                <a16:creationId xmlns:a16="http://schemas.microsoft.com/office/drawing/2014/main" id="{998621AC-CB18-4EF4-BDB8-AF5582693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19600"/>
            <a:ext cx="4173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l’acceptation de dons et de legs</a:t>
            </a:r>
          </a:p>
        </p:txBody>
      </p:sp>
      <p:sp>
        <p:nvSpPr>
          <p:cNvPr id="15385" name="Text Box 25">
            <a:extLst>
              <a:ext uri="{FF2B5EF4-FFF2-40B4-BE49-F238E27FC236}">
                <a16:creationId xmlns:a16="http://schemas.microsoft.com/office/drawing/2014/main" id="{129A0871-3F51-4EC1-BADA-128F54136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724400"/>
            <a:ext cx="4525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 - l’acquisitions ou cession de biens</a:t>
            </a:r>
          </a:p>
        </p:txBody>
      </p:sp>
      <p:sp>
        <p:nvSpPr>
          <p:cNvPr id="15386" name="Text Box 26">
            <a:extLst>
              <a:ext uri="{FF2B5EF4-FFF2-40B4-BE49-F238E27FC236}">
                <a16:creationId xmlns:a16="http://schemas.microsoft.com/office/drawing/2014/main" id="{C8169FC1-1002-4A71-92A7-A37C20463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029200"/>
            <a:ext cx="5667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 les actions à mener ou à défendre en justice</a:t>
            </a:r>
            <a:endParaRPr lang="fr-FR" altLang="fr-FR" sz="20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utoUpdateAnimBg="0"/>
      <p:bldP spid="15373" grpId="0" autoUpdateAnimBg="0"/>
      <p:bldP spid="15374" grpId="0" autoUpdateAnimBg="0"/>
      <p:bldP spid="15375" grpId="0" autoUpdateAnimBg="0"/>
      <p:bldP spid="15377" grpId="0" autoUpdateAnimBg="0"/>
      <p:bldP spid="15378" grpId="0" autoUpdateAnimBg="0"/>
      <p:bldP spid="15380" grpId="0" autoUpdateAnimBg="0"/>
      <p:bldP spid="15381" grpId="0" autoUpdateAnimBg="0"/>
      <p:bldP spid="15382" grpId="0" autoUpdateAnimBg="0"/>
      <p:bldP spid="15383" grpId="0" autoUpdateAnimBg="0"/>
      <p:bldP spid="15384" grpId="0" autoUpdateAnimBg="0"/>
      <p:bldP spid="15385" grpId="0" autoUpdateAnimBg="0"/>
      <p:bldP spid="1538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pied de page 2">
            <a:extLst>
              <a:ext uri="{FF2B5EF4-FFF2-40B4-BE49-F238E27FC236}">
                <a16:creationId xmlns:a16="http://schemas.microsoft.com/office/drawing/2014/main" id="{34325A46-EFE6-4CA5-955D-4E9567C1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14</a:t>
            </a:r>
          </a:p>
        </p:txBody>
      </p:sp>
      <p:sp>
        <p:nvSpPr>
          <p:cNvPr id="19459" name="Espace réservé du numéro de diapositive 3">
            <a:extLst>
              <a:ext uri="{FF2B5EF4-FFF2-40B4-BE49-F238E27FC236}">
                <a16:creationId xmlns:a16="http://schemas.microsoft.com/office/drawing/2014/main" id="{ED1E54AA-669E-46AB-B31F-07F00C2BF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4520D3-0409-44D3-8393-93D12313175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fr-FR" altLang="fr-FR" sz="1400"/>
          </a:p>
        </p:txBody>
      </p:sp>
      <p:pic>
        <p:nvPicPr>
          <p:cNvPr id="19460" name="Picture 2" descr="C:\Documents and Settings\Misiu\Bureau\Images Misia\10role.jpg">
            <a:extLst>
              <a:ext uri="{FF2B5EF4-FFF2-40B4-BE49-F238E27FC236}">
                <a16:creationId xmlns:a16="http://schemas.microsoft.com/office/drawing/2014/main" id="{FC97A663-90A9-4D43-9BD1-0FBF85EA5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61375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>
            <a:extLst>
              <a:ext uri="{FF2B5EF4-FFF2-40B4-BE49-F238E27FC236}">
                <a16:creationId xmlns:a16="http://schemas.microsoft.com/office/drawing/2014/main" id="{84D49839-4CF5-4CAF-8DF1-512D79B88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476250"/>
            <a:ext cx="6896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333399"/>
                </a:solidFill>
              </a:rPr>
              <a:t>LE CONSEIL D’ADMINISTRATION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DF081747-7618-4406-9F7F-F61017B61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1131888"/>
            <a:ext cx="34813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FF0066"/>
                </a:solidFill>
                <a:latin typeface="Arial" panose="020B0604020202020204" pitchFamily="34" charset="0"/>
              </a:rPr>
              <a:t>DONNE SON AVIS :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0D106D1F-A213-4F8D-B885-79C7CAB8C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81200"/>
            <a:ext cx="675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-sur l’ouverture et la fermeture de sections ou options</a:t>
            </a:r>
            <a:r>
              <a:rPr lang="fr-FR" altLang="fr-FR" sz="2000"/>
              <a:t> 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B0100FD0-21DE-46D4-B313-2FD55A29C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373313"/>
            <a:ext cx="6246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-sur les propositions de choix des livres de classe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DBEEBFB4-2812-4612-B14A-7CBED643B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754313"/>
            <a:ext cx="6569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-sur le fonctionnement administratif général du lycée</a:t>
            </a:r>
            <a:endParaRPr lang="fr-FR" altLang="fr-FR" sz="2000" b="1">
              <a:latin typeface="Arial" panose="020B0604020202020204" pitchFamily="34" charset="0"/>
            </a:endParaRPr>
          </a:p>
        </p:txBody>
      </p:sp>
      <p:sp>
        <p:nvSpPr>
          <p:cNvPr id="17416" name="Text Box 8">
            <a:extLst>
              <a:ext uri="{FF2B5EF4-FFF2-40B4-BE49-F238E27FC236}">
                <a16:creationId xmlns:a16="http://schemas.microsoft.com/office/drawing/2014/main" id="{356C490F-0CC6-4CEE-AE07-040695861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135313"/>
            <a:ext cx="6696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0000"/>
                </a:solidFill>
                <a:latin typeface="Arial" panose="020B0604020202020204" pitchFamily="34" charset="0"/>
              </a:rPr>
              <a:t>-sur les modifications des heures d’entrée et de sortie</a:t>
            </a:r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4B4AED80-350D-406B-A6E0-87520AF0B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3849688"/>
            <a:ext cx="7731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CC"/>
                </a:solidFill>
                <a:latin typeface="Arial" panose="020B0604020202020204" pitchFamily="34" charset="0"/>
              </a:rPr>
              <a:t>Le Conseil d ’Administration peut voter des vœux et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CC"/>
                </a:solidFill>
                <a:latin typeface="Arial" panose="020B0604020202020204" pitchFamily="34" charset="0"/>
              </a:rPr>
              <a:t>des motions.</a:t>
            </a:r>
          </a:p>
        </p:txBody>
      </p:sp>
      <p:sp>
        <p:nvSpPr>
          <p:cNvPr id="17418" name="Text Box 10">
            <a:extLst>
              <a:ext uri="{FF2B5EF4-FFF2-40B4-BE49-F238E27FC236}">
                <a16:creationId xmlns:a16="http://schemas.microsoft.com/office/drawing/2014/main" id="{F59650D9-E4B3-4ED3-8EA4-66344395A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4964113"/>
            <a:ext cx="69659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" panose="020B0604020202020204" pitchFamily="34" charset="0"/>
              </a:rPr>
              <a:t>En cas de partage égal des voix, la voix de président est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" panose="020B0604020202020204" pitchFamily="34" charset="0"/>
              </a:rPr>
              <a:t>prépondérante.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utoUpdateAnimBg="0"/>
      <p:bldP spid="17417" grpId="0" autoUpdateAnimBg="0"/>
      <p:bldP spid="1741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pied de page 2">
            <a:extLst>
              <a:ext uri="{FF2B5EF4-FFF2-40B4-BE49-F238E27FC236}">
                <a16:creationId xmlns:a16="http://schemas.microsoft.com/office/drawing/2014/main" id="{75EA3B01-5A7A-46EB-838E-72EEE1187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15</a:t>
            </a:r>
          </a:p>
        </p:txBody>
      </p:sp>
      <p:sp>
        <p:nvSpPr>
          <p:cNvPr id="20483" name="Espace réservé du numéro de diapositive 3">
            <a:extLst>
              <a:ext uri="{FF2B5EF4-FFF2-40B4-BE49-F238E27FC236}">
                <a16:creationId xmlns:a16="http://schemas.microsoft.com/office/drawing/2014/main" id="{86ED36CA-5990-4E2D-A129-CBDCB9D3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819A05F-FF28-4B4F-B9ED-E36537DA71BE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fr-FR" altLang="fr-FR" sz="1400"/>
          </a:p>
        </p:txBody>
      </p:sp>
      <p:graphicFrame>
        <p:nvGraphicFramePr>
          <p:cNvPr id="20484" name="Object 2">
            <a:extLst>
              <a:ext uri="{FF2B5EF4-FFF2-40B4-BE49-F238E27FC236}">
                <a16:creationId xmlns:a16="http://schemas.microsoft.com/office/drawing/2014/main" id="{FA4C7044-9AA9-4B7D-AAAD-CD7333C417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25" y="908050"/>
          <a:ext cx="9180513" cy="576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6296025" imgH="3952875" progId="MS_ClipArt_Gallery.2">
                  <p:embed/>
                </p:oleObj>
              </mc:Choice>
              <mc:Fallback>
                <p:oleObj name="Clip" r:id="rId2" imgW="6296025" imgH="3952875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" y="908050"/>
                        <a:ext cx="9180513" cy="576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WordArt 4">
            <a:extLst>
              <a:ext uri="{FF2B5EF4-FFF2-40B4-BE49-F238E27FC236}">
                <a16:creationId xmlns:a16="http://schemas.microsoft.com/office/drawing/2014/main" id="{E3CA0A15-25F4-4447-9B3B-84E007934F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73375" y="1193800"/>
            <a:ext cx="3352800" cy="15144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fr-F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Je suis élu(e)</a:t>
            </a:r>
          </a:p>
          <a:p>
            <a:pPr algn="ctr"/>
            <a:r>
              <a:rPr lang="fr-F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au C.A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FEB3DB3F-1EF7-414C-9E84-C09B2AB33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51038"/>
            <a:ext cx="7727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" panose="020B0604020202020204" pitchFamily="34" charset="0"/>
              </a:rPr>
              <a:t>Je consulte les élèves pour pouvoir parler de leurs problèmes.</a:t>
            </a:r>
          </a:p>
        </p:txBody>
      </p:sp>
      <p:sp>
        <p:nvSpPr>
          <p:cNvPr id="18439" name="Text Box 7">
            <a:extLst>
              <a:ext uri="{FF2B5EF4-FFF2-40B4-BE49-F238E27FC236}">
                <a16:creationId xmlns:a16="http://schemas.microsoft.com/office/drawing/2014/main" id="{2A0A35F4-BFF4-46D5-AE03-F9FB6858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14600"/>
            <a:ext cx="8302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  <a:latin typeface="Arial" panose="020B0604020202020204" pitchFamily="34" charset="0"/>
              </a:rPr>
              <a:t>Je vote au Conseil d ’Administration, je choisis donc, ce qui se fera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  <a:latin typeface="Arial" panose="020B0604020202020204" pitchFamily="34" charset="0"/>
              </a:rPr>
              <a:t>dans mon établissement.</a:t>
            </a:r>
          </a:p>
        </p:txBody>
      </p:sp>
      <p:sp>
        <p:nvSpPr>
          <p:cNvPr id="18440" name="Text Box 8">
            <a:extLst>
              <a:ext uri="{FF2B5EF4-FFF2-40B4-BE49-F238E27FC236}">
                <a16:creationId xmlns:a16="http://schemas.microsoft.com/office/drawing/2014/main" id="{D6669952-60B0-4AC1-B969-AD736797C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440113"/>
            <a:ext cx="75422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0099"/>
                </a:solidFill>
                <a:latin typeface="Arial" panose="020B0604020202020204" pitchFamily="34" charset="0"/>
              </a:rPr>
              <a:t>Je suis mandaté par le C.A pour faire le compte rendu à mes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0099"/>
                </a:solidFill>
                <a:latin typeface="Arial" panose="020B0604020202020204" pitchFamily="34" charset="0"/>
              </a:rPr>
              <a:t>électeurs.</a:t>
            </a:r>
          </a:p>
        </p:txBody>
      </p:sp>
      <p:graphicFrame>
        <p:nvGraphicFramePr>
          <p:cNvPr id="18441" name="Object 3">
            <a:extLst>
              <a:ext uri="{FF2B5EF4-FFF2-40B4-BE49-F238E27FC236}">
                <a16:creationId xmlns:a16="http://schemas.microsoft.com/office/drawing/2014/main" id="{3F9F08AC-2091-451B-803D-A099EDA3E1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05600" y="3932238"/>
          <a:ext cx="2084388" cy="292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4" imgW="11525250" imgH="16182975" progId="MS_ClipArt_Gallery.2">
                  <p:embed/>
                </p:oleObj>
              </mc:Choice>
              <mc:Fallback>
                <p:oleObj name="Clip" r:id="rId4" imgW="11525250" imgH="16182975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932238"/>
                        <a:ext cx="2084388" cy="292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39" grpId="0" autoUpdateAnimBg="0"/>
      <p:bldP spid="1844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pied de page 2">
            <a:extLst>
              <a:ext uri="{FF2B5EF4-FFF2-40B4-BE49-F238E27FC236}">
                <a16:creationId xmlns:a16="http://schemas.microsoft.com/office/drawing/2014/main" id="{53B9BD9F-A8DC-477E-9299-2F0F6EFC0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15</a:t>
            </a:r>
          </a:p>
        </p:txBody>
      </p:sp>
      <p:sp>
        <p:nvSpPr>
          <p:cNvPr id="21507" name="Espace réservé du numéro de diapositive 3">
            <a:extLst>
              <a:ext uri="{FF2B5EF4-FFF2-40B4-BE49-F238E27FC236}">
                <a16:creationId xmlns:a16="http://schemas.microsoft.com/office/drawing/2014/main" id="{67E4B28E-9FEB-41D4-83D6-27CA3CC12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3A0961F-28F4-4C26-8637-84603CCD647B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fr-FR" altLang="fr-FR" sz="1400"/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0FD53801-37CD-434F-B59F-8551F5F65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3563"/>
            <a:ext cx="47005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CC0099"/>
                </a:solidFill>
                <a:latin typeface="Arial Black" panose="020B0A04020102020204" pitchFamily="34" charset="0"/>
              </a:rPr>
              <a:t>Je fais partie du C.A</a:t>
            </a:r>
          </a:p>
        </p:txBody>
      </p:sp>
      <p:graphicFrame>
        <p:nvGraphicFramePr>
          <p:cNvPr id="21509" name="Object 2">
            <a:extLst>
              <a:ext uri="{FF2B5EF4-FFF2-40B4-BE49-F238E27FC236}">
                <a16:creationId xmlns:a16="http://schemas.microsoft.com/office/drawing/2014/main" id="{11F5855B-E56C-4C56-BA59-884F30A73E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1400" y="1695450"/>
          <a:ext cx="4519613" cy="346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19526250" imgH="14973300" progId="MS_ClipArt_Gallery.2">
                  <p:embed/>
                </p:oleObj>
              </mc:Choice>
              <mc:Fallback>
                <p:oleObj name="Clip" r:id="rId2" imgW="19526250" imgH="1497330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1695450"/>
                        <a:ext cx="4519613" cy="346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>
            <a:extLst>
              <a:ext uri="{FF2B5EF4-FFF2-40B4-BE49-F238E27FC236}">
                <a16:creationId xmlns:a16="http://schemas.microsoft.com/office/drawing/2014/main" id="{AA8FB580-8C0E-41D9-8DDC-988891AA8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552575"/>
            <a:ext cx="3282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>
                <a:solidFill>
                  <a:srgbClr val="FF66CC"/>
                </a:solidFill>
                <a:latin typeface="Arial Black" panose="020B0A04020102020204" pitchFamily="34" charset="0"/>
              </a:rPr>
              <a:t>Je peux siéger :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48C8D0C7-4E3B-4F7B-A9A3-B24353DFE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200275"/>
            <a:ext cx="469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FF3399"/>
                </a:solidFill>
              </a:rPr>
              <a:t>A la Commission Permanente</a:t>
            </a:r>
            <a:endParaRPr lang="fr-FR" altLang="fr-FR" sz="2800">
              <a:solidFill>
                <a:srgbClr val="FF66CC"/>
              </a:solidFill>
            </a:endParaRPr>
          </a:p>
        </p:txBody>
      </p:sp>
      <p:pic>
        <p:nvPicPr>
          <p:cNvPr id="19463" name="Picture 7" descr="C:\Documents and Settings\Misiu\Bureau\Images Misia\lyceen.jpeg">
            <a:extLst>
              <a:ext uri="{FF2B5EF4-FFF2-40B4-BE49-F238E27FC236}">
                <a16:creationId xmlns:a16="http://schemas.microsoft.com/office/drawing/2014/main" id="{DD235D61-10AD-43CF-96A4-CC11A3BCC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616075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60" grpId="0" autoUpdateAnimBg="0"/>
      <p:bldP spid="19461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pied de page 2">
            <a:extLst>
              <a:ext uri="{FF2B5EF4-FFF2-40B4-BE49-F238E27FC236}">
                <a16:creationId xmlns:a16="http://schemas.microsoft.com/office/drawing/2014/main" id="{D7721EBF-8528-4836-B683-E66A57C2E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16</a:t>
            </a:r>
          </a:p>
        </p:txBody>
      </p:sp>
      <p:sp>
        <p:nvSpPr>
          <p:cNvPr id="22531" name="Espace réservé du numéro de diapositive 3">
            <a:extLst>
              <a:ext uri="{FF2B5EF4-FFF2-40B4-BE49-F238E27FC236}">
                <a16:creationId xmlns:a16="http://schemas.microsoft.com/office/drawing/2014/main" id="{D660FE64-8574-4342-B775-319D72851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62AE8A-9B6A-432E-AFD6-913253724293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r-FR" altLang="fr-FR" sz="1400"/>
          </a:p>
        </p:txBody>
      </p:sp>
      <p:pic>
        <p:nvPicPr>
          <p:cNvPr id="22532" name="Picture 2" descr="C:\Documents and Settings\Misiu\Bureau\Images Misia\Sans titre.bmp">
            <a:extLst>
              <a:ext uri="{FF2B5EF4-FFF2-40B4-BE49-F238E27FC236}">
                <a16:creationId xmlns:a16="http://schemas.microsoft.com/office/drawing/2014/main" id="{F103E715-7C89-482C-9D52-74EC81D55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325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AutoShape 4">
            <a:extLst>
              <a:ext uri="{FF2B5EF4-FFF2-40B4-BE49-F238E27FC236}">
                <a16:creationId xmlns:a16="http://schemas.microsoft.com/office/drawing/2014/main" id="{294ACB07-ECB8-4422-9154-452557A69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133600"/>
            <a:ext cx="2559050" cy="2522538"/>
          </a:xfrm>
          <a:prstGeom prst="hexagon">
            <a:avLst>
              <a:gd name="adj" fmla="val 25362"/>
              <a:gd name="vf" fmla="val 115470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2000"/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2123FD25-BAD3-4A76-BD8E-6C6E8D80D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2605088"/>
            <a:ext cx="19954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       </a:t>
            </a:r>
            <a:r>
              <a:rPr lang="fr-FR" altLang="fr-FR" sz="2000" b="1">
                <a:solidFill>
                  <a:schemeClr val="accent2"/>
                </a:solidFill>
              </a:rPr>
              <a:t>LA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</a:rPr>
              <a:t>COMMISSION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</a:rPr>
              <a:t>PERMANENTE</a:t>
            </a:r>
            <a:endParaRPr lang="fr-FR" altLang="fr-FR" sz="2000"/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C7B051F4-6B2B-406A-81DD-0C0D343EC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623888"/>
            <a:ext cx="2763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</a:rPr>
              <a:t>Le Proviseur -Président</a:t>
            </a:r>
          </a:p>
        </p:txBody>
      </p:sp>
      <p:sp>
        <p:nvSpPr>
          <p:cNvPr id="21515" name="AutoShape 11">
            <a:extLst>
              <a:ext uri="{FF2B5EF4-FFF2-40B4-BE49-F238E27FC236}">
                <a16:creationId xmlns:a16="http://schemas.microsoft.com/office/drawing/2014/main" id="{04410061-4EAD-491D-AB80-A4A1F7BFA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133600"/>
            <a:ext cx="976313" cy="414338"/>
          </a:xfrm>
          <a:prstGeom prst="rightArrow">
            <a:avLst>
              <a:gd name="adj1" fmla="val 50000"/>
              <a:gd name="adj2" fmla="val 58908"/>
            </a:avLst>
          </a:prstGeom>
          <a:solidFill>
            <a:schemeClr val="accent2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2537" name="Text Box 12">
            <a:extLst>
              <a:ext uri="{FF2B5EF4-FFF2-40B4-BE49-F238E27FC236}">
                <a16:creationId xmlns:a16="http://schemas.microsoft.com/office/drawing/2014/main" id="{23FD0F50-F290-4A9C-B27A-86CAA1DDE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8325" y="2147888"/>
            <a:ext cx="101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Adjoint</a:t>
            </a:r>
          </a:p>
        </p:txBody>
      </p:sp>
      <p:sp>
        <p:nvSpPr>
          <p:cNvPr id="21517" name="AutoShape 13">
            <a:extLst>
              <a:ext uri="{FF2B5EF4-FFF2-40B4-BE49-F238E27FC236}">
                <a16:creationId xmlns:a16="http://schemas.microsoft.com/office/drawing/2014/main" id="{04390578-B1D7-433A-A4C5-3AD57EC2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667000"/>
            <a:ext cx="974725" cy="431800"/>
          </a:xfrm>
          <a:prstGeom prst="rightArrow">
            <a:avLst>
              <a:gd name="adj1" fmla="val 50000"/>
              <a:gd name="adj2" fmla="val 5643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1518" name="Text Box 14">
            <a:extLst>
              <a:ext uri="{FF2B5EF4-FFF2-40B4-BE49-F238E27FC236}">
                <a16:creationId xmlns:a16="http://schemas.microsoft.com/office/drawing/2014/main" id="{924DA9B8-E65D-4C0E-9DF8-6798A2BF3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2757488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Gestionnaire</a:t>
            </a:r>
          </a:p>
        </p:txBody>
      </p:sp>
      <p:sp>
        <p:nvSpPr>
          <p:cNvPr id="21523" name="AutoShape 19">
            <a:extLst>
              <a:ext uri="{FF2B5EF4-FFF2-40B4-BE49-F238E27FC236}">
                <a16:creationId xmlns:a16="http://schemas.microsoft.com/office/drawing/2014/main" id="{ACF7FCB2-B383-431D-BF39-CC63652D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495800"/>
            <a:ext cx="2667000" cy="1676400"/>
          </a:xfrm>
          <a:prstGeom prst="wedgeRectCallout">
            <a:avLst>
              <a:gd name="adj1" fmla="val 44819"/>
              <a:gd name="adj2" fmla="val -9365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1524" name="Text Box 20">
            <a:extLst>
              <a:ext uri="{FF2B5EF4-FFF2-40B4-BE49-F238E27FC236}">
                <a16:creationId xmlns:a16="http://schemas.microsoft.com/office/drawing/2014/main" id="{32D56FAB-6CA7-480F-918A-484568AC6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4433888"/>
            <a:ext cx="25114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4 Représentants élus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des personnels : dont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1 représentant ATOS</a:t>
            </a:r>
          </a:p>
        </p:txBody>
      </p:sp>
      <p:sp>
        <p:nvSpPr>
          <p:cNvPr id="21527" name="AutoShape 23">
            <a:extLst>
              <a:ext uri="{FF2B5EF4-FFF2-40B4-BE49-F238E27FC236}">
                <a16:creationId xmlns:a16="http://schemas.microsoft.com/office/drawing/2014/main" id="{293D34B4-4AAB-45E1-AFB8-2910A4D6E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724400"/>
            <a:ext cx="1676400" cy="1600200"/>
          </a:xfrm>
          <a:prstGeom prst="wedgeRectCallout">
            <a:avLst>
              <a:gd name="adj1" fmla="val -72157"/>
              <a:gd name="adj2" fmla="val -5615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1528" name="Text Box 24">
            <a:extLst>
              <a:ext uri="{FF2B5EF4-FFF2-40B4-BE49-F238E27FC236}">
                <a16:creationId xmlns:a16="http://schemas.microsoft.com/office/drawing/2014/main" id="{CF3E3ED9-DDAB-4D62-8D36-393F58C37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4738688"/>
            <a:ext cx="131921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333399"/>
                </a:solidFill>
              </a:rPr>
              <a:t>2 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333399"/>
                </a:solidFill>
              </a:rPr>
              <a:t>parents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333399"/>
                </a:solidFill>
              </a:rPr>
              <a:t>2 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333399"/>
                </a:solidFill>
              </a:rPr>
              <a:t>élèves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21529" name="AutoShape 25">
            <a:extLst>
              <a:ext uri="{FF2B5EF4-FFF2-40B4-BE49-F238E27FC236}">
                <a16:creationId xmlns:a16="http://schemas.microsoft.com/office/drawing/2014/main" id="{3EB8B29B-BD6A-40F4-B5EB-2CBB4ECF5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581400"/>
            <a:ext cx="2895600" cy="914400"/>
          </a:xfrm>
          <a:prstGeom prst="wedgeRectCallout">
            <a:avLst>
              <a:gd name="adj1" fmla="val -63486"/>
              <a:gd name="adj2" fmla="val 28301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1530" name="Text Box 26">
            <a:extLst>
              <a:ext uri="{FF2B5EF4-FFF2-40B4-BE49-F238E27FC236}">
                <a16:creationId xmlns:a16="http://schemas.microsoft.com/office/drawing/2014/main" id="{8128D64B-3C7D-45A4-89AB-ACF3100F8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3519488"/>
            <a:ext cx="2214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000" b="1">
              <a:solidFill>
                <a:srgbClr val="3333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333399"/>
                </a:solidFill>
              </a:rPr>
              <a:t>1 Élu  de  la région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4400" b="1"/>
          </a:p>
        </p:txBody>
      </p:sp>
      <p:sp>
        <p:nvSpPr>
          <p:cNvPr id="22546" name="AutoShape 27">
            <a:extLst>
              <a:ext uri="{FF2B5EF4-FFF2-40B4-BE49-F238E27FC236}">
                <a16:creationId xmlns:a16="http://schemas.microsoft.com/office/drawing/2014/main" id="{3CF6BEED-2A26-4BEA-B716-72B33CA51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066800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 autoUpdateAnimBg="0"/>
      <p:bldP spid="21512" grpId="0" autoUpdateAnimBg="0"/>
      <p:bldP spid="21515" grpId="0" animBg="1"/>
      <p:bldP spid="21517" grpId="0" animBg="1"/>
      <p:bldP spid="21518" grpId="0" autoUpdateAnimBg="0"/>
      <p:bldP spid="21523" grpId="0" animBg="1" autoUpdateAnimBg="0"/>
      <p:bldP spid="21524" grpId="0" autoUpdateAnimBg="0"/>
      <p:bldP spid="21527" grpId="0" animBg="1" autoUpdateAnimBg="0"/>
      <p:bldP spid="21528" grpId="0" autoUpdateAnimBg="0"/>
      <p:bldP spid="21529" grpId="0" animBg="1" autoUpdateAnimBg="0"/>
      <p:bldP spid="2153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pied de page 2">
            <a:extLst>
              <a:ext uri="{FF2B5EF4-FFF2-40B4-BE49-F238E27FC236}">
                <a16:creationId xmlns:a16="http://schemas.microsoft.com/office/drawing/2014/main" id="{AEF0E02E-AE2A-41F5-B9CA-FFFDF621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18</a:t>
            </a:r>
          </a:p>
        </p:txBody>
      </p:sp>
      <p:sp>
        <p:nvSpPr>
          <p:cNvPr id="23555" name="Espace réservé du numéro de diapositive 3">
            <a:extLst>
              <a:ext uri="{FF2B5EF4-FFF2-40B4-BE49-F238E27FC236}">
                <a16:creationId xmlns:a16="http://schemas.microsoft.com/office/drawing/2014/main" id="{B85C26CB-8F30-4DC7-A1BA-C660D0F9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CAA4D9-B38C-46DC-A86C-6FF2A37F7C61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r-FR" altLang="fr-FR" sz="1400"/>
          </a:p>
        </p:txBody>
      </p:sp>
      <p:pic>
        <p:nvPicPr>
          <p:cNvPr id="23556" name="Picture 4" descr="C:\Documents and Settings\Misiu\Bureau\Images Misia\zaaloverzicht%20Bureau%20Amsterdam.jpg">
            <a:extLst>
              <a:ext uri="{FF2B5EF4-FFF2-40B4-BE49-F238E27FC236}">
                <a16:creationId xmlns:a16="http://schemas.microsoft.com/office/drawing/2014/main" id="{AE21F134-31C1-4B61-B0AB-990670F9A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5">
            <a:extLst>
              <a:ext uri="{FF2B5EF4-FFF2-40B4-BE49-F238E27FC236}">
                <a16:creationId xmlns:a16="http://schemas.microsoft.com/office/drawing/2014/main" id="{3215BE37-2CB5-4E6F-BBA6-87911BD2F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80422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D60093"/>
                </a:solidFill>
                <a:latin typeface="Arial Black" panose="020B0A04020102020204" pitchFamily="34" charset="0"/>
              </a:rPr>
              <a:t>La Commission Permanente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D60093"/>
                </a:solidFill>
                <a:latin typeface="Arial Black" panose="020B0A04020102020204" pitchFamily="34" charset="0"/>
              </a:rPr>
              <a:t>prépare le C.A et peut consulter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D60093"/>
                </a:solidFill>
                <a:latin typeface="Arial Black" panose="020B0A04020102020204" pitchFamily="34" charset="0"/>
              </a:rPr>
              <a:t>toute personne, si elle le juge utile.</a:t>
            </a:r>
            <a:endParaRPr lang="fr-FR" altLang="fr-FR" sz="4400"/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8E0A1DC8-CA67-4F4D-B9F4-92E370DDB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3673475"/>
            <a:ext cx="79406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CC0099"/>
                </a:solidFill>
                <a:latin typeface="Arial" panose="020B0604020202020204" pitchFamily="34" charset="0"/>
              </a:rPr>
              <a:t>Elle peut recevoir une délégation du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CC0099"/>
                </a:solidFill>
                <a:latin typeface="Arial" panose="020B0604020202020204" pitchFamily="34" charset="0"/>
              </a:rPr>
              <a:t>C.A pour traiter certaines questions par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CC0099"/>
                </a:solidFill>
                <a:latin typeface="Arial" panose="020B0604020202020204" pitchFamily="34" charset="0"/>
              </a:rPr>
              <a:t>exemple des phénomènes de violence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utoUpdateAnimBg="0"/>
      <p:bldP spid="2253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pied de page 2">
            <a:extLst>
              <a:ext uri="{FF2B5EF4-FFF2-40B4-BE49-F238E27FC236}">
                <a16:creationId xmlns:a16="http://schemas.microsoft.com/office/drawing/2014/main" id="{FF11E093-63A4-4645-99A3-733444B79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19</a:t>
            </a:r>
          </a:p>
        </p:txBody>
      </p:sp>
      <p:sp>
        <p:nvSpPr>
          <p:cNvPr id="24579" name="Espace réservé du numéro de diapositive 3">
            <a:extLst>
              <a:ext uri="{FF2B5EF4-FFF2-40B4-BE49-F238E27FC236}">
                <a16:creationId xmlns:a16="http://schemas.microsoft.com/office/drawing/2014/main" id="{973F22B9-E507-4BC1-A57B-0A622561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39F876-F499-4BEF-A7FA-4BEF1779C022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r-FR" altLang="fr-FR" sz="1400"/>
          </a:p>
        </p:txBody>
      </p:sp>
      <p:sp>
        <p:nvSpPr>
          <p:cNvPr id="24580" name="AutoShape 2">
            <a:extLst>
              <a:ext uri="{FF2B5EF4-FFF2-40B4-BE49-F238E27FC236}">
                <a16:creationId xmlns:a16="http://schemas.microsoft.com/office/drawing/2014/main" id="{5032DCD5-DB8F-4D27-8358-FAFF8CC50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362200"/>
            <a:ext cx="4643438" cy="1806575"/>
          </a:xfrm>
          <a:prstGeom prst="plaque">
            <a:avLst>
              <a:gd name="adj" fmla="val 16667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600">
                <a:latin typeface="Arial" panose="020B0604020202020204" pitchFamily="34" charset="0"/>
              </a:rPr>
              <a:t>Conseil</a:t>
            </a:r>
            <a:endParaRPr lang="fr-FR" altLang="fr-FR" sz="44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600">
                <a:latin typeface="Arial" panose="020B0604020202020204" pitchFamily="34" charset="0"/>
              </a:rPr>
              <a:t>de Discipline</a:t>
            </a:r>
            <a:endParaRPr lang="fr-FR" altLang="fr-FR" sz="4400">
              <a:latin typeface="Arial" panose="020B0604020202020204" pitchFamily="34" charset="0"/>
            </a:endParaRPr>
          </a:p>
        </p:txBody>
      </p:sp>
      <p:sp>
        <p:nvSpPr>
          <p:cNvPr id="24581" name="Text Box 4">
            <a:extLst>
              <a:ext uri="{FF2B5EF4-FFF2-40B4-BE49-F238E27FC236}">
                <a16:creationId xmlns:a16="http://schemas.microsoft.com/office/drawing/2014/main" id="{510AC290-1F69-4D88-8C2B-D4C6F34CE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295400"/>
            <a:ext cx="2182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Le Proviseur</a:t>
            </a:r>
            <a:endParaRPr lang="fr-FR" altLang="fr-FR" sz="2400">
              <a:solidFill>
                <a:srgbClr val="660033"/>
              </a:solidFill>
            </a:endParaRPr>
          </a:p>
        </p:txBody>
      </p:sp>
      <p:sp>
        <p:nvSpPr>
          <p:cNvPr id="24582" name="Text Box 5">
            <a:extLst>
              <a:ext uri="{FF2B5EF4-FFF2-40B4-BE49-F238E27FC236}">
                <a16:creationId xmlns:a16="http://schemas.microsoft.com/office/drawing/2014/main" id="{8AE71A15-3130-42DD-87F5-8A9435543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25" y="1868488"/>
            <a:ext cx="204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Gestionnaire</a:t>
            </a:r>
          </a:p>
        </p:txBody>
      </p:sp>
      <p:sp>
        <p:nvSpPr>
          <p:cNvPr id="24583" name="Text Box 6">
            <a:extLst>
              <a:ext uri="{FF2B5EF4-FFF2-40B4-BE49-F238E27FC236}">
                <a16:creationId xmlns:a16="http://schemas.microsoft.com/office/drawing/2014/main" id="{67FAB03E-129B-4E3F-8A6B-4F43472D7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43000"/>
            <a:ext cx="1481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CPE</a:t>
            </a:r>
          </a:p>
        </p:txBody>
      </p:sp>
      <p:sp>
        <p:nvSpPr>
          <p:cNvPr id="24584" name="Text Box 7">
            <a:extLst>
              <a:ext uri="{FF2B5EF4-FFF2-40B4-BE49-F238E27FC236}">
                <a16:creationId xmlns:a16="http://schemas.microsoft.com/office/drawing/2014/main" id="{E8BC1C02-1250-4D53-BD45-8A881B46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581400"/>
            <a:ext cx="2514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4 Enseignants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 b="1">
              <a:solidFill>
                <a:srgbClr val="660033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1 ATOS</a:t>
            </a:r>
          </a:p>
        </p:txBody>
      </p:sp>
      <p:sp>
        <p:nvSpPr>
          <p:cNvPr id="24585" name="Text Box 8">
            <a:extLst>
              <a:ext uri="{FF2B5EF4-FFF2-40B4-BE49-F238E27FC236}">
                <a16:creationId xmlns:a16="http://schemas.microsoft.com/office/drawing/2014/main" id="{5AB93CF3-642A-4446-9F2B-11A550DF2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486400"/>
            <a:ext cx="367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2 Délégués  des parents</a:t>
            </a:r>
            <a:endParaRPr lang="fr-FR" altLang="fr-FR" sz="2400"/>
          </a:p>
        </p:txBody>
      </p:sp>
      <p:sp>
        <p:nvSpPr>
          <p:cNvPr id="24586" name="Text Box 9">
            <a:extLst>
              <a:ext uri="{FF2B5EF4-FFF2-40B4-BE49-F238E27FC236}">
                <a16:creationId xmlns:a16="http://schemas.microsoft.com/office/drawing/2014/main" id="{64509785-7E0E-4DFB-AF9B-8A0CE32CA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81600"/>
            <a:ext cx="1793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3 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des élèves</a:t>
            </a:r>
            <a:endParaRPr lang="fr-FR" altLang="fr-FR" sz="2400" b="1">
              <a:solidFill>
                <a:srgbClr val="660033"/>
              </a:solidFill>
            </a:endParaRPr>
          </a:p>
        </p:txBody>
      </p:sp>
      <p:sp>
        <p:nvSpPr>
          <p:cNvPr id="24587" name="Line 10">
            <a:extLst>
              <a:ext uri="{FF2B5EF4-FFF2-40B4-BE49-F238E27FC236}">
                <a16:creationId xmlns:a16="http://schemas.microsoft.com/office/drawing/2014/main" id="{BDA99F84-5E26-440C-B8BE-03A916D37C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191000"/>
            <a:ext cx="685800" cy="14478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88" name="Line 15">
            <a:extLst>
              <a:ext uri="{FF2B5EF4-FFF2-40B4-BE49-F238E27FC236}">
                <a16:creationId xmlns:a16="http://schemas.microsoft.com/office/drawing/2014/main" id="{D65735CB-DF00-407D-AFAF-F6F331001E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3886200"/>
            <a:ext cx="1295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89" name="Line 16">
            <a:extLst>
              <a:ext uri="{FF2B5EF4-FFF2-40B4-BE49-F238E27FC236}">
                <a16:creationId xmlns:a16="http://schemas.microsoft.com/office/drawing/2014/main" id="{63485813-410B-45E8-ADC4-1FE8277562E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733800"/>
            <a:ext cx="1066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90" name="Line 17">
            <a:extLst>
              <a:ext uri="{FF2B5EF4-FFF2-40B4-BE49-F238E27FC236}">
                <a16:creationId xmlns:a16="http://schemas.microsoft.com/office/drawing/2014/main" id="{82D58C79-27CC-42A0-A2CB-3245B6A974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2209800"/>
            <a:ext cx="1295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91" name="Line 19">
            <a:extLst>
              <a:ext uri="{FF2B5EF4-FFF2-40B4-BE49-F238E27FC236}">
                <a16:creationId xmlns:a16="http://schemas.microsoft.com/office/drawing/2014/main" id="{5119234D-9E25-4D2C-8A16-6D419EA9F3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16764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92" name="Line 22">
            <a:extLst>
              <a:ext uri="{FF2B5EF4-FFF2-40B4-BE49-F238E27FC236}">
                <a16:creationId xmlns:a16="http://schemas.microsoft.com/office/drawing/2014/main" id="{676B047A-5A12-4B9F-8697-BE758E4BA6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71600" y="4267200"/>
            <a:ext cx="762000" cy="9144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93" name="Line 24">
            <a:extLst>
              <a:ext uri="{FF2B5EF4-FFF2-40B4-BE49-F238E27FC236}">
                <a16:creationId xmlns:a16="http://schemas.microsoft.com/office/drawing/2014/main" id="{D9CC3FB9-A5BA-46BF-95C2-C7865CAEC2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24000" y="1447800"/>
            <a:ext cx="10668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594" name="Text Box 26">
            <a:extLst>
              <a:ext uri="{FF2B5EF4-FFF2-40B4-BE49-F238E27FC236}">
                <a16:creationId xmlns:a16="http://schemas.microsoft.com/office/drawing/2014/main" id="{EDAE8ED2-1DA2-4F1F-B6DA-8F5A49961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3810000"/>
            <a:ext cx="1311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 LYCÉE</a:t>
            </a:r>
            <a:r>
              <a:rPr lang="fr-FR" altLang="fr-FR" sz="2000"/>
              <a:t>)</a:t>
            </a:r>
          </a:p>
        </p:txBody>
      </p:sp>
      <p:sp>
        <p:nvSpPr>
          <p:cNvPr id="24595" name="Text Box 27">
            <a:extLst>
              <a:ext uri="{FF2B5EF4-FFF2-40B4-BE49-F238E27FC236}">
                <a16:creationId xmlns:a16="http://schemas.microsoft.com/office/drawing/2014/main" id="{76D16264-AE5E-4540-9DAE-9594D95C8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25" y="1133475"/>
            <a:ext cx="273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/>
              <a:t> </a:t>
            </a:r>
          </a:p>
        </p:txBody>
      </p:sp>
      <p:sp>
        <p:nvSpPr>
          <p:cNvPr id="24596" name="Text Box 28">
            <a:extLst>
              <a:ext uri="{FF2B5EF4-FFF2-40B4-BE49-F238E27FC236}">
                <a16:creationId xmlns:a16="http://schemas.microsoft.com/office/drawing/2014/main" id="{0480202E-BD18-4B3B-B287-B639BAA75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895600"/>
            <a:ext cx="4289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33"/>
                </a:solidFill>
                <a:latin typeface="Arial" panose="020B0604020202020204" pitchFamily="34" charset="0"/>
              </a:rPr>
              <a:t>Le Proviseur Adjoint</a:t>
            </a:r>
          </a:p>
        </p:txBody>
      </p:sp>
      <p:sp>
        <p:nvSpPr>
          <p:cNvPr id="24597" name="Line 30">
            <a:extLst>
              <a:ext uri="{FF2B5EF4-FFF2-40B4-BE49-F238E27FC236}">
                <a16:creationId xmlns:a16="http://schemas.microsoft.com/office/drawing/2014/main" id="{A4795649-D2B4-45C8-9970-8C6CC9FF91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62600" y="3124200"/>
            <a:ext cx="5334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pied de page 3">
            <a:extLst>
              <a:ext uri="{FF2B5EF4-FFF2-40B4-BE49-F238E27FC236}">
                <a16:creationId xmlns:a16="http://schemas.microsoft.com/office/drawing/2014/main" id="{B17DFEA0-637D-415F-A14F-744194B2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5123" name="Espace réservé du numéro de diapositive 4">
            <a:extLst>
              <a:ext uri="{FF2B5EF4-FFF2-40B4-BE49-F238E27FC236}">
                <a16:creationId xmlns:a16="http://schemas.microsoft.com/office/drawing/2014/main" id="{E205C27A-29F5-4531-BF02-DF2603BF4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224CBC-57FE-436C-8DF5-31DE330888EC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400"/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81B8F6E2-883E-4851-81C9-0CFDAC278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458200" cy="1371600"/>
          </a:xfrm>
        </p:spPr>
        <p:txBody>
          <a:bodyPr/>
          <a:lstStyle/>
          <a:p>
            <a:r>
              <a:rPr lang="fr-FR" altLang="fr-FR" sz="4000" b="1">
                <a:solidFill>
                  <a:srgbClr val="FF6600"/>
                </a:solidFill>
                <a:ea typeface="ヒラギノ角ゴ Pro W3" panose="020B0300000000000000" pitchFamily="-106" charset="-128"/>
              </a:rPr>
              <a:t>Je</a:t>
            </a:r>
            <a:r>
              <a:rPr lang="fr-FR" altLang="fr-FR" b="1">
                <a:solidFill>
                  <a:srgbClr val="FF6600"/>
                </a:solidFill>
                <a:ea typeface="ヒラギノ角ゴ Pro W3" panose="020B0300000000000000" pitchFamily="-106" charset="-128"/>
              </a:rPr>
              <a:t> suis élu(e) délégué(e)</a:t>
            </a:r>
            <a:endParaRPr lang="fr-FR" altLang="fr-FR">
              <a:ea typeface="ヒラギノ角ゴ Pro W3" panose="020B0300000000000000" pitchFamily="-106" charset="-128"/>
            </a:endParaRPr>
          </a:p>
        </p:txBody>
      </p:sp>
      <p:pic>
        <p:nvPicPr>
          <p:cNvPr id="5125" name="Picture 3" descr="C:\Documents and Settings\Misiu\Bureau\Images Misia\ojen_starter_french_r9_c1.jpg">
            <a:extLst>
              <a:ext uri="{FF2B5EF4-FFF2-40B4-BE49-F238E27FC236}">
                <a16:creationId xmlns:a16="http://schemas.microsoft.com/office/drawing/2014/main" id="{C09E4C3C-1308-4A07-96E6-8131DC898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0"/>
            <a:ext cx="18669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4">
            <a:extLst>
              <a:ext uri="{FF2B5EF4-FFF2-40B4-BE49-F238E27FC236}">
                <a16:creationId xmlns:a16="http://schemas.microsoft.com/office/drawing/2014/main" id="{4FD59DEF-B3F3-403D-936B-0BAA4BFDC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797050"/>
            <a:ext cx="356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rgbClr val="FF0000"/>
                </a:solidFill>
              </a:rPr>
              <a:t>J’ai le devoir de :</a:t>
            </a: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360A457D-E1C1-4C65-A7BB-159A40B47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38400"/>
            <a:ext cx="87312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1.Prendre part à toutes les réunions pour lesquelles j’ai été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   élu(e): conseil de classe, conseil d’administration,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   commission permanente, conseil de discipline. </a:t>
            </a: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E06C216E-71B7-42F2-B809-2915B51FC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0"/>
            <a:ext cx="8766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2.Participer à la formation mise en place pour les délégués.</a:t>
            </a:r>
          </a:p>
        </p:txBody>
      </p:sp>
      <p:sp>
        <p:nvSpPr>
          <p:cNvPr id="4104" name="Text Box 8">
            <a:extLst>
              <a:ext uri="{FF2B5EF4-FFF2-40B4-BE49-F238E27FC236}">
                <a16:creationId xmlns:a16="http://schemas.microsoft.com/office/drawing/2014/main" id="{98B4C7FD-9BFA-455E-A6A7-F48D8B204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43400"/>
            <a:ext cx="79740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3.Connaître et respecter les règles de fonctionnement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   de l’établissement.</a:t>
            </a:r>
          </a:p>
        </p:txBody>
      </p:sp>
      <p:sp>
        <p:nvSpPr>
          <p:cNvPr id="4105" name="Text Box 9">
            <a:extLst>
              <a:ext uri="{FF2B5EF4-FFF2-40B4-BE49-F238E27FC236}">
                <a16:creationId xmlns:a16="http://schemas.microsoft.com/office/drawing/2014/main" id="{39CACA50-58AE-4564-863D-37BC06077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5299075"/>
            <a:ext cx="86899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POUR QUE MA PARTICIPATION SOIT EFFICACE, JE DOIS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CONSULTER MES ÉLECTEURS SUR TOUT POINT LIE 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LA VIE DE L’ÉTABLISSEMENT.</a:t>
            </a:r>
            <a:endParaRPr lang="fr-FR" altLang="fr-FR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utoUpdateAnimBg="0"/>
      <p:bldP spid="4102" grpId="0" autoUpdateAnimBg="0"/>
      <p:bldP spid="4104" grpId="0" autoUpdateAnimBg="0"/>
      <p:bldP spid="410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pied de page 2">
            <a:extLst>
              <a:ext uri="{FF2B5EF4-FFF2-40B4-BE49-F238E27FC236}">
                <a16:creationId xmlns:a16="http://schemas.microsoft.com/office/drawing/2014/main" id="{FB4CF115-D60C-43A9-87DA-249CB2AD9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20</a:t>
            </a:r>
          </a:p>
        </p:txBody>
      </p:sp>
      <p:sp>
        <p:nvSpPr>
          <p:cNvPr id="25603" name="Espace réservé du numéro de diapositive 3">
            <a:extLst>
              <a:ext uri="{FF2B5EF4-FFF2-40B4-BE49-F238E27FC236}">
                <a16:creationId xmlns:a16="http://schemas.microsoft.com/office/drawing/2014/main" id="{BDAD1163-EF2A-4C43-A5BC-28EF920C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A8546EE-89DF-4E94-A25B-1B265F15B977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r-FR" altLang="fr-FR" sz="1400"/>
          </a:p>
        </p:txBody>
      </p:sp>
      <p:pic>
        <p:nvPicPr>
          <p:cNvPr id="25604" name="Picture 4" descr="C:\Documents and Settings\Misiu\Bureau\Images Misia\zaaloverzicht%20Bureau%20Amsterdam.jpg">
            <a:extLst>
              <a:ext uri="{FF2B5EF4-FFF2-40B4-BE49-F238E27FC236}">
                <a16:creationId xmlns:a16="http://schemas.microsoft.com/office/drawing/2014/main" id="{E8D08423-E863-4E0F-9D07-2F4E6C9D9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551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>
            <a:extLst>
              <a:ext uri="{FF2B5EF4-FFF2-40B4-BE49-F238E27FC236}">
                <a16:creationId xmlns:a16="http://schemas.microsoft.com/office/drawing/2014/main" id="{24396E80-1F8B-4D93-B7C5-C23772D2C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01663"/>
            <a:ext cx="769461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Le Conseil de Discipline décide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de sanctions à appliquer à un ou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plusieurs élèves en cas de faute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grave. Il peut prononcer une exclusion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Temporaire, voire une exclusion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latin typeface="Arial" panose="020B0604020202020204" pitchFamily="34" charset="0"/>
              </a:rPr>
              <a:t>définitive de l’établissement.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pied de page 2">
            <a:extLst>
              <a:ext uri="{FF2B5EF4-FFF2-40B4-BE49-F238E27FC236}">
                <a16:creationId xmlns:a16="http://schemas.microsoft.com/office/drawing/2014/main" id="{A72E717C-298E-45F7-B944-E08D9576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26627" name="Espace réservé du numéro de diapositive 3">
            <a:extLst>
              <a:ext uri="{FF2B5EF4-FFF2-40B4-BE49-F238E27FC236}">
                <a16:creationId xmlns:a16="http://schemas.microsoft.com/office/drawing/2014/main" id="{CEC0695E-FE70-4445-B9DD-B1617A2C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B35533-AE61-49AD-8CEC-54ED7AD81CC9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r-FR" altLang="fr-FR" sz="1400"/>
          </a:p>
        </p:txBody>
      </p:sp>
      <p:pic>
        <p:nvPicPr>
          <p:cNvPr id="26628" name="Picture 4" descr="C:\Mes documents\CAKDQFKT.jpg">
            <a:extLst>
              <a:ext uri="{FF2B5EF4-FFF2-40B4-BE49-F238E27FC236}">
                <a16:creationId xmlns:a16="http://schemas.microsoft.com/office/drawing/2014/main" id="{652B89AE-E895-4D2D-A15B-30E22403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WordArt 5">
            <a:extLst>
              <a:ext uri="{FF2B5EF4-FFF2-40B4-BE49-F238E27FC236}">
                <a16:creationId xmlns:a16="http://schemas.microsoft.com/office/drawing/2014/main" id="{FF8C60C0-8AF2-4570-8621-507BAF248B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76400" y="304800"/>
            <a:ext cx="6477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Le Conseil Pédagogique</a:t>
            </a:r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6F5FE827-9B41-4DBB-BFBA-98164FACD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038350"/>
            <a:ext cx="68357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Verdana" panose="020B0604030504040204" pitchFamily="34" charset="0"/>
              </a:rPr>
              <a:t>Président - Chef d ’établissement</a:t>
            </a:r>
            <a:endParaRPr lang="fr-FR" altLang="fr-FR" sz="2400"/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37895" name="Text Box 7">
            <a:extLst>
              <a:ext uri="{FF2B5EF4-FFF2-40B4-BE49-F238E27FC236}">
                <a16:creationId xmlns:a16="http://schemas.microsoft.com/office/drawing/2014/main" id="{509F41C0-DED0-4DE8-8584-9A8E063CB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2571750"/>
            <a:ext cx="7569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Verdana" panose="020B0604030504040204" pitchFamily="34" charset="0"/>
              </a:rPr>
              <a:t>Membres: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Verdana" panose="020B0604030504040204" pitchFamily="34" charset="0"/>
              </a:rPr>
              <a:t>1 professeur par champ disciplinaire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Verdana" panose="020B0604030504040204" pitchFamily="34" charset="0"/>
              </a:rPr>
              <a:t>1 CPE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Verdana" panose="020B0604030504040204" pitchFamily="34" charset="0"/>
              </a:rPr>
              <a:t>1 chef des travaux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utoUpdateAnimBg="0"/>
      <p:bldP spid="3789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pied de page 2">
            <a:extLst>
              <a:ext uri="{FF2B5EF4-FFF2-40B4-BE49-F238E27FC236}">
                <a16:creationId xmlns:a16="http://schemas.microsoft.com/office/drawing/2014/main" id="{D2AD49FB-53BC-46F8-866B-D23D8808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27651" name="Espace réservé du numéro de diapositive 3">
            <a:extLst>
              <a:ext uri="{FF2B5EF4-FFF2-40B4-BE49-F238E27FC236}">
                <a16:creationId xmlns:a16="http://schemas.microsoft.com/office/drawing/2014/main" id="{1CF7C8DA-C32C-486B-B856-ABEC99B5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D88E69-0F8C-4D36-8612-2D79A576EFE3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fr-FR" altLang="fr-FR" sz="1400"/>
          </a:p>
        </p:txBody>
      </p:sp>
      <p:pic>
        <p:nvPicPr>
          <p:cNvPr id="27652" name="Picture 2" descr="C:\Mes documents\CAKDQFKT.jpg">
            <a:extLst>
              <a:ext uri="{FF2B5EF4-FFF2-40B4-BE49-F238E27FC236}">
                <a16:creationId xmlns:a16="http://schemas.microsoft.com/office/drawing/2014/main" id="{5CAC99F3-FF57-484A-95E9-515D69F61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WordArt 3">
            <a:extLst>
              <a:ext uri="{FF2B5EF4-FFF2-40B4-BE49-F238E27FC236}">
                <a16:creationId xmlns:a16="http://schemas.microsoft.com/office/drawing/2014/main" id="{B6441770-01AD-475F-B789-94697540AE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76400" y="304800"/>
            <a:ext cx="6477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Le Conseil Pédagogique</a:t>
            </a: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C63A8A6B-4265-4BBA-9541-F0EB113F3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2065338"/>
            <a:ext cx="35671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chemeClr val="accent2"/>
                </a:solidFill>
                <a:latin typeface="Verdana" panose="020B0604030504040204" pitchFamily="34" charset="0"/>
              </a:rPr>
              <a:t>SES MISSIONS</a:t>
            </a:r>
            <a:endParaRPr lang="fr-FR" altLang="fr-FR" sz="4400"/>
          </a:p>
        </p:txBody>
      </p:sp>
      <p:sp>
        <p:nvSpPr>
          <p:cNvPr id="38919" name="Text Box 7">
            <a:extLst>
              <a:ext uri="{FF2B5EF4-FFF2-40B4-BE49-F238E27FC236}">
                <a16:creationId xmlns:a16="http://schemas.microsoft.com/office/drawing/2014/main" id="{3EF64EA1-D39D-405B-9838-7AA407E66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71800"/>
            <a:ext cx="90185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FAVORISER LA CONCERTATION ENTRE 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PROFESSEURS </a:t>
            </a:r>
          </a:p>
        </p:txBody>
      </p:sp>
      <p:sp>
        <p:nvSpPr>
          <p:cNvPr id="38920" name="Text Box 8">
            <a:extLst>
              <a:ext uri="{FF2B5EF4-FFF2-40B4-BE49-F238E27FC236}">
                <a16:creationId xmlns:a16="http://schemas.microsoft.com/office/drawing/2014/main" id="{8D2B07E7-380A-425B-B5AA-9A34BF0B2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038600"/>
            <a:ext cx="8229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COORDONNER LES ENSEIGNEMENT, LA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NOTATION ET L’ÉVALUATION DES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ACTIVITÉS SCOLAIRES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800" b="1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38921" name="Text Box 9">
            <a:extLst>
              <a:ext uri="{FF2B5EF4-FFF2-40B4-BE49-F238E27FC236}">
                <a16:creationId xmlns:a16="http://schemas.microsoft.com/office/drawing/2014/main" id="{4EFB5907-8E52-47D4-983A-187AA2DDD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5668963"/>
            <a:ext cx="8693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PRÉPARER LA PARTIE PÉDAGOGIQUE DU PROJET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accent2"/>
                </a:solidFill>
                <a:latin typeface="Courier New" panose="02070309020205020404" pitchFamily="49" charset="0"/>
              </a:rPr>
              <a:t>D’ÉTABLISSEMENT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utoUpdateAnimBg="0"/>
      <p:bldP spid="38919" grpId="0" autoUpdateAnimBg="0"/>
      <p:bldP spid="38920" grpId="0" autoUpdateAnimBg="0"/>
      <p:bldP spid="3892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pied de page 4">
            <a:extLst>
              <a:ext uri="{FF2B5EF4-FFF2-40B4-BE49-F238E27FC236}">
                <a16:creationId xmlns:a16="http://schemas.microsoft.com/office/drawing/2014/main" id="{CAC1ACC2-0523-4FE1-B128-01D6B156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21</a:t>
            </a:r>
          </a:p>
        </p:txBody>
      </p:sp>
      <p:sp>
        <p:nvSpPr>
          <p:cNvPr id="28675" name="Espace réservé du numéro de diapositive 5">
            <a:extLst>
              <a:ext uri="{FF2B5EF4-FFF2-40B4-BE49-F238E27FC236}">
                <a16:creationId xmlns:a16="http://schemas.microsoft.com/office/drawing/2014/main" id="{85ECD87B-B40E-4CD0-8721-B23AA2574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14A059-ACC5-423C-B48D-9E89AD6FA3B8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fr-FR" altLang="fr-FR" sz="1400"/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24EF2E59-F6A5-4F69-9D6C-1C9FCFDDA1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1676400"/>
          </a:xfrm>
        </p:spPr>
        <p:txBody>
          <a:bodyPr/>
          <a:lstStyle/>
          <a:p>
            <a:r>
              <a:rPr lang="fr-FR" altLang="fr-FR" b="1">
                <a:solidFill>
                  <a:schemeClr val="accent2"/>
                </a:solidFill>
                <a:latin typeface="Arial Black" panose="020B0A04020102020204" pitchFamily="34" charset="0"/>
                <a:ea typeface="ヒラギノ角ゴ Pro W3" panose="020B0300000000000000" pitchFamily="-106" charset="-128"/>
              </a:rPr>
              <a:t>CVL </a:t>
            </a:r>
            <a:br>
              <a:rPr lang="fr-FR" altLang="fr-FR" sz="3600" b="1">
                <a:solidFill>
                  <a:schemeClr val="accent2"/>
                </a:solidFill>
                <a:latin typeface="Arial Black" panose="020B0A04020102020204" pitchFamily="34" charset="0"/>
                <a:ea typeface="ヒラギノ角ゴ Pro W3" panose="020B0300000000000000" pitchFamily="-106" charset="-128"/>
              </a:rPr>
            </a:br>
            <a:r>
              <a:rPr lang="fr-FR" altLang="fr-FR" sz="2800" b="1">
                <a:solidFill>
                  <a:schemeClr val="accent2"/>
                </a:solidFill>
                <a:latin typeface="Arial Black" panose="020B0A04020102020204" pitchFamily="34" charset="0"/>
                <a:ea typeface="ヒラギノ角ゴ Pro W3" panose="020B0300000000000000" pitchFamily="-106" charset="-128"/>
              </a:rPr>
              <a:t>(Conseil des délégués pour la vie lycéenne) </a:t>
            </a:r>
            <a:br>
              <a:rPr lang="fr-FR" altLang="fr-FR" sz="2800" b="1">
                <a:solidFill>
                  <a:schemeClr val="accent2"/>
                </a:solidFill>
                <a:latin typeface="Arial Black" panose="020B0A04020102020204" pitchFamily="34" charset="0"/>
                <a:ea typeface="ヒラギノ角ゴ Pro W3" panose="020B0300000000000000" pitchFamily="-106" charset="-128"/>
              </a:rPr>
            </a:br>
            <a:endParaRPr lang="fr-FR" altLang="fr-FR" sz="2800" b="1">
              <a:solidFill>
                <a:schemeClr val="accent2"/>
              </a:solidFill>
              <a:latin typeface="Arial Black" panose="020B0A04020102020204" pitchFamily="34" charset="0"/>
              <a:ea typeface="ヒラギノ角ゴ Pro W3" panose="020B0300000000000000" pitchFamily="-106" charset="-128"/>
            </a:endParaRPr>
          </a:p>
        </p:txBody>
      </p:sp>
      <p:sp>
        <p:nvSpPr>
          <p:cNvPr id="28677" name="AutoShape 10">
            <a:extLst>
              <a:ext uri="{FF2B5EF4-FFF2-40B4-BE49-F238E27FC236}">
                <a16:creationId xmlns:a16="http://schemas.microsoft.com/office/drawing/2014/main" id="{CA205AB7-3D48-4D37-8684-E6E464B36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514600"/>
            <a:ext cx="2522538" cy="1082675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8678" name="AutoShape 11">
            <a:extLst>
              <a:ext uri="{FF2B5EF4-FFF2-40B4-BE49-F238E27FC236}">
                <a16:creationId xmlns:a16="http://schemas.microsoft.com/office/drawing/2014/main" id="{846067F1-8304-4D10-A9EB-17527F426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514600"/>
            <a:ext cx="2533650" cy="1093788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8679" name="AutoShape 12">
            <a:extLst>
              <a:ext uri="{FF2B5EF4-FFF2-40B4-BE49-F238E27FC236}">
                <a16:creationId xmlns:a16="http://schemas.microsoft.com/office/drawing/2014/main" id="{8F8CBFB5-30E7-459E-AD91-AD3DD32E4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895600"/>
            <a:ext cx="723900" cy="363538"/>
          </a:xfrm>
          <a:prstGeom prst="leftRightArrow">
            <a:avLst>
              <a:gd name="adj1" fmla="val 50000"/>
              <a:gd name="adj2" fmla="val 3982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8680" name="Text Box 14">
            <a:extLst>
              <a:ext uri="{FF2B5EF4-FFF2-40B4-BE49-F238E27FC236}">
                <a16:creationId xmlns:a16="http://schemas.microsoft.com/office/drawing/2014/main" id="{04403433-C9F8-4041-BA1B-5C41C15F3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2487613"/>
            <a:ext cx="2265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 Black" panose="020B0A04020102020204" pitchFamily="34" charset="0"/>
              </a:rPr>
              <a:t>Le Proviseur</a:t>
            </a:r>
            <a:endParaRPr lang="fr-FR" altLang="fr-FR" sz="2400" b="1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 Black" panose="020B0A04020102020204" pitchFamily="34" charset="0"/>
              </a:rPr>
              <a:t>Président</a:t>
            </a:r>
            <a:r>
              <a:rPr lang="fr-FR" altLang="fr-FR" sz="2400">
                <a:latin typeface="Arial Black" panose="020B0A04020102020204" pitchFamily="34" charset="0"/>
              </a:rPr>
              <a:t> </a:t>
            </a:r>
            <a:endParaRPr lang="fr-FR" altLang="fr-FR" sz="2400"/>
          </a:p>
        </p:txBody>
      </p:sp>
      <p:sp>
        <p:nvSpPr>
          <p:cNvPr id="28681" name="Text Box 16">
            <a:extLst>
              <a:ext uri="{FF2B5EF4-FFF2-40B4-BE49-F238E27FC236}">
                <a16:creationId xmlns:a16="http://schemas.microsoft.com/office/drawing/2014/main" id="{BAC1B33C-FA42-4DC2-9D2A-764D4BE3C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7163" y="2492375"/>
            <a:ext cx="26638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2"/>
                </a:solidFill>
                <a:latin typeface="Arial Black" panose="020B0A04020102020204" pitchFamily="34" charset="0"/>
              </a:rPr>
              <a:t>Vice-président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2"/>
                </a:solidFill>
                <a:latin typeface="Arial Black" panose="020B0A04020102020204" pitchFamily="34" charset="0"/>
              </a:rPr>
              <a:t>élu parmi les représentants au C.A.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accent2"/>
                </a:solidFill>
                <a:latin typeface="Arial Black" panose="020B0A04020102020204" pitchFamily="34" charset="0"/>
              </a:rPr>
              <a:t>Par les délégués  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28682" name="AutoShape 21">
            <a:extLst>
              <a:ext uri="{FF2B5EF4-FFF2-40B4-BE49-F238E27FC236}">
                <a16:creationId xmlns:a16="http://schemas.microsoft.com/office/drawing/2014/main" id="{6F663D92-5CFE-480B-B686-6859DB6B9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191000"/>
            <a:ext cx="2173288" cy="1093788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8683" name="Text Box 23">
            <a:extLst>
              <a:ext uri="{FF2B5EF4-FFF2-40B4-BE49-F238E27FC236}">
                <a16:creationId xmlns:a16="http://schemas.microsoft.com/office/drawing/2014/main" id="{50152158-21F2-4DED-B77E-FBEF0C1DE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14800"/>
            <a:ext cx="1927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 Black" panose="020B0A04020102020204" pitchFamily="34" charset="0"/>
              </a:rPr>
              <a:t>10 élèves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 Black" panose="020B0A04020102020204" pitchFamily="34" charset="0"/>
              </a:rPr>
              <a:t> élus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 Black" panose="020B0A04020102020204" pitchFamily="34" charset="0"/>
              </a:rPr>
              <a:t>pour 2 ans</a:t>
            </a:r>
          </a:p>
        </p:txBody>
      </p:sp>
      <p:sp>
        <p:nvSpPr>
          <p:cNvPr id="28684" name="AutoShape 24">
            <a:extLst>
              <a:ext uri="{FF2B5EF4-FFF2-40B4-BE49-F238E27FC236}">
                <a16:creationId xmlns:a16="http://schemas.microsoft.com/office/drawing/2014/main" id="{70500044-CE39-4808-A48B-BB234E81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657600"/>
            <a:ext cx="485775" cy="650875"/>
          </a:xfrm>
          <a:prstGeom prst="downArrow">
            <a:avLst>
              <a:gd name="adj1" fmla="val 50000"/>
              <a:gd name="adj2" fmla="val 3349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8685" name="Text Box 28">
            <a:extLst>
              <a:ext uri="{FF2B5EF4-FFF2-40B4-BE49-F238E27FC236}">
                <a16:creationId xmlns:a16="http://schemas.microsoft.com/office/drawing/2014/main" id="{DF8C58BF-87CC-4E45-A2A1-BA61557A5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4392613"/>
            <a:ext cx="184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 b="1"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28686" name="AutoShape 29">
            <a:extLst>
              <a:ext uri="{FF2B5EF4-FFF2-40B4-BE49-F238E27FC236}">
                <a16:creationId xmlns:a16="http://schemas.microsoft.com/office/drawing/2014/main" id="{2538134A-84D5-4FEC-B65D-FBCCB9938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886200"/>
            <a:ext cx="2317750" cy="2533650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28687" name="Text Box 32">
            <a:extLst>
              <a:ext uri="{FF2B5EF4-FFF2-40B4-BE49-F238E27FC236}">
                <a16:creationId xmlns:a16="http://schemas.microsoft.com/office/drawing/2014/main" id="{ECDFFF7D-D9BC-4328-B820-6E7CB3B87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038600"/>
            <a:ext cx="24765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10 adultes : des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représentants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des personnels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et des parents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 d ’élèves</a:t>
            </a:r>
            <a:endParaRPr lang="fr-FR" altLang="fr-FR" sz="240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accent2"/>
                </a:solidFill>
              </a:rPr>
              <a:t>(</a:t>
            </a:r>
            <a:r>
              <a:rPr lang="fr-FR" altLang="fr-FR" sz="2000" b="1">
                <a:solidFill>
                  <a:schemeClr val="accent2"/>
                </a:solidFill>
                <a:latin typeface="Arial Black" panose="020B0A04020102020204" pitchFamily="34" charset="0"/>
              </a:rPr>
              <a:t>à titre consultatif</a:t>
            </a:r>
            <a:r>
              <a:rPr lang="fr-FR" altLang="fr-FR" sz="24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28688" name="AutoShape 33">
            <a:extLst>
              <a:ext uri="{FF2B5EF4-FFF2-40B4-BE49-F238E27FC236}">
                <a16:creationId xmlns:a16="http://schemas.microsoft.com/office/drawing/2014/main" id="{8E204EDC-B3F2-44FF-A91A-C63295D68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2895600"/>
            <a:ext cx="542925" cy="831850"/>
          </a:xfrm>
          <a:prstGeom prst="curvedLeftArrow">
            <a:avLst>
              <a:gd name="adj1" fmla="val 30643"/>
              <a:gd name="adj2" fmla="val 61287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8689" name="Line 35">
            <a:extLst>
              <a:ext uri="{FF2B5EF4-FFF2-40B4-BE49-F238E27FC236}">
                <a16:creationId xmlns:a16="http://schemas.microsoft.com/office/drawing/2014/main" id="{940F03A0-D464-4B50-A6A7-67F197040A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505200"/>
            <a:ext cx="1905000" cy="914400"/>
          </a:xfrm>
          <a:prstGeom prst="line">
            <a:avLst/>
          </a:prstGeom>
          <a:noFill/>
          <a:ln w="184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690" name="AutoShape 38">
            <a:extLst>
              <a:ext uri="{FF2B5EF4-FFF2-40B4-BE49-F238E27FC236}">
                <a16:creationId xmlns:a16="http://schemas.microsoft.com/office/drawing/2014/main" id="{3EA5FD11-B2A1-4E6E-9131-7C3824EEF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72000"/>
            <a:ext cx="3076575" cy="609600"/>
          </a:xfrm>
          <a:prstGeom prst="leftRightArrow">
            <a:avLst>
              <a:gd name="adj1" fmla="val 50000"/>
              <a:gd name="adj2" fmla="val 3413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pied de page 2">
            <a:extLst>
              <a:ext uri="{FF2B5EF4-FFF2-40B4-BE49-F238E27FC236}">
                <a16:creationId xmlns:a16="http://schemas.microsoft.com/office/drawing/2014/main" id="{2EDF4F4F-9FF3-4853-9375-5A3BE135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22</a:t>
            </a:r>
          </a:p>
        </p:txBody>
      </p:sp>
      <p:sp>
        <p:nvSpPr>
          <p:cNvPr id="29699" name="Espace réservé du numéro de diapositive 3">
            <a:extLst>
              <a:ext uri="{FF2B5EF4-FFF2-40B4-BE49-F238E27FC236}">
                <a16:creationId xmlns:a16="http://schemas.microsoft.com/office/drawing/2014/main" id="{05C650C0-D6B9-46CC-A7A1-319EC635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C3DA4B-7F0D-4D21-9E27-D49FE9587572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r-FR" altLang="fr-FR" sz="1400"/>
          </a:p>
        </p:txBody>
      </p:sp>
      <p:sp>
        <p:nvSpPr>
          <p:cNvPr id="28674" name="WordArt 2">
            <a:extLst>
              <a:ext uri="{FF2B5EF4-FFF2-40B4-BE49-F238E27FC236}">
                <a16:creationId xmlns:a16="http://schemas.microsoft.com/office/drawing/2014/main" id="{3C9494D6-3F2F-47D2-A218-83142F351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3600" y="381000"/>
            <a:ext cx="3514725" cy="7747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fr-FR" sz="4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Le CVL est consulté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217BBBF-A92C-47BB-98F9-2C0DA3DFB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5000"/>
            <a:ext cx="76200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</a:t>
            </a:r>
            <a:r>
              <a:rPr lang="fr-FR" altLang="fr-FR" sz="2400" b="1"/>
              <a:t>S</a:t>
            </a:r>
            <a:r>
              <a:rPr lang="fr-FR" altLang="fr-FR" sz="2000" b="1"/>
              <a:t>ur les questions relatives à l’organisation des études et  du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temps scolaire, l’élaboration du projet de l’établissement et du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règlement intérieur</a:t>
            </a:r>
            <a:r>
              <a:rPr lang="fr-FR" altLang="fr-FR" sz="2400"/>
              <a:t>.</a:t>
            </a:r>
          </a:p>
        </p:txBody>
      </p:sp>
      <p:sp>
        <p:nvSpPr>
          <p:cNvPr id="28680" name="Text Box 8">
            <a:extLst>
              <a:ext uri="{FF2B5EF4-FFF2-40B4-BE49-F238E27FC236}">
                <a16:creationId xmlns:a16="http://schemas.microsoft.com/office/drawing/2014/main" id="{DFEB1DD5-FDCE-45DB-BDFF-103B50541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352800"/>
            <a:ext cx="8534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- </a:t>
            </a:r>
            <a:r>
              <a:rPr lang="fr-FR" altLang="fr-FR" sz="2000" b="1"/>
              <a:t>Sur les modalités générales de l’organisation du travail personnel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et du soutien des élèves, l’information liée à l’orientation.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 b="1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  </a:t>
            </a:r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267631F7-DBF5-4908-BC38-779B15252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95800"/>
            <a:ext cx="75041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- </a:t>
            </a:r>
            <a:r>
              <a:rPr lang="fr-FR" altLang="fr-FR" sz="2000" b="1"/>
              <a:t>Sur la santé, l’hygiène et la sécurité, l’aménagement des espaces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destinés à la vie lycéenne, l’organisation des activités sportives,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culturelles et péri-scolaires.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80" grpId="0" autoUpdateAnimBg="0"/>
      <p:bldP spid="2868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pied de page 4">
            <a:extLst>
              <a:ext uri="{FF2B5EF4-FFF2-40B4-BE49-F238E27FC236}">
                <a16:creationId xmlns:a16="http://schemas.microsoft.com/office/drawing/2014/main" id="{12217DBE-C965-407F-A1FD-F39936B4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21</a:t>
            </a:r>
          </a:p>
        </p:txBody>
      </p:sp>
      <p:sp>
        <p:nvSpPr>
          <p:cNvPr id="30723" name="Espace réservé du numéro de diapositive 5">
            <a:extLst>
              <a:ext uri="{FF2B5EF4-FFF2-40B4-BE49-F238E27FC236}">
                <a16:creationId xmlns:a16="http://schemas.microsoft.com/office/drawing/2014/main" id="{EE4482EA-407F-467A-A941-E156D05B8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8E7AD4-0571-409D-AA59-EDB7C3123C9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fr-FR" altLang="fr-FR" sz="14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8DAFE6FF-6E91-4FEA-9DD2-3A5F4E8940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5113"/>
            <a:ext cx="8686800" cy="1676400"/>
          </a:xfrm>
        </p:spPr>
        <p:txBody>
          <a:bodyPr/>
          <a:lstStyle/>
          <a:p>
            <a:pPr>
              <a:defRPr/>
            </a:pPr>
            <a:r>
              <a:rPr lang="fr-FR" altLang="fr-FR" b="1" dirty="0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CVC </a:t>
            </a:r>
            <a:br>
              <a:rPr lang="fr-FR" altLang="fr-FR" sz="3600" b="1" dirty="0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fr-FR" altLang="fr-FR" sz="2800" b="1" dirty="0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(Conseil des délégués pour la vie </a:t>
            </a:r>
            <a:r>
              <a:rPr lang="fr-FR" altLang="fr-FR" sz="2800" b="1" dirty="0" err="1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Collègienne</a:t>
            </a:r>
            <a:r>
              <a:rPr lang="fr-FR" altLang="fr-FR" sz="2800" b="1" dirty="0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</a:rPr>
              <a:t>) </a:t>
            </a:r>
            <a:br>
              <a:rPr lang="fr-FR" altLang="fr-FR" sz="2800" b="1" dirty="0">
                <a:solidFill>
                  <a:srgbClr val="FF0000"/>
                </a:solidFill>
                <a:latin typeface="Arial Black" panose="020B0A04020102020204" pitchFamily="34" charset="0"/>
                <a:ea typeface="ヒラギノ角ゴ Pro W3" pitchFamily="-106" charset="-128"/>
              </a:rPr>
            </a:br>
            <a:endParaRPr lang="fr-FR" altLang="fr-FR" sz="2800" b="1" dirty="0">
              <a:solidFill>
                <a:srgbClr val="FF0000"/>
              </a:solidFill>
              <a:latin typeface="Arial Black" panose="020B0A04020102020204" pitchFamily="34" charset="0"/>
              <a:ea typeface="ヒラギノ角ゴ Pro W3" pitchFamily="-106" charset="-128"/>
            </a:endParaRPr>
          </a:p>
        </p:txBody>
      </p:sp>
      <p:sp>
        <p:nvSpPr>
          <p:cNvPr id="30725" name="AutoShape 10">
            <a:extLst>
              <a:ext uri="{FF2B5EF4-FFF2-40B4-BE49-F238E27FC236}">
                <a16:creationId xmlns:a16="http://schemas.microsoft.com/office/drawing/2014/main" id="{FCC4E1B6-EAF3-4817-A980-96FD1A4D4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514600"/>
            <a:ext cx="6411913" cy="3506788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 b="1"/>
              <a:t>Les établissements disposent d'une grande autonomie pour sa mise en place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 b="1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Il revient au conseil d'administration du collège de fixer, par une délibération :</a:t>
            </a:r>
          </a:p>
          <a:p>
            <a:pPr>
              <a:spcBef>
                <a:spcPct val="0"/>
              </a:spcBef>
            </a:pPr>
            <a:r>
              <a:rPr lang="fr-FR" altLang="fr-FR" sz="1400"/>
              <a:t>la composition effective</a:t>
            </a:r>
          </a:p>
          <a:p>
            <a:pPr>
              <a:spcBef>
                <a:spcPct val="0"/>
              </a:spcBef>
            </a:pPr>
            <a:r>
              <a:rPr lang="fr-FR" altLang="fr-FR" sz="1400"/>
              <a:t>les modalités d'élection ou de désignation des membres</a:t>
            </a:r>
          </a:p>
          <a:p>
            <a:pPr>
              <a:spcBef>
                <a:spcPct val="0"/>
              </a:spcBef>
            </a:pPr>
            <a:r>
              <a:rPr lang="fr-FR" altLang="fr-FR" sz="1400"/>
              <a:t>les modalités de fonctionnement du conseil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pied de page 2">
            <a:extLst>
              <a:ext uri="{FF2B5EF4-FFF2-40B4-BE49-F238E27FC236}">
                <a16:creationId xmlns:a16="http://schemas.microsoft.com/office/drawing/2014/main" id="{235B2D18-E36C-4AAE-BF99-47E358D47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23</a:t>
            </a:r>
          </a:p>
        </p:txBody>
      </p:sp>
      <p:sp>
        <p:nvSpPr>
          <p:cNvPr id="31747" name="Espace réservé du numéro de diapositive 3">
            <a:extLst>
              <a:ext uri="{FF2B5EF4-FFF2-40B4-BE49-F238E27FC236}">
                <a16:creationId xmlns:a16="http://schemas.microsoft.com/office/drawing/2014/main" id="{0D05C3C2-A999-437B-9D93-DD4EABC0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D7F9F3E-80B3-467C-BBC6-1031C6DD96AA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fr-FR" altLang="fr-FR" sz="1400"/>
          </a:p>
        </p:txBody>
      </p:sp>
      <p:sp>
        <p:nvSpPr>
          <p:cNvPr id="29698" name="WordArt 2">
            <a:extLst>
              <a:ext uri="{FF2B5EF4-FFF2-40B4-BE49-F238E27FC236}">
                <a16:creationId xmlns:a16="http://schemas.microsoft.com/office/drawing/2014/main" id="{7A2EF9FB-C27B-49FA-94CE-E29CDF75E2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00400" y="381000"/>
            <a:ext cx="2571750" cy="2493963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4" lon="19439993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707070"/>
              </a:contourClr>
            </a:sp3d>
          </a:bodyPr>
          <a:lstStyle/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 panose="020B0806030902050204" pitchFamily="34" charset="0"/>
              </a:rPr>
              <a:t> Les élections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 panose="020B0806030902050204" pitchFamily="34" charset="0"/>
              </a:rPr>
              <a:t>au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 panose="020B0806030902050204" pitchFamily="34" charset="0"/>
              </a:rPr>
              <a:t>CAVL</a:t>
            </a:r>
          </a:p>
        </p:txBody>
      </p:sp>
      <p:graphicFrame>
        <p:nvGraphicFramePr>
          <p:cNvPr id="29699" name="Object 2">
            <a:extLst>
              <a:ext uri="{FF2B5EF4-FFF2-40B4-BE49-F238E27FC236}">
                <a16:creationId xmlns:a16="http://schemas.microsoft.com/office/drawing/2014/main" id="{117F2748-AB6F-4F97-807F-B19137C13F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228600"/>
          <a:ext cx="920750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8020050" imgH="17259300" progId="MS_ClipArt_Gallery.2">
                  <p:embed/>
                </p:oleObj>
              </mc:Choice>
              <mc:Fallback>
                <p:oleObj name="Clip" r:id="rId3" imgW="8020050" imgH="1725930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8600"/>
                        <a:ext cx="920750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Text Box 4">
            <a:extLst>
              <a:ext uri="{FF2B5EF4-FFF2-40B4-BE49-F238E27FC236}">
                <a16:creationId xmlns:a16="http://schemas.microsoft.com/office/drawing/2014/main" id="{9787117D-F5D3-424A-824E-EAA59EA77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350202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Les membres des CVL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(titulaires et suppléants)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répartis en 3 collèges: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D60093"/>
                </a:solidFill>
              </a:rPr>
              <a:t>lycées d ’enseignement général</a:t>
            </a:r>
            <a:endParaRPr lang="fr-FR" altLang="fr-FR" sz="2000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0066"/>
                </a:solidFill>
              </a:rPr>
              <a:t>lycées professionnels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9900FF"/>
                </a:solidFill>
              </a:rPr>
              <a:t>EREA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29701" name="AutoShape 5">
            <a:extLst>
              <a:ext uri="{FF2B5EF4-FFF2-40B4-BE49-F238E27FC236}">
                <a16:creationId xmlns:a16="http://schemas.microsoft.com/office/drawing/2014/main" id="{E4EB747B-AEF7-41F2-AC3C-CFAE2A98E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733800"/>
            <a:ext cx="1690688" cy="400050"/>
          </a:xfrm>
          <a:prstGeom prst="rightArrow">
            <a:avLst>
              <a:gd name="adj1" fmla="val 50000"/>
              <a:gd name="adj2" fmla="val 10565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EC118D4C-A230-49F6-B1C3-1BC198AF4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276600"/>
            <a:ext cx="220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Élisent directement</a:t>
            </a:r>
            <a:r>
              <a:rPr lang="fr-FR" altLang="fr-FR" sz="2000"/>
              <a:t>  </a:t>
            </a:r>
          </a:p>
        </p:txBody>
      </p:sp>
      <p:sp>
        <p:nvSpPr>
          <p:cNvPr id="29704" name="Text Box 8">
            <a:extLst>
              <a:ext uri="{FF2B5EF4-FFF2-40B4-BE49-F238E27FC236}">
                <a16:creationId xmlns:a16="http://schemas.microsoft.com/office/drawing/2014/main" id="{9CCB0F23-EC90-4904-B37E-B88685DF4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191000"/>
            <a:ext cx="52260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Les  représentants des élèves pour deux ans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au scrutin plurinominal majoritaire à un tour.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Sont déclarés élus les candidats ayant obtenu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le plus de voix dans la limite des sièges à pourvoir 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En cas d’égalité des voix, le plus jeune des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candidats est déclaré élu. </a:t>
            </a:r>
            <a:endParaRPr lang="fr-FR" altLang="fr-FR" sz="44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1800" b="1"/>
          </a:p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 </a:t>
            </a:r>
          </a:p>
        </p:txBody>
      </p:sp>
      <p:sp>
        <p:nvSpPr>
          <p:cNvPr id="29705" name="Text Box 9">
            <a:extLst>
              <a:ext uri="{FF2B5EF4-FFF2-40B4-BE49-F238E27FC236}">
                <a16:creationId xmlns:a16="http://schemas.microsoft.com/office/drawing/2014/main" id="{829D1290-3D0E-4B9E-BA74-2A44CA67A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3276600"/>
            <a:ext cx="2362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Les 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au CAVL(20)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  <p:bldP spid="29701" grpId="0" animBg="1"/>
      <p:bldP spid="29702" grpId="0" autoUpdateAnimBg="0"/>
      <p:bldP spid="29704" grpId="0" autoUpdateAnimBg="0"/>
      <p:bldP spid="2970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pied de page 2">
            <a:extLst>
              <a:ext uri="{FF2B5EF4-FFF2-40B4-BE49-F238E27FC236}">
                <a16:creationId xmlns:a16="http://schemas.microsoft.com/office/drawing/2014/main" id="{24FCA392-97CF-4232-9E3E-F993C859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24</a:t>
            </a:r>
          </a:p>
        </p:txBody>
      </p:sp>
      <p:sp>
        <p:nvSpPr>
          <p:cNvPr id="33795" name="Espace réservé du numéro de diapositive 3">
            <a:extLst>
              <a:ext uri="{FF2B5EF4-FFF2-40B4-BE49-F238E27FC236}">
                <a16:creationId xmlns:a16="http://schemas.microsoft.com/office/drawing/2014/main" id="{3BCC4B23-AE33-4E48-BF8E-37B4FE176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C4B6F8-C9F9-4DBB-B056-17ABC433868D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fr-FR" altLang="fr-FR" sz="1400"/>
          </a:p>
        </p:txBody>
      </p:sp>
      <p:pic>
        <p:nvPicPr>
          <p:cNvPr id="33796" name="Picture 4" descr="C:\Documents and Settings\Misiu\Bureau\Images Misia\TDR%20Bureau%20Broadcast_3.jpg">
            <a:extLst>
              <a:ext uri="{FF2B5EF4-FFF2-40B4-BE49-F238E27FC236}">
                <a16:creationId xmlns:a16="http://schemas.microsoft.com/office/drawing/2014/main" id="{B36EA227-0062-43CF-81A3-2CA683C05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5567363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5">
            <a:extLst>
              <a:ext uri="{FF2B5EF4-FFF2-40B4-BE49-F238E27FC236}">
                <a16:creationId xmlns:a16="http://schemas.microsoft.com/office/drawing/2014/main" id="{18DA186A-F704-4AF2-A9FE-13E9D1EE8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592138"/>
            <a:ext cx="2317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rgbClr val="FF0066"/>
                </a:solidFill>
                <a:latin typeface="Arial Black" panose="020B0A04020102020204" pitchFamily="34" charset="0"/>
              </a:rPr>
              <a:t>Le CAVL</a:t>
            </a:r>
            <a:endParaRPr lang="fr-FR" altLang="fr-FR" sz="4400"/>
          </a:p>
        </p:txBody>
      </p:sp>
      <p:sp>
        <p:nvSpPr>
          <p:cNvPr id="32774" name="AutoShape 6">
            <a:extLst>
              <a:ext uri="{FF2B5EF4-FFF2-40B4-BE49-F238E27FC236}">
                <a16:creationId xmlns:a16="http://schemas.microsoft.com/office/drawing/2014/main" id="{02E4BCF9-BBC0-43DE-BAF6-ACAC9B2A4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295400"/>
            <a:ext cx="542925" cy="542925"/>
          </a:xfrm>
          <a:prstGeom prst="star4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>
              <a:solidFill>
                <a:srgbClr val="FF0066"/>
              </a:solidFill>
            </a:endParaRPr>
          </a:p>
        </p:txBody>
      </p:sp>
      <p:sp>
        <p:nvSpPr>
          <p:cNvPr id="32775" name="Text Box 7">
            <a:extLst>
              <a:ext uri="{FF2B5EF4-FFF2-40B4-BE49-F238E27FC236}">
                <a16:creationId xmlns:a16="http://schemas.microsoft.com/office/drawing/2014/main" id="{3A05BB16-B103-426C-8299-6FCA8942A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295400"/>
            <a:ext cx="7696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La répartition des sièges à pourvoir entre les 3 collèges est faite par le Recteur.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 b="1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2776" name="AutoShape 8">
            <a:extLst>
              <a:ext uri="{FF2B5EF4-FFF2-40B4-BE49-F238E27FC236}">
                <a16:creationId xmlns:a16="http://schemas.microsoft.com/office/drawing/2014/main" id="{5EE823C5-A7EA-4580-9A50-C5E9AF521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90800"/>
            <a:ext cx="542925" cy="542925"/>
          </a:xfrm>
          <a:prstGeom prst="star4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32777" name="Text Box 9">
            <a:extLst>
              <a:ext uri="{FF2B5EF4-FFF2-40B4-BE49-F238E27FC236}">
                <a16:creationId xmlns:a16="http://schemas.microsoft.com/office/drawing/2014/main" id="{D1CFC836-33FB-4377-B22A-AB4A7764C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438400"/>
            <a:ext cx="7696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Les listes des candidats sont accompagnées  d’une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déclaration de candidature et éventuellement d’une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profession de foi.</a:t>
            </a:r>
          </a:p>
        </p:txBody>
      </p:sp>
      <p:sp>
        <p:nvSpPr>
          <p:cNvPr id="32778" name="AutoShape 10">
            <a:extLst>
              <a:ext uri="{FF2B5EF4-FFF2-40B4-BE49-F238E27FC236}">
                <a16:creationId xmlns:a16="http://schemas.microsoft.com/office/drawing/2014/main" id="{6725661E-5D89-42ED-BD0E-75588E4C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581400"/>
            <a:ext cx="554038" cy="554038"/>
          </a:xfrm>
          <a:prstGeom prst="star4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14170599-49AA-407C-ACC3-03C5425EA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657600"/>
            <a:ext cx="8232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latin typeface="Verdana" panose="020B0604030504040204" pitchFamily="34" charset="0"/>
              </a:rPr>
              <a:t> </a:t>
            </a: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Les élections doivent avoir lieu avant la fin de la 13ème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 semaine suivant la rentrée.</a:t>
            </a:r>
          </a:p>
        </p:txBody>
      </p:sp>
      <p:sp>
        <p:nvSpPr>
          <p:cNvPr id="32783" name="AutoShape 15">
            <a:extLst>
              <a:ext uri="{FF2B5EF4-FFF2-40B4-BE49-F238E27FC236}">
                <a16:creationId xmlns:a16="http://schemas.microsoft.com/office/drawing/2014/main" id="{5AA362C4-4E84-4D15-B4E6-6E85BC0EF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554038" cy="554038"/>
          </a:xfrm>
          <a:prstGeom prst="star4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32784" name="Text Box 16">
            <a:extLst>
              <a:ext uri="{FF2B5EF4-FFF2-40B4-BE49-F238E27FC236}">
                <a16:creationId xmlns:a16="http://schemas.microsoft.com/office/drawing/2014/main" id="{6204377B-BEF9-4412-9319-BA607E2AD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648200"/>
            <a:ext cx="87296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Les délégués sont élus pour 2 ans(lorsqu’un titulaire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perd la qualité de lycéen ou démissionne, il est remplacé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Verdana" panose="020B0604030504040204" pitchFamily="34" charset="0"/>
              </a:rPr>
              <a:t>par un suppléant jusqu’à l’expiration de son mandat).</a:t>
            </a:r>
            <a:endParaRPr lang="fr-FR" altLang="fr-FR" sz="2000" b="1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 autoUpdateAnimBg="0"/>
      <p:bldP spid="32775" grpId="0" autoUpdateAnimBg="0"/>
      <p:bldP spid="32776" grpId="0" animBg="1"/>
      <p:bldP spid="32777" grpId="0" autoUpdateAnimBg="0"/>
      <p:bldP spid="32778" grpId="0" animBg="1"/>
      <p:bldP spid="32779" grpId="0" autoUpdateAnimBg="0"/>
      <p:bldP spid="32783" grpId="0" animBg="1"/>
      <p:bldP spid="3278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pied de page 2">
            <a:extLst>
              <a:ext uri="{FF2B5EF4-FFF2-40B4-BE49-F238E27FC236}">
                <a16:creationId xmlns:a16="http://schemas.microsoft.com/office/drawing/2014/main" id="{931EDC64-76C2-43B5-B967-9AF679C3C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22</a:t>
            </a:r>
          </a:p>
        </p:txBody>
      </p:sp>
      <p:sp>
        <p:nvSpPr>
          <p:cNvPr id="34819" name="Espace réservé du numéro de diapositive 3">
            <a:extLst>
              <a:ext uri="{FF2B5EF4-FFF2-40B4-BE49-F238E27FC236}">
                <a16:creationId xmlns:a16="http://schemas.microsoft.com/office/drawing/2014/main" id="{C06ADCED-EA4A-4DF2-A51B-6206009F6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19662E-D099-48B0-9273-60176A3955A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fr-FR" altLang="fr-FR" sz="1400"/>
          </a:p>
        </p:txBody>
      </p:sp>
      <p:pic>
        <p:nvPicPr>
          <p:cNvPr id="34820" name="Picture 2" descr="C:\Documents and Settings\Misiu\Bureau\Images Misia\CVL01a.jpg">
            <a:extLst>
              <a:ext uri="{FF2B5EF4-FFF2-40B4-BE49-F238E27FC236}">
                <a16:creationId xmlns:a16="http://schemas.microsoft.com/office/drawing/2014/main" id="{E0CA87DE-EE5E-4B3B-BF57-D42CFE140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226695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3">
            <a:extLst>
              <a:ext uri="{FF2B5EF4-FFF2-40B4-BE49-F238E27FC236}">
                <a16:creationId xmlns:a16="http://schemas.microsoft.com/office/drawing/2014/main" id="{1EA26E79-76D8-4E65-B84D-B335BF4F6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4514850"/>
            <a:ext cx="50069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chemeClr val="accent2"/>
                </a:solidFill>
              </a:rPr>
              <a:t>CVL : Conseil des délégués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chemeClr val="accent2"/>
                </a:solidFill>
              </a:rPr>
              <a:t>pour la Vie Lycéenne</a:t>
            </a:r>
            <a:endParaRPr lang="fr-FR" altLang="fr-FR" sz="4400" b="1">
              <a:solidFill>
                <a:schemeClr val="accent2"/>
              </a:solidFill>
            </a:endParaRPr>
          </a:p>
        </p:txBody>
      </p:sp>
      <p:sp>
        <p:nvSpPr>
          <p:cNvPr id="34822" name="Text Box 4">
            <a:extLst>
              <a:ext uri="{FF2B5EF4-FFF2-40B4-BE49-F238E27FC236}">
                <a16:creationId xmlns:a16="http://schemas.microsoft.com/office/drawing/2014/main" id="{91D66B1E-D726-48E1-93EA-1D606A771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2438400"/>
            <a:ext cx="63182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accent2"/>
                </a:solidFill>
              </a:rPr>
              <a:t>     CAVL: Conseil Académique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accent2"/>
                </a:solidFill>
              </a:rPr>
              <a:t>     de la Vie Lycéenne</a:t>
            </a:r>
          </a:p>
        </p:txBody>
      </p:sp>
      <p:sp>
        <p:nvSpPr>
          <p:cNvPr id="34823" name="Text Box 5">
            <a:extLst>
              <a:ext uri="{FF2B5EF4-FFF2-40B4-BE49-F238E27FC236}">
                <a16:creationId xmlns:a16="http://schemas.microsoft.com/office/drawing/2014/main" id="{DD8D91DC-1464-4B1C-ACC6-23998E2C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325" y="785813"/>
            <a:ext cx="4143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 b="1">
                <a:solidFill>
                  <a:schemeClr val="accent2"/>
                </a:solidFill>
              </a:rPr>
              <a:t>Conseil National</a:t>
            </a:r>
            <a:endParaRPr lang="fr-FR" altLang="fr-FR" sz="4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pied de page 2">
            <a:extLst>
              <a:ext uri="{FF2B5EF4-FFF2-40B4-BE49-F238E27FC236}">
                <a16:creationId xmlns:a16="http://schemas.microsoft.com/office/drawing/2014/main" id="{9BD8DFDF-DEAF-4E20-9A80-63E6013A2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35843" name="Espace réservé du numéro de diapositive 3">
            <a:extLst>
              <a:ext uri="{FF2B5EF4-FFF2-40B4-BE49-F238E27FC236}">
                <a16:creationId xmlns:a16="http://schemas.microsoft.com/office/drawing/2014/main" id="{660AC1EB-FA54-40DE-9AE8-C432683EE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F5DB5B-5282-48B4-AC74-3CD6080D9254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fr-FR" altLang="fr-FR" sz="1400"/>
          </a:p>
        </p:txBody>
      </p:sp>
      <p:sp>
        <p:nvSpPr>
          <p:cNvPr id="33794" name="AutoShape 2">
            <a:extLst>
              <a:ext uri="{FF2B5EF4-FFF2-40B4-BE49-F238E27FC236}">
                <a16:creationId xmlns:a16="http://schemas.microsoft.com/office/drawing/2014/main" id="{8C405FC8-F237-42E5-A52F-BEBBEE09C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1000"/>
            <a:ext cx="5891213" cy="2443163"/>
          </a:xfrm>
          <a:prstGeom prst="ribbon2">
            <a:avLst>
              <a:gd name="adj1" fmla="val 125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518ADB0A-2FAA-44B7-925B-DC9D1F13A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404813"/>
            <a:ext cx="26955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 b="1"/>
              <a:t>JE SUIS</a:t>
            </a:r>
            <a:endParaRPr lang="fr-FR" altLang="fr-FR" sz="4400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4400" b="1"/>
              <a:t>Délégué(e)</a:t>
            </a:r>
            <a:endParaRPr lang="fr-FR" altLang="fr-FR" sz="4400"/>
          </a:p>
        </p:txBody>
      </p:sp>
      <p:sp>
        <p:nvSpPr>
          <p:cNvPr id="33797" name="AutoShape 5">
            <a:extLst>
              <a:ext uri="{FF2B5EF4-FFF2-40B4-BE49-F238E27FC236}">
                <a16:creationId xmlns:a16="http://schemas.microsoft.com/office/drawing/2014/main" id="{E559485F-0DA8-4C4F-980C-8AE3B0587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52800"/>
            <a:ext cx="3429000" cy="300355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FBD52420-329A-4A14-B308-AFBB5A20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57600"/>
            <a:ext cx="2497138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       </a:t>
            </a:r>
            <a:r>
              <a:rPr lang="fr-FR" altLang="fr-FR" sz="2800" b="1"/>
              <a:t>Je vote: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         au </a:t>
            </a:r>
            <a:r>
              <a:rPr lang="fr-FR" altLang="fr-FR" sz="2800" b="1">
                <a:solidFill>
                  <a:srgbClr val="FF0000"/>
                </a:solidFill>
              </a:rPr>
              <a:t>C.A</a:t>
            </a:r>
            <a:endParaRPr lang="fr-FR" altLang="fr-FR" sz="2400" b="1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        </a:t>
            </a:r>
            <a:r>
              <a:rPr lang="fr-FR" altLang="fr-FR" sz="2400" b="1"/>
              <a:t>et au </a:t>
            </a:r>
            <a:r>
              <a:rPr lang="fr-FR" altLang="fr-FR" sz="2800" b="1">
                <a:solidFill>
                  <a:srgbClr val="FF0000"/>
                </a:solidFill>
              </a:rPr>
              <a:t>C</a:t>
            </a:r>
            <a:r>
              <a:rPr lang="fr-FR" altLang="fr-FR" sz="2400" b="1">
                <a:solidFill>
                  <a:srgbClr val="FF0000"/>
                </a:solidFill>
              </a:rPr>
              <a:t>onseil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        </a:t>
            </a:r>
            <a:r>
              <a:rPr lang="fr-FR" altLang="fr-FR" sz="2400" b="1">
                <a:solidFill>
                  <a:srgbClr val="FF0000"/>
                </a:solidFill>
              </a:rPr>
              <a:t>de </a:t>
            </a:r>
            <a:r>
              <a:rPr lang="fr-FR" altLang="fr-FR" sz="2800" b="1">
                <a:solidFill>
                  <a:srgbClr val="FF0000"/>
                </a:solidFill>
              </a:rPr>
              <a:t>D</a:t>
            </a:r>
            <a:r>
              <a:rPr lang="fr-FR" altLang="fr-FR" sz="2400" b="1">
                <a:solidFill>
                  <a:srgbClr val="FF0000"/>
                </a:solidFill>
              </a:rPr>
              <a:t>iscipline</a:t>
            </a:r>
            <a:endParaRPr lang="fr-FR" altLang="fr-FR" sz="2400"/>
          </a:p>
        </p:txBody>
      </p:sp>
      <p:sp>
        <p:nvSpPr>
          <p:cNvPr id="33801" name="AutoShape 9">
            <a:extLst>
              <a:ext uri="{FF2B5EF4-FFF2-40B4-BE49-F238E27FC236}">
                <a16:creationId xmlns:a16="http://schemas.microsoft.com/office/drawing/2014/main" id="{16FB8B14-6F1F-4FC6-8F29-B2AD08471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352800"/>
            <a:ext cx="3429000" cy="2971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E1568C24-D77A-4532-AC57-6EF5F0BEE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962400"/>
            <a:ext cx="264477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Je suis consulté(e) par: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Le C</a:t>
            </a:r>
            <a:r>
              <a:rPr lang="fr-FR" altLang="fr-FR" sz="2000" b="1"/>
              <a:t>onseil de </a:t>
            </a:r>
            <a:r>
              <a:rPr lang="fr-FR" altLang="fr-FR" sz="2400" b="1">
                <a:solidFill>
                  <a:srgbClr val="FF0000"/>
                </a:solidFill>
              </a:rPr>
              <a:t>C</a:t>
            </a:r>
            <a:r>
              <a:rPr lang="fr-FR" altLang="fr-FR" sz="2000" b="1"/>
              <a:t>lasse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0000"/>
                </a:solidFill>
              </a:rPr>
              <a:t>L</a:t>
            </a:r>
            <a:r>
              <a:rPr lang="fr-FR" altLang="fr-FR" sz="2000" b="1"/>
              <a:t>’Assemblée Générale des Délégués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Le CVL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 autoUpdateAnimBg="0"/>
      <p:bldP spid="33796" grpId="0" autoUpdateAnimBg="0"/>
      <p:bldP spid="33797" grpId="0" animBg="1" autoUpdateAnimBg="0"/>
      <p:bldP spid="33800" grpId="0" autoUpdateAnimBg="0"/>
      <p:bldP spid="33801" grpId="0" animBg="1" autoUpdateAnimBg="0"/>
      <p:bldP spid="3380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pied de page 3">
            <a:extLst>
              <a:ext uri="{FF2B5EF4-FFF2-40B4-BE49-F238E27FC236}">
                <a16:creationId xmlns:a16="http://schemas.microsoft.com/office/drawing/2014/main" id="{1E26DB1A-69C6-4DA8-95A0-7BF2C4E5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6147" name="Espace réservé du numéro de diapositive 4">
            <a:extLst>
              <a:ext uri="{FF2B5EF4-FFF2-40B4-BE49-F238E27FC236}">
                <a16:creationId xmlns:a16="http://schemas.microsoft.com/office/drawing/2014/main" id="{3A66C78D-AC6A-42A3-B8AA-A847C4B4F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1B2D86-C6F8-42D9-8983-4D2199DED01A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400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427E19AB-EE27-47B0-903B-8117B929A6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algn="l"/>
            <a:r>
              <a:rPr lang="fr-FR" altLang="fr-FR" sz="2400" b="1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-106" charset="-128"/>
              </a:rPr>
              <a:t>POUR QUE MA PARTICIPATION DANS LES DIFFÉRENTES INSTANCES SOIT EFFICACE</a:t>
            </a:r>
            <a:br>
              <a:rPr lang="fr-FR" altLang="fr-FR" sz="2400" b="1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-106" charset="-128"/>
              </a:rPr>
            </a:br>
            <a:r>
              <a:rPr lang="fr-FR" altLang="fr-FR" sz="2400" b="1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-106" charset="-128"/>
              </a:rPr>
              <a:t>JE DOIS CONSULTER MES ÉLECTEURS SUR TOUT</a:t>
            </a:r>
            <a:br>
              <a:rPr lang="fr-FR" altLang="fr-FR" sz="2400" b="1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-106" charset="-128"/>
              </a:rPr>
            </a:br>
            <a:r>
              <a:rPr lang="fr-FR" altLang="fr-FR" sz="2400" b="1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-106" charset="-128"/>
              </a:rPr>
              <a:t> POINT LIE A LA VIE DE L ’ÉTABLISSEMENT</a:t>
            </a:r>
            <a:endParaRPr lang="fr-FR" altLang="fr-FR" sz="2800" b="1">
              <a:solidFill>
                <a:srgbClr val="FF0000"/>
              </a:solidFill>
              <a:latin typeface="Arial" panose="020B0604020202020204" pitchFamily="34" charset="0"/>
              <a:ea typeface="ヒラギノ角ゴ Pro W3" panose="020B0300000000000000" pitchFamily="-106" charset="-128"/>
            </a:endParaRPr>
          </a:p>
        </p:txBody>
      </p:sp>
      <p:pic>
        <p:nvPicPr>
          <p:cNvPr id="6149" name="Picture 3" descr="C:\Documents and Settings\Misiu\Bureau\Images Misia\ojen_starter_french_r9_c1.jpg">
            <a:extLst>
              <a:ext uri="{FF2B5EF4-FFF2-40B4-BE49-F238E27FC236}">
                <a16:creationId xmlns:a16="http://schemas.microsoft.com/office/drawing/2014/main" id="{0C4797BF-E1C5-4121-A108-E2D03F550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96850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4">
            <a:extLst>
              <a:ext uri="{FF2B5EF4-FFF2-40B4-BE49-F238E27FC236}">
                <a16:creationId xmlns:a16="http://schemas.microsoft.com/office/drawing/2014/main" id="{FE1C9D47-3A1E-43C3-B5D7-4E2C10597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692400"/>
            <a:ext cx="7319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accent2"/>
                </a:solidFill>
              </a:rPr>
              <a:t>J’ai donc le droit de les réunir pour</a:t>
            </a:r>
            <a:r>
              <a:rPr lang="fr-FR" altLang="fr-FR">
                <a:solidFill>
                  <a:schemeClr val="accent2"/>
                </a:solidFill>
              </a:rPr>
              <a:t> :</a:t>
            </a:r>
            <a:endParaRPr lang="fr-FR" altLang="fr-FR" sz="4400"/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08D635AC-B501-420F-BB11-6A78A3D66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505200"/>
            <a:ext cx="331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" panose="020B0604020202020204" pitchFamily="34" charset="0"/>
              </a:rPr>
              <a:t>1.Collecter leurs avis</a:t>
            </a:r>
            <a:r>
              <a:rPr lang="fr-FR" altLang="fr-FR" sz="2400" b="1">
                <a:latin typeface="Arial" panose="020B0604020202020204" pitchFamily="34" charset="0"/>
              </a:rPr>
              <a:t>.</a:t>
            </a:r>
            <a:endParaRPr lang="fr-FR" altLang="fr-FR" sz="4400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206B0EEB-6E05-4DEE-AC7B-3507519AC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962400"/>
            <a:ext cx="336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" panose="020B0604020202020204" pitchFamily="34" charset="0"/>
              </a:rPr>
              <a:t>2.Élaborer les projets.</a:t>
            </a: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4398870C-7F74-4B0C-9001-114188B0B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4383088"/>
            <a:ext cx="63119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" panose="020B0604020202020204" pitchFamily="34" charset="0"/>
              </a:rPr>
              <a:t>3.Réfléchir à tout ce qui pourrait améliorer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" panose="020B0604020202020204" pitchFamily="34" charset="0"/>
              </a:rPr>
              <a:t>   les relations entre les élèves, et avec 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accent2"/>
                </a:solidFill>
                <a:latin typeface="Arial" panose="020B0604020202020204" pitchFamily="34" charset="0"/>
              </a:rPr>
              <a:t>   adultes de l’établissement. </a:t>
            </a:r>
            <a:endParaRPr lang="fr-FR" altLang="fr-FR" sz="44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5" grpId="0" autoUpdateAnimBg="0"/>
      <p:bldP spid="5126" grpId="0" autoUpdateAnimBg="0"/>
      <p:bldP spid="5129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pied de page 2">
            <a:extLst>
              <a:ext uri="{FF2B5EF4-FFF2-40B4-BE49-F238E27FC236}">
                <a16:creationId xmlns:a16="http://schemas.microsoft.com/office/drawing/2014/main" id="{286FAA37-DE00-48CB-8075-7496210DD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36867" name="Espace réservé du numéro de diapositive 3">
            <a:extLst>
              <a:ext uri="{FF2B5EF4-FFF2-40B4-BE49-F238E27FC236}">
                <a16:creationId xmlns:a16="http://schemas.microsoft.com/office/drawing/2014/main" id="{53DA1A7A-4E3C-4401-B218-647DA8A8F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FE6BFF-0CE3-46B0-8F9C-E01E050957BC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fr-FR" altLang="fr-FR" sz="1400"/>
          </a:p>
        </p:txBody>
      </p:sp>
      <p:pic>
        <p:nvPicPr>
          <p:cNvPr id="36868" name="Picture 3" descr="C:\Documents and Settings\Misiu\Bureau\Parents\Images Misia\montre.gif">
            <a:extLst>
              <a:ext uri="{FF2B5EF4-FFF2-40B4-BE49-F238E27FC236}">
                <a16:creationId xmlns:a16="http://schemas.microsoft.com/office/drawing/2014/main" id="{D09E3874-E474-4A0D-957D-106322FE1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827963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WordArt 5">
            <a:extLst>
              <a:ext uri="{FF2B5EF4-FFF2-40B4-BE49-F238E27FC236}">
                <a16:creationId xmlns:a16="http://schemas.microsoft.com/office/drawing/2014/main" id="{501EB3E6-319A-4C4F-94A7-D964D644E66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95600" y="304800"/>
            <a:ext cx="2181225" cy="25717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fr-FR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Tu es élu(e)</a:t>
            </a:r>
          </a:p>
          <a:p>
            <a:pPr algn="ctr"/>
            <a:r>
              <a:rPr lang="fr-FR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délégué(e)</a:t>
            </a: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996D513A-0F1D-4A90-823B-031F8B051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3208338"/>
            <a:ext cx="2111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FF0066"/>
                </a:solidFill>
                <a:latin typeface="Verdana" panose="020B0604030504040204" pitchFamily="34" charset="0"/>
              </a:rPr>
              <a:t>BRAVO!!</a:t>
            </a:r>
            <a:endParaRPr lang="fr-FR" altLang="fr-FR">
              <a:latin typeface="Verdana" panose="020B0604030504040204" pitchFamily="34" charset="0"/>
            </a:endParaRPr>
          </a:p>
        </p:txBody>
      </p:sp>
      <p:sp>
        <p:nvSpPr>
          <p:cNvPr id="34827" name="Text Box 11">
            <a:extLst>
              <a:ext uri="{FF2B5EF4-FFF2-40B4-BE49-F238E27FC236}">
                <a16:creationId xmlns:a16="http://schemas.microsoft.com/office/drawing/2014/main" id="{D4D81E0F-1C51-4A68-822B-5924FD162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4133850"/>
            <a:ext cx="5864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9900FF"/>
                </a:solidFill>
              </a:rPr>
              <a:t>TU AS UN AN POUR RÉUSSIR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9900FF"/>
                </a:solidFill>
              </a:rPr>
              <a:t>TON MANDAT !!!</a:t>
            </a:r>
          </a:p>
        </p:txBody>
      </p:sp>
      <p:sp>
        <p:nvSpPr>
          <p:cNvPr id="36872" name="Text Box 12">
            <a:extLst>
              <a:ext uri="{FF2B5EF4-FFF2-40B4-BE49-F238E27FC236}">
                <a16:creationId xmlns:a16="http://schemas.microsoft.com/office/drawing/2014/main" id="{2A47E28D-CA08-469D-925A-C6D21C82F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92750"/>
            <a:ext cx="3862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FF0000"/>
                </a:solidFill>
                <a:latin typeface="Arial Black" panose="020B0A04020102020204" pitchFamily="34" charset="0"/>
              </a:rPr>
              <a:t>BONNE CHANCE</a:t>
            </a:r>
            <a:endParaRPr lang="fr-FR" altLang="fr-FR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utoUpdateAnimBg="0"/>
      <p:bldP spid="3482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pied de page 3">
            <a:extLst>
              <a:ext uri="{FF2B5EF4-FFF2-40B4-BE49-F238E27FC236}">
                <a16:creationId xmlns:a16="http://schemas.microsoft.com/office/drawing/2014/main" id="{79D0E911-64A1-47AF-8B5D-F490B7779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7171" name="Espace réservé du numéro de diapositive 4">
            <a:extLst>
              <a:ext uri="{FF2B5EF4-FFF2-40B4-BE49-F238E27FC236}">
                <a16:creationId xmlns:a16="http://schemas.microsoft.com/office/drawing/2014/main" id="{4652B97E-A470-49C7-A2BA-FE1AD973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111934-4E83-4384-BBF0-40EB43784BD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400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A6D757A8-B4C0-4F90-88BF-08EE464A3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7173" name="Picture 3" descr="C:\Documents and Settings\Misiu\Bureau\Images Misia\admini6.jpg">
            <a:extLst>
              <a:ext uri="{FF2B5EF4-FFF2-40B4-BE49-F238E27FC236}">
                <a16:creationId xmlns:a16="http://schemas.microsoft.com/office/drawing/2014/main" id="{FD705B3B-EB94-4386-97FC-062B9F8E6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600" y="-1314450"/>
            <a:ext cx="10896600" cy="8172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Text Box 4">
            <a:extLst>
              <a:ext uri="{FF2B5EF4-FFF2-40B4-BE49-F238E27FC236}">
                <a16:creationId xmlns:a16="http://schemas.microsoft.com/office/drawing/2014/main" id="{BD325847-31A5-40CD-945D-18FA01CD5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0"/>
            <a:ext cx="630237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9933FF"/>
                </a:solidFill>
                <a:latin typeface="Arial" panose="020B0604020202020204" pitchFamily="34" charset="0"/>
              </a:rPr>
              <a:t>J’INTERVIENS TOUT D ’ABORD</a:t>
            </a:r>
            <a:endParaRPr lang="fr-FR" altLang="fr-FR" sz="4000" b="1">
              <a:solidFill>
                <a:srgbClr val="9933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4000"/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1E4C313A-DDEF-4310-8A98-E24899C34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87400"/>
            <a:ext cx="44434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FF0000"/>
                </a:solidFill>
              </a:rPr>
              <a:t>AU CONSEIL DE CLASSE</a:t>
            </a:r>
          </a:p>
        </p:txBody>
      </p:sp>
      <p:sp>
        <p:nvSpPr>
          <p:cNvPr id="7176" name="Text Box 9">
            <a:extLst>
              <a:ext uri="{FF2B5EF4-FFF2-40B4-BE49-F238E27FC236}">
                <a16:creationId xmlns:a16="http://schemas.microsoft.com/office/drawing/2014/main" id="{B3747B9C-6F74-45C7-8D95-1C257E6A5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30275" y="1243013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6154" name="Text Box 10">
            <a:extLst>
              <a:ext uri="{FF2B5EF4-FFF2-40B4-BE49-F238E27FC236}">
                <a16:creationId xmlns:a16="http://schemas.microsoft.com/office/drawing/2014/main" id="{3A42A98D-1EAF-49A9-A9FB-23E8FDFC7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1600"/>
            <a:ext cx="6291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/>
              <a:t>  </a:t>
            </a:r>
            <a:r>
              <a:rPr lang="fr-FR" altLang="fr-FR" sz="2000" b="1">
                <a:solidFill>
                  <a:srgbClr val="9900CC"/>
                </a:solidFill>
              </a:rPr>
              <a:t>MINIMUM 2 FOIS PAR AN DANS CERTAINS</a:t>
            </a:r>
            <a:r>
              <a:rPr lang="fr-FR" altLang="fr-FR" sz="2400" b="1">
                <a:solidFill>
                  <a:srgbClr val="9900CC"/>
                </a:solidFill>
              </a:rPr>
              <a:t> LP </a:t>
            </a:r>
            <a:endParaRPr lang="fr-FR" altLang="fr-FR" sz="2800" b="1">
              <a:solidFill>
                <a:srgbClr val="9900CC"/>
              </a:solidFill>
            </a:endParaRPr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id="{2A6D45F9-EBD7-466A-AA6B-690554012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7354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9900CC"/>
                </a:solidFill>
              </a:rPr>
              <a:t>MINIMUM 3 FOIS PAR AN DANS LES COLLÈGES  ET   LYCÉES</a:t>
            </a:r>
            <a:endParaRPr lang="fr-FR" altLang="fr-FR" sz="2000"/>
          </a:p>
        </p:txBody>
      </p:sp>
      <p:sp>
        <p:nvSpPr>
          <p:cNvPr id="6156" name="Text Box 12">
            <a:extLst>
              <a:ext uri="{FF2B5EF4-FFF2-40B4-BE49-F238E27FC236}">
                <a16:creationId xmlns:a16="http://schemas.microsoft.com/office/drawing/2014/main" id="{33F1AF39-1098-48EB-8332-78D6DFDC4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895600"/>
            <a:ext cx="453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9933FF"/>
                </a:solidFill>
              </a:rPr>
              <a:t>DANS LES LYCÉES ET LP</a:t>
            </a:r>
            <a:endParaRPr lang="fr-FR" altLang="fr-FR" sz="2800" b="1">
              <a:solidFill>
                <a:srgbClr val="FF6600"/>
              </a:solidFill>
            </a:endParaRPr>
          </a:p>
        </p:txBody>
      </p:sp>
      <p:sp>
        <p:nvSpPr>
          <p:cNvPr id="6157" name="Text Box 13">
            <a:extLst>
              <a:ext uri="{FF2B5EF4-FFF2-40B4-BE49-F238E27FC236}">
                <a16:creationId xmlns:a16="http://schemas.microsoft.com/office/drawing/2014/main" id="{CB7D378F-70EB-4D8B-99A1-2409CD668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733800"/>
            <a:ext cx="574992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6600FF"/>
                </a:solidFill>
              </a:rPr>
              <a:t>JE FAIS PARTIE DE L’ENSEMBLE DES DÈLÈGUÈS DES ÉLÈVES QUI S ’APPELLE :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>
              <a:solidFill>
                <a:srgbClr val="66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6600FF"/>
                </a:solidFill>
              </a:rPr>
              <a:t> </a:t>
            </a:r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6E81AFE5-7E75-4229-9EDF-967E61681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4800" y="54102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rgbClr val="FF0000"/>
                </a:solidFill>
              </a:rPr>
              <a:t>L’Assemblée Générale des Délégués</a:t>
            </a:r>
            <a:endParaRPr lang="fr-FR" altLang="fr-FR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  <p:bldP spid="6152" grpId="0" autoUpdateAnimBg="0"/>
      <p:bldP spid="6154" grpId="0" autoUpdateAnimBg="0"/>
      <p:bldP spid="6155" grpId="0" autoUpdateAnimBg="0"/>
      <p:bldP spid="6156" grpId="0" autoUpdateAnimBg="0"/>
      <p:bldP spid="6157" grpId="0" autoUpdateAnimBg="0"/>
      <p:bldP spid="615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pied de page 3">
            <a:extLst>
              <a:ext uri="{FF2B5EF4-FFF2-40B4-BE49-F238E27FC236}">
                <a16:creationId xmlns:a16="http://schemas.microsoft.com/office/drawing/2014/main" id="{08AEDE2D-D751-4F11-8199-81F94DF20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8195" name="Espace réservé du numéro de diapositive 4">
            <a:extLst>
              <a:ext uri="{FF2B5EF4-FFF2-40B4-BE49-F238E27FC236}">
                <a16:creationId xmlns:a16="http://schemas.microsoft.com/office/drawing/2014/main" id="{53AC8F6B-0164-477B-BDA2-6A2D9FBB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424A04-F3E4-4487-A412-8574A826D7C6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400"/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1D7867A5-9225-4C5D-AD7D-83288F401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8197" name="Picture 3" descr="C:\Documents and Settings\Misiu\Bureau\Images Misia\collegelogoconseildeclasse.jpg">
            <a:extLst>
              <a:ext uri="{FF2B5EF4-FFF2-40B4-BE49-F238E27FC236}">
                <a16:creationId xmlns:a16="http://schemas.microsoft.com/office/drawing/2014/main" id="{1403D53A-8338-4104-BC6B-41436B897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-228600"/>
            <a:ext cx="56864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 descr="C:\Documents and Settings\Misiu\Bureau\Images Misia\conseil_classe_4.jpeg">
            <a:extLst>
              <a:ext uri="{FF2B5EF4-FFF2-40B4-BE49-F238E27FC236}">
                <a16:creationId xmlns:a16="http://schemas.microsoft.com/office/drawing/2014/main" id="{49C7C82A-6C14-4A3F-BFB4-6BD5AC800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3150" y="0"/>
            <a:ext cx="11487150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 descr="C:\Documents and Settings\Misiu\Bureau\Images Misia\collegelogoconseildeclasse.jpg">
            <a:extLst>
              <a:ext uri="{FF2B5EF4-FFF2-40B4-BE49-F238E27FC236}">
                <a16:creationId xmlns:a16="http://schemas.microsoft.com/office/drawing/2014/main" id="{537952BF-BEB5-4EF8-9CFB-3DF16C21B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47402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793E6E33-182F-401A-8F57-584545388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57388"/>
            <a:ext cx="842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6600"/>
                </a:solidFill>
                <a:latin typeface="Arial Black" panose="020B0A04020102020204" pitchFamily="34" charset="0"/>
              </a:rPr>
              <a:t>EXAMINE LE TRAVAIL ET L’INVESTISSEMENT DE CHAQUE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6600"/>
                </a:solidFill>
                <a:latin typeface="Arial Black" panose="020B0A04020102020204" pitchFamily="34" charset="0"/>
              </a:rPr>
              <a:t>ELEVE.</a:t>
            </a:r>
            <a:r>
              <a:rPr lang="fr-FR" altLang="fr-FR" sz="1800" b="1">
                <a:solidFill>
                  <a:srgbClr val="0066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1A21240F-4162-41C1-9E43-64393E922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2819400"/>
            <a:ext cx="84343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6600"/>
                </a:solidFill>
                <a:latin typeface="Arial Black" panose="020B0A04020102020204" pitchFamily="34" charset="0"/>
              </a:rPr>
              <a:t>ÉMET DES PROPOSITIONS D ’ORIENTATION OU   DE REDOUBLEMENT QUI SERONT TRANSMISES PAR LE CHEF D ’ÉTABLISSEMENT A LA FAMILLE</a:t>
            </a:r>
            <a:r>
              <a:rPr lang="fr-FR" altLang="fr-FR" sz="2400" b="1">
                <a:solidFill>
                  <a:srgbClr val="006600"/>
                </a:solidFill>
                <a:latin typeface="Arial Black" panose="020B0A0402010202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 b="1">
              <a:solidFill>
                <a:srgbClr val="006600"/>
              </a:solidFill>
              <a:latin typeface="Arial Black" panose="020B0A04020102020204" pitchFamily="34" charset="0"/>
            </a:endParaRPr>
          </a:p>
        </p:txBody>
      </p:sp>
      <p:sp>
        <p:nvSpPr>
          <p:cNvPr id="8202" name="AutoShape 8">
            <a:extLst>
              <a:ext uri="{FF2B5EF4-FFF2-40B4-BE49-F238E27FC236}">
                <a16:creationId xmlns:a16="http://schemas.microsoft.com/office/drawing/2014/main" id="{F3D7BF49-2724-4067-A426-4EF1129F3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914400" cy="625475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8203" name="AutoShape 12">
            <a:extLst>
              <a:ext uri="{FF2B5EF4-FFF2-40B4-BE49-F238E27FC236}">
                <a16:creationId xmlns:a16="http://schemas.microsoft.com/office/drawing/2014/main" id="{2BCD0876-37FE-4499-8413-CEE2E9855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19400"/>
            <a:ext cx="914400" cy="625475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8204" name="AutoShape 14">
            <a:extLst>
              <a:ext uri="{FF2B5EF4-FFF2-40B4-BE49-F238E27FC236}">
                <a16:creationId xmlns:a16="http://schemas.microsoft.com/office/drawing/2014/main" id="{37C3BB6E-F5B8-4CA1-9E8C-9003DD365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86200"/>
            <a:ext cx="914400" cy="733425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4400"/>
          </a:p>
        </p:txBody>
      </p:sp>
      <p:sp>
        <p:nvSpPr>
          <p:cNvPr id="8207" name="Text Box 15">
            <a:extLst>
              <a:ext uri="{FF2B5EF4-FFF2-40B4-BE49-F238E27FC236}">
                <a16:creationId xmlns:a16="http://schemas.microsoft.com/office/drawing/2014/main" id="{E6BE0809-52E5-4413-B81F-359C84871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86200"/>
            <a:ext cx="8883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6600"/>
                </a:solidFill>
                <a:latin typeface="Arial Black" panose="020B0A04020102020204" pitchFamily="34" charset="0"/>
              </a:rPr>
              <a:t>DONNE SON SENTIMENT PAR RAPPORT A L ’AMBIANCE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6600"/>
                </a:solidFill>
                <a:latin typeface="Arial Black" panose="020B0A04020102020204" pitchFamily="34" charset="0"/>
              </a:rPr>
              <a:t>DU GROUPE-CLASSE.</a:t>
            </a:r>
          </a:p>
        </p:txBody>
      </p:sp>
      <p:pic>
        <p:nvPicPr>
          <p:cNvPr id="8208" name="Picture 16" descr="C:\Documents and Settings\Misiu\Bureau\Images Misia\conseil2.gif">
            <a:extLst>
              <a:ext uri="{FF2B5EF4-FFF2-40B4-BE49-F238E27FC236}">
                <a16:creationId xmlns:a16="http://schemas.microsoft.com/office/drawing/2014/main" id="{2724D1F5-9FCC-41D6-B431-DCB5F3A6A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486275"/>
            <a:ext cx="2573338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0" name="Text Box 18">
            <a:extLst>
              <a:ext uri="{FF2B5EF4-FFF2-40B4-BE49-F238E27FC236}">
                <a16:creationId xmlns:a16="http://schemas.microsoft.com/office/drawing/2014/main" id="{4D125682-069B-4A0B-B180-437B6A8AD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773613"/>
            <a:ext cx="378936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Arial Black" panose="020B0A04020102020204" pitchFamily="34" charset="0"/>
              </a:rPr>
              <a:t>C ’EST UNIQUEMENT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Arial Black" panose="020B0A04020102020204" pitchFamily="34" charset="0"/>
              </a:rPr>
              <a:t>DANS CE CADRE QUE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Arial Black" panose="020B0A04020102020204" pitchFamily="34" charset="0"/>
              </a:rPr>
              <a:t>J ’INTERVIENS!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8207" grpId="0" autoUpdateAnimBg="0"/>
      <p:bldP spid="82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pied de page 3">
            <a:extLst>
              <a:ext uri="{FF2B5EF4-FFF2-40B4-BE49-F238E27FC236}">
                <a16:creationId xmlns:a16="http://schemas.microsoft.com/office/drawing/2014/main" id="{F24E9D33-9EBE-4D16-BDD0-F9F78143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9</a:t>
            </a:r>
          </a:p>
        </p:txBody>
      </p:sp>
      <p:sp>
        <p:nvSpPr>
          <p:cNvPr id="10243" name="Espace réservé du numéro de diapositive 4">
            <a:extLst>
              <a:ext uri="{FF2B5EF4-FFF2-40B4-BE49-F238E27FC236}">
                <a16:creationId xmlns:a16="http://schemas.microsoft.com/office/drawing/2014/main" id="{A3DB96C3-F739-4F4E-837A-5F5CDC899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C0211F-C177-4CDD-8096-DE401F57AB40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fr-FR" altLang="fr-FR" sz="1400"/>
          </a:p>
        </p:txBody>
      </p:sp>
      <p:sp>
        <p:nvSpPr>
          <p:cNvPr id="11267" name="AutoShape 3">
            <a:extLst>
              <a:ext uri="{FF2B5EF4-FFF2-40B4-BE49-F238E27FC236}">
                <a16:creationId xmlns:a16="http://schemas.microsoft.com/office/drawing/2014/main" id="{8C98C3EB-5A9B-4188-B11C-07BE9B374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810000"/>
            <a:ext cx="76200" cy="762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1pPr>
            <a:lvl2pPr marL="37931725" indent="-37474525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2pPr>
            <a:lvl3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3pPr>
            <a:lvl4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4pPr>
            <a:lvl5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sp>
        <p:nvSpPr>
          <p:cNvPr id="11268" name="AutoShape 4">
            <a:extLst>
              <a:ext uri="{FF2B5EF4-FFF2-40B4-BE49-F238E27FC236}">
                <a16:creationId xmlns:a16="http://schemas.microsoft.com/office/drawing/2014/main" id="{BC5D3A38-189A-41FD-86CE-9452A32A4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362200"/>
            <a:ext cx="2005013" cy="2246313"/>
          </a:xfrm>
          <a:prstGeom prst="star5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1pPr>
            <a:lvl2pPr marL="37931725" indent="-37474525"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2pPr>
            <a:lvl3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3pPr>
            <a:lvl4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4pPr>
            <a:lvl5pPr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34" charset="-128"/>
              </a:defRPr>
            </a:lvl9pPr>
          </a:lstStyle>
          <a:p>
            <a:pPr algn="ctr">
              <a:defRPr/>
            </a:pPr>
            <a:r>
              <a:rPr lang="fr-FR" altLang="fr-FR" sz="2000"/>
              <a:t>élèves</a:t>
            </a: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D479CF5F-6B7B-4C82-BBEC-A487BA57E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981200"/>
            <a:ext cx="2459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Chef d’établissement</a:t>
            </a:r>
            <a:endParaRPr lang="fr-FR" altLang="fr-FR" sz="4400"/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912634E4-C3E4-4999-A5BF-C7C9E0CA2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667000"/>
            <a:ext cx="156686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CPE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Équipe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Pédagogique</a:t>
            </a:r>
            <a:endParaRPr lang="fr-FR" altLang="fr-FR" sz="2000"/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/>
          </a:p>
          <a:p>
            <a:pPr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D299BD07-DFD5-4332-8153-61FF90B75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895600"/>
            <a:ext cx="2024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Délégués parents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Délégués élèves</a:t>
            </a:r>
            <a:endParaRPr lang="fr-FR" altLang="fr-FR" sz="2000"/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FC5C6BD4-D443-4A4F-8123-45E7BB449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267200"/>
            <a:ext cx="32861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Équipe médico-sociale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Assistant(e) Social(e)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Infirmier(e)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Médecin scolaire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D9DD2047-F491-43F0-A8D5-7B9A86F9C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838" y="4495800"/>
            <a:ext cx="4221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Conseiller d ’orientation psychologue</a:t>
            </a:r>
          </a:p>
        </p:txBody>
      </p:sp>
      <p:sp>
        <p:nvSpPr>
          <p:cNvPr id="10251" name="Text Box 12">
            <a:extLst>
              <a:ext uri="{FF2B5EF4-FFF2-40B4-BE49-F238E27FC236}">
                <a16:creationId xmlns:a16="http://schemas.microsoft.com/office/drawing/2014/main" id="{77C6D77D-CDEF-4F6F-BF10-12C4497D5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876800"/>
            <a:ext cx="2070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( à titre consultatif</a:t>
            </a:r>
            <a:r>
              <a:rPr lang="fr-FR" altLang="fr-FR" sz="1800"/>
              <a:t>)</a:t>
            </a:r>
            <a:endParaRPr lang="fr-FR" altLang="fr-FR" sz="4400"/>
          </a:p>
        </p:txBody>
      </p:sp>
      <p:sp>
        <p:nvSpPr>
          <p:cNvPr id="10252" name="Rectangle 15">
            <a:extLst>
              <a:ext uri="{FF2B5EF4-FFF2-40B4-BE49-F238E27FC236}">
                <a16:creationId xmlns:a16="http://schemas.microsoft.com/office/drawing/2014/main" id="{598877BD-7EA6-4F21-A2D3-0E4120CFD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7350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FF0000"/>
                </a:solidFill>
                <a:latin typeface="Verdana" panose="020B0604030504040204" pitchFamily="34" charset="0"/>
              </a:rPr>
              <a:t>COMPOSITION DU CONSEIL</a:t>
            </a:r>
            <a:br>
              <a:rPr lang="fr-FR" altLang="fr-FR" b="1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fr-FR" altLang="fr-FR" b="1">
                <a:solidFill>
                  <a:srgbClr val="FF0000"/>
                </a:solidFill>
                <a:latin typeface="Verdana" panose="020B0604030504040204" pitchFamily="34" charset="0"/>
              </a:rPr>
              <a:t>DE CLASSE</a:t>
            </a:r>
            <a:endParaRPr lang="fr-FR" altLang="fr-FR" sz="4400">
              <a:solidFill>
                <a:schemeClr val="tx2"/>
              </a:solidFill>
            </a:endParaRPr>
          </a:p>
        </p:txBody>
      </p:sp>
      <p:sp>
        <p:nvSpPr>
          <p:cNvPr id="10253" name="Text Box 18">
            <a:extLst>
              <a:ext uri="{FF2B5EF4-FFF2-40B4-BE49-F238E27FC236}">
                <a16:creationId xmlns:a16="http://schemas.microsoft.com/office/drawing/2014/main" id="{B48386D9-51B6-48B7-9522-A38899B7B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5753100"/>
            <a:ext cx="2070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( à titre consultatif)</a:t>
            </a:r>
            <a:endParaRPr lang="fr-FR" altLang="fr-FR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 autoUpdateAnimBg="0"/>
      <p:bldP spid="11270" grpId="0" autoUpdateAnimBg="0"/>
      <p:bldP spid="11271" grpId="0" autoUpdateAnimBg="0"/>
      <p:bldP spid="11272" grpId="0" autoUpdateAnimBg="0"/>
      <p:bldP spid="11273" grpId="0" autoUpdateAnimBg="0"/>
      <p:bldP spid="1127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pied de page 3">
            <a:extLst>
              <a:ext uri="{FF2B5EF4-FFF2-40B4-BE49-F238E27FC236}">
                <a16:creationId xmlns:a16="http://schemas.microsoft.com/office/drawing/2014/main" id="{C4546B6C-606A-4833-A953-8ED3BB2CE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8</a:t>
            </a:r>
          </a:p>
        </p:txBody>
      </p:sp>
      <p:sp>
        <p:nvSpPr>
          <p:cNvPr id="11267" name="Espace réservé du numéro de diapositive 4">
            <a:extLst>
              <a:ext uri="{FF2B5EF4-FFF2-40B4-BE49-F238E27FC236}">
                <a16:creationId xmlns:a16="http://schemas.microsoft.com/office/drawing/2014/main" id="{B1DB6640-556D-41EC-80F2-BEE8B74C1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564840-6FA7-4113-8976-F24E91094583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fr-FR" altLang="fr-FR" sz="1400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31C2CC1-109B-4200-8181-72E2CE472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11269" name="Picture 3" descr="C:\Documents and Settings\Misiu\Bureau\Images Misia\conseil_classe_4.jpeg">
            <a:extLst>
              <a:ext uri="{FF2B5EF4-FFF2-40B4-BE49-F238E27FC236}">
                <a16:creationId xmlns:a16="http://schemas.microsoft.com/office/drawing/2014/main" id="{F40683F3-4DA9-4DEE-9815-033F7B53F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68088" cy="70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4">
            <a:extLst>
              <a:ext uri="{FF2B5EF4-FFF2-40B4-BE49-F238E27FC236}">
                <a16:creationId xmlns:a16="http://schemas.microsoft.com/office/drawing/2014/main" id="{22A44C01-82C7-4D5A-B298-04C322DE4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633413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0248" name="WordArt 8">
            <a:extLst>
              <a:ext uri="{FF2B5EF4-FFF2-40B4-BE49-F238E27FC236}">
                <a16:creationId xmlns:a16="http://schemas.microsoft.com/office/drawing/2014/main" id="{ED7C6C22-941F-4911-A3FA-6239BD655CC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6325" y="100013"/>
            <a:ext cx="4152900" cy="26257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LA PLACE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DU DELEGUE AU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CONSEIL DE CLASSE</a:t>
            </a:r>
          </a:p>
        </p:txBody>
      </p:sp>
      <p:sp>
        <p:nvSpPr>
          <p:cNvPr id="11272" name="Text Box 9">
            <a:extLst>
              <a:ext uri="{FF2B5EF4-FFF2-40B4-BE49-F238E27FC236}">
                <a16:creationId xmlns:a16="http://schemas.microsoft.com/office/drawing/2014/main" id="{1D153DEC-4AF3-4935-81E3-8488020C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3452813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4400"/>
          </a:p>
        </p:txBody>
      </p:sp>
      <p:sp>
        <p:nvSpPr>
          <p:cNvPr id="10250" name="Text Box 10">
            <a:extLst>
              <a:ext uri="{FF2B5EF4-FFF2-40B4-BE49-F238E27FC236}">
                <a16:creationId xmlns:a16="http://schemas.microsoft.com/office/drawing/2014/main" id="{085CE1F2-47D3-4179-A21E-5830086AA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71800"/>
            <a:ext cx="11020425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3300"/>
                </a:solidFill>
                <a:latin typeface="Arial" panose="020B0604020202020204" pitchFamily="34" charset="0"/>
              </a:rPr>
              <a:t>1.Je fais partie du Conseil de Classe et à ce titre , je suis sollicité(e) pour communiquer </a:t>
            </a:r>
            <a:r>
              <a:rPr lang="fr-FR" altLang="fr-FR" sz="2400" b="1">
                <a:solidFill>
                  <a:srgbClr val="CC3300"/>
                </a:solidFill>
              </a:rPr>
              <a:t>:</a:t>
            </a:r>
            <a:r>
              <a:rPr lang="fr-FR" altLang="fr-FR" sz="2000" b="1">
                <a:solidFill>
                  <a:srgbClr val="CC33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CC3300"/>
                </a:solidFill>
                <a:latin typeface="Arial" panose="020B0604020202020204" pitchFamily="34" charset="0"/>
              </a:rPr>
              <a:t>- </a:t>
            </a: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Tout renseignement confidentiel que mes camarades m’ont transmis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  pour informer le Conseil de Classe , j’ai donc préparé le conseil avant celui-ci,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</a:rPr>
              <a:t>- </a:t>
            </a: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Toute précision concernant l’ambiance dans la classe, </a:t>
            </a:r>
            <a:endParaRPr lang="fr-FR" altLang="fr-FR" sz="2400" b="1">
              <a:solidFill>
                <a:srgbClr val="CC33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  difficultés rencontrées ou problèmes existants.  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400" b="1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4400">
              <a:solidFill>
                <a:srgbClr val="CC3300"/>
              </a:solidFill>
            </a:endParaRPr>
          </a:p>
        </p:txBody>
      </p:sp>
      <p:sp>
        <p:nvSpPr>
          <p:cNvPr id="10255" name="Text Box 15">
            <a:extLst>
              <a:ext uri="{FF2B5EF4-FFF2-40B4-BE49-F238E27FC236}">
                <a16:creationId xmlns:a16="http://schemas.microsoft.com/office/drawing/2014/main" id="{89351E6C-8F77-40A6-822E-B533C08AD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00600"/>
            <a:ext cx="2497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FF0000"/>
                </a:solidFill>
              </a:rPr>
              <a:t>MAIS JE SAIS</a:t>
            </a:r>
          </a:p>
        </p:txBody>
      </p:sp>
      <p:sp>
        <p:nvSpPr>
          <p:cNvPr id="10256" name="Text Box 16">
            <a:extLst>
              <a:ext uri="{FF2B5EF4-FFF2-40B4-BE49-F238E27FC236}">
                <a16:creationId xmlns:a16="http://schemas.microsoft.com/office/drawing/2014/main" id="{8F181467-37FB-4E80-A246-B48388676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5638800" cy="119697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Dot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A50021"/>
                </a:solidFill>
              </a:rPr>
              <a:t>QUE TOUT PROBLÈME RENCONTRE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A50021"/>
                </a:solidFill>
              </a:rPr>
              <a:t>EN COURS NE FAIT PAS L’OBJET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A50021"/>
                </a:solidFill>
              </a:rPr>
              <a:t>DU CONSEIL DE CLASSE!!!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U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utoUpdateAnimBg="0"/>
      <p:bldP spid="10255" grpId="0" autoUpdateAnimBg="0"/>
      <p:bldP spid="1025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pied de page 3">
            <a:extLst>
              <a:ext uri="{FF2B5EF4-FFF2-40B4-BE49-F238E27FC236}">
                <a16:creationId xmlns:a16="http://schemas.microsoft.com/office/drawing/2014/main" id="{05EFCA60-E2E2-40E3-A0FB-05F55517C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9</a:t>
            </a:r>
          </a:p>
        </p:txBody>
      </p:sp>
      <p:sp>
        <p:nvSpPr>
          <p:cNvPr id="13315" name="Espace réservé du numéro de diapositive 4">
            <a:extLst>
              <a:ext uri="{FF2B5EF4-FFF2-40B4-BE49-F238E27FC236}">
                <a16:creationId xmlns:a16="http://schemas.microsoft.com/office/drawing/2014/main" id="{B74C966D-2BCF-4779-A56E-E86E6601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A51DB7-174F-4A80-A05A-59A80A4680EE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fr-FR" altLang="fr-FR" sz="1400"/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4C5DB422-AF5C-43E6-928C-B418843B19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fr-FR">
              <a:ea typeface="ヒラギノ角ゴ Pro W3" panose="020B0300000000000000" pitchFamily="-106" charset="-128"/>
            </a:endParaRPr>
          </a:p>
        </p:txBody>
      </p:sp>
      <p:pic>
        <p:nvPicPr>
          <p:cNvPr id="13317" name="Picture 3" descr="C:\Documents and Settings\Misiu\Bureau\Images Misia\conseil_classe_4.jpeg">
            <a:extLst>
              <a:ext uri="{FF2B5EF4-FFF2-40B4-BE49-F238E27FC236}">
                <a16:creationId xmlns:a16="http://schemas.microsoft.com/office/drawing/2014/main" id="{ADDDB11F-63FF-4E53-9F58-EDA957046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53788" cy="698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WordArt 4">
            <a:extLst>
              <a:ext uri="{FF2B5EF4-FFF2-40B4-BE49-F238E27FC236}">
                <a16:creationId xmlns:a16="http://schemas.microsoft.com/office/drawing/2014/main" id="{5D209B93-CC77-446E-8C5D-7D6A8D5DAF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24200" y="457200"/>
            <a:ext cx="3867150" cy="17510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La place du délégué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au Conseil de classe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B037B555-D3B9-452C-BE1C-CDBC4C504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2590800"/>
            <a:ext cx="8377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A50021"/>
                </a:solidFill>
                <a:latin typeface="Arial" panose="020B0604020202020204" pitchFamily="34" charset="0"/>
              </a:rPr>
              <a:t>2.Je fais partie du Conseil de Classe et à ce titre, je dois: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3B4CEEAE-9D2D-4382-B310-4132437F1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76600"/>
            <a:ext cx="4970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- Prendre toutes les notes nécessaires. </a:t>
            </a:r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D896A13C-C8F5-40CF-81CA-F7CD18AD7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1400"/>
            <a:ext cx="91821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- Transmettre toutes les informations collectives à ma classe,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33"/>
                </a:solidFill>
                <a:latin typeface="Arial" panose="020B0604020202020204" pitchFamily="34" charset="0"/>
              </a:rPr>
              <a:t>   toutes les informations individuelles à mes camarades(confidentialité).</a:t>
            </a:r>
            <a:endParaRPr lang="fr-FR" altLang="fr-FR" sz="2400">
              <a:solidFill>
                <a:srgbClr val="660033"/>
              </a:solidFill>
            </a:endParaRP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A6B699DD-C8EB-43FE-A72A-F9FAE92FA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419600"/>
            <a:ext cx="2293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/>
              <a:t>ATTENTION !!</a:t>
            </a:r>
          </a:p>
        </p:txBody>
      </p:sp>
      <p:sp>
        <p:nvSpPr>
          <p:cNvPr id="12299" name="Text Box 11">
            <a:extLst>
              <a:ext uri="{FF2B5EF4-FFF2-40B4-BE49-F238E27FC236}">
                <a16:creationId xmlns:a16="http://schemas.microsoft.com/office/drawing/2014/main" id="{3428C609-523D-4249-92CC-93C2502A2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5181600"/>
            <a:ext cx="76342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5050"/>
                </a:solidFill>
              </a:rPr>
              <a:t>Comme tout membre du Conseil de Classe  j’ai le devoir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5050"/>
                </a:solidFill>
              </a:rPr>
              <a:t>de réserve , en ce qui concerne son déroulement.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U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utoUpdateAnimBg="0"/>
      <p:bldP spid="12296" grpId="0" autoUpdateAnimBg="0"/>
      <p:bldP spid="12297" grpId="0" autoUpdateAnimBg="0"/>
      <p:bldP spid="12298" grpId="0" autoUpdateAnimBg="0"/>
      <p:bldP spid="1229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pied de page 3">
            <a:extLst>
              <a:ext uri="{FF2B5EF4-FFF2-40B4-BE49-F238E27FC236}">
                <a16:creationId xmlns:a16="http://schemas.microsoft.com/office/drawing/2014/main" id="{3FE37843-BBDC-4CBB-9C69-D391368EA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10</a:t>
            </a:r>
          </a:p>
        </p:txBody>
      </p:sp>
      <p:sp>
        <p:nvSpPr>
          <p:cNvPr id="14339" name="Espace réservé du numéro de diapositive 4">
            <a:extLst>
              <a:ext uri="{FF2B5EF4-FFF2-40B4-BE49-F238E27FC236}">
                <a16:creationId xmlns:a16="http://schemas.microsoft.com/office/drawing/2014/main" id="{D75B532E-85FD-45BF-95B3-3DB829E9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9E8280-9397-425B-9AEB-7B0DA60FE259}" type="slidenum">
              <a:rPr lang="fr-FR" altLang="fr-FR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400"/>
          </a:p>
        </p:txBody>
      </p:sp>
      <p:graphicFrame>
        <p:nvGraphicFramePr>
          <p:cNvPr id="14340" name="Object 2">
            <a:extLst>
              <a:ext uri="{FF2B5EF4-FFF2-40B4-BE49-F238E27FC236}">
                <a16:creationId xmlns:a16="http://schemas.microsoft.com/office/drawing/2014/main" id="{E0B81109-553B-466E-9A66-1435214A30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130300"/>
          <a:ext cx="9120188" cy="572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6296025" imgH="3952875" progId="MS_ClipArt_Gallery.2">
                  <p:embed/>
                </p:oleObj>
              </mc:Choice>
              <mc:Fallback>
                <p:oleObj name="Clip" r:id="rId3" imgW="6296025" imgH="3952875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30300"/>
                        <a:ext cx="9120188" cy="57277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WordArt 6">
            <a:extLst>
              <a:ext uri="{FF2B5EF4-FFF2-40B4-BE49-F238E27FC236}">
                <a16:creationId xmlns:a16="http://schemas.microsoft.com/office/drawing/2014/main" id="{680F7B21-8DAE-4727-81D7-8A6E79588B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52600" y="0"/>
            <a:ext cx="5153025" cy="1676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fr-FR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L'ASSEMBLEE GENERALE</a:t>
            </a:r>
          </a:p>
          <a:p>
            <a:pPr algn="ctr"/>
            <a:r>
              <a:rPr lang="fr-FR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DES DELEGUES</a:t>
            </a:r>
          </a:p>
        </p:txBody>
      </p:sp>
      <p:sp>
        <p:nvSpPr>
          <p:cNvPr id="14342" name="Text Box 7">
            <a:extLst>
              <a:ext uri="{FF2B5EF4-FFF2-40B4-BE49-F238E27FC236}">
                <a16:creationId xmlns:a16="http://schemas.microsoft.com/office/drawing/2014/main" id="{61D4EC47-ADE7-4097-ADDC-069927D8F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57400"/>
            <a:ext cx="79803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33CC"/>
                </a:solidFill>
                <a:latin typeface="Arial" panose="020B0604020202020204" pitchFamily="34" charset="0"/>
              </a:rPr>
              <a:t>Comme tous les autres délégués de l’établissement (lycée et LP)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0033CC"/>
                </a:solidFill>
                <a:latin typeface="Arial" panose="020B0604020202020204" pitchFamily="34" charset="0"/>
              </a:rPr>
              <a:t>je siège au sein de L’Assemblée Générale des Délégués</a:t>
            </a:r>
          </a:p>
        </p:txBody>
      </p:sp>
      <p:sp>
        <p:nvSpPr>
          <p:cNvPr id="14343" name="Text Box 8">
            <a:extLst>
              <a:ext uri="{FF2B5EF4-FFF2-40B4-BE49-F238E27FC236}">
                <a16:creationId xmlns:a16="http://schemas.microsoft.com/office/drawing/2014/main" id="{C1593CCF-4AAF-4113-B069-116948EA1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2860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2400"/>
          </a:p>
        </p:txBody>
      </p:sp>
      <p:sp>
        <p:nvSpPr>
          <p:cNvPr id="13321" name="AutoShape 9">
            <a:extLst>
              <a:ext uri="{FF2B5EF4-FFF2-40B4-BE49-F238E27FC236}">
                <a16:creationId xmlns:a16="http://schemas.microsoft.com/office/drawing/2014/main" id="{BECC2CA2-A9E8-4F12-9B7A-CD4FF5819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733800"/>
            <a:ext cx="1993900" cy="1993900"/>
          </a:xfrm>
          <a:prstGeom prst="plaque">
            <a:avLst>
              <a:gd name="adj" fmla="val 16667"/>
            </a:avLst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000"/>
          </a:p>
          <a:p>
            <a:pPr algn="ctr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14345" name="Text Box 11">
            <a:extLst>
              <a:ext uri="{FF2B5EF4-FFF2-40B4-BE49-F238E27FC236}">
                <a16:creationId xmlns:a16="http://schemas.microsoft.com/office/drawing/2014/main" id="{C2158B8C-8EDD-494E-A462-D42A222EA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2672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L ’Assemblée</a:t>
            </a:r>
          </a:p>
        </p:txBody>
      </p:sp>
      <p:sp>
        <p:nvSpPr>
          <p:cNvPr id="13324" name="Text Box 12">
            <a:extLst>
              <a:ext uri="{FF2B5EF4-FFF2-40B4-BE49-F238E27FC236}">
                <a16:creationId xmlns:a16="http://schemas.microsoft.com/office/drawing/2014/main" id="{15973636-5562-4805-A39E-7E1631314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743200"/>
            <a:ext cx="186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333399"/>
                </a:solidFill>
              </a:rPr>
              <a:t>Le Proviseur</a:t>
            </a:r>
            <a:endParaRPr lang="fr-FR" altLang="fr-FR" sz="2400" b="1">
              <a:solidFill>
                <a:srgbClr val="FF3399"/>
              </a:solidFill>
            </a:endParaRPr>
          </a:p>
        </p:txBody>
      </p:sp>
      <p:cxnSp>
        <p:nvCxnSpPr>
          <p:cNvPr id="13331" name="AutoShape 19">
            <a:extLst>
              <a:ext uri="{FF2B5EF4-FFF2-40B4-BE49-F238E27FC236}">
                <a16:creationId xmlns:a16="http://schemas.microsoft.com/office/drawing/2014/main" id="{22A4B4BC-05F8-461B-AD7A-B905183598E8}"/>
              </a:ext>
            </a:extLst>
          </p:cNvPr>
          <p:cNvCxnSpPr>
            <a:cxnSpLocks noChangeShapeType="1"/>
            <a:stCxn id="13324" idx="1"/>
            <a:endCxn id="13321" idx="0"/>
          </p:cNvCxnSpPr>
          <p:nvPr/>
        </p:nvCxnSpPr>
        <p:spPr bwMode="auto">
          <a:xfrm flipH="1">
            <a:off x="4578350" y="2971800"/>
            <a:ext cx="75565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8" name="Text Box 20">
            <a:extLst>
              <a:ext uri="{FF2B5EF4-FFF2-40B4-BE49-F238E27FC236}">
                <a16:creationId xmlns:a16="http://schemas.microsoft.com/office/drawing/2014/main" id="{E4546EB1-59B9-44AB-A393-AFF640D41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3238500"/>
            <a:ext cx="1409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</a:rPr>
              <a:t>Le président</a:t>
            </a:r>
            <a:endParaRPr lang="fr-FR" altLang="fr-FR" sz="1800"/>
          </a:p>
        </p:txBody>
      </p:sp>
      <p:sp>
        <p:nvSpPr>
          <p:cNvPr id="13333" name="Text Box 21">
            <a:extLst>
              <a:ext uri="{FF2B5EF4-FFF2-40B4-BE49-F238E27FC236}">
                <a16:creationId xmlns:a16="http://schemas.microsoft.com/office/drawing/2014/main" id="{1D9EC284-1E3A-485C-A424-301ECECD7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4738688"/>
            <a:ext cx="2425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FF"/>
                </a:solidFill>
              </a:rPr>
              <a:t>Le Proviseur adjoint</a:t>
            </a:r>
            <a:endParaRPr lang="fr-FR" altLang="fr-FR" sz="2000" b="1">
              <a:solidFill>
                <a:srgbClr val="9999FF"/>
              </a:solidFill>
            </a:endParaRPr>
          </a:p>
        </p:txBody>
      </p:sp>
      <p:cxnSp>
        <p:nvCxnSpPr>
          <p:cNvPr id="14350" name="AutoShape 22">
            <a:extLst>
              <a:ext uri="{FF2B5EF4-FFF2-40B4-BE49-F238E27FC236}">
                <a16:creationId xmlns:a16="http://schemas.microsoft.com/office/drawing/2014/main" id="{87998C6B-5BF4-49B8-8E41-F668BC6BCC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60888" y="68722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6" name="Line 24">
            <a:extLst>
              <a:ext uri="{FF2B5EF4-FFF2-40B4-BE49-F238E27FC236}">
                <a16:creationId xmlns:a16="http://schemas.microsoft.com/office/drawing/2014/main" id="{BE263006-717F-4C0E-B7CB-4B9B9C74EF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38800" y="4800600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37" name="Text Box 25">
            <a:extLst>
              <a:ext uri="{FF2B5EF4-FFF2-40B4-BE49-F238E27FC236}">
                <a16:creationId xmlns:a16="http://schemas.microsoft.com/office/drawing/2014/main" id="{F78B9616-DAB5-42AD-A7C8-BBD67B7D0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76800"/>
            <a:ext cx="1731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6600FF"/>
                </a:solidFill>
              </a:rPr>
              <a:t>Les CPE</a:t>
            </a:r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id="{D2691AC8-5907-4649-8C51-E2BB0B2248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4724400"/>
            <a:ext cx="1600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id="{57DE2235-70D2-4A56-9586-725AE0682F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5029200"/>
            <a:ext cx="2819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865538F7-845A-49D3-A75B-D3536BC47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257800"/>
            <a:ext cx="2590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56" name="Text Box 30">
            <a:extLst>
              <a:ext uri="{FF2B5EF4-FFF2-40B4-BE49-F238E27FC236}">
                <a16:creationId xmlns:a16="http://schemas.microsoft.com/office/drawing/2014/main" id="{0C890457-9F23-4DC0-8882-E949AEDF6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096000"/>
            <a:ext cx="340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66CC"/>
                </a:solidFill>
              </a:rPr>
              <a:t>Participent aux réunions</a:t>
            </a:r>
          </a:p>
        </p:txBody>
      </p:sp>
      <p:sp>
        <p:nvSpPr>
          <p:cNvPr id="14357" name="Text Box 31">
            <a:extLst>
              <a:ext uri="{FF2B5EF4-FFF2-40B4-BE49-F238E27FC236}">
                <a16:creationId xmlns:a16="http://schemas.microsoft.com/office/drawing/2014/main" id="{FAA2D91F-7632-43A8-AB50-73D0992BC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4610100"/>
            <a:ext cx="1844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anose="020B0300000000000000" pitchFamily="-106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/>
              <a:t>Générale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/>
              <a:t>des Délégués</a:t>
            </a:r>
            <a:endParaRPr lang="fr-FR" altLang="fr-FR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chine à écri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 autoUpdateAnimBg="0"/>
      <p:bldP spid="13324" grpId="0" autoUpdateAnimBg="0"/>
      <p:bldP spid="13333" grpId="0" autoUpdateAnimBg="0"/>
      <p:bldP spid="13337" grpId="0" autoUpdateAnimBg="0"/>
    </p:bld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1623</Words>
  <Application>Microsoft Office PowerPoint</Application>
  <PresentationFormat>Affichage à l'écran (4:3)</PresentationFormat>
  <Paragraphs>373</Paragraphs>
  <Slides>30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8" baseType="lpstr">
      <vt:lpstr>Times New Roman</vt:lpstr>
      <vt:lpstr>ヒラギノ角ゴ Pro W3</vt:lpstr>
      <vt:lpstr>Arial</vt:lpstr>
      <vt:lpstr>Arial Black</vt:lpstr>
      <vt:lpstr>Verdana</vt:lpstr>
      <vt:lpstr>Courier New</vt:lpstr>
      <vt:lpstr>Thème Office</vt:lpstr>
      <vt:lpstr>Microsoft Clip Gallery</vt:lpstr>
      <vt:lpstr>Présentation PowerPoint</vt:lpstr>
      <vt:lpstr>Je suis élu(e) délégué(e)</vt:lpstr>
      <vt:lpstr>POUR QUE MA PARTICIPATION DANS LES DIFFÉRENTES INSTANCES SOIT EFFICACE JE DOIS CONSULTER MES ÉLECTEURS SUR TOUT  POINT LIE A LA VIE DE L ’ÉTABLISSEMENT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CVL  (Conseil des délégués pour la vie lycéenne)  </vt:lpstr>
      <vt:lpstr>Présentation PowerPoint</vt:lpstr>
      <vt:lpstr>CVC  (Conseil des délégués pour la vie Collègienne) 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DSF</dc:creator>
  <cp:lastModifiedBy>Frédéric Petit</cp:lastModifiedBy>
  <cp:revision>60</cp:revision>
  <cp:lastPrinted>2005-05-19T19:23:24Z</cp:lastPrinted>
  <dcterms:created xsi:type="dcterms:W3CDTF">2005-05-14T11:02:36Z</dcterms:created>
  <dcterms:modified xsi:type="dcterms:W3CDTF">2021-04-24T14:56:22Z</dcterms:modified>
</cp:coreProperties>
</file>