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3" r:id="rId3"/>
    <p:sldId id="284" r:id="rId4"/>
    <p:sldId id="285" r:id="rId5"/>
    <p:sldId id="286" r:id="rId6"/>
    <p:sldId id="287" r:id="rId7"/>
    <p:sldId id="290" r:id="rId8"/>
    <p:sldId id="291" r:id="rId9"/>
    <p:sldId id="280" r:id="rId10"/>
    <p:sldId id="261" r:id="rId11"/>
    <p:sldId id="303" r:id="rId12"/>
    <p:sldId id="292" r:id="rId13"/>
    <p:sldId id="293" r:id="rId14"/>
    <p:sldId id="294" r:id="rId15"/>
    <p:sldId id="295" r:id="rId16"/>
    <p:sldId id="302" r:id="rId17"/>
    <p:sldId id="278" r:id="rId18"/>
    <p:sldId id="279" r:id="rId19"/>
    <p:sldId id="269" r:id="rId20"/>
    <p:sldId id="270" r:id="rId21"/>
    <p:sldId id="296" r:id="rId22"/>
    <p:sldId id="299" r:id="rId23"/>
    <p:sldId id="297" r:id="rId24"/>
    <p:sldId id="271" r:id="rId25"/>
    <p:sldId id="272" r:id="rId26"/>
    <p:sldId id="282" r:id="rId27"/>
    <p:sldId id="289" r:id="rId2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92" autoAdjust="0"/>
  </p:normalViewPr>
  <p:slideViewPr>
    <p:cSldViewPr>
      <p:cViewPr varScale="1">
        <p:scale>
          <a:sx n="57" d="100"/>
          <a:sy n="57" d="100"/>
        </p:scale>
        <p:origin x="16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houbin\AppData\Local\Temp\data-hB9h3-1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111111111111108E-2"/>
          <c:y val="5.0925925925925923E-2"/>
          <c:w val="0.93888888888888888"/>
          <c:h val="0.8072998687664042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'data-w7qpJ'!$A$2:$A$5</c:f>
              <c:numCache>
                <c:formatCode>General</c:formatCode>
                <c:ptCount val="4"/>
                <c:pt idx="0">
                  <c:v>2006</c:v>
                </c:pt>
                <c:pt idx="1">
                  <c:v>2009</c:v>
                </c:pt>
                <c:pt idx="2">
                  <c:v>2012</c:v>
                </c:pt>
                <c:pt idx="3">
                  <c:v>2015</c:v>
                </c:pt>
              </c:numCache>
            </c:numRef>
          </c:cat>
          <c:val>
            <c:numRef>
              <c:f>'data-w7qpJ'!$B$2:$B$5</c:f>
              <c:numCache>
                <c:formatCode>General</c:formatCode>
                <c:ptCount val="4"/>
                <c:pt idx="0">
                  <c:v>3.5</c:v>
                </c:pt>
                <c:pt idx="1">
                  <c:v>2.9</c:v>
                </c:pt>
                <c:pt idx="2">
                  <c:v>3.1</c:v>
                </c:pt>
                <c:pt idx="3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A8-4C53-92C6-3D57BBBB6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333096"/>
        <c:axId val="350334080"/>
      </c:barChart>
      <c:catAx>
        <c:axId val="350333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0334080"/>
        <c:crosses val="autoZero"/>
        <c:auto val="1"/>
        <c:lblAlgn val="ctr"/>
        <c:lblOffset val="100"/>
        <c:noMultiLvlLbl val="0"/>
      </c:catAx>
      <c:valAx>
        <c:axId val="3503340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033309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>
          <a:solidFill>
            <a:schemeClr val="tx1"/>
          </a:solidFill>
        </a:defRPr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2C-46B9-A3EB-03C37852FA34}"/>
              </c:ext>
            </c:extLst>
          </c:dPt>
          <c:dPt>
            <c:idx val="1"/>
            <c:bubble3D val="0"/>
            <c:explosion val="2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92C-46B9-A3EB-03C37852FA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92C-46B9-A3EB-03C37852FA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92C-46B9-A3EB-03C37852FA3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92C-46B9-A3EB-03C37852FA3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92C-46B9-A3EB-03C37852FA3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92C-46B9-A3EB-03C37852FA3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92C-46B9-A3EB-03C37852FA3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92C-46B9-A3EB-03C37852FA3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92C-46B9-A3EB-03C37852FA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'data-ZPouX'!$A$2:$A$6</c:f>
              <c:strCache>
                <c:ptCount val="5"/>
                <c:pt idx="0">
                  <c:v>Mer</c:v>
                </c:pt>
                <c:pt idx="1">
                  <c:v>Fleuves et rivière</c:v>
                </c:pt>
                <c:pt idx="2">
                  <c:v>Piscines</c:v>
                </c:pt>
                <c:pt idx="3">
                  <c:v>Plans d'eau</c:v>
                </c:pt>
                <c:pt idx="4">
                  <c:v>Autres</c:v>
                </c:pt>
              </c:strCache>
            </c:strRef>
          </c:cat>
          <c:val>
            <c:numRef>
              <c:f>'data-ZPouX'!$B$2:$B$6</c:f>
              <c:numCache>
                <c:formatCode>General</c:formatCode>
                <c:ptCount val="5"/>
                <c:pt idx="0">
                  <c:v>68</c:v>
                </c:pt>
                <c:pt idx="1">
                  <c:v>45</c:v>
                </c:pt>
                <c:pt idx="2">
                  <c:v>42</c:v>
                </c:pt>
                <c:pt idx="3">
                  <c:v>40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92C-46B9-A3EB-03C37852FA3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956-40EC-A143-8D832CE38B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'data-hB9h3-1'!$A$2:$A$8</c:f>
              <c:strCache>
                <c:ptCount val="7"/>
                <c:pt idx="0">
                  <c:v>0-5</c:v>
                </c:pt>
                <c:pt idx="1">
                  <c:v>6-12</c:v>
                </c:pt>
                <c:pt idx="2">
                  <c:v>13-19</c:v>
                </c:pt>
                <c:pt idx="3">
                  <c:v>20-24</c:v>
                </c:pt>
                <c:pt idx="4">
                  <c:v>25-44</c:v>
                </c:pt>
                <c:pt idx="5">
                  <c:v>45-64</c:v>
                </c:pt>
                <c:pt idx="6">
                  <c:v>65 et +</c:v>
                </c:pt>
              </c:strCache>
            </c:strRef>
          </c:cat>
          <c:val>
            <c:numRef>
              <c:f>'data-hB9h3-1'!$B$2:$B$8</c:f>
              <c:numCache>
                <c:formatCode>General</c:formatCode>
                <c:ptCount val="7"/>
                <c:pt idx="0">
                  <c:v>14</c:v>
                </c:pt>
                <c:pt idx="1">
                  <c:v>10</c:v>
                </c:pt>
                <c:pt idx="2">
                  <c:v>23</c:v>
                </c:pt>
                <c:pt idx="3">
                  <c:v>5</c:v>
                </c:pt>
                <c:pt idx="4">
                  <c:v>20</c:v>
                </c:pt>
                <c:pt idx="5">
                  <c:v>44</c:v>
                </c:pt>
                <c:pt idx="6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56-40EC-A143-8D832CE38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1015552"/>
        <c:axId val="351015880"/>
      </c:barChart>
      <c:catAx>
        <c:axId val="35101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1015880"/>
        <c:crosses val="autoZero"/>
        <c:auto val="1"/>
        <c:lblAlgn val="ctr"/>
        <c:lblOffset val="100"/>
        <c:noMultiLvlLbl val="0"/>
      </c:catAx>
      <c:valAx>
        <c:axId val="351015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101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D3D20-B3C9-4968-B0F2-2D4144982D5C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8F0F1-1CCD-4963-A28D-0877CCF3DE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83E24-51CA-4E84-8E3C-F2ADE86AECEF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50C0-6638-469E-B413-41176E3C3C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313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238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164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509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27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150C0-6638-469E-B413-41176E3C3C31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637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F27F26F-7EDC-4DD3-9F52-4ACDA8543AB6}" type="datetimeFigureOut">
              <a:rPr lang="fr-FR" smtClean="0"/>
              <a:pPr/>
              <a:t>04/07/2018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42CF46D-F703-4DFE-8DF0-901CDECB0BE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../tests%20video/Attestation%20scolaire%20&#171;%20savoir-nager%20&#187;%20-%20Coll&#232;ge%20des%20Caillols.fl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Savoir Nager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2017 - 2018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circulaire du 22 août 2017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fr-FR" dirty="0"/>
              <a:t>Apprendre à nager à tous les élèves est une priorité nationale.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fr-FR" dirty="0"/>
              <a:t>Le savoir nager se construit prioritairement du CP à la 6</a:t>
            </a:r>
            <a:r>
              <a:rPr lang="fr-FR" baseline="30000" dirty="0"/>
              <a:t>ème</a:t>
            </a:r>
            <a:r>
              <a:rPr lang="fr-FR" dirty="0"/>
              <a:t>.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fr-FR" dirty="0"/>
              <a:t>Plusieurs séquences d’enseignement répartis sur les différents cycles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fr-FR" dirty="0"/>
              <a:t>Adaptation des actions de soutiens pour les non-nageurs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13A206-3A46-44E3-925F-D000E15D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attendus de fin de cycle :  circulaire 22 août 2017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BF12F1-D7B8-4C1C-9F76-BF204E655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800" dirty="0"/>
              <a:t>Maternelle: découverte et exploration, agir en confiance et en sécurité et construire de nouveaux équilibres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Cycle 2: se déplacer une quinzaine de mètres sans appui et après un temps d’immersion – Certificat d’aisance aquatique - (</a:t>
            </a:r>
            <a:r>
              <a:rPr lang="fr-FR" sz="2800" i="1" dirty="0"/>
              <a:t>Respecter les règles de sécurité qui s’appliquent)</a:t>
            </a:r>
          </a:p>
          <a:p>
            <a:pPr marL="0" indent="0">
              <a:buNone/>
            </a:pPr>
            <a:endParaRPr lang="fr-FR" sz="28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Cycle 3: Attestation Scolaire de Savoir Nager (</a:t>
            </a:r>
            <a:r>
              <a:rPr lang="fr-FR" sz="2800" i="1" dirty="0"/>
              <a:t>Connaitre et respecter les règles de sécurité qui s’appliquent à chaque environnement - Identifier la personne responsable à alerter ou la procédure en cas de problème)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1692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9518B-5738-4689-9F69-D45B360646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socle commun de connaissances, de compétences et de culture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6169D913-F4DB-4039-BC3A-ED0E7395DE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L’élève observe les règles de sécurité liées aux techniques et produits rencontrés dans la vie quotidienne</a:t>
            </a:r>
          </a:p>
        </p:txBody>
      </p:sp>
    </p:spTree>
    <p:extLst>
      <p:ext uri="{BB962C8B-B14F-4D97-AF65-F5344CB8AC3E}">
        <p14:creationId xmlns:p14="http://schemas.microsoft.com/office/powerpoint/2010/main" val="1262564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95D4B9-D37C-463D-86FE-FF93F9A1F8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programmes de l’école et du collège</a:t>
            </a:r>
          </a:p>
        </p:txBody>
      </p:sp>
    </p:spTree>
    <p:extLst>
      <p:ext uri="{BB962C8B-B14F-4D97-AF65-F5344CB8AC3E}">
        <p14:creationId xmlns:p14="http://schemas.microsoft.com/office/powerpoint/2010/main" val="24359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51BB462-8043-451F-924D-53A8E54C26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L’école maternelle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5F84ABEF-2CDE-4ED6-B866-860998986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34" y="2819400"/>
            <a:ext cx="8229600" cy="334590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dirty="0"/>
              <a:t>Maternelle:</a:t>
            </a:r>
          </a:p>
          <a:p>
            <a:pPr marL="457200" indent="-457200" algn="l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dirty="0"/>
              <a:t>Développer de nouveaux équilibres (,,, se laisser flotter...)</a:t>
            </a:r>
          </a:p>
          <a:p>
            <a:pPr marL="457200" indent="-457200" algn="l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dirty="0"/>
              <a:t>Découvrir des espaces inconnus ou caractérisés par leur incertitude (piscine, patinoire, parc, forêt...). Pour les enfants autour de quatre ans,</a:t>
            </a:r>
          </a:p>
          <a:p>
            <a:pPr marL="457200" indent="-457200" algn="l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dirty="0"/>
              <a:t>l'enseignant …attire l'attention des enfants sur leur propre sécurité et celle des autres, dans des situations pédagogiques dont le niveau de risque objectif est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dirty="0"/>
              <a:t>contrôlé par l'adulte.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Attendu de fin de cycle : Se déplacer avec aisance dans des environnements variés, naturels ou aménagés.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2129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51BB462-8043-451F-924D-53A8E54C2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Cycle 2 (CP-CE1-CE2)</a:t>
            </a:r>
            <a:br>
              <a:rPr lang="fr-FR" dirty="0"/>
            </a:br>
            <a:r>
              <a:rPr lang="fr-FR" dirty="0"/>
              <a:t>Cycle 3 (CM1-CM2-6</a:t>
            </a:r>
            <a:r>
              <a:rPr lang="fr-FR" baseline="30000" dirty="0"/>
              <a:t>ème</a:t>
            </a:r>
            <a:r>
              <a:rPr lang="fr-FR" dirty="0"/>
              <a:t>)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20DAEEC5-2E97-45F3-BB1E-CF6D7589907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1371517"/>
              </p:ext>
            </p:extLst>
          </p:nvPr>
        </p:nvGraphicFramePr>
        <p:xfrm>
          <a:off x="457200" y="1646238"/>
          <a:ext cx="793122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1224">
                  <a:extLst>
                    <a:ext uri="{9D8B030D-6E8A-4147-A177-3AD203B41FA5}">
                      <a16:colId xmlns:a16="http://schemas.microsoft.com/office/drawing/2014/main" val="36247967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AFC cycle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743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déplacer dans l’eau sur une quinzaine de mètres sans appui et après un temps d’immersion.</a:t>
                      </a:r>
                    </a:p>
                    <a:p>
                      <a:pPr marL="285750" indent="-285750"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Respecter les règles de sécurité qui s’appliquent.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397971"/>
                  </a:ext>
                </a:extLst>
              </a:tr>
            </a:tbl>
          </a:graphicData>
        </a:graphic>
      </p:graphicFrame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776A403A-24D9-4FF1-953A-254512B2EDE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34859420"/>
              </p:ext>
            </p:extLst>
          </p:nvPr>
        </p:nvGraphicFramePr>
        <p:xfrm>
          <a:off x="457200" y="3573016"/>
          <a:ext cx="7931224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1224">
                  <a:extLst>
                    <a:ext uri="{9D8B030D-6E8A-4147-A177-3AD203B41FA5}">
                      <a16:colId xmlns:a16="http://schemas.microsoft.com/office/drawing/2014/main" val="1036976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AFC cycle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37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Connaitre et respecter les règles de sécurité qui s’appliquent à chaque environnement.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Identifier la personne responsable à alerter ou la procédure en cas de problème.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Valider l’attestation scolaire du savoir nager (ASSN), conformément à l’arrêté du 9 juillet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2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42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F6E52-E711-4B9E-90DB-36B837316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Cycle 2</a:t>
            </a:r>
            <a:br>
              <a:rPr lang="fr-FR" dirty="0"/>
            </a:br>
            <a:r>
              <a:rPr lang="fr-FR" b="1" dirty="0"/>
              <a:t>Certificat d’aisance aquatique</a:t>
            </a:r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DF9AE86A-62F5-4A08-8CA9-A551015EF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16" y="1649939"/>
            <a:ext cx="3970784" cy="4735092"/>
          </a:xfrm>
        </p:spPr>
        <p:txBody>
          <a:bodyPr>
            <a:normAutofit fontScale="70000" lnSpcReduction="20000"/>
          </a:bodyPr>
          <a:lstStyle/>
          <a:p>
            <a:endParaRPr lang="fr-FR" dirty="0"/>
          </a:p>
          <a:p>
            <a:r>
              <a:rPr lang="fr-FR" dirty="0"/>
              <a:t> Ce test peut être préparé et passé dès le cycle 2 et, lorsque cela est possible, dès la grande section de l’école maternelle. </a:t>
            </a:r>
          </a:p>
          <a:p>
            <a:endParaRPr lang="fr-FR" dirty="0"/>
          </a:p>
          <a:p>
            <a:r>
              <a:rPr lang="fr-FR" dirty="0"/>
              <a:t>Sa réussite peut être certifiée par tout enseignant…</a:t>
            </a:r>
          </a:p>
          <a:p>
            <a:endParaRPr lang="fr-FR" dirty="0"/>
          </a:p>
          <a:p>
            <a:r>
              <a:rPr lang="fr-FR" dirty="0"/>
              <a:t> L’obtention du certificat d’aisance aquatique permet l’accès aux activités aquatiques dans le cadre des accueils collectifs de mineurs </a:t>
            </a: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5E58E2D5-6334-47B0-B74E-BBBB9188D22C}"/>
              </a:ext>
            </a:extLst>
          </p:cNvPr>
          <p:cNvSpPr txBox="1">
            <a:spLocks/>
          </p:cNvSpPr>
          <p:nvPr/>
        </p:nvSpPr>
        <p:spPr>
          <a:xfrm>
            <a:off x="4572000" y="1649939"/>
            <a:ext cx="4254624" cy="452628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92100" indent="-292100" algn="l" rtl="0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rtl="0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fr-FR" dirty="0"/>
          </a:p>
          <a:p>
            <a:endParaRPr lang="fr-FR" dirty="0"/>
          </a:p>
          <a:p>
            <a:r>
              <a:rPr lang="fr-FR" dirty="0"/>
              <a:t>Effectuer un saut dans l’eau ; </a:t>
            </a:r>
          </a:p>
          <a:p>
            <a:r>
              <a:rPr lang="fr-FR" dirty="0"/>
              <a:t>réaliser une flottaison sur le dos pendant 5 s ; </a:t>
            </a:r>
          </a:p>
          <a:p>
            <a:r>
              <a:rPr lang="fr-FR" dirty="0"/>
              <a:t>réaliser une sustentation verticale pendant 5 s;</a:t>
            </a:r>
          </a:p>
          <a:p>
            <a:r>
              <a:rPr lang="fr-FR" dirty="0"/>
              <a:t>nager sur le ventre pendant vingt mètres ; </a:t>
            </a:r>
          </a:p>
          <a:p>
            <a:r>
              <a:rPr lang="fr-FR" dirty="0"/>
              <a:t>franchir une ligne d’eau ou passer sous une embarcation ou un objet flottant. </a:t>
            </a:r>
          </a:p>
          <a:p>
            <a:endParaRPr lang="fr-FR" dirty="0"/>
          </a:p>
          <a:p>
            <a:pPr marL="0" indent="0">
              <a:buFont typeface="Wingdings 2"/>
              <a:buNone/>
            </a:pPr>
            <a:r>
              <a:rPr lang="fr-FR" dirty="0"/>
              <a:t>Ce test peut être réalisé avec ou sans brassière de sécurité. </a:t>
            </a:r>
          </a:p>
        </p:txBody>
      </p:sp>
    </p:spTree>
    <p:extLst>
      <p:ext uri="{BB962C8B-B14F-4D97-AF65-F5344CB8AC3E}">
        <p14:creationId xmlns:p14="http://schemas.microsoft.com/office/powerpoint/2010/main" val="3163245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Cycle 3: L’attestation de savoir nager (ASSN) –juillet 2015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070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br>
              <a:rPr lang="fr-FR" dirty="0"/>
            </a:br>
            <a:endParaRPr lang="fr-FR" dirty="0"/>
          </a:p>
          <a:p>
            <a:r>
              <a:rPr lang="fr-FR" sz="2500" dirty="0"/>
              <a:t>Son acquisition est un objectif des classes de CM1, CM2 et sixième</a:t>
            </a:r>
            <a:br>
              <a:rPr lang="fr-FR" sz="2500" dirty="0"/>
            </a:br>
            <a:endParaRPr lang="fr-FR" sz="2500" dirty="0"/>
          </a:p>
          <a:p>
            <a:r>
              <a:rPr lang="fr-FR" sz="2500" dirty="0"/>
              <a:t>Sa maîtrise permet d'accéder à toute activité aquatique ou nautique susceptible d'être programmée dans le cadre des enseignements obligatoires ou d'activités optionnelles en EPS, ou à l'extérieur de l'école</a:t>
            </a:r>
            <a:br>
              <a:rPr lang="fr-FR" sz="2500" dirty="0"/>
            </a:br>
            <a:endParaRPr lang="fr-FR" sz="2500" dirty="0"/>
          </a:p>
          <a:p>
            <a:r>
              <a:rPr lang="fr-FR" sz="2500" dirty="0"/>
              <a:t>L'attestation scolaire « savoir-nager », délivrée par le directeur de l'école ou par le principal du collège, est incluse dans le livret scolaire de l'élève </a:t>
            </a:r>
            <a:br>
              <a:rPr lang="fr-FR" sz="2500" dirty="0"/>
            </a:br>
            <a:endParaRPr lang="fr-FR" sz="2500" dirty="0"/>
          </a:p>
          <a:p>
            <a:r>
              <a:rPr lang="fr-FR" sz="2500" dirty="0"/>
              <a:t>La maîtrise du savoir-nager est attestée par les personnels qui ont encadré la formation et la passation des tests correspondants : à l'école primaire, un professeur des écoles </a:t>
            </a:r>
            <a:r>
              <a:rPr lang="fr-FR" sz="3100" b="1" dirty="0">
                <a:solidFill>
                  <a:srgbClr val="FFFF00"/>
                </a:solidFill>
              </a:rPr>
              <a:t>en collaboration avec un professionnel qualifié et agréé </a:t>
            </a:r>
            <a:r>
              <a:rPr lang="fr-FR" sz="2500" dirty="0"/>
              <a:t>par le directeur académique des services de l'éducation nationale ; au collège, un professeur d'éducation physique et sportive</a:t>
            </a:r>
          </a:p>
        </p:txBody>
      </p:sp>
    </p:spTree>
    <p:extLst>
      <p:ext uri="{BB962C8B-B14F-4D97-AF65-F5344CB8AC3E}">
        <p14:creationId xmlns:p14="http://schemas.microsoft.com/office/powerpoint/2010/main" val="116675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c’est quoi, Monsieur?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5111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sz="4400" dirty="0"/>
              <a:t>Parcours à réaliser en continuité, sans reprise d'appuis au bord du bassin et sans lunettes :</a:t>
            </a:r>
            <a:br>
              <a:rPr lang="fr-FR" sz="4400" dirty="0"/>
            </a:br>
            <a:endParaRPr lang="fr-FR" sz="4400" dirty="0"/>
          </a:p>
          <a:p>
            <a:r>
              <a:rPr lang="fr-FR" dirty="0"/>
              <a:t>à partir du bord de la piscine, entrer dans l'eau en chute arrière ;</a:t>
            </a:r>
          </a:p>
          <a:p>
            <a:r>
              <a:rPr lang="fr-FR" dirty="0"/>
              <a:t>se déplacer sur une distance de 3,5 mètres en direction d'un obstacle ;</a:t>
            </a:r>
          </a:p>
          <a:p>
            <a:r>
              <a:rPr lang="fr-FR" dirty="0"/>
              <a:t>franchir en immersion complète l'obstacle sur une distance de 1,5 mètre ;</a:t>
            </a:r>
          </a:p>
          <a:p>
            <a:r>
              <a:rPr lang="fr-FR" dirty="0"/>
              <a:t>se déplacer sur le ventre sur une distance de 15 mètres ;</a:t>
            </a:r>
          </a:p>
          <a:p>
            <a:r>
              <a:rPr lang="fr-FR" dirty="0"/>
              <a:t>au cours de ce déplacement, au signal sonore, réaliser un surplace vertical pendant 15 secondes puis reprendre le déplacement pour terminer la distance des 15 mètres ;</a:t>
            </a:r>
          </a:p>
          <a:p>
            <a:r>
              <a:rPr lang="fr-FR" dirty="0"/>
              <a:t>faire demi-tour sans reprise d'appuis et passer d'une position ventrale à une position dorsale ;</a:t>
            </a:r>
          </a:p>
          <a:p>
            <a:r>
              <a:rPr lang="fr-FR" dirty="0"/>
              <a:t>se déplacer sur le dos sur une distance de 15 mètres ;</a:t>
            </a:r>
          </a:p>
          <a:p>
            <a:r>
              <a:rPr lang="fr-FR" dirty="0"/>
              <a:t>au cours de ce déplacement, au signal sonore réaliser un surplace en position horizontale dorsale pendant 15 secondes, puis reprendre le déplacement pour terminer la distance des 15 mètres ;</a:t>
            </a:r>
          </a:p>
          <a:p>
            <a:r>
              <a:rPr lang="fr-FR" dirty="0"/>
              <a:t>se retourner sur le ventre pour franchir à nouveau l'obstacle en immersion complète ;</a:t>
            </a:r>
          </a:p>
          <a:p>
            <a:r>
              <a:rPr lang="fr-FR" dirty="0"/>
              <a:t>se déplacer sur le ventre pour revenir au point de départ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4" name="Image 3" descr="clap cinéma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0352" y="5733256"/>
            <a:ext cx="643611" cy="59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0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…mais aussi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/>
              <a:t>Connaissances et attitudes :</a:t>
            </a:r>
            <a:br>
              <a:rPr lang="fr-FR" dirty="0"/>
            </a:br>
            <a:endParaRPr lang="fr-FR" dirty="0"/>
          </a:p>
          <a:p>
            <a:r>
              <a:rPr lang="fr-FR" dirty="0"/>
              <a:t>Savoir identifier la personne responsable de la surveillance à alerter en cas de problème ;</a:t>
            </a:r>
          </a:p>
          <a:p>
            <a:r>
              <a:rPr lang="fr-FR" dirty="0"/>
              <a:t>connaître les règles de base liées à l'hygiène et la sécurité dans un établissement de bains ou un espace surveillé ;</a:t>
            </a:r>
          </a:p>
          <a:p>
            <a:r>
              <a:rPr lang="fr-FR" dirty="0"/>
              <a:t>savoir identifier les environnements et les circonstances pour lesquels la maîtrise du savoir-nager est adaptée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CE8F8-B1F4-4E4A-9720-BB2E8AD60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enjeux sociaux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DD63092-46BB-4108-9E64-2952C5E85D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10308"/>
            <a:ext cx="914400" cy="762000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5BDFBA7-8D22-4F6B-AB7E-24EBE124780E}"/>
              </a:ext>
            </a:extLst>
          </p:cNvPr>
          <p:cNvSpPr txBox="1"/>
          <p:nvPr/>
        </p:nvSpPr>
        <p:spPr>
          <a:xfrm>
            <a:off x="1882044" y="1509316"/>
            <a:ext cx="288032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30 mai 2016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ED52DC0-7150-41CD-BBBD-6BA8B500E3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96" y="2358145"/>
            <a:ext cx="2807296" cy="140364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5EC4BE5-DB06-4A12-B749-6DCFD33FB5B8}"/>
              </a:ext>
            </a:extLst>
          </p:cNvPr>
          <p:cNvSpPr/>
          <p:nvPr/>
        </p:nvSpPr>
        <p:spPr>
          <a:xfrm>
            <a:off x="3851920" y="2003509"/>
            <a:ext cx="4834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Sur les 77 personnes décédées dans l’Atlantique en vingt ans, sur les plages landaises, 58 ont été emportées par les baïnes en dehors des zones de surveillance.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48D697-1385-4019-ADC2-53CD17E4A008}"/>
              </a:ext>
            </a:extLst>
          </p:cNvPr>
          <p:cNvSpPr/>
          <p:nvPr/>
        </p:nvSpPr>
        <p:spPr>
          <a:xfrm>
            <a:off x="611560" y="4087810"/>
            <a:ext cx="80617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58 personnes sont mortes à cause de leur imprudence, emportées par une baïne, en dehors d’une zone surveillée </a:t>
            </a:r>
            <a:r>
              <a:rPr lang="fr-FR" b="1" dirty="0"/>
              <a:t>(75% des décès</a:t>
            </a:r>
            <a:r>
              <a:rPr lang="fr-FR" dirty="0"/>
              <a:t>). Ils se sont baignés dans une zone non surveillée ou en dehors de la période de surveillance </a:t>
            </a:r>
          </a:p>
          <a:p>
            <a:r>
              <a:rPr lang="fr-FR" dirty="0"/>
              <a:t>4 personnes "seulement" ont péri entre les deux drapeaux bleus en vingt ans. 2 décès accidentels et 2 décès consécutifs à des malaises. </a:t>
            </a:r>
          </a:p>
          <a:p>
            <a:r>
              <a:rPr lang="fr-FR" dirty="0"/>
              <a:t>De quoi rappeler l’importance de respecter les consignes de base de sécurité pour soi, ses enfants, sa famille, son entourage.</a:t>
            </a:r>
          </a:p>
        </p:txBody>
      </p:sp>
    </p:spTree>
    <p:extLst>
      <p:ext uri="{BB962C8B-B14F-4D97-AF65-F5344CB8AC3E}">
        <p14:creationId xmlns:p14="http://schemas.microsoft.com/office/powerpoint/2010/main" val="1701387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… quelles conséquences?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Intégrer obligatoirement les tests dans le projet pédagogique</a:t>
            </a:r>
            <a:br>
              <a:rPr lang="fr-FR" dirty="0"/>
            </a:br>
            <a:endParaRPr lang="fr-FR" dirty="0"/>
          </a:p>
          <a:p>
            <a:r>
              <a:rPr lang="fr-FR" dirty="0"/>
              <a:t>Donner les pré-requis à ceux qui le passeront en 6</a:t>
            </a:r>
            <a:r>
              <a:rPr lang="fr-FR" baseline="30000" dirty="0"/>
              <a:t>ème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Enchainer les actions</a:t>
            </a:r>
          </a:p>
          <a:p>
            <a:pPr lvl="1"/>
            <a:r>
              <a:rPr lang="fr-FR" dirty="0"/>
              <a:t>Entrer dans l’eau par renversement arrière</a:t>
            </a:r>
          </a:p>
          <a:p>
            <a:pPr lvl="1"/>
            <a:r>
              <a:rPr lang="fr-FR" dirty="0"/>
              <a:t>S’immerger et se déplacer en immersion</a:t>
            </a:r>
          </a:p>
          <a:p>
            <a:pPr lvl="1"/>
            <a:r>
              <a:rPr lang="fr-FR" dirty="0"/>
              <a:t>S’équilibrer au milieu d’un déplacement</a:t>
            </a:r>
          </a:p>
          <a:p>
            <a:pPr lvl="1"/>
            <a:r>
              <a:rPr lang="fr-FR" dirty="0"/>
              <a:t>Se déplacer sur le dos et sur le ventre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5EE87A-D16A-4578-8207-19DDEED88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L’évaluation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600DA13-E68F-4E28-9B73-C20F17F0C2F2}"/>
              </a:ext>
            </a:extLst>
          </p:cNvPr>
          <p:cNvGraphicFramePr>
            <a:graphicFrameLocks noGrp="1"/>
          </p:cNvGraphicFramePr>
          <p:nvPr/>
        </p:nvGraphicFramePr>
        <p:xfrm>
          <a:off x="457201" y="2487904"/>
          <a:ext cx="8229598" cy="2828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7531">
                  <a:extLst>
                    <a:ext uri="{9D8B030D-6E8A-4147-A177-3AD203B41FA5}">
                      <a16:colId xmlns:a16="http://schemas.microsoft.com/office/drawing/2014/main" val="1444775662"/>
                    </a:ext>
                  </a:extLst>
                </a:gridCol>
                <a:gridCol w="1667886">
                  <a:extLst>
                    <a:ext uri="{9D8B030D-6E8A-4147-A177-3AD203B41FA5}">
                      <a16:colId xmlns:a16="http://schemas.microsoft.com/office/drawing/2014/main" val="255923443"/>
                    </a:ext>
                  </a:extLst>
                </a:gridCol>
                <a:gridCol w="1667886">
                  <a:extLst>
                    <a:ext uri="{9D8B030D-6E8A-4147-A177-3AD203B41FA5}">
                      <a16:colId xmlns:a16="http://schemas.microsoft.com/office/drawing/2014/main" val="2570727363"/>
                    </a:ext>
                  </a:extLst>
                </a:gridCol>
                <a:gridCol w="1667886">
                  <a:extLst>
                    <a:ext uri="{9D8B030D-6E8A-4147-A177-3AD203B41FA5}">
                      <a16:colId xmlns:a16="http://schemas.microsoft.com/office/drawing/2014/main" val="2838350375"/>
                    </a:ext>
                  </a:extLst>
                </a:gridCol>
                <a:gridCol w="1668409">
                  <a:extLst>
                    <a:ext uri="{9D8B030D-6E8A-4147-A177-3AD203B41FA5}">
                      <a16:colId xmlns:a16="http://schemas.microsoft.com/office/drawing/2014/main" val="2442800725"/>
                    </a:ext>
                  </a:extLst>
                </a:gridCol>
              </a:tblGrid>
              <a:tr h="519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Etape 1</a:t>
                      </a:r>
                      <a:r>
                        <a:rPr lang="fr-FR" sz="90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Objectifs d’apprentissage non atteint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Etape 2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Objectif d’apprentissage partiellement atteint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Etape 3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Objectifs d’apprentissage atteint (savoir nager)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Etape 4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Objectifs d’apprentissage dépassés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/>
                </a:tc>
                <a:extLst>
                  <a:ext uri="{0D108BD9-81ED-4DB2-BD59-A6C34878D82A}">
                    <a16:rowId xmlns:a16="http://schemas.microsoft.com/office/drawing/2014/main" val="790647011"/>
                  </a:ext>
                </a:extLst>
              </a:tr>
              <a:tr h="844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Respecter les règles de sécurité qui s’appliquent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Se déplace en marchant dans la piscine.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Entre ou sort de l’eau à la commande de l’adulte ;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Passe à la douche et aux toilettes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Sait s’équiper, bonnet, ceinture, brassard…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S’adresse à l’adulte pour aller aux toilettes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S’équipe ou se déséquipe en fonction de la profondeur du bassin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Sait adapter son équipement en fonction de la profondeur du bassin et de la tâche demandée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extLst>
                  <a:ext uri="{0D108BD9-81ED-4DB2-BD59-A6C34878D82A}">
                    <a16:rowId xmlns:a16="http://schemas.microsoft.com/office/drawing/2014/main" val="3014624119"/>
                  </a:ext>
                </a:extLst>
              </a:tr>
              <a:tr h="1270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Réalise un parcours un parcours en adaptant ses déplacements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Avec ou sans aide à la flottaison, entrer dans l’eau depuis le bord du bassin, se déplacer de point en point en variant les équilibres (dos-ventre), passer sous une ligne d’eau. (Parcours réalisé en moyenne profondeur)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Avec ou sans aide à la flottaison : </a:t>
                      </a:r>
                      <a:endParaRPr lang="fr-FR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Se déplacer dans l’eau sur une quinzaine de mètres sans appui et après un temps d’immersion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700" dirty="0">
                          <a:effectLst/>
                        </a:rPr>
                        <a:t>Se déplacer sur une quinzaine de mètres sans aide à la flottaison et sans reprise d’appuis.</a:t>
                      </a:r>
                      <a:endParaRPr lang="fr-FR" sz="9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 dirty="0">
                          <a:effectLst/>
                        </a:rPr>
                        <a:t>Effectuer un enchaînement d’actions sans reprise d’appuis, en moyenne profondeur, amenant à s’immerger en sautant dans l’eau, à se déplacer brièvement sous ’eau (par exemple pour passer sous un obstacle flottant) puis à se laisser flotter un instant avant de regagner le bord.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 anchor="ctr"/>
                </a:tc>
                <a:extLst>
                  <a:ext uri="{0D108BD9-81ED-4DB2-BD59-A6C34878D82A}">
                    <a16:rowId xmlns:a16="http://schemas.microsoft.com/office/drawing/2014/main" val="125220202"/>
                  </a:ext>
                </a:extLst>
              </a:tr>
            </a:tbl>
          </a:graphicData>
        </a:graphic>
      </p:graphicFrame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AC4DBE3B-F4F1-4445-BFCA-63E38E6E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 cycle 2</a:t>
            </a:r>
          </a:p>
        </p:txBody>
      </p:sp>
    </p:spTree>
    <p:extLst>
      <p:ext uri="{BB962C8B-B14F-4D97-AF65-F5344CB8AC3E}">
        <p14:creationId xmlns:p14="http://schemas.microsoft.com/office/powerpoint/2010/main" val="3794073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2F04A-2668-4166-9AAC-C3B9D0B82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Evaluation cycle 3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8BCBD7A-90B5-4382-BD08-40C755BAC9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423557"/>
              </p:ext>
            </p:extLst>
          </p:nvPr>
        </p:nvGraphicFramePr>
        <p:xfrm>
          <a:off x="457200" y="1646238"/>
          <a:ext cx="8229600" cy="4609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01981092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1007985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7627028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95043905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3584713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1</a:t>
                      </a: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non atteint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 d’apprentissage partiellement atteint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atteint (savoir nager)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4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dépassés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931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Réaliser… un parcours dans un environnement inhabituel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déplacer sur une quinzaine de mètres sans aide à la flottaison et sans reprise d’appuis.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Effectuer un enchaînement d’actions sans reprise d’appuis, en moyenne profondeur, amenant à s’immerger en sautant dans l’eau, à se déplacer brièvement sous l’eau (par exemple pour passer sous un obstacle flottant) puis à se laisser flotter un instant avant de regagner le bord.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déplacer sur une trentaine de mètres sans aide à la flottaison et sans reprise d’appuis. Par exemple, se déplacer sur 25 mètres, effectuer un virage, une coulée et une reprise de nage pour gagner le bord.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Enchaîner, sans reprise d’appuis, un saut ou un plongeon en grande profondeur, un déplacement orienté en immersion (par exemple pour passer dans un cerceau immergé) et un sur-place de 5 à 10 secondes avant de regagner le bord.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Parcours à réaliser en continuité, sans reprise d'appuis au bord du bassin et sans lunettes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Parcours à réaliser en continuité, sans reprise d'appuis au bord du bassin (et sans lunettes ?)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Depuis le bord de la piscine, plonger et se déplacer 4/5 m sous l’eau, revenir à la surface et se déplacer sur le ventre sur une dizaine de mètres, réaliser un surplace de 5 s au-dessus d’un objet immergé à environ 2 m, réaliser une immersion pour récupérer l’objet, à la surface le maintenir hors de l’eau, se déplacer sur le dos sur une dizaine de mètres en gardant l’objet hors de l’eau et le déposer sur le bord du bassin.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779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Connaître et respecter les règles de sécurité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Connaît les circuits entrée/vestiaire – vestiaire/douche – douche/bassin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Respecte les consignes qui lui sont rappelées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déplace dans les vestiaires, les sanitaires sur les plages avec ses camarades, en marchant et sans bousculade.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Respecte les règles d’hygiène (douche, WC, pédiluve)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S’équipe correctement en fonction de la tache demandée, de l’espace d’évolution.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Identifie les espaces autorisés et ceux interdits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Reconnaît le signal d’évacuation et sort rapidement du bassin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Identifie les risques liés à caque espace ou à chaque tâche.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Agit avec raison sans se mettre en danger.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S’exprime sur les risques rencontrés et les mesures à prendre pour ne pas se mettre en danger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Identifie les différents types de signaux, sait comment réagir et où se diriger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5689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749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5EE87A-D16A-4578-8207-19DDEED88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L’évaluation cycle 3 (suite)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AC4DBE3B-F4F1-4445-BFCA-63E38E6E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D9070D4E-789F-48FE-877C-E4A0FC4A0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173997"/>
              </p:ext>
            </p:extLst>
          </p:nvPr>
        </p:nvGraphicFramePr>
        <p:xfrm>
          <a:off x="611560" y="1646237"/>
          <a:ext cx="8075240" cy="236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048">
                  <a:extLst>
                    <a:ext uri="{9D8B030D-6E8A-4147-A177-3AD203B41FA5}">
                      <a16:colId xmlns:a16="http://schemas.microsoft.com/office/drawing/2014/main" val="1520214260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2584379231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1254613668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4092494197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1446796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1</a:t>
                      </a: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non atteint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 d’apprentissage partiellement atteint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atteint (savoir nager)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 4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Objectifs d’apprentissage dépassés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29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Identifier la personne responsable à alerter ou la procédure en cas de problème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réfère uniquement à l’enseignant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réfère indifféremment aux adultes présents autour du bassin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Différencie les rôles de chaque adulte (enseignant, accompagnateur, Educateur, surveillant)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S’adresse au bon adulte en fonction du problème rencontré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Connaît les attributions de chacun. Sait à qui s’adresser en fonction des circonstances.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Connaît des procédures à appliquer en cas d’urgence (sortie du bassin et lieu de rassemblement)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5135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Valider l’attestation scolaire du savoir nager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Palier 1 de la circulaire 2011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Palier 2 de la circulaire 2011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 activité nautique circulaire 2000-75 du 31 mai 2000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Attestation scolaire de savoir nager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Parcours de sauvetage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0295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652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… </a:t>
            </a:r>
            <a:r>
              <a:rPr lang="fr-FR"/>
              <a:t>autres conséquences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/>
              <a:t>Redonner des moyens au nouveau cycle 3 (CM1-CM2-6</a:t>
            </a:r>
            <a:r>
              <a:rPr lang="fr-FR" sz="2800" baseline="30000" dirty="0"/>
              <a:t>ème</a:t>
            </a:r>
            <a:r>
              <a:rPr lang="fr-FR" sz="2800" dirty="0"/>
              <a:t>)</a:t>
            </a:r>
            <a:br>
              <a:rPr lang="fr-FR" sz="2800" dirty="0"/>
            </a:br>
            <a:endParaRPr lang="fr-FR" sz="2800" dirty="0"/>
          </a:p>
          <a:p>
            <a:r>
              <a:rPr lang="fr-FR" sz="2800" dirty="0"/>
              <a:t>À moyens constants (pas de nouveaux créneaux)</a:t>
            </a:r>
            <a:br>
              <a:rPr lang="fr-FR" sz="2800" dirty="0"/>
            </a:br>
            <a:endParaRPr lang="fr-FR" sz="2800" dirty="0"/>
          </a:p>
          <a:p>
            <a:r>
              <a:rPr lang="fr-FR" sz="2800" dirty="0"/>
              <a:t>Aller vers « se déplacer efficacement », </a:t>
            </a:r>
            <a:r>
              <a:rPr lang="fr-FR" dirty="0"/>
              <a:t>nager vite, nager longtemps</a:t>
            </a:r>
          </a:p>
          <a:p>
            <a:endParaRPr lang="fr-FR" dirty="0"/>
          </a:p>
          <a:p>
            <a:r>
              <a:rPr lang="fr-FR" dirty="0"/>
              <a:t>Intégrer les tests dans la programmation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harlie-etmaintenant-535e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620688"/>
            <a:ext cx="7848872" cy="5911972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3F6874-F5A0-424A-81C4-D34FAA0A615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229600" cy="5462067"/>
          </a:xfrm>
        </p:spPr>
        <p:txBody>
          <a:bodyPr>
            <a:normAutofit/>
          </a:bodyPr>
          <a:lstStyle/>
          <a:p>
            <a:r>
              <a:rPr lang="fr-FR" dirty="0"/>
              <a:t>Réorganiser le projet pédagogique pour l’adapter aux objectifs de chaque cycle;</a:t>
            </a:r>
          </a:p>
          <a:p>
            <a:r>
              <a:rPr lang="fr-FR" dirty="0"/>
              <a:t> Redonner du temps au cycle 3 avant l’entrée en 6</a:t>
            </a:r>
            <a:r>
              <a:rPr lang="fr-FR" baseline="30000" dirty="0"/>
              <a:t>ème </a:t>
            </a:r>
            <a:endParaRPr lang="fr-FR" dirty="0"/>
          </a:p>
          <a:p>
            <a:r>
              <a:rPr lang="fr-FR" dirty="0"/>
              <a:t>Se fixer comme objectif prioritaire l’ASSN ou les </a:t>
            </a:r>
            <a:r>
              <a:rPr lang="fr-FR" dirty="0" err="1"/>
              <a:t>pré-requis</a:t>
            </a:r>
            <a:endParaRPr lang="fr-FR" dirty="0"/>
          </a:p>
          <a:p>
            <a:r>
              <a:rPr lang="fr-FR" dirty="0"/>
              <a:t>Mettre en place un suivi de chaque élève de CM sur la base de l’ASSN ou de ses </a:t>
            </a:r>
            <a:r>
              <a:rPr lang="fr-FR" dirty="0" err="1"/>
              <a:t>pré-requis</a:t>
            </a:r>
            <a:endParaRPr lang="fr-FR" dirty="0"/>
          </a:p>
          <a:p>
            <a:r>
              <a:rPr lang="fr-FR" dirty="0"/>
              <a:t>Faire un bilan en fin d’année scolaire</a:t>
            </a:r>
          </a:p>
        </p:txBody>
      </p:sp>
    </p:spTree>
    <p:extLst>
      <p:ext uri="{BB962C8B-B14F-4D97-AF65-F5344CB8AC3E}">
        <p14:creationId xmlns:p14="http://schemas.microsoft.com/office/powerpoint/2010/main" val="24490746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A7282B4-E5E6-4348-A8A4-9D7C3CE77D92}"/>
              </a:ext>
            </a:extLst>
          </p:cNvPr>
          <p:cNvSpPr txBox="1"/>
          <p:nvPr/>
        </p:nvSpPr>
        <p:spPr>
          <a:xfrm>
            <a:off x="1619672" y="2132856"/>
            <a:ext cx="632436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Questions diverses: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dirty="0"/>
              <a:t>Agrément des maitres-nageurs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dirty="0"/>
              <a:t>BNSSA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dirty="0"/>
              <a:t>autres</a:t>
            </a:r>
          </a:p>
        </p:txBody>
      </p:sp>
    </p:spTree>
    <p:extLst>
      <p:ext uri="{BB962C8B-B14F-4D97-AF65-F5344CB8AC3E}">
        <p14:creationId xmlns:p14="http://schemas.microsoft.com/office/powerpoint/2010/main" val="178504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B3AAA70-7438-4F6F-8400-A4EB246F7B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76672"/>
            <a:ext cx="4248472" cy="159317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105181E-837B-4AB0-A899-EDF7A80B0F53}"/>
              </a:ext>
            </a:extLst>
          </p:cNvPr>
          <p:cNvSpPr txBox="1"/>
          <p:nvPr/>
        </p:nvSpPr>
        <p:spPr>
          <a:xfrm>
            <a:off x="971600" y="2492896"/>
            <a:ext cx="6120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Statistiques de l’Institut de Veille Sanitaire</a:t>
            </a:r>
          </a:p>
          <a:p>
            <a:endParaRPr lang="fr-FR" dirty="0"/>
          </a:p>
          <a:p>
            <a:r>
              <a:rPr lang="fr-FR" b="1" dirty="0"/>
              <a:t>3,6 morts par jour en 2015 contre 2,9 en 2009 (du 1</a:t>
            </a:r>
            <a:r>
              <a:rPr lang="fr-FR" b="1" baseline="30000" dirty="0"/>
              <a:t>er</a:t>
            </a:r>
            <a:r>
              <a:rPr lang="fr-FR" b="1" dirty="0"/>
              <a:t> juin au 31 juillet)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87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3C68EB36-9FA6-4994-BC4A-FAD9F87E2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822207"/>
              </p:ext>
            </p:extLst>
          </p:nvPr>
        </p:nvGraphicFramePr>
        <p:xfrm>
          <a:off x="1403648" y="2204864"/>
          <a:ext cx="655272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D13DE31-BBAC-44E2-9CA3-91E366F8C745}"/>
              </a:ext>
            </a:extLst>
          </p:cNvPr>
          <p:cNvSpPr/>
          <p:nvPr/>
        </p:nvSpPr>
        <p:spPr>
          <a:xfrm>
            <a:off x="611560" y="404664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Nombre de décès par noyade par jour, en moyenne, entre le 1er juin et le 26 juillet</a:t>
            </a:r>
          </a:p>
        </p:txBody>
      </p:sp>
    </p:spTree>
    <p:extLst>
      <p:ext uri="{BB962C8B-B14F-4D97-AF65-F5344CB8AC3E}">
        <p14:creationId xmlns:p14="http://schemas.microsoft.com/office/powerpoint/2010/main" val="665132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BD6E4-0215-4C40-B0B8-2B36FF39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La mer, danger numéro un</a:t>
            </a:r>
            <a:endParaRPr lang="fr-FR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DB12C95-30CA-46F5-AAEB-DECB9B2FAA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5832264"/>
              </p:ext>
            </p:extLst>
          </p:nvPr>
        </p:nvGraphicFramePr>
        <p:xfrm>
          <a:off x="1691680" y="1700808"/>
          <a:ext cx="61206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979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CDA79-4D2C-42B3-9AEA-4741E8362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/>
              <a:t>Age des personnes mortes par noyade en 2015</a:t>
            </a:r>
            <a:endParaRPr lang="fr-FR" dirty="0"/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5776094F-85A4-423B-909B-AEC980CE30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950593"/>
              </p:ext>
            </p:extLst>
          </p:nvPr>
        </p:nvGraphicFramePr>
        <p:xfrm>
          <a:off x="1547664" y="1700808"/>
          <a:ext cx="648072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225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47881-CA55-4466-A619-269D7D364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364396"/>
            <a:ext cx="8229600" cy="2209800"/>
          </a:xfrm>
        </p:spPr>
        <p:txBody>
          <a:bodyPr>
            <a:normAutofit/>
          </a:bodyPr>
          <a:lstStyle/>
          <a:p>
            <a:r>
              <a:rPr lang="fr-FR" dirty="0"/>
              <a:t>Quels enseignements donner à ces éléments?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05837109-DC30-4F7C-993B-4901CE04B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2852936"/>
            <a:ext cx="7856378" cy="2952328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Clr>
                <a:schemeClr val="tx1"/>
              </a:buClr>
              <a:buSzPct val="115000"/>
              <a:buFont typeface="Wingdings" panose="05000000000000000000" pitchFamily="2" charset="2"/>
              <a:buChar char="§"/>
            </a:pPr>
            <a:r>
              <a:rPr lang="fr-FR" sz="5100" dirty="0"/>
              <a:t>Il est indispensable de travailler sur le « savoir nager » mais ce n’est pas suffisant</a:t>
            </a:r>
          </a:p>
          <a:p>
            <a:pPr algn="l"/>
            <a:endParaRPr lang="fr-FR" sz="5100" dirty="0"/>
          </a:p>
          <a:p>
            <a:pPr marL="457200" indent="-457200" algn="l">
              <a:buClr>
                <a:schemeClr val="tx1"/>
              </a:buClr>
              <a:buSzPct val="115000"/>
              <a:buFont typeface="Wingdings" panose="05000000000000000000" pitchFamily="2" charset="2"/>
              <a:buChar char="§"/>
            </a:pPr>
            <a:r>
              <a:rPr lang="fr-FR" sz="5100" dirty="0"/>
              <a:t>Il est absolument nécessaire d’appréhender en même temps, et dès le plus jeune âge, les règles de sécurité, leur compréhension et leur respect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533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848EB-E239-4FA6-9A45-62F22F65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enjeux, 3 axes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89A243-6794-41D0-B59A-60303FFFFE02}"/>
              </a:ext>
            </a:extLst>
          </p:cNvPr>
          <p:cNvSpPr txBox="1"/>
          <p:nvPr/>
        </p:nvSpPr>
        <p:spPr>
          <a:xfrm>
            <a:off x="611560" y="2060848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Les compétences techniques pour évoluer sans crainte dans le milieu aquatique</a:t>
            </a:r>
            <a:br>
              <a:rPr lang="fr-FR" sz="2800" dirty="0"/>
            </a:b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Les compétences à comprendre, intégrer, respecter les règles </a:t>
            </a:r>
            <a:r>
              <a:rPr lang="fr-FR" sz="2800"/>
              <a:t>de sécurités</a:t>
            </a:r>
            <a:br>
              <a:rPr lang="fr-FR" sz="2800"/>
            </a:b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La possibilité de pratiquer les activités nautiques sans risque</a:t>
            </a:r>
          </a:p>
        </p:txBody>
      </p:sp>
    </p:spTree>
    <p:extLst>
      <p:ext uri="{BB962C8B-B14F-4D97-AF65-F5344CB8AC3E}">
        <p14:creationId xmlns:p14="http://schemas.microsoft.com/office/powerpoint/2010/main" val="3755041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08CC74-E4C6-4245-8E1C-99016FA0A8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Textes de référence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B2EC6E-FED1-42CC-AAE1-3E1160109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2819400"/>
            <a:ext cx="8082274" cy="341791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dirty="0"/>
              <a:t>La circulaire du 22 aout 2017 sur l’enseignement de la natation paru le 12 octobre 2017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Décret et arrêté de juillet 2015 sur l’attestation scolaire du savoir nager (ASSN)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Socle de compétences et de culture commun de connaissances  (mars 2015)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Les programmes de l’école et du collège (rentrée 2016)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8459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1818</TotalTime>
  <Words>1612</Words>
  <Application>Microsoft Office PowerPoint</Application>
  <PresentationFormat>Affichage à l'écran (4:3)</PresentationFormat>
  <Paragraphs>209</Paragraphs>
  <Slides>27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Arial</vt:lpstr>
      <vt:lpstr>Calibri</vt:lpstr>
      <vt:lpstr>Rockwell</vt:lpstr>
      <vt:lpstr>Symbol</vt:lpstr>
      <vt:lpstr>Times New Roman</vt:lpstr>
      <vt:lpstr>Wingdings</vt:lpstr>
      <vt:lpstr>Wingdings 2</vt:lpstr>
      <vt:lpstr>Fonderie</vt:lpstr>
      <vt:lpstr>Savoir Nager </vt:lpstr>
      <vt:lpstr>Les enjeux sociaux</vt:lpstr>
      <vt:lpstr>Présentation PowerPoint</vt:lpstr>
      <vt:lpstr>Présentation PowerPoint</vt:lpstr>
      <vt:lpstr>La mer, danger numéro un</vt:lpstr>
      <vt:lpstr>Age des personnes mortes par noyade en 2015</vt:lpstr>
      <vt:lpstr>Quels enseignements donner à ces éléments?</vt:lpstr>
      <vt:lpstr>Les enjeux, 3 axes</vt:lpstr>
      <vt:lpstr>Textes de référence</vt:lpstr>
      <vt:lpstr>La circulaire du 22 août 2017</vt:lpstr>
      <vt:lpstr>Les attendus de fin de cycle :  circulaire 22 août 2017</vt:lpstr>
      <vt:lpstr>Le socle commun de connaissances, de compétences et de culture</vt:lpstr>
      <vt:lpstr>Les programmes de l’école et du collège</vt:lpstr>
      <vt:lpstr>L’école maternelle</vt:lpstr>
      <vt:lpstr>Cycle 2 (CP-CE1-CE2) Cycle 3 (CM1-CM2-6ème)</vt:lpstr>
      <vt:lpstr>Cycle 2 Certificat d’aisance aquatique</vt:lpstr>
      <vt:lpstr>Cycle 3: L’attestation de savoir nager (ASSN) –juillet 2015</vt:lpstr>
      <vt:lpstr>Et c’est quoi, Monsieur?</vt:lpstr>
      <vt:lpstr>…mais aussi</vt:lpstr>
      <vt:lpstr>… quelles conséquences?</vt:lpstr>
      <vt:lpstr>L’évaluation</vt:lpstr>
      <vt:lpstr>Evaluation cycle 3</vt:lpstr>
      <vt:lpstr>L’évaluation cycle 3 (suite)</vt:lpstr>
      <vt:lpstr>… autres conséquences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BEESAN Le Mans</dc:title>
  <dc:creator>ph</dc:creator>
  <cp:lastModifiedBy>ph</cp:lastModifiedBy>
  <cp:revision>26</cp:revision>
  <cp:lastPrinted>2017-09-07T08:35:20Z</cp:lastPrinted>
  <dcterms:created xsi:type="dcterms:W3CDTF">2015-12-29T15:12:35Z</dcterms:created>
  <dcterms:modified xsi:type="dcterms:W3CDTF">2018-07-04T10:13:12Z</dcterms:modified>
</cp:coreProperties>
</file>