
<file path=[Content_Types].xml><?xml version="1.0" encoding="utf-8"?>
<Types xmlns="http://schemas.openxmlformats.org/package/2006/content-types">
  <Default Extension="png" ContentType="image/png"/>
  <Default Extension="jpeg" ContentType="image/jpeg"/>
  <Default Extension="emf" ContentType="image/x-emf"/>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notesMasters/notesMaster1.xml" ContentType="application/vnd.openxmlformats-officedocument.presentationml.notes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tags/tag1.xml" ContentType="application/vnd.openxmlformats-officedocument.presentationml.tags+xml"/>
  <Override PartName="/ppt/tags/tag2.xml" ContentType="application/vnd.openxmlformats-officedocument.presentationml.tags+xml"/>
  <Override PartName="/ppt/tags/tag3.xml" ContentType="application/vnd.openxmlformats-officedocument.presentationml.tags+xml"/>
  <Override PartName="/ppt/tags/tag4.xml" ContentType="application/vnd.openxmlformats-officedocument.presentationml.tags+xml"/>
  <Override PartName="/ppt/tags/tag5.xml" ContentType="application/vnd.openxmlformats-officedocument.presentationml.tags+xml"/>
  <Override PartName="/ppt/tags/tag6.xml" ContentType="application/vnd.openxmlformats-officedocument.presentationml.tags+xml"/>
  <Override PartName="/ppt/tags/tag7.xml" ContentType="application/vnd.openxmlformats-officedocument.presentationml.tags+xml"/>
  <Override PartName="/ppt/tags/tag8.xml" ContentType="application/vnd.openxmlformats-officedocument.presentationml.tags+xml"/>
  <Override PartName="/ppt/notesSlides/notesSlide3.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notesSlides/notesSlide4.xml" ContentType="application/vnd.openxmlformats-officedocument.presentationml.notesSlide+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diagrams/data3.xml" ContentType="application/vnd.openxmlformats-officedocument.drawingml.diagramData+xml"/>
  <Override PartName="/ppt/diagrams/layout3.xml" ContentType="application/vnd.openxmlformats-officedocument.drawingml.diagramLayout+xml"/>
  <Override PartName="/ppt/diagrams/quickStyle3.xml" ContentType="application/vnd.openxmlformats-officedocument.drawingml.diagramStyle+xml"/>
  <Override PartName="/ppt/diagrams/colors3.xml" ContentType="application/vnd.openxmlformats-officedocument.drawingml.diagramColors+xml"/>
  <Override PartName="/ppt/diagrams/drawing3.xml" ContentType="application/vnd.ms-office.drawingml.diagramDrawing+xml"/>
  <Override PartName="/ppt/diagrams/data4.xml" ContentType="application/vnd.openxmlformats-officedocument.drawingml.diagramData+xml"/>
  <Override PartName="/ppt/diagrams/layout4.xml" ContentType="application/vnd.openxmlformats-officedocument.drawingml.diagramLayout+xml"/>
  <Override PartName="/ppt/diagrams/quickStyle4.xml" ContentType="application/vnd.openxmlformats-officedocument.drawingml.diagramStyle+xml"/>
  <Override PartName="/ppt/diagrams/colors4.xml" ContentType="application/vnd.openxmlformats-officedocument.drawingml.diagramColors+xml"/>
  <Override PartName="/ppt/diagrams/drawing4.xml" ContentType="application/vnd.ms-office.drawingml.diagramDrawing+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1"/>
  </p:sldMasterIdLst>
  <p:notesMasterIdLst>
    <p:notesMasterId r:id="rId91"/>
  </p:notesMasterIdLst>
  <p:sldIdLst>
    <p:sldId id="256" r:id="rId2"/>
    <p:sldId id="257" r:id="rId3"/>
    <p:sldId id="258" r:id="rId4"/>
    <p:sldId id="289" r:id="rId5"/>
    <p:sldId id="283" r:id="rId6"/>
    <p:sldId id="284" r:id="rId7"/>
    <p:sldId id="285" r:id="rId8"/>
    <p:sldId id="332" r:id="rId9"/>
    <p:sldId id="326" r:id="rId10"/>
    <p:sldId id="328" r:id="rId11"/>
    <p:sldId id="327" r:id="rId12"/>
    <p:sldId id="262" r:id="rId13"/>
    <p:sldId id="352" r:id="rId14"/>
    <p:sldId id="348" r:id="rId15"/>
    <p:sldId id="349" r:id="rId16"/>
    <p:sldId id="350" r:id="rId17"/>
    <p:sldId id="353" r:id="rId18"/>
    <p:sldId id="354" r:id="rId19"/>
    <p:sldId id="355" r:id="rId20"/>
    <p:sldId id="356" r:id="rId21"/>
    <p:sldId id="357" r:id="rId22"/>
    <p:sldId id="333" r:id="rId23"/>
    <p:sldId id="343" r:id="rId24"/>
    <p:sldId id="265" r:id="rId25"/>
    <p:sldId id="390" r:id="rId26"/>
    <p:sldId id="391" r:id="rId27"/>
    <p:sldId id="392" r:id="rId28"/>
    <p:sldId id="393" r:id="rId29"/>
    <p:sldId id="394" r:id="rId30"/>
    <p:sldId id="395" r:id="rId31"/>
    <p:sldId id="396" r:id="rId32"/>
    <p:sldId id="397" r:id="rId33"/>
    <p:sldId id="398" r:id="rId34"/>
    <p:sldId id="399" r:id="rId35"/>
    <p:sldId id="400" r:id="rId36"/>
    <p:sldId id="401" r:id="rId37"/>
    <p:sldId id="402" r:id="rId38"/>
    <p:sldId id="403" r:id="rId39"/>
    <p:sldId id="404" r:id="rId40"/>
    <p:sldId id="405" r:id="rId41"/>
    <p:sldId id="406" r:id="rId42"/>
    <p:sldId id="407" r:id="rId43"/>
    <p:sldId id="408" r:id="rId44"/>
    <p:sldId id="409" r:id="rId45"/>
    <p:sldId id="410" r:id="rId46"/>
    <p:sldId id="411" r:id="rId47"/>
    <p:sldId id="412" r:id="rId48"/>
    <p:sldId id="413" r:id="rId49"/>
    <p:sldId id="414" r:id="rId50"/>
    <p:sldId id="415" r:id="rId51"/>
    <p:sldId id="416" r:id="rId52"/>
    <p:sldId id="417" r:id="rId53"/>
    <p:sldId id="418" r:id="rId54"/>
    <p:sldId id="419" r:id="rId55"/>
    <p:sldId id="420" r:id="rId56"/>
    <p:sldId id="421" r:id="rId57"/>
    <p:sldId id="422" r:id="rId58"/>
    <p:sldId id="423" r:id="rId59"/>
    <p:sldId id="424" r:id="rId60"/>
    <p:sldId id="425" r:id="rId61"/>
    <p:sldId id="426" r:id="rId62"/>
    <p:sldId id="427" r:id="rId63"/>
    <p:sldId id="428" r:id="rId64"/>
    <p:sldId id="429" r:id="rId65"/>
    <p:sldId id="430" r:id="rId66"/>
    <p:sldId id="431" r:id="rId67"/>
    <p:sldId id="432" r:id="rId68"/>
    <p:sldId id="433" r:id="rId69"/>
    <p:sldId id="434" r:id="rId70"/>
    <p:sldId id="435" r:id="rId71"/>
    <p:sldId id="436" r:id="rId72"/>
    <p:sldId id="437" r:id="rId73"/>
    <p:sldId id="438" r:id="rId74"/>
    <p:sldId id="439" r:id="rId75"/>
    <p:sldId id="440" r:id="rId76"/>
    <p:sldId id="441" r:id="rId77"/>
    <p:sldId id="442" r:id="rId78"/>
    <p:sldId id="443" r:id="rId79"/>
    <p:sldId id="444" r:id="rId80"/>
    <p:sldId id="445" r:id="rId81"/>
    <p:sldId id="446" r:id="rId82"/>
    <p:sldId id="447" r:id="rId83"/>
    <p:sldId id="448" r:id="rId84"/>
    <p:sldId id="449" r:id="rId85"/>
    <p:sldId id="450" r:id="rId86"/>
    <p:sldId id="451" r:id="rId87"/>
    <p:sldId id="452" r:id="rId88"/>
    <p:sldId id="453" r:id="rId89"/>
    <p:sldId id="454" r:id="rId90"/>
  </p:sldIdLst>
  <p:sldSz cx="9144000" cy="6858000" type="screen4x3"/>
  <p:notesSz cx="6858000" cy="9144000"/>
  <p:defaultTextStyle>
    <a:defPPr>
      <a:defRPr lang="fr-FR"/>
    </a:defPPr>
    <a:lvl1pPr algn="l" defTabSz="457200" rtl="0" fontAlgn="base">
      <a:spcBef>
        <a:spcPct val="0"/>
      </a:spcBef>
      <a:spcAft>
        <a:spcPct val="0"/>
      </a:spcAft>
      <a:defRPr kern="1200">
        <a:solidFill>
          <a:schemeClr val="tx1"/>
        </a:solidFill>
        <a:latin typeface="Arial" charset="0"/>
        <a:ea typeface="ＭＳ Ｐゴシック" charset="0"/>
        <a:cs typeface="ＭＳ Ｐゴシック" charset="0"/>
      </a:defRPr>
    </a:lvl1pPr>
    <a:lvl2pPr marL="457200" algn="l" defTabSz="457200" rtl="0" fontAlgn="base">
      <a:spcBef>
        <a:spcPct val="0"/>
      </a:spcBef>
      <a:spcAft>
        <a:spcPct val="0"/>
      </a:spcAft>
      <a:defRPr kern="1200">
        <a:solidFill>
          <a:schemeClr val="tx1"/>
        </a:solidFill>
        <a:latin typeface="Arial" charset="0"/>
        <a:ea typeface="ＭＳ Ｐゴシック" charset="0"/>
        <a:cs typeface="ＭＳ Ｐゴシック" charset="0"/>
      </a:defRPr>
    </a:lvl2pPr>
    <a:lvl3pPr marL="914400" algn="l" defTabSz="457200" rtl="0" fontAlgn="base">
      <a:spcBef>
        <a:spcPct val="0"/>
      </a:spcBef>
      <a:spcAft>
        <a:spcPct val="0"/>
      </a:spcAft>
      <a:defRPr kern="1200">
        <a:solidFill>
          <a:schemeClr val="tx1"/>
        </a:solidFill>
        <a:latin typeface="Arial" charset="0"/>
        <a:ea typeface="ＭＳ Ｐゴシック" charset="0"/>
        <a:cs typeface="ＭＳ Ｐゴシック" charset="0"/>
      </a:defRPr>
    </a:lvl3pPr>
    <a:lvl4pPr marL="1371600" algn="l" defTabSz="457200" rtl="0" fontAlgn="base">
      <a:spcBef>
        <a:spcPct val="0"/>
      </a:spcBef>
      <a:spcAft>
        <a:spcPct val="0"/>
      </a:spcAft>
      <a:defRPr kern="1200">
        <a:solidFill>
          <a:schemeClr val="tx1"/>
        </a:solidFill>
        <a:latin typeface="Arial" charset="0"/>
        <a:ea typeface="ＭＳ Ｐゴシック" charset="0"/>
        <a:cs typeface="ＭＳ Ｐゴシック" charset="0"/>
      </a:defRPr>
    </a:lvl4pPr>
    <a:lvl5pPr marL="1828800" algn="l" defTabSz="457200" rtl="0" fontAlgn="base">
      <a:spcBef>
        <a:spcPct val="0"/>
      </a:spcBef>
      <a:spcAft>
        <a:spcPct val="0"/>
      </a:spcAft>
      <a:defRPr kern="1200">
        <a:solidFill>
          <a:schemeClr val="tx1"/>
        </a:solidFill>
        <a:latin typeface="Arial" charset="0"/>
        <a:ea typeface="ＭＳ Ｐゴシック" charset="0"/>
        <a:cs typeface="ＭＳ Ｐゴシック" charset="0"/>
      </a:defRPr>
    </a:lvl5pPr>
    <a:lvl6pPr marL="2286000" algn="l" defTabSz="457200" rtl="0" eaLnBrk="1" latinLnBrk="0" hangingPunct="1">
      <a:defRPr kern="1200">
        <a:solidFill>
          <a:schemeClr val="tx1"/>
        </a:solidFill>
        <a:latin typeface="Arial" charset="0"/>
        <a:ea typeface="ＭＳ Ｐゴシック" charset="0"/>
        <a:cs typeface="ＭＳ Ｐゴシック" charset="0"/>
      </a:defRPr>
    </a:lvl6pPr>
    <a:lvl7pPr marL="2743200" algn="l" defTabSz="457200" rtl="0" eaLnBrk="1" latinLnBrk="0" hangingPunct="1">
      <a:defRPr kern="1200">
        <a:solidFill>
          <a:schemeClr val="tx1"/>
        </a:solidFill>
        <a:latin typeface="Arial" charset="0"/>
        <a:ea typeface="ＭＳ Ｐゴシック" charset="0"/>
        <a:cs typeface="ＭＳ Ｐゴシック" charset="0"/>
      </a:defRPr>
    </a:lvl7pPr>
    <a:lvl8pPr marL="3200400" algn="l" defTabSz="457200" rtl="0" eaLnBrk="1" latinLnBrk="0" hangingPunct="1">
      <a:defRPr kern="1200">
        <a:solidFill>
          <a:schemeClr val="tx1"/>
        </a:solidFill>
        <a:latin typeface="Arial" charset="0"/>
        <a:ea typeface="ＭＳ Ｐゴシック" charset="0"/>
        <a:cs typeface="ＭＳ Ｐゴシック" charset="0"/>
      </a:defRPr>
    </a:lvl8pPr>
    <a:lvl9pPr marL="3657600" algn="l" defTabSz="457200" rtl="0" eaLnBrk="1" latinLnBrk="0" hangingPunct="1">
      <a:defRPr kern="1200">
        <a:solidFill>
          <a:schemeClr val="tx1"/>
        </a:solidFill>
        <a:latin typeface="Arial" charset="0"/>
        <a:ea typeface="ＭＳ Ｐゴシック" charset="0"/>
        <a:cs typeface="ＭＳ Ｐゴシック" charset="0"/>
      </a:defRPr>
    </a:lvl9pPr>
  </p:defaultTextStyle>
  <p:extLst>
    <p:ext uri="{EFAFB233-063F-42B5-8137-9DF3F51BA10A}">
      <p15:sldGuideLst xmlns:p15="http://schemas.microsoft.com/office/powerpoint/2012/main">
        <p15:guide id="1" orient="horz" pos="2160">
          <p15:clr>
            <a:srgbClr val="A4A3A4"/>
          </p15:clr>
        </p15:guide>
        <p15:guide id="2" pos="2880">
          <p15:clr>
            <a:srgbClr val="A4A3A4"/>
          </p15:clr>
        </p15:guide>
      </p15:sldGuideLst>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Cedric Dziubanowski" initials="CD" lastIdx="1" clrIdx="0">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clrMru>
    <a:srgbClr val="1F15FF"/>
  </p:clrMru>
  <p:extLst>
    <p:ext uri="{E76CE94A-603C-4142-B9EB-6D1370010A27}">
      <p14:discardImageEditData xmlns:p14="http://schemas.microsoft.com/office/powerpoint/2010/main" val="0"/>
    </p:ext>
    <p:ext uri="{D31A062A-798A-4329-ABDD-BBA856620510}">
      <p14:defaultImageDpi xmlns:p14="http://schemas.microsoft.com/office/powerpoint/2010/main" val="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8695" autoAdjust="0"/>
    <p:restoredTop sz="94524" autoAdjust="0"/>
  </p:normalViewPr>
  <p:slideViewPr>
    <p:cSldViewPr snapToGrid="0" snapToObjects="1">
      <p:cViewPr varScale="1">
        <p:scale>
          <a:sx n="116" d="100"/>
          <a:sy n="116" d="100"/>
        </p:scale>
        <p:origin x="606" y="96"/>
      </p:cViewPr>
      <p:guideLst>
        <p:guide orient="horz" pos="2160"/>
        <p:guide pos="2880"/>
      </p:guideLst>
    </p:cSldViewPr>
  </p:slideViewPr>
  <p:outlineViewPr>
    <p:cViewPr>
      <p:scale>
        <a:sx n="33" d="100"/>
        <a:sy n="33" d="100"/>
      </p:scale>
      <p:origin x="0" y="-12206"/>
    </p:cViewPr>
  </p:outlineViewPr>
  <p:notesTextViewPr>
    <p:cViewPr>
      <p:scale>
        <a:sx n="100" d="100"/>
        <a:sy n="100" d="100"/>
      </p:scale>
      <p:origin x="0" y="0"/>
    </p:cViewPr>
  </p:notesText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5.xml"/><Relationship Id="rId21" Type="http://schemas.openxmlformats.org/officeDocument/2006/relationships/slide" Target="slides/slide20.xml"/><Relationship Id="rId42" Type="http://schemas.openxmlformats.org/officeDocument/2006/relationships/slide" Target="slides/slide41.xml"/><Relationship Id="rId47" Type="http://schemas.openxmlformats.org/officeDocument/2006/relationships/slide" Target="slides/slide46.xml"/><Relationship Id="rId63" Type="http://schemas.openxmlformats.org/officeDocument/2006/relationships/slide" Target="slides/slide62.xml"/><Relationship Id="rId68" Type="http://schemas.openxmlformats.org/officeDocument/2006/relationships/slide" Target="slides/slide67.xml"/><Relationship Id="rId84" Type="http://schemas.openxmlformats.org/officeDocument/2006/relationships/slide" Target="slides/slide83.xml"/><Relationship Id="rId89" Type="http://schemas.openxmlformats.org/officeDocument/2006/relationships/slide" Target="slides/slide88.xml"/><Relationship Id="rId16" Type="http://schemas.openxmlformats.org/officeDocument/2006/relationships/slide" Target="slides/slide15.xml"/><Relationship Id="rId11" Type="http://schemas.openxmlformats.org/officeDocument/2006/relationships/slide" Target="slides/slide10.xml"/><Relationship Id="rId32" Type="http://schemas.openxmlformats.org/officeDocument/2006/relationships/slide" Target="slides/slide31.xml"/><Relationship Id="rId37" Type="http://schemas.openxmlformats.org/officeDocument/2006/relationships/slide" Target="slides/slide36.xml"/><Relationship Id="rId53" Type="http://schemas.openxmlformats.org/officeDocument/2006/relationships/slide" Target="slides/slide52.xml"/><Relationship Id="rId58" Type="http://schemas.openxmlformats.org/officeDocument/2006/relationships/slide" Target="slides/slide57.xml"/><Relationship Id="rId74" Type="http://schemas.openxmlformats.org/officeDocument/2006/relationships/slide" Target="slides/slide73.xml"/><Relationship Id="rId79" Type="http://schemas.openxmlformats.org/officeDocument/2006/relationships/slide" Target="slides/slide78.xml"/><Relationship Id="rId5" Type="http://schemas.openxmlformats.org/officeDocument/2006/relationships/slide" Target="slides/slide4.xml"/><Relationship Id="rId90" Type="http://schemas.openxmlformats.org/officeDocument/2006/relationships/slide" Target="slides/slide89.xml"/><Relationship Id="rId95" Type="http://schemas.openxmlformats.org/officeDocument/2006/relationships/theme" Target="theme/theme1.xml"/><Relationship Id="rId22" Type="http://schemas.openxmlformats.org/officeDocument/2006/relationships/slide" Target="slides/slide21.xml"/><Relationship Id="rId27" Type="http://schemas.openxmlformats.org/officeDocument/2006/relationships/slide" Target="slides/slide26.xml"/><Relationship Id="rId43" Type="http://schemas.openxmlformats.org/officeDocument/2006/relationships/slide" Target="slides/slide42.xml"/><Relationship Id="rId48" Type="http://schemas.openxmlformats.org/officeDocument/2006/relationships/slide" Target="slides/slide47.xml"/><Relationship Id="rId64" Type="http://schemas.openxmlformats.org/officeDocument/2006/relationships/slide" Target="slides/slide63.xml"/><Relationship Id="rId69" Type="http://schemas.openxmlformats.org/officeDocument/2006/relationships/slide" Target="slides/slide68.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80" Type="http://schemas.openxmlformats.org/officeDocument/2006/relationships/slide" Target="slides/slide79.xml"/><Relationship Id="rId85" Type="http://schemas.openxmlformats.org/officeDocument/2006/relationships/slide" Target="slides/slide84.xml"/><Relationship Id="rId93" Type="http://schemas.openxmlformats.org/officeDocument/2006/relationships/presProps" Target="presProps.xml"/><Relationship Id="rId3" Type="http://schemas.openxmlformats.org/officeDocument/2006/relationships/slide" Target="slides/slide2.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slide" Target="slides/slide37.xml"/><Relationship Id="rId46" Type="http://schemas.openxmlformats.org/officeDocument/2006/relationships/slide" Target="slides/slide45.xml"/><Relationship Id="rId59" Type="http://schemas.openxmlformats.org/officeDocument/2006/relationships/slide" Target="slides/slide58.xml"/><Relationship Id="rId67" Type="http://schemas.openxmlformats.org/officeDocument/2006/relationships/slide" Target="slides/slide66.xml"/><Relationship Id="rId20" Type="http://schemas.openxmlformats.org/officeDocument/2006/relationships/slide" Target="slides/slide19.xml"/><Relationship Id="rId41" Type="http://schemas.openxmlformats.org/officeDocument/2006/relationships/slide" Target="slides/slide40.xml"/><Relationship Id="rId54" Type="http://schemas.openxmlformats.org/officeDocument/2006/relationships/slide" Target="slides/slide53.xml"/><Relationship Id="rId62" Type="http://schemas.openxmlformats.org/officeDocument/2006/relationships/slide" Target="slides/slide61.xml"/><Relationship Id="rId70" Type="http://schemas.openxmlformats.org/officeDocument/2006/relationships/slide" Target="slides/slide69.xml"/><Relationship Id="rId75" Type="http://schemas.openxmlformats.org/officeDocument/2006/relationships/slide" Target="slides/slide74.xml"/><Relationship Id="rId83" Type="http://schemas.openxmlformats.org/officeDocument/2006/relationships/slide" Target="slides/slide82.xml"/><Relationship Id="rId88" Type="http://schemas.openxmlformats.org/officeDocument/2006/relationships/slide" Target="slides/slide87.xml"/><Relationship Id="rId91" Type="http://schemas.openxmlformats.org/officeDocument/2006/relationships/notesMaster" Target="notesMasters/notesMaster1.xml"/><Relationship Id="rId96" Type="http://schemas.openxmlformats.org/officeDocument/2006/relationships/tableStyles" Target="tableStyles.xml"/><Relationship Id="rId1" Type="http://schemas.openxmlformats.org/officeDocument/2006/relationships/slideMaster" Target="slideMasters/slideMaster1.xml"/><Relationship Id="rId6" Type="http://schemas.openxmlformats.org/officeDocument/2006/relationships/slide" Target="slides/slide5.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57" Type="http://schemas.openxmlformats.org/officeDocument/2006/relationships/slide" Target="slides/slide56.xml"/><Relationship Id="rId10" Type="http://schemas.openxmlformats.org/officeDocument/2006/relationships/slide" Target="slides/slide9.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slide" Target="slides/slide51.xml"/><Relationship Id="rId60" Type="http://schemas.openxmlformats.org/officeDocument/2006/relationships/slide" Target="slides/slide59.xml"/><Relationship Id="rId65" Type="http://schemas.openxmlformats.org/officeDocument/2006/relationships/slide" Target="slides/slide64.xml"/><Relationship Id="rId73" Type="http://schemas.openxmlformats.org/officeDocument/2006/relationships/slide" Target="slides/slide72.xml"/><Relationship Id="rId78" Type="http://schemas.openxmlformats.org/officeDocument/2006/relationships/slide" Target="slides/slide77.xml"/><Relationship Id="rId81" Type="http://schemas.openxmlformats.org/officeDocument/2006/relationships/slide" Target="slides/slide80.xml"/><Relationship Id="rId86" Type="http://schemas.openxmlformats.org/officeDocument/2006/relationships/slide" Target="slides/slide85.xml"/><Relationship Id="rId94" Type="http://schemas.openxmlformats.org/officeDocument/2006/relationships/viewProps" Target="viewProps.xml"/><Relationship Id="rId4" Type="http://schemas.openxmlformats.org/officeDocument/2006/relationships/slide" Target="slides/slide3.xml"/><Relationship Id="rId9" Type="http://schemas.openxmlformats.org/officeDocument/2006/relationships/slide" Target="slides/slide8.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7" Type="http://schemas.openxmlformats.org/officeDocument/2006/relationships/slide" Target="slides/slide6.xml"/><Relationship Id="rId71" Type="http://schemas.openxmlformats.org/officeDocument/2006/relationships/slide" Target="slides/slide70.xml"/><Relationship Id="rId92" Type="http://schemas.openxmlformats.org/officeDocument/2006/relationships/commentAuthors" Target="commentAuthors.xml"/><Relationship Id="rId2" Type="http://schemas.openxmlformats.org/officeDocument/2006/relationships/slide" Target="slides/slide1.xml"/><Relationship Id="rId29" Type="http://schemas.openxmlformats.org/officeDocument/2006/relationships/slide" Target="slides/slide28.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61" Type="http://schemas.openxmlformats.org/officeDocument/2006/relationships/slide" Target="slides/slide60.xml"/><Relationship Id="rId82" Type="http://schemas.openxmlformats.org/officeDocument/2006/relationships/slide" Target="slides/slide81.xml"/><Relationship Id="rId19" Type="http://schemas.openxmlformats.org/officeDocument/2006/relationships/slide" Target="slides/slide18.xml"/><Relationship Id="rId14" Type="http://schemas.openxmlformats.org/officeDocument/2006/relationships/slide" Target="slides/slide13.xml"/><Relationship Id="rId30" Type="http://schemas.openxmlformats.org/officeDocument/2006/relationships/slide" Target="slides/slide29.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s>
</file>

<file path=ppt/diagrams/colors1.xml><?xml version="1.0" encoding="utf-8"?>
<dgm:colorsDef xmlns:dgm="http://schemas.openxmlformats.org/drawingml/2006/diagram" xmlns:a="http://schemas.openxmlformats.org/drawingml/2006/main" uniqueId="urn:microsoft.com/office/officeart/2005/8/colors/colorful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colorful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xml><?xml version="1.0" encoding="utf-8"?>
<dgm:colorsDef xmlns:dgm="http://schemas.openxmlformats.org/drawingml/2006/diagram" xmlns:a="http://schemas.openxmlformats.org/drawingml/2006/main" uniqueId="urn:microsoft.com/office/officeart/2005/8/colors/colorful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xml><?xml version="1.0" encoding="utf-8"?>
<dgm:colorsDef xmlns:dgm="http://schemas.openxmlformats.org/drawingml/2006/diagram" xmlns:a="http://schemas.openxmlformats.org/drawingml/2006/main" uniqueId="urn:microsoft.com/office/officeart/2005/8/colors/colorful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0D5BEDC3-A63A-4300-8ADD-56A47DE8D6D1}" type="doc">
      <dgm:prSet loTypeId="urn:microsoft.com/office/officeart/2005/8/layout/chart3" loCatId="relationship" qsTypeId="urn:microsoft.com/office/officeart/2005/8/quickstyle/simple5" qsCatId="simple" csTypeId="urn:microsoft.com/office/officeart/2005/8/colors/colorful1" csCatId="colorful" phldr="1"/>
      <dgm:spPr/>
    </dgm:pt>
    <dgm:pt modelId="{457B5753-BE04-4427-BF43-78D2E082050F}">
      <dgm:prSet phldrT="[Texte]" custT="1"/>
      <dgm:spPr/>
      <dgm:t>
        <a:bodyPr/>
        <a:lstStyle/>
        <a:p>
          <a:r>
            <a:rPr lang="fr-FR" sz="1600" b="0" dirty="0">
              <a:solidFill>
                <a:schemeClr val="tx1"/>
              </a:solidFill>
            </a:rPr>
            <a:t>Dimension</a:t>
          </a:r>
          <a:r>
            <a:rPr lang="fr-FR" sz="1600" b="1" dirty="0">
              <a:solidFill>
                <a:schemeClr val="tx1"/>
              </a:solidFill>
            </a:rPr>
            <a:t> </a:t>
          </a:r>
          <a:r>
            <a:rPr lang="fr-FR" sz="1800" b="1" dirty="0">
              <a:solidFill>
                <a:schemeClr val="tx1"/>
              </a:solidFill>
            </a:rPr>
            <a:t>scientifique et technique</a:t>
          </a:r>
        </a:p>
        <a:p>
          <a:r>
            <a:rPr lang="fr-FR" sz="1600" b="1" dirty="0">
              <a:solidFill>
                <a:schemeClr val="tx1"/>
              </a:solidFill>
            </a:rPr>
            <a:t> </a:t>
          </a:r>
        </a:p>
      </dgm:t>
    </dgm:pt>
    <dgm:pt modelId="{AFA47B3D-22BF-4A9D-BA2E-33061659EF65}" type="parTrans" cxnId="{19152D1E-24EB-44A9-9771-CA3D547EC2AC}">
      <dgm:prSet/>
      <dgm:spPr/>
      <dgm:t>
        <a:bodyPr/>
        <a:lstStyle/>
        <a:p>
          <a:endParaRPr lang="fr-FR">
            <a:solidFill>
              <a:schemeClr val="tx1"/>
            </a:solidFill>
          </a:endParaRPr>
        </a:p>
      </dgm:t>
    </dgm:pt>
    <dgm:pt modelId="{E818318C-F7C5-47FE-978B-20F3D0BE98A5}" type="sibTrans" cxnId="{19152D1E-24EB-44A9-9771-CA3D547EC2AC}">
      <dgm:prSet/>
      <dgm:spPr/>
      <dgm:t>
        <a:bodyPr/>
        <a:lstStyle/>
        <a:p>
          <a:endParaRPr lang="fr-FR">
            <a:solidFill>
              <a:schemeClr val="tx1"/>
            </a:solidFill>
          </a:endParaRPr>
        </a:p>
      </dgm:t>
    </dgm:pt>
    <dgm:pt modelId="{D049336E-53B7-4724-ADAD-EBF81DBC3F0F}">
      <dgm:prSet phldrT="[Texte]" custT="1"/>
      <dgm:spPr/>
      <dgm:t>
        <a:bodyPr/>
        <a:lstStyle/>
        <a:p>
          <a:r>
            <a:rPr lang="fr-FR" sz="1600" b="0" dirty="0">
              <a:solidFill>
                <a:schemeClr val="tx1"/>
              </a:solidFill>
            </a:rPr>
            <a:t>Dimension</a:t>
          </a:r>
          <a:r>
            <a:rPr lang="fr-FR" sz="1800" b="1" dirty="0">
              <a:solidFill>
                <a:schemeClr val="tx1"/>
              </a:solidFill>
            </a:rPr>
            <a:t> socioculturelle</a:t>
          </a:r>
          <a:r>
            <a:rPr lang="fr-FR" sz="1800" dirty="0">
              <a:solidFill>
                <a:schemeClr val="tx1"/>
              </a:solidFill>
            </a:rPr>
            <a:t> </a:t>
          </a:r>
        </a:p>
      </dgm:t>
    </dgm:pt>
    <dgm:pt modelId="{675807DE-0DC9-4D1E-8C98-DEB3E7CB8766}" type="parTrans" cxnId="{3E9A0C14-C977-4336-954B-09A2025A68B3}">
      <dgm:prSet/>
      <dgm:spPr/>
      <dgm:t>
        <a:bodyPr/>
        <a:lstStyle/>
        <a:p>
          <a:endParaRPr lang="fr-FR">
            <a:solidFill>
              <a:schemeClr val="tx1"/>
            </a:solidFill>
          </a:endParaRPr>
        </a:p>
      </dgm:t>
    </dgm:pt>
    <dgm:pt modelId="{F91CE30F-0DB6-4824-BF84-B9180D943242}" type="sibTrans" cxnId="{3E9A0C14-C977-4336-954B-09A2025A68B3}">
      <dgm:prSet/>
      <dgm:spPr/>
      <dgm:t>
        <a:bodyPr/>
        <a:lstStyle/>
        <a:p>
          <a:endParaRPr lang="fr-FR">
            <a:solidFill>
              <a:schemeClr val="tx1"/>
            </a:solidFill>
          </a:endParaRPr>
        </a:p>
      </dgm:t>
    </dgm:pt>
    <dgm:pt modelId="{FAC96BBC-E70B-4A01-A869-009A30B96857}">
      <dgm:prSet phldrT="[Texte]" custT="1"/>
      <dgm:spPr/>
      <dgm:t>
        <a:bodyPr rIns="0"/>
        <a:lstStyle/>
        <a:p>
          <a:pPr algn="l">
            <a:spcAft>
              <a:spcPts val="0"/>
            </a:spcAft>
          </a:pPr>
          <a:r>
            <a:rPr lang="fr-FR" sz="1600" b="0" baseline="0" dirty="0">
              <a:solidFill>
                <a:schemeClr val="tx1"/>
              </a:solidFill>
            </a:rPr>
            <a:t>Dimension </a:t>
          </a:r>
          <a:r>
            <a:rPr lang="fr-FR" sz="1600" b="1" baseline="0" dirty="0">
              <a:solidFill>
                <a:schemeClr val="tx1"/>
              </a:solidFill>
            </a:rPr>
            <a:t>ingénierie-design</a:t>
          </a:r>
        </a:p>
        <a:p>
          <a:pPr algn="l">
            <a:spcAft>
              <a:spcPts val="0"/>
            </a:spcAft>
          </a:pPr>
          <a:r>
            <a:rPr lang="fr-FR" sz="1600" b="1" baseline="0" dirty="0">
              <a:solidFill>
                <a:schemeClr val="tx1"/>
              </a:solidFill>
            </a:rPr>
            <a:t>Métiers d’arts et d’industrie</a:t>
          </a:r>
        </a:p>
        <a:p>
          <a:pPr algn="ctr">
            <a:spcAft>
              <a:spcPts val="0"/>
            </a:spcAft>
          </a:pPr>
          <a:endParaRPr lang="fr-FR" sz="1200" b="1" baseline="0" dirty="0">
            <a:solidFill>
              <a:schemeClr val="tx1"/>
            </a:solidFill>
          </a:endParaRPr>
        </a:p>
        <a:p>
          <a:pPr algn="ctr">
            <a:spcAft>
              <a:spcPct val="35000"/>
            </a:spcAft>
          </a:pPr>
          <a:endParaRPr lang="fr-FR" sz="1100" dirty="0">
            <a:solidFill>
              <a:schemeClr val="tx1"/>
            </a:solidFill>
          </a:endParaRPr>
        </a:p>
      </dgm:t>
    </dgm:pt>
    <dgm:pt modelId="{710C1B2A-4DE4-4FDE-A263-6F4892C1B314}" type="parTrans" cxnId="{55D788FE-ABF2-41A7-81F9-843AF6136521}">
      <dgm:prSet/>
      <dgm:spPr/>
      <dgm:t>
        <a:bodyPr/>
        <a:lstStyle/>
        <a:p>
          <a:endParaRPr lang="fr-FR">
            <a:solidFill>
              <a:schemeClr val="tx1"/>
            </a:solidFill>
          </a:endParaRPr>
        </a:p>
      </dgm:t>
    </dgm:pt>
    <dgm:pt modelId="{36C23821-42A8-444C-9E19-A24544EA183D}" type="sibTrans" cxnId="{55D788FE-ABF2-41A7-81F9-843AF6136521}">
      <dgm:prSet/>
      <dgm:spPr/>
      <dgm:t>
        <a:bodyPr/>
        <a:lstStyle/>
        <a:p>
          <a:endParaRPr lang="fr-FR">
            <a:solidFill>
              <a:schemeClr val="tx1"/>
            </a:solidFill>
          </a:endParaRPr>
        </a:p>
      </dgm:t>
    </dgm:pt>
    <dgm:pt modelId="{70580A2D-BDFA-41EF-83F5-DF3072504320}" type="pres">
      <dgm:prSet presAssocID="{0D5BEDC3-A63A-4300-8ADD-56A47DE8D6D1}" presName="compositeShape" presStyleCnt="0">
        <dgm:presLayoutVars>
          <dgm:chMax val="7"/>
          <dgm:dir/>
          <dgm:resizeHandles val="exact"/>
        </dgm:presLayoutVars>
      </dgm:prSet>
      <dgm:spPr/>
    </dgm:pt>
    <dgm:pt modelId="{4F669CC3-7B5B-4B7B-A754-47B608F8F562}" type="pres">
      <dgm:prSet presAssocID="{0D5BEDC3-A63A-4300-8ADD-56A47DE8D6D1}" presName="wedge1" presStyleLbl="node1" presStyleIdx="0" presStyleCnt="3" custScaleX="102831" custLinFactNeighborX="-4062" custLinFactNeighborY="864"/>
      <dgm:spPr/>
    </dgm:pt>
    <dgm:pt modelId="{135D9BB0-4F71-44C6-BEE3-E199E561AD2B}" type="pres">
      <dgm:prSet presAssocID="{0D5BEDC3-A63A-4300-8ADD-56A47DE8D6D1}" presName="wedge1Tx" presStyleLbl="node1" presStyleIdx="0" presStyleCnt="3">
        <dgm:presLayoutVars>
          <dgm:chMax val="0"/>
          <dgm:chPref val="0"/>
          <dgm:bulletEnabled val="1"/>
        </dgm:presLayoutVars>
      </dgm:prSet>
      <dgm:spPr/>
    </dgm:pt>
    <dgm:pt modelId="{4EC56D41-A0D2-49E4-89E2-7E20D92B96E5}" type="pres">
      <dgm:prSet presAssocID="{0D5BEDC3-A63A-4300-8ADD-56A47DE8D6D1}" presName="wedge2" presStyleLbl="node1" presStyleIdx="1" presStyleCnt="3" custScaleX="100000" custScaleY="100000" custLinFactNeighborX="-1017" custLinFactNeighborY="1246"/>
      <dgm:spPr/>
    </dgm:pt>
    <dgm:pt modelId="{925AD94C-CB63-4D15-B3A9-F9288EE460F7}" type="pres">
      <dgm:prSet presAssocID="{0D5BEDC3-A63A-4300-8ADD-56A47DE8D6D1}" presName="wedge2Tx" presStyleLbl="node1" presStyleIdx="1" presStyleCnt="3">
        <dgm:presLayoutVars>
          <dgm:chMax val="0"/>
          <dgm:chPref val="0"/>
          <dgm:bulletEnabled val="1"/>
        </dgm:presLayoutVars>
      </dgm:prSet>
      <dgm:spPr/>
    </dgm:pt>
    <dgm:pt modelId="{9B848C34-4BFB-4D45-923A-E6F682FCFCCA}" type="pres">
      <dgm:prSet presAssocID="{0D5BEDC3-A63A-4300-8ADD-56A47DE8D6D1}" presName="wedge3" presStyleLbl="node1" presStyleIdx="2" presStyleCnt="3" custLinFactNeighborX="-2266" custLinFactNeighborY="-2112"/>
      <dgm:spPr/>
    </dgm:pt>
    <dgm:pt modelId="{6C06388F-54D5-427C-8AC6-496EBCE30733}" type="pres">
      <dgm:prSet presAssocID="{0D5BEDC3-A63A-4300-8ADD-56A47DE8D6D1}" presName="wedge3Tx" presStyleLbl="node1" presStyleIdx="2" presStyleCnt="3">
        <dgm:presLayoutVars>
          <dgm:chMax val="0"/>
          <dgm:chPref val="0"/>
          <dgm:bulletEnabled val="1"/>
        </dgm:presLayoutVars>
      </dgm:prSet>
      <dgm:spPr/>
    </dgm:pt>
  </dgm:ptLst>
  <dgm:cxnLst>
    <dgm:cxn modelId="{969DD96C-8FD1-44CA-8026-F34B5CF3373B}" type="presOf" srcId="{FAC96BBC-E70B-4A01-A869-009A30B96857}" destId="{9B848C34-4BFB-4D45-923A-E6F682FCFCCA}" srcOrd="0" destOrd="0" presId="urn:microsoft.com/office/officeart/2005/8/layout/chart3"/>
    <dgm:cxn modelId="{1666FA44-58D3-4081-BC64-5A836D521043}" type="presOf" srcId="{FAC96BBC-E70B-4A01-A869-009A30B96857}" destId="{6C06388F-54D5-427C-8AC6-496EBCE30733}" srcOrd="1" destOrd="0" presId="urn:microsoft.com/office/officeart/2005/8/layout/chart3"/>
    <dgm:cxn modelId="{C6EA4317-40A1-4F74-BE2A-15D5CCE79DD1}" type="presOf" srcId="{457B5753-BE04-4427-BF43-78D2E082050F}" destId="{135D9BB0-4F71-44C6-BEE3-E199E561AD2B}" srcOrd="1" destOrd="0" presId="urn:microsoft.com/office/officeart/2005/8/layout/chart3"/>
    <dgm:cxn modelId="{3E9A0C14-C977-4336-954B-09A2025A68B3}" srcId="{0D5BEDC3-A63A-4300-8ADD-56A47DE8D6D1}" destId="{D049336E-53B7-4724-ADAD-EBF81DBC3F0F}" srcOrd="1" destOrd="0" parTransId="{675807DE-0DC9-4D1E-8C98-DEB3E7CB8766}" sibTransId="{F91CE30F-0DB6-4824-BF84-B9180D943242}"/>
    <dgm:cxn modelId="{A3A7D1B6-8680-4926-B71A-77FBE98B0C46}" type="presOf" srcId="{0D5BEDC3-A63A-4300-8ADD-56A47DE8D6D1}" destId="{70580A2D-BDFA-41EF-83F5-DF3072504320}" srcOrd="0" destOrd="0" presId="urn:microsoft.com/office/officeart/2005/8/layout/chart3"/>
    <dgm:cxn modelId="{DC8BBB69-E340-4033-B70D-E7B7890AD32A}" type="presOf" srcId="{D049336E-53B7-4724-ADAD-EBF81DBC3F0F}" destId="{4EC56D41-A0D2-49E4-89E2-7E20D92B96E5}" srcOrd="0" destOrd="0" presId="urn:microsoft.com/office/officeart/2005/8/layout/chart3"/>
    <dgm:cxn modelId="{55D788FE-ABF2-41A7-81F9-843AF6136521}" srcId="{0D5BEDC3-A63A-4300-8ADD-56A47DE8D6D1}" destId="{FAC96BBC-E70B-4A01-A869-009A30B96857}" srcOrd="2" destOrd="0" parTransId="{710C1B2A-4DE4-4FDE-A263-6F4892C1B314}" sibTransId="{36C23821-42A8-444C-9E19-A24544EA183D}"/>
    <dgm:cxn modelId="{105A9A44-ECAF-4752-8833-5722FC63821A}" type="presOf" srcId="{D049336E-53B7-4724-ADAD-EBF81DBC3F0F}" destId="{925AD94C-CB63-4D15-B3A9-F9288EE460F7}" srcOrd="1" destOrd="0" presId="urn:microsoft.com/office/officeart/2005/8/layout/chart3"/>
    <dgm:cxn modelId="{19152D1E-24EB-44A9-9771-CA3D547EC2AC}" srcId="{0D5BEDC3-A63A-4300-8ADD-56A47DE8D6D1}" destId="{457B5753-BE04-4427-BF43-78D2E082050F}" srcOrd="0" destOrd="0" parTransId="{AFA47B3D-22BF-4A9D-BA2E-33061659EF65}" sibTransId="{E818318C-F7C5-47FE-978B-20F3D0BE98A5}"/>
    <dgm:cxn modelId="{EB4B0DE4-B6C3-417C-8F83-A56B22A01869}" type="presOf" srcId="{457B5753-BE04-4427-BF43-78D2E082050F}" destId="{4F669CC3-7B5B-4B7B-A754-47B608F8F562}" srcOrd="0" destOrd="0" presId="urn:microsoft.com/office/officeart/2005/8/layout/chart3"/>
    <dgm:cxn modelId="{B166DBFF-0D25-4B18-A7CA-4C8B67F729ED}" type="presParOf" srcId="{70580A2D-BDFA-41EF-83F5-DF3072504320}" destId="{4F669CC3-7B5B-4B7B-A754-47B608F8F562}" srcOrd="0" destOrd="0" presId="urn:microsoft.com/office/officeart/2005/8/layout/chart3"/>
    <dgm:cxn modelId="{B220EE6C-4711-4FE2-B9B3-926C84D3506A}" type="presParOf" srcId="{70580A2D-BDFA-41EF-83F5-DF3072504320}" destId="{135D9BB0-4F71-44C6-BEE3-E199E561AD2B}" srcOrd="1" destOrd="0" presId="urn:microsoft.com/office/officeart/2005/8/layout/chart3"/>
    <dgm:cxn modelId="{5B749CAE-7668-4EC8-8A64-89FC8C1765BA}" type="presParOf" srcId="{70580A2D-BDFA-41EF-83F5-DF3072504320}" destId="{4EC56D41-A0D2-49E4-89E2-7E20D92B96E5}" srcOrd="2" destOrd="0" presId="urn:microsoft.com/office/officeart/2005/8/layout/chart3"/>
    <dgm:cxn modelId="{1BB1A8F6-D585-45BC-9F4F-2D3C3BFA9EFA}" type="presParOf" srcId="{70580A2D-BDFA-41EF-83F5-DF3072504320}" destId="{925AD94C-CB63-4D15-B3A9-F9288EE460F7}" srcOrd="3" destOrd="0" presId="urn:microsoft.com/office/officeart/2005/8/layout/chart3"/>
    <dgm:cxn modelId="{A8D854A0-EFB8-4AD1-B972-F41D3CF00356}" type="presParOf" srcId="{70580A2D-BDFA-41EF-83F5-DF3072504320}" destId="{9B848C34-4BFB-4D45-923A-E6F682FCFCCA}" srcOrd="4" destOrd="0" presId="urn:microsoft.com/office/officeart/2005/8/layout/chart3"/>
    <dgm:cxn modelId="{4F1A1F8B-A34C-4077-93A8-EF635B754A8D}" type="presParOf" srcId="{70580A2D-BDFA-41EF-83F5-DF3072504320}" destId="{6C06388F-54D5-427C-8AC6-496EBCE30733}" srcOrd="5" destOrd="0" presId="urn:microsoft.com/office/officeart/2005/8/layout/chart3"/>
  </dgm:cxnLst>
  <dgm:bg/>
  <dgm:whole/>
  <dgm:extLst>
    <a:ext uri="http://schemas.microsoft.com/office/drawing/2008/diagram">
      <dsp:dataModelExt xmlns:dsp="http://schemas.microsoft.com/office/drawing/2008/diagram" relId="rId15"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14017AF8-AC81-4FB6-A91A-2F0E8DA9C428}" type="doc">
      <dgm:prSet loTypeId="urn:microsoft.com/office/officeart/2009/3/layout/CircleRelationship" loCatId="relationship" qsTypeId="urn:microsoft.com/office/officeart/2005/8/quickstyle/simple1" qsCatId="simple" csTypeId="urn:microsoft.com/office/officeart/2005/8/colors/colorful1" csCatId="colorful" phldr="1"/>
      <dgm:spPr/>
      <dgm:t>
        <a:bodyPr/>
        <a:lstStyle/>
        <a:p>
          <a:endParaRPr lang="fr-FR"/>
        </a:p>
      </dgm:t>
    </dgm:pt>
    <dgm:pt modelId="{873BE0E5-F304-4794-8028-A07E8B781FA2}">
      <dgm:prSet phldrT="[Texte]" custT="1"/>
      <dgm:spPr>
        <a:solidFill>
          <a:schemeClr val="accent4"/>
        </a:solidFill>
      </dgm:spPr>
      <dgm:t>
        <a:bodyPr/>
        <a:lstStyle/>
        <a:p>
          <a:r>
            <a:rPr lang="fr-FR" sz="1400" dirty="0"/>
            <a:t>Dimension  d’ingénierie design</a:t>
          </a:r>
        </a:p>
      </dgm:t>
    </dgm:pt>
    <dgm:pt modelId="{CFCA9919-1E7A-4DEE-A410-939D4F9702CC}" type="parTrans" cxnId="{5C7DBEC5-2BFE-43E2-9FC8-231FF6F42A41}">
      <dgm:prSet/>
      <dgm:spPr/>
      <dgm:t>
        <a:bodyPr/>
        <a:lstStyle/>
        <a:p>
          <a:endParaRPr lang="fr-FR"/>
        </a:p>
      </dgm:t>
    </dgm:pt>
    <dgm:pt modelId="{8EF7DBDA-C5A0-48B0-86E9-8D74EC7A2FA2}" type="sibTrans" cxnId="{5C7DBEC5-2BFE-43E2-9FC8-231FF6F42A41}">
      <dgm:prSet/>
      <dgm:spPr/>
      <dgm:t>
        <a:bodyPr/>
        <a:lstStyle/>
        <a:p>
          <a:endParaRPr lang="fr-FR"/>
        </a:p>
      </dgm:t>
    </dgm:pt>
    <dgm:pt modelId="{696AB4B8-ACAC-4266-ABB9-E6BD12DB0279}">
      <dgm:prSet phldrT="[Texte]"/>
      <dgm:spPr>
        <a:solidFill>
          <a:schemeClr val="accent2"/>
        </a:solidFill>
      </dgm:spPr>
      <dgm:t>
        <a:bodyPr/>
        <a:lstStyle/>
        <a:p>
          <a:r>
            <a:rPr lang="fr-FR" dirty="0"/>
            <a:t>Dimension scientifique</a:t>
          </a:r>
        </a:p>
      </dgm:t>
    </dgm:pt>
    <dgm:pt modelId="{4F6B3767-E679-4D24-99C7-76397089ACC9}" type="parTrans" cxnId="{FFAAC8D7-476E-4650-AB59-0BD67689EB79}">
      <dgm:prSet/>
      <dgm:spPr/>
      <dgm:t>
        <a:bodyPr/>
        <a:lstStyle/>
        <a:p>
          <a:endParaRPr lang="fr-FR"/>
        </a:p>
      </dgm:t>
    </dgm:pt>
    <dgm:pt modelId="{2E2FF677-DF56-49C0-A71B-30B47BB0F73B}" type="sibTrans" cxnId="{FFAAC8D7-476E-4650-AB59-0BD67689EB79}">
      <dgm:prSet/>
      <dgm:spPr/>
      <dgm:t>
        <a:bodyPr/>
        <a:lstStyle/>
        <a:p>
          <a:endParaRPr lang="fr-FR"/>
        </a:p>
      </dgm:t>
    </dgm:pt>
    <dgm:pt modelId="{CA45FE42-C076-4B45-9B14-0356822E3B05}">
      <dgm:prSet phldrT="[Texte]"/>
      <dgm:spPr>
        <a:solidFill>
          <a:schemeClr val="accent3"/>
        </a:solidFill>
      </dgm:spPr>
      <dgm:t>
        <a:bodyPr/>
        <a:lstStyle/>
        <a:p>
          <a:r>
            <a:rPr lang="fr-FR" dirty="0"/>
            <a:t>Dimension socio-culturelle</a:t>
          </a:r>
        </a:p>
      </dgm:t>
    </dgm:pt>
    <dgm:pt modelId="{262547DB-F553-4F9E-A781-583C4D081FCF}" type="parTrans" cxnId="{907FE7A7-643D-42D0-84DC-5F8589E30497}">
      <dgm:prSet/>
      <dgm:spPr/>
      <dgm:t>
        <a:bodyPr/>
        <a:lstStyle/>
        <a:p>
          <a:endParaRPr lang="fr-FR"/>
        </a:p>
      </dgm:t>
    </dgm:pt>
    <dgm:pt modelId="{251A1F78-47E4-48A5-A817-62504B40768C}" type="sibTrans" cxnId="{907FE7A7-643D-42D0-84DC-5F8589E30497}">
      <dgm:prSet/>
      <dgm:spPr/>
      <dgm:t>
        <a:bodyPr/>
        <a:lstStyle/>
        <a:p>
          <a:endParaRPr lang="fr-FR"/>
        </a:p>
      </dgm:t>
    </dgm:pt>
    <dgm:pt modelId="{DB3BBB9E-C287-448C-B8E4-454A990464B3}" type="pres">
      <dgm:prSet presAssocID="{14017AF8-AC81-4FB6-A91A-2F0E8DA9C428}" presName="Name0" presStyleCnt="0">
        <dgm:presLayoutVars>
          <dgm:chMax val="1"/>
          <dgm:chPref val="1"/>
        </dgm:presLayoutVars>
      </dgm:prSet>
      <dgm:spPr/>
    </dgm:pt>
    <dgm:pt modelId="{F880E348-95B8-4E94-ADF7-93187F66DBDF}" type="pres">
      <dgm:prSet presAssocID="{873BE0E5-F304-4794-8028-A07E8B781FA2}" presName="Parent" presStyleLbl="node0" presStyleIdx="0" presStyleCnt="1">
        <dgm:presLayoutVars>
          <dgm:chMax val="5"/>
          <dgm:chPref val="5"/>
        </dgm:presLayoutVars>
      </dgm:prSet>
      <dgm:spPr/>
    </dgm:pt>
    <dgm:pt modelId="{BFDD7B08-20EA-4C48-B3D7-259E9D14F1B5}" type="pres">
      <dgm:prSet presAssocID="{873BE0E5-F304-4794-8028-A07E8B781FA2}" presName="Accent1" presStyleLbl="node1" presStyleIdx="0" presStyleCnt="13"/>
      <dgm:spPr/>
    </dgm:pt>
    <dgm:pt modelId="{136113EE-0D41-42B8-9BF8-A5AFA9E6A770}" type="pres">
      <dgm:prSet presAssocID="{873BE0E5-F304-4794-8028-A07E8B781FA2}" presName="Accent2" presStyleLbl="node1" presStyleIdx="1" presStyleCnt="13"/>
      <dgm:spPr/>
    </dgm:pt>
    <dgm:pt modelId="{87727828-97B9-4FB4-B79B-C3601C225533}" type="pres">
      <dgm:prSet presAssocID="{873BE0E5-F304-4794-8028-A07E8B781FA2}" presName="Accent3" presStyleLbl="node1" presStyleIdx="2" presStyleCnt="13"/>
      <dgm:spPr/>
    </dgm:pt>
    <dgm:pt modelId="{47C5DB05-5655-4DE7-8CAA-B34D963FE590}" type="pres">
      <dgm:prSet presAssocID="{873BE0E5-F304-4794-8028-A07E8B781FA2}" presName="Accent4" presStyleLbl="node1" presStyleIdx="3" presStyleCnt="13"/>
      <dgm:spPr/>
    </dgm:pt>
    <dgm:pt modelId="{E83BCBF5-85C2-4725-9B98-2B4DE410D4EF}" type="pres">
      <dgm:prSet presAssocID="{873BE0E5-F304-4794-8028-A07E8B781FA2}" presName="Accent5" presStyleLbl="node1" presStyleIdx="4" presStyleCnt="13"/>
      <dgm:spPr/>
    </dgm:pt>
    <dgm:pt modelId="{7B0B5C63-9591-46FC-B5A3-31421D0F5360}" type="pres">
      <dgm:prSet presAssocID="{873BE0E5-F304-4794-8028-A07E8B781FA2}" presName="Accent6" presStyleLbl="node1" presStyleIdx="5" presStyleCnt="13"/>
      <dgm:spPr/>
    </dgm:pt>
    <dgm:pt modelId="{596FBD4D-9DB9-4A45-A4E1-F57C3874A1F8}" type="pres">
      <dgm:prSet presAssocID="{696AB4B8-ACAC-4266-ABB9-E6BD12DB0279}" presName="Child1" presStyleLbl="node1" presStyleIdx="6" presStyleCnt="13">
        <dgm:presLayoutVars>
          <dgm:chMax val="0"/>
          <dgm:chPref val="0"/>
        </dgm:presLayoutVars>
      </dgm:prSet>
      <dgm:spPr/>
    </dgm:pt>
    <dgm:pt modelId="{624938E2-1BED-4F06-BF7B-9BBA0793DF6B}" type="pres">
      <dgm:prSet presAssocID="{696AB4B8-ACAC-4266-ABB9-E6BD12DB0279}" presName="Accent7" presStyleCnt="0"/>
      <dgm:spPr/>
    </dgm:pt>
    <dgm:pt modelId="{F22C0066-E67F-46F7-9405-8DABC0F7D78C}" type="pres">
      <dgm:prSet presAssocID="{696AB4B8-ACAC-4266-ABB9-E6BD12DB0279}" presName="AccentHold1" presStyleLbl="node1" presStyleIdx="7" presStyleCnt="13"/>
      <dgm:spPr/>
    </dgm:pt>
    <dgm:pt modelId="{AB973A05-0C6B-4B34-BA80-CAF839C33AB5}" type="pres">
      <dgm:prSet presAssocID="{696AB4B8-ACAC-4266-ABB9-E6BD12DB0279}" presName="Accent8" presStyleCnt="0"/>
      <dgm:spPr/>
    </dgm:pt>
    <dgm:pt modelId="{CBE2D635-937D-4DB7-9527-98F45FE31546}" type="pres">
      <dgm:prSet presAssocID="{696AB4B8-ACAC-4266-ABB9-E6BD12DB0279}" presName="AccentHold2" presStyleLbl="node1" presStyleIdx="8" presStyleCnt="13"/>
      <dgm:spPr/>
    </dgm:pt>
    <dgm:pt modelId="{68BDD075-C566-49F5-A9DE-2B34EC222DA8}" type="pres">
      <dgm:prSet presAssocID="{CA45FE42-C076-4B45-9B14-0356822E3B05}" presName="Child2" presStyleLbl="node1" presStyleIdx="9" presStyleCnt="13" custLinFactNeighborX="-45269" custLinFactNeighborY="-13362">
        <dgm:presLayoutVars>
          <dgm:chMax val="0"/>
          <dgm:chPref val="0"/>
        </dgm:presLayoutVars>
      </dgm:prSet>
      <dgm:spPr/>
    </dgm:pt>
    <dgm:pt modelId="{884603D0-7F73-4578-8E8C-14A3C9FB27B4}" type="pres">
      <dgm:prSet presAssocID="{CA45FE42-C076-4B45-9B14-0356822E3B05}" presName="Accent9" presStyleCnt="0"/>
      <dgm:spPr/>
    </dgm:pt>
    <dgm:pt modelId="{EB6BB6CB-08F0-4882-BF57-61BFFD7E02A5}" type="pres">
      <dgm:prSet presAssocID="{CA45FE42-C076-4B45-9B14-0356822E3B05}" presName="AccentHold1" presStyleLbl="node1" presStyleIdx="10" presStyleCnt="13"/>
      <dgm:spPr/>
    </dgm:pt>
    <dgm:pt modelId="{A351EAE8-0F74-4EC7-87CF-67E93A20509C}" type="pres">
      <dgm:prSet presAssocID="{CA45FE42-C076-4B45-9B14-0356822E3B05}" presName="Accent10" presStyleCnt="0"/>
      <dgm:spPr/>
    </dgm:pt>
    <dgm:pt modelId="{99B80DC4-E431-4A7D-BE57-900F147F54C8}" type="pres">
      <dgm:prSet presAssocID="{CA45FE42-C076-4B45-9B14-0356822E3B05}" presName="AccentHold2" presStyleLbl="node1" presStyleIdx="11" presStyleCnt="13"/>
      <dgm:spPr/>
    </dgm:pt>
    <dgm:pt modelId="{0F4F0A80-9597-4F6B-ABF7-F94B976669CA}" type="pres">
      <dgm:prSet presAssocID="{CA45FE42-C076-4B45-9B14-0356822E3B05}" presName="Accent11" presStyleCnt="0"/>
      <dgm:spPr/>
    </dgm:pt>
    <dgm:pt modelId="{B3ED84CD-47C1-4E59-A683-48CFFB8A6A76}" type="pres">
      <dgm:prSet presAssocID="{CA45FE42-C076-4B45-9B14-0356822E3B05}" presName="AccentHold3" presStyleLbl="node1" presStyleIdx="12" presStyleCnt="13"/>
      <dgm:spPr/>
    </dgm:pt>
  </dgm:ptLst>
  <dgm:cxnLst>
    <dgm:cxn modelId="{F5EB08A7-D727-430F-8B01-8DEEED64B002}" type="presOf" srcId="{14017AF8-AC81-4FB6-A91A-2F0E8DA9C428}" destId="{DB3BBB9E-C287-448C-B8E4-454A990464B3}" srcOrd="0" destOrd="0" presId="urn:microsoft.com/office/officeart/2009/3/layout/CircleRelationship"/>
    <dgm:cxn modelId="{5C7DBEC5-2BFE-43E2-9FC8-231FF6F42A41}" srcId="{14017AF8-AC81-4FB6-A91A-2F0E8DA9C428}" destId="{873BE0E5-F304-4794-8028-A07E8B781FA2}" srcOrd="0" destOrd="0" parTransId="{CFCA9919-1E7A-4DEE-A410-939D4F9702CC}" sibTransId="{8EF7DBDA-C5A0-48B0-86E9-8D74EC7A2FA2}"/>
    <dgm:cxn modelId="{8A94E60E-C255-4A64-ABC1-5197A0168C9E}" type="presOf" srcId="{873BE0E5-F304-4794-8028-A07E8B781FA2}" destId="{F880E348-95B8-4E94-ADF7-93187F66DBDF}" srcOrd="0" destOrd="0" presId="urn:microsoft.com/office/officeart/2009/3/layout/CircleRelationship"/>
    <dgm:cxn modelId="{907FE7A7-643D-42D0-84DC-5F8589E30497}" srcId="{873BE0E5-F304-4794-8028-A07E8B781FA2}" destId="{CA45FE42-C076-4B45-9B14-0356822E3B05}" srcOrd="1" destOrd="0" parTransId="{262547DB-F553-4F9E-A781-583C4D081FCF}" sibTransId="{251A1F78-47E4-48A5-A817-62504B40768C}"/>
    <dgm:cxn modelId="{FFAAC8D7-476E-4650-AB59-0BD67689EB79}" srcId="{873BE0E5-F304-4794-8028-A07E8B781FA2}" destId="{696AB4B8-ACAC-4266-ABB9-E6BD12DB0279}" srcOrd="0" destOrd="0" parTransId="{4F6B3767-E679-4D24-99C7-76397089ACC9}" sibTransId="{2E2FF677-DF56-49C0-A71B-30B47BB0F73B}"/>
    <dgm:cxn modelId="{6D4B6E5F-936D-473B-8969-943BA37B02B8}" type="presOf" srcId="{696AB4B8-ACAC-4266-ABB9-E6BD12DB0279}" destId="{596FBD4D-9DB9-4A45-A4E1-F57C3874A1F8}" srcOrd="0" destOrd="0" presId="urn:microsoft.com/office/officeart/2009/3/layout/CircleRelationship"/>
    <dgm:cxn modelId="{0528EEF8-D0E1-497D-8E55-5C00B70D7241}" type="presOf" srcId="{CA45FE42-C076-4B45-9B14-0356822E3B05}" destId="{68BDD075-C566-49F5-A9DE-2B34EC222DA8}" srcOrd="0" destOrd="0" presId="urn:microsoft.com/office/officeart/2009/3/layout/CircleRelationship"/>
    <dgm:cxn modelId="{3478E3CA-3FD1-4C16-8A5F-D85928025293}" type="presParOf" srcId="{DB3BBB9E-C287-448C-B8E4-454A990464B3}" destId="{F880E348-95B8-4E94-ADF7-93187F66DBDF}" srcOrd="0" destOrd="0" presId="urn:microsoft.com/office/officeart/2009/3/layout/CircleRelationship"/>
    <dgm:cxn modelId="{717B77A7-CC7E-4390-AD6F-9F8A0E0EBDBD}" type="presParOf" srcId="{DB3BBB9E-C287-448C-B8E4-454A990464B3}" destId="{BFDD7B08-20EA-4C48-B3D7-259E9D14F1B5}" srcOrd="1" destOrd="0" presId="urn:microsoft.com/office/officeart/2009/3/layout/CircleRelationship"/>
    <dgm:cxn modelId="{D4A7817D-D7F4-4D9F-AE3A-5B752186E4DF}" type="presParOf" srcId="{DB3BBB9E-C287-448C-B8E4-454A990464B3}" destId="{136113EE-0D41-42B8-9BF8-A5AFA9E6A770}" srcOrd="2" destOrd="0" presId="urn:microsoft.com/office/officeart/2009/3/layout/CircleRelationship"/>
    <dgm:cxn modelId="{6D94C82A-015C-42DB-9AB7-BDD079CD5393}" type="presParOf" srcId="{DB3BBB9E-C287-448C-B8E4-454A990464B3}" destId="{87727828-97B9-4FB4-B79B-C3601C225533}" srcOrd="3" destOrd="0" presId="urn:microsoft.com/office/officeart/2009/3/layout/CircleRelationship"/>
    <dgm:cxn modelId="{826EC6F7-67CB-4FE9-91F7-35A301047BBA}" type="presParOf" srcId="{DB3BBB9E-C287-448C-B8E4-454A990464B3}" destId="{47C5DB05-5655-4DE7-8CAA-B34D963FE590}" srcOrd="4" destOrd="0" presId="urn:microsoft.com/office/officeart/2009/3/layout/CircleRelationship"/>
    <dgm:cxn modelId="{B9B3D979-DF10-45E7-A278-9D9B461CCB5F}" type="presParOf" srcId="{DB3BBB9E-C287-448C-B8E4-454A990464B3}" destId="{E83BCBF5-85C2-4725-9B98-2B4DE410D4EF}" srcOrd="5" destOrd="0" presId="urn:microsoft.com/office/officeart/2009/3/layout/CircleRelationship"/>
    <dgm:cxn modelId="{9E2B1AE4-09DD-4F41-8A74-38DA8F34F672}" type="presParOf" srcId="{DB3BBB9E-C287-448C-B8E4-454A990464B3}" destId="{7B0B5C63-9591-46FC-B5A3-31421D0F5360}" srcOrd="6" destOrd="0" presId="urn:microsoft.com/office/officeart/2009/3/layout/CircleRelationship"/>
    <dgm:cxn modelId="{BD2D0921-8A0C-4504-A060-607081C1E7B2}" type="presParOf" srcId="{DB3BBB9E-C287-448C-B8E4-454A990464B3}" destId="{596FBD4D-9DB9-4A45-A4E1-F57C3874A1F8}" srcOrd="7" destOrd="0" presId="urn:microsoft.com/office/officeart/2009/3/layout/CircleRelationship"/>
    <dgm:cxn modelId="{29282CE1-2C95-458C-B161-AEFF974AE794}" type="presParOf" srcId="{DB3BBB9E-C287-448C-B8E4-454A990464B3}" destId="{624938E2-1BED-4F06-BF7B-9BBA0793DF6B}" srcOrd="8" destOrd="0" presId="urn:microsoft.com/office/officeart/2009/3/layout/CircleRelationship"/>
    <dgm:cxn modelId="{E6A32611-134A-4E7C-A499-56563AAF7987}" type="presParOf" srcId="{624938E2-1BED-4F06-BF7B-9BBA0793DF6B}" destId="{F22C0066-E67F-46F7-9405-8DABC0F7D78C}" srcOrd="0" destOrd="0" presId="urn:microsoft.com/office/officeart/2009/3/layout/CircleRelationship"/>
    <dgm:cxn modelId="{0E83C376-F73B-4E4D-8674-6BE3C56974E0}" type="presParOf" srcId="{DB3BBB9E-C287-448C-B8E4-454A990464B3}" destId="{AB973A05-0C6B-4B34-BA80-CAF839C33AB5}" srcOrd="9" destOrd="0" presId="urn:microsoft.com/office/officeart/2009/3/layout/CircleRelationship"/>
    <dgm:cxn modelId="{E9CBF7F8-441B-4084-9106-115AB1AE0F8C}" type="presParOf" srcId="{AB973A05-0C6B-4B34-BA80-CAF839C33AB5}" destId="{CBE2D635-937D-4DB7-9527-98F45FE31546}" srcOrd="0" destOrd="0" presId="urn:microsoft.com/office/officeart/2009/3/layout/CircleRelationship"/>
    <dgm:cxn modelId="{CD8937D0-C60B-4538-851F-82CBA39084B9}" type="presParOf" srcId="{DB3BBB9E-C287-448C-B8E4-454A990464B3}" destId="{68BDD075-C566-49F5-A9DE-2B34EC222DA8}" srcOrd="10" destOrd="0" presId="urn:microsoft.com/office/officeart/2009/3/layout/CircleRelationship"/>
    <dgm:cxn modelId="{7FE348B5-7CFE-4341-860A-2B09B52D5275}" type="presParOf" srcId="{DB3BBB9E-C287-448C-B8E4-454A990464B3}" destId="{884603D0-7F73-4578-8E8C-14A3C9FB27B4}" srcOrd="11" destOrd="0" presId="urn:microsoft.com/office/officeart/2009/3/layout/CircleRelationship"/>
    <dgm:cxn modelId="{DBEB5335-2D90-4B67-87D9-812A4245B7A0}" type="presParOf" srcId="{884603D0-7F73-4578-8E8C-14A3C9FB27B4}" destId="{EB6BB6CB-08F0-4882-BF57-61BFFD7E02A5}" srcOrd="0" destOrd="0" presId="urn:microsoft.com/office/officeart/2009/3/layout/CircleRelationship"/>
    <dgm:cxn modelId="{8DEA3933-1D6A-4F21-870F-BC25BABA3D86}" type="presParOf" srcId="{DB3BBB9E-C287-448C-B8E4-454A990464B3}" destId="{A351EAE8-0F74-4EC7-87CF-67E93A20509C}" srcOrd="12" destOrd="0" presId="urn:microsoft.com/office/officeart/2009/3/layout/CircleRelationship"/>
    <dgm:cxn modelId="{E828B80F-C5B2-4B78-B911-BB30EC411FD9}" type="presParOf" srcId="{A351EAE8-0F74-4EC7-87CF-67E93A20509C}" destId="{99B80DC4-E431-4A7D-BE57-900F147F54C8}" srcOrd="0" destOrd="0" presId="urn:microsoft.com/office/officeart/2009/3/layout/CircleRelationship"/>
    <dgm:cxn modelId="{7C5EDC31-79E3-46AA-9931-76FE7635E38A}" type="presParOf" srcId="{DB3BBB9E-C287-448C-B8E4-454A990464B3}" destId="{0F4F0A80-9597-4F6B-ABF7-F94B976669CA}" srcOrd="13" destOrd="0" presId="urn:microsoft.com/office/officeart/2009/3/layout/CircleRelationship"/>
    <dgm:cxn modelId="{9D9E74B0-FA2A-4A85-AEE5-7BC175A7C05F}" type="presParOf" srcId="{0F4F0A80-9597-4F6B-ABF7-F94B976669CA}" destId="{B3ED84CD-47C1-4E59-A683-48CFFB8A6A76}" srcOrd="0" destOrd="0" presId="urn:microsoft.com/office/officeart/2009/3/layout/CircleRelationship"/>
  </dgm:cxnLst>
  <dgm:bg/>
  <dgm:whole>
    <a:ln w="38100">
      <a:noFill/>
    </a:ln>
  </dgm:whole>
  <dgm:extLst>
    <a:ext uri="http://schemas.microsoft.com/office/drawing/2008/diagram">
      <dsp:dataModelExt xmlns:dsp="http://schemas.microsoft.com/office/drawing/2008/diagram" relId="rId7" minVer="http://schemas.openxmlformats.org/drawingml/2006/diagram"/>
    </a:ext>
  </dgm:extLst>
</dgm:dataModel>
</file>

<file path=ppt/diagrams/data3.xml><?xml version="1.0" encoding="utf-8"?>
<dgm:dataModel xmlns:dgm="http://schemas.openxmlformats.org/drawingml/2006/diagram" xmlns:a="http://schemas.openxmlformats.org/drawingml/2006/main">
  <dgm:ptLst>
    <dgm:pt modelId="{14017AF8-AC81-4FB6-A91A-2F0E8DA9C428}" type="doc">
      <dgm:prSet loTypeId="urn:microsoft.com/office/officeart/2009/3/layout/CircleRelationship" loCatId="relationship" qsTypeId="urn:microsoft.com/office/officeart/2005/8/quickstyle/simple1" qsCatId="simple" csTypeId="urn:microsoft.com/office/officeart/2005/8/colors/colorful1" csCatId="colorful" phldr="1"/>
      <dgm:spPr/>
      <dgm:t>
        <a:bodyPr/>
        <a:lstStyle/>
        <a:p>
          <a:endParaRPr lang="fr-FR"/>
        </a:p>
      </dgm:t>
    </dgm:pt>
    <dgm:pt modelId="{873BE0E5-F304-4794-8028-A07E8B781FA2}">
      <dgm:prSet phldrT="[Texte]"/>
      <dgm:spPr>
        <a:solidFill>
          <a:schemeClr val="accent4"/>
        </a:solidFill>
      </dgm:spPr>
      <dgm:t>
        <a:bodyPr/>
        <a:lstStyle/>
        <a:p>
          <a:r>
            <a:rPr lang="fr-FR" dirty="0"/>
            <a:t>Dimension d’ingénierie-design</a:t>
          </a:r>
        </a:p>
      </dgm:t>
    </dgm:pt>
    <dgm:pt modelId="{CFCA9919-1E7A-4DEE-A410-939D4F9702CC}" type="parTrans" cxnId="{5C7DBEC5-2BFE-43E2-9FC8-231FF6F42A41}">
      <dgm:prSet/>
      <dgm:spPr/>
      <dgm:t>
        <a:bodyPr/>
        <a:lstStyle/>
        <a:p>
          <a:endParaRPr lang="fr-FR"/>
        </a:p>
      </dgm:t>
    </dgm:pt>
    <dgm:pt modelId="{8EF7DBDA-C5A0-48B0-86E9-8D74EC7A2FA2}" type="sibTrans" cxnId="{5C7DBEC5-2BFE-43E2-9FC8-231FF6F42A41}">
      <dgm:prSet/>
      <dgm:spPr/>
      <dgm:t>
        <a:bodyPr/>
        <a:lstStyle/>
        <a:p>
          <a:endParaRPr lang="fr-FR"/>
        </a:p>
      </dgm:t>
    </dgm:pt>
    <dgm:pt modelId="{696AB4B8-ACAC-4266-ABB9-E6BD12DB0279}">
      <dgm:prSet phldrT="[Texte]" custT="1"/>
      <dgm:spPr>
        <a:solidFill>
          <a:schemeClr val="accent2"/>
        </a:solidFill>
      </dgm:spPr>
      <dgm:t>
        <a:bodyPr/>
        <a:lstStyle/>
        <a:p>
          <a:r>
            <a:rPr lang="fr-FR" sz="1400" dirty="0"/>
            <a:t>Dimension  scientifique</a:t>
          </a:r>
        </a:p>
      </dgm:t>
    </dgm:pt>
    <dgm:pt modelId="{4F6B3767-E679-4D24-99C7-76397089ACC9}" type="parTrans" cxnId="{FFAAC8D7-476E-4650-AB59-0BD67689EB79}">
      <dgm:prSet/>
      <dgm:spPr/>
      <dgm:t>
        <a:bodyPr/>
        <a:lstStyle/>
        <a:p>
          <a:endParaRPr lang="fr-FR"/>
        </a:p>
      </dgm:t>
    </dgm:pt>
    <dgm:pt modelId="{2E2FF677-DF56-49C0-A71B-30B47BB0F73B}" type="sibTrans" cxnId="{FFAAC8D7-476E-4650-AB59-0BD67689EB79}">
      <dgm:prSet/>
      <dgm:spPr/>
      <dgm:t>
        <a:bodyPr/>
        <a:lstStyle/>
        <a:p>
          <a:endParaRPr lang="fr-FR"/>
        </a:p>
      </dgm:t>
    </dgm:pt>
    <dgm:pt modelId="{CA45FE42-C076-4B45-9B14-0356822E3B05}">
      <dgm:prSet phldrT="[Texte]"/>
      <dgm:spPr>
        <a:solidFill>
          <a:schemeClr val="accent3"/>
        </a:solidFill>
      </dgm:spPr>
      <dgm:t>
        <a:bodyPr/>
        <a:lstStyle/>
        <a:p>
          <a:r>
            <a:rPr lang="fr-FR" dirty="0"/>
            <a:t>Dimension socio-culturelle</a:t>
          </a:r>
        </a:p>
      </dgm:t>
    </dgm:pt>
    <dgm:pt modelId="{262547DB-F553-4F9E-A781-583C4D081FCF}" type="parTrans" cxnId="{907FE7A7-643D-42D0-84DC-5F8589E30497}">
      <dgm:prSet/>
      <dgm:spPr/>
      <dgm:t>
        <a:bodyPr/>
        <a:lstStyle/>
        <a:p>
          <a:endParaRPr lang="fr-FR"/>
        </a:p>
      </dgm:t>
    </dgm:pt>
    <dgm:pt modelId="{251A1F78-47E4-48A5-A817-62504B40768C}" type="sibTrans" cxnId="{907FE7A7-643D-42D0-84DC-5F8589E30497}">
      <dgm:prSet/>
      <dgm:spPr/>
      <dgm:t>
        <a:bodyPr/>
        <a:lstStyle/>
        <a:p>
          <a:endParaRPr lang="fr-FR"/>
        </a:p>
      </dgm:t>
    </dgm:pt>
    <dgm:pt modelId="{DB3BBB9E-C287-448C-B8E4-454A990464B3}" type="pres">
      <dgm:prSet presAssocID="{14017AF8-AC81-4FB6-A91A-2F0E8DA9C428}" presName="Name0" presStyleCnt="0">
        <dgm:presLayoutVars>
          <dgm:chMax val="1"/>
          <dgm:chPref val="1"/>
        </dgm:presLayoutVars>
      </dgm:prSet>
      <dgm:spPr/>
    </dgm:pt>
    <dgm:pt modelId="{F880E348-95B8-4E94-ADF7-93187F66DBDF}" type="pres">
      <dgm:prSet presAssocID="{873BE0E5-F304-4794-8028-A07E8B781FA2}" presName="Parent" presStyleLbl="node0" presStyleIdx="0" presStyleCnt="1" custScaleX="47259" custScaleY="47259" custLinFactNeighborX="10894" custLinFactNeighborY="22535">
        <dgm:presLayoutVars>
          <dgm:chMax val="5"/>
          <dgm:chPref val="5"/>
        </dgm:presLayoutVars>
      </dgm:prSet>
      <dgm:spPr/>
    </dgm:pt>
    <dgm:pt modelId="{BFDD7B08-20EA-4C48-B3D7-259E9D14F1B5}" type="pres">
      <dgm:prSet presAssocID="{873BE0E5-F304-4794-8028-A07E8B781FA2}" presName="Accent1" presStyleLbl="node1" presStyleIdx="0" presStyleCnt="13"/>
      <dgm:spPr/>
    </dgm:pt>
    <dgm:pt modelId="{136113EE-0D41-42B8-9BF8-A5AFA9E6A770}" type="pres">
      <dgm:prSet presAssocID="{873BE0E5-F304-4794-8028-A07E8B781FA2}" presName="Accent2" presStyleLbl="node1" presStyleIdx="1" presStyleCnt="13"/>
      <dgm:spPr/>
    </dgm:pt>
    <dgm:pt modelId="{87727828-97B9-4FB4-B79B-C3601C225533}" type="pres">
      <dgm:prSet presAssocID="{873BE0E5-F304-4794-8028-A07E8B781FA2}" presName="Accent3" presStyleLbl="node1" presStyleIdx="2" presStyleCnt="13"/>
      <dgm:spPr/>
    </dgm:pt>
    <dgm:pt modelId="{47C5DB05-5655-4DE7-8CAA-B34D963FE590}" type="pres">
      <dgm:prSet presAssocID="{873BE0E5-F304-4794-8028-A07E8B781FA2}" presName="Accent4" presStyleLbl="node1" presStyleIdx="3" presStyleCnt="13"/>
      <dgm:spPr/>
    </dgm:pt>
    <dgm:pt modelId="{E83BCBF5-85C2-4725-9B98-2B4DE410D4EF}" type="pres">
      <dgm:prSet presAssocID="{873BE0E5-F304-4794-8028-A07E8B781FA2}" presName="Accent5" presStyleLbl="node1" presStyleIdx="4" presStyleCnt="13"/>
      <dgm:spPr/>
    </dgm:pt>
    <dgm:pt modelId="{7B0B5C63-9591-46FC-B5A3-31421D0F5360}" type="pres">
      <dgm:prSet presAssocID="{873BE0E5-F304-4794-8028-A07E8B781FA2}" presName="Accent6" presStyleLbl="node1" presStyleIdx="5" presStyleCnt="13"/>
      <dgm:spPr/>
    </dgm:pt>
    <dgm:pt modelId="{596FBD4D-9DB9-4A45-A4E1-F57C3874A1F8}" type="pres">
      <dgm:prSet presAssocID="{696AB4B8-ACAC-4266-ABB9-E6BD12DB0279}" presName="Child1" presStyleLbl="node1" presStyleIdx="6" presStyleCnt="13" custScaleX="240211" custScaleY="236518" custLinFactNeighborX="66764" custLinFactNeighborY="-41230">
        <dgm:presLayoutVars>
          <dgm:chMax val="0"/>
          <dgm:chPref val="0"/>
        </dgm:presLayoutVars>
      </dgm:prSet>
      <dgm:spPr/>
    </dgm:pt>
    <dgm:pt modelId="{624938E2-1BED-4F06-BF7B-9BBA0793DF6B}" type="pres">
      <dgm:prSet presAssocID="{696AB4B8-ACAC-4266-ABB9-E6BD12DB0279}" presName="Accent7" presStyleCnt="0"/>
      <dgm:spPr/>
    </dgm:pt>
    <dgm:pt modelId="{F22C0066-E67F-46F7-9405-8DABC0F7D78C}" type="pres">
      <dgm:prSet presAssocID="{696AB4B8-ACAC-4266-ABB9-E6BD12DB0279}" presName="AccentHold1" presStyleLbl="node1" presStyleIdx="7" presStyleCnt="13"/>
      <dgm:spPr/>
    </dgm:pt>
    <dgm:pt modelId="{AB973A05-0C6B-4B34-BA80-CAF839C33AB5}" type="pres">
      <dgm:prSet presAssocID="{696AB4B8-ACAC-4266-ABB9-E6BD12DB0279}" presName="Accent8" presStyleCnt="0"/>
      <dgm:spPr/>
    </dgm:pt>
    <dgm:pt modelId="{CBE2D635-937D-4DB7-9527-98F45FE31546}" type="pres">
      <dgm:prSet presAssocID="{696AB4B8-ACAC-4266-ABB9-E6BD12DB0279}" presName="AccentHold2" presStyleLbl="node1" presStyleIdx="8" presStyleCnt="13"/>
      <dgm:spPr/>
    </dgm:pt>
    <dgm:pt modelId="{68BDD075-C566-49F5-A9DE-2B34EC222DA8}" type="pres">
      <dgm:prSet presAssocID="{CA45FE42-C076-4B45-9B14-0356822E3B05}" presName="Child2" presStyleLbl="node1" presStyleIdx="9" presStyleCnt="13" custLinFactX="-182" custLinFactNeighborX="-100000" custLinFactNeighborY="4306">
        <dgm:presLayoutVars>
          <dgm:chMax val="0"/>
          <dgm:chPref val="0"/>
        </dgm:presLayoutVars>
      </dgm:prSet>
      <dgm:spPr/>
    </dgm:pt>
    <dgm:pt modelId="{884603D0-7F73-4578-8E8C-14A3C9FB27B4}" type="pres">
      <dgm:prSet presAssocID="{CA45FE42-C076-4B45-9B14-0356822E3B05}" presName="Accent9" presStyleCnt="0"/>
      <dgm:spPr/>
    </dgm:pt>
    <dgm:pt modelId="{EB6BB6CB-08F0-4882-BF57-61BFFD7E02A5}" type="pres">
      <dgm:prSet presAssocID="{CA45FE42-C076-4B45-9B14-0356822E3B05}" presName="AccentHold1" presStyleLbl="node1" presStyleIdx="10" presStyleCnt="13"/>
      <dgm:spPr/>
    </dgm:pt>
    <dgm:pt modelId="{A351EAE8-0F74-4EC7-87CF-67E93A20509C}" type="pres">
      <dgm:prSet presAssocID="{CA45FE42-C076-4B45-9B14-0356822E3B05}" presName="Accent10" presStyleCnt="0"/>
      <dgm:spPr/>
    </dgm:pt>
    <dgm:pt modelId="{99B80DC4-E431-4A7D-BE57-900F147F54C8}" type="pres">
      <dgm:prSet presAssocID="{CA45FE42-C076-4B45-9B14-0356822E3B05}" presName="AccentHold2" presStyleLbl="node1" presStyleIdx="11" presStyleCnt="13"/>
      <dgm:spPr/>
    </dgm:pt>
    <dgm:pt modelId="{0F4F0A80-9597-4F6B-ABF7-F94B976669CA}" type="pres">
      <dgm:prSet presAssocID="{CA45FE42-C076-4B45-9B14-0356822E3B05}" presName="Accent11" presStyleCnt="0"/>
      <dgm:spPr/>
    </dgm:pt>
    <dgm:pt modelId="{B3ED84CD-47C1-4E59-A683-48CFFB8A6A76}" type="pres">
      <dgm:prSet presAssocID="{CA45FE42-C076-4B45-9B14-0356822E3B05}" presName="AccentHold3" presStyleLbl="node1" presStyleIdx="12" presStyleCnt="13"/>
      <dgm:spPr/>
    </dgm:pt>
  </dgm:ptLst>
  <dgm:cxnLst>
    <dgm:cxn modelId="{41C17774-05FE-41DE-9800-2102C57F346A}" type="presOf" srcId="{CA45FE42-C076-4B45-9B14-0356822E3B05}" destId="{68BDD075-C566-49F5-A9DE-2B34EC222DA8}" srcOrd="0" destOrd="0" presId="urn:microsoft.com/office/officeart/2009/3/layout/CircleRelationship"/>
    <dgm:cxn modelId="{FFAAC8D7-476E-4650-AB59-0BD67689EB79}" srcId="{873BE0E5-F304-4794-8028-A07E8B781FA2}" destId="{696AB4B8-ACAC-4266-ABB9-E6BD12DB0279}" srcOrd="0" destOrd="0" parTransId="{4F6B3767-E679-4D24-99C7-76397089ACC9}" sibTransId="{2E2FF677-DF56-49C0-A71B-30B47BB0F73B}"/>
    <dgm:cxn modelId="{C98C37D8-EDAB-4877-AA7F-0F4CFA4B6DB3}" type="presOf" srcId="{696AB4B8-ACAC-4266-ABB9-E6BD12DB0279}" destId="{596FBD4D-9DB9-4A45-A4E1-F57C3874A1F8}" srcOrd="0" destOrd="0" presId="urn:microsoft.com/office/officeart/2009/3/layout/CircleRelationship"/>
    <dgm:cxn modelId="{907FE7A7-643D-42D0-84DC-5F8589E30497}" srcId="{873BE0E5-F304-4794-8028-A07E8B781FA2}" destId="{CA45FE42-C076-4B45-9B14-0356822E3B05}" srcOrd="1" destOrd="0" parTransId="{262547DB-F553-4F9E-A781-583C4D081FCF}" sibTransId="{251A1F78-47E4-48A5-A817-62504B40768C}"/>
    <dgm:cxn modelId="{55D41AC2-024A-486B-8372-54E78813784C}" type="presOf" srcId="{14017AF8-AC81-4FB6-A91A-2F0E8DA9C428}" destId="{DB3BBB9E-C287-448C-B8E4-454A990464B3}" srcOrd="0" destOrd="0" presId="urn:microsoft.com/office/officeart/2009/3/layout/CircleRelationship"/>
    <dgm:cxn modelId="{5C7DBEC5-2BFE-43E2-9FC8-231FF6F42A41}" srcId="{14017AF8-AC81-4FB6-A91A-2F0E8DA9C428}" destId="{873BE0E5-F304-4794-8028-A07E8B781FA2}" srcOrd="0" destOrd="0" parTransId="{CFCA9919-1E7A-4DEE-A410-939D4F9702CC}" sibTransId="{8EF7DBDA-C5A0-48B0-86E9-8D74EC7A2FA2}"/>
    <dgm:cxn modelId="{10DAEEEE-6B71-442A-99CB-69B9FFE3BC16}" type="presOf" srcId="{873BE0E5-F304-4794-8028-A07E8B781FA2}" destId="{F880E348-95B8-4E94-ADF7-93187F66DBDF}" srcOrd="0" destOrd="0" presId="urn:microsoft.com/office/officeart/2009/3/layout/CircleRelationship"/>
    <dgm:cxn modelId="{BFB724CB-F1C6-43EC-9E53-B254DC6C1734}" type="presParOf" srcId="{DB3BBB9E-C287-448C-B8E4-454A990464B3}" destId="{F880E348-95B8-4E94-ADF7-93187F66DBDF}" srcOrd="0" destOrd="0" presId="urn:microsoft.com/office/officeart/2009/3/layout/CircleRelationship"/>
    <dgm:cxn modelId="{21388698-E5F3-4003-83B7-E6F5322CB432}" type="presParOf" srcId="{DB3BBB9E-C287-448C-B8E4-454A990464B3}" destId="{BFDD7B08-20EA-4C48-B3D7-259E9D14F1B5}" srcOrd="1" destOrd="0" presId="urn:microsoft.com/office/officeart/2009/3/layout/CircleRelationship"/>
    <dgm:cxn modelId="{D4D8FF1E-239F-4B17-B83D-47496746CCCB}" type="presParOf" srcId="{DB3BBB9E-C287-448C-B8E4-454A990464B3}" destId="{136113EE-0D41-42B8-9BF8-A5AFA9E6A770}" srcOrd="2" destOrd="0" presId="urn:microsoft.com/office/officeart/2009/3/layout/CircleRelationship"/>
    <dgm:cxn modelId="{CAE989B1-7E44-4FE4-8C64-11B135693387}" type="presParOf" srcId="{DB3BBB9E-C287-448C-B8E4-454A990464B3}" destId="{87727828-97B9-4FB4-B79B-C3601C225533}" srcOrd="3" destOrd="0" presId="urn:microsoft.com/office/officeart/2009/3/layout/CircleRelationship"/>
    <dgm:cxn modelId="{E6607927-8944-4651-B0A7-87388456014F}" type="presParOf" srcId="{DB3BBB9E-C287-448C-B8E4-454A990464B3}" destId="{47C5DB05-5655-4DE7-8CAA-B34D963FE590}" srcOrd="4" destOrd="0" presId="urn:microsoft.com/office/officeart/2009/3/layout/CircleRelationship"/>
    <dgm:cxn modelId="{8E133A5C-1A6F-42C0-BE11-5751552F6C12}" type="presParOf" srcId="{DB3BBB9E-C287-448C-B8E4-454A990464B3}" destId="{E83BCBF5-85C2-4725-9B98-2B4DE410D4EF}" srcOrd="5" destOrd="0" presId="urn:microsoft.com/office/officeart/2009/3/layout/CircleRelationship"/>
    <dgm:cxn modelId="{5ACFC439-4F0F-43BC-95A5-139FF865F266}" type="presParOf" srcId="{DB3BBB9E-C287-448C-B8E4-454A990464B3}" destId="{7B0B5C63-9591-46FC-B5A3-31421D0F5360}" srcOrd="6" destOrd="0" presId="urn:microsoft.com/office/officeart/2009/3/layout/CircleRelationship"/>
    <dgm:cxn modelId="{1A75D60B-0A9D-4D97-8C26-08F45F3643A8}" type="presParOf" srcId="{DB3BBB9E-C287-448C-B8E4-454A990464B3}" destId="{596FBD4D-9DB9-4A45-A4E1-F57C3874A1F8}" srcOrd="7" destOrd="0" presId="urn:microsoft.com/office/officeart/2009/3/layout/CircleRelationship"/>
    <dgm:cxn modelId="{B2DD5B9B-9546-49E3-9541-9C8489003657}" type="presParOf" srcId="{DB3BBB9E-C287-448C-B8E4-454A990464B3}" destId="{624938E2-1BED-4F06-BF7B-9BBA0793DF6B}" srcOrd="8" destOrd="0" presId="urn:microsoft.com/office/officeart/2009/3/layout/CircleRelationship"/>
    <dgm:cxn modelId="{F9D572F5-BCBF-4CBE-B77A-2708C5385856}" type="presParOf" srcId="{624938E2-1BED-4F06-BF7B-9BBA0793DF6B}" destId="{F22C0066-E67F-46F7-9405-8DABC0F7D78C}" srcOrd="0" destOrd="0" presId="urn:microsoft.com/office/officeart/2009/3/layout/CircleRelationship"/>
    <dgm:cxn modelId="{47353A0E-C55B-4BB1-95D4-FF0BAF8E74E0}" type="presParOf" srcId="{DB3BBB9E-C287-448C-B8E4-454A990464B3}" destId="{AB973A05-0C6B-4B34-BA80-CAF839C33AB5}" srcOrd="9" destOrd="0" presId="urn:microsoft.com/office/officeart/2009/3/layout/CircleRelationship"/>
    <dgm:cxn modelId="{D4E33214-9E66-47E8-846B-4FAD90A89AFD}" type="presParOf" srcId="{AB973A05-0C6B-4B34-BA80-CAF839C33AB5}" destId="{CBE2D635-937D-4DB7-9527-98F45FE31546}" srcOrd="0" destOrd="0" presId="urn:microsoft.com/office/officeart/2009/3/layout/CircleRelationship"/>
    <dgm:cxn modelId="{3D7ED625-6B2B-489D-B1C5-0B58345C1460}" type="presParOf" srcId="{DB3BBB9E-C287-448C-B8E4-454A990464B3}" destId="{68BDD075-C566-49F5-A9DE-2B34EC222DA8}" srcOrd="10" destOrd="0" presId="urn:microsoft.com/office/officeart/2009/3/layout/CircleRelationship"/>
    <dgm:cxn modelId="{5342FDA4-A8A5-4984-AA8D-15B7595277AF}" type="presParOf" srcId="{DB3BBB9E-C287-448C-B8E4-454A990464B3}" destId="{884603D0-7F73-4578-8E8C-14A3C9FB27B4}" srcOrd="11" destOrd="0" presId="urn:microsoft.com/office/officeart/2009/3/layout/CircleRelationship"/>
    <dgm:cxn modelId="{0127A309-8A92-4492-9ED5-881DD8D1E352}" type="presParOf" srcId="{884603D0-7F73-4578-8E8C-14A3C9FB27B4}" destId="{EB6BB6CB-08F0-4882-BF57-61BFFD7E02A5}" srcOrd="0" destOrd="0" presId="urn:microsoft.com/office/officeart/2009/3/layout/CircleRelationship"/>
    <dgm:cxn modelId="{4C796FFA-5890-4A9B-AE40-2C76874B8FF2}" type="presParOf" srcId="{DB3BBB9E-C287-448C-B8E4-454A990464B3}" destId="{A351EAE8-0F74-4EC7-87CF-67E93A20509C}" srcOrd="12" destOrd="0" presId="urn:microsoft.com/office/officeart/2009/3/layout/CircleRelationship"/>
    <dgm:cxn modelId="{822B08E2-E38C-4E07-BC55-0C1BC242E1AD}" type="presParOf" srcId="{A351EAE8-0F74-4EC7-87CF-67E93A20509C}" destId="{99B80DC4-E431-4A7D-BE57-900F147F54C8}" srcOrd="0" destOrd="0" presId="urn:microsoft.com/office/officeart/2009/3/layout/CircleRelationship"/>
    <dgm:cxn modelId="{0CD97D6A-F217-4FF3-AD0A-0CAEB2B2769F}" type="presParOf" srcId="{DB3BBB9E-C287-448C-B8E4-454A990464B3}" destId="{0F4F0A80-9597-4F6B-ABF7-F94B976669CA}" srcOrd="13" destOrd="0" presId="urn:microsoft.com/office/officeart/2009/3/layout/CircleRelationship"/>
    <dgm:cxn modelId="{A18C815B-BDDB-4968-8377-C43C53C78CFF}" type="presParOf" srcId="{0F4F0A80-9597-4F6B-ABF7-F94B976669CA}" destId="{B3ED84CD-47C1-4E59-A683-48CFFB8A6A76}" srcOrd="0" destOrd="0" presId="urn:microsoft.com/office/officeart/2009/3/layout/CircleRelationship"/>
  </dgm:cxnLst>
  <dgm:bg/>
  <dgm:whole>
    <a:ln w="38100">
      <a:noFill/>
    </a:ln>
  </dgm:whole>
  <dgm:extLst>
    <a:ext uri="http://schemas.microsoft.com/office/drawing/2008/diagram">
      <dsp:dataModelExt xmlns:dsp="http://schemas.microsoft.com/office/drawing/2008/diagram" relId="rId12" minVer="http://schemas.openxmlformats.org/drawingml/2006/diagram"/>
    </a:ext>
  </dgm:extLst>
</dgm:dataModel>
</file>

<file path=ppt/diagrams/data4.xml><?xml version="1.0" encoding="utf-8"?>
<dgm:dataModel xmlns:dgm="http://schemas.openxmlformats.org/drawingml/2006/diagram" xmlns:a="http://schemas.openxmlformats.org/drawingml/2006/main">
  <dgm:ptLst>
    <dgm:pt modelId="{14017AF8-AC81-4FB6-A91A-2F0E8DA9C428}" type="doc">
      <dgm:prSet loTypeId="urn:microsoft.com/office/officeart/2009/3/layout/CircleRelationship" loCatId="relationship" qsTypeId="urn:microsoft.com/office/officeart/2005/8/quickstyle/simple1" qsCatId="simple" csTypeId="urn:microsoft.com/office/officeart/2005/8/colors/colorful1" csCatId="colorful" phldr="1"/>
      <dgm:spPr/>
      <dgm:t>
        <a:bodyPr/>
        <a:lstStyle/>
        <a:p>
          <a:endParaRPr lang="fr-FR"/>
        </a:p>
      </dgm:t>
    </dgm:pt>
    <dgm:pt modelId="{873BE0E5-F304-4794-8028-A07E8B781FA2}">
      <dgm:prSet phldrT="[Texte]"/>
      <dgm:spPr>
        <a:solidFill>
          <a:schemeClr val="accent4"/>
        </a:solidFill>
      </dgm:spPr>
      <dgm:t>
        <a:bodyPr/>
        <a:lstStyle/>
        <a:p>
          <a:r>
            <a:rPr lang="fr-FR" dirty="0"/>
            <a:t>Dimension  d’ingénierie design</a:t>
          </a:r>
        </a:p>
      </dgm:t>
    </dgm:pt>
    <dgm:pt modelId="{CFCA9919-1E7A-4DEE-A410-939D4F9702CC}" type="parTrans" cxnId="{5C7DBEC5-2BFE-43E2-9FC8-231FF6F42A41}">
      <dgm:prSet/>
      <dgm:spPr/>
      <dgm:t>
        <a:bodyPr/>
        <a:lstStyle/>
        <a:p>
          <a:endParaRPr lang="fr-FR"/>
        </a:p>
      </dgm:t>
    </dgm:pt>
    <dgm:pt modelId="{8EF7DBDA-C5A0-48B0-86E9-8D74EC7A2FA2}" type="sibTrans" cxnId="{5C7DBEC5-2BFE-43E2-9FC8-231FF6F42A41}">
      <dgm:prSet/>
      <dgm:spPr/>
      <dgm:t>
        <a:bodyPr/>
        <a:lstStyle/>
        <a:p>
          <a:endParaRPr lang="fr-FR"/>
        </a:p>
      </dgm:t>
    </dgm:pt>
    <dgm:pt modelId="{696AB4B8-ACAC-4266-ABB9-E6BD12DB0279}">
      <dgm:prSet phldrT="[Texte]"/>
      <dgm:spPr>
        <a:solidFill>
          <a:schemeClr val="accent2"/>
        </a:solidFill>
      </dgm:spPr>
      <dgm:t>
        <a:bodyPr/>
        <a:lstStyle/>
        <a:p>
          <a:r>
            <a:rPr lang="fr-FR" dirty="0"/>
            <a:t>Dimension scientifique</a:t>
          </a:r>
        </a:p>
      </dgm:t>
    </dgm:pt>
    <dgm:pt modelId="{4F6B3767-E679-4D24-99C7-76397089ACC9}" type="parTrans" cxnId="{FFAAC8D7-476E-4650-AB59-0BD67689EB79}">
      <dgm:prSet/>
      <dgm:spPr/>
      <dgm:t>
        <a:bodyPr/>
        <a:lstStyle/>
        <a:p>
          <a:endParaRPr lang="fr-FR"/>
        </a:p>
      </dgm:t>
    </dgm:pt>
    <dgm:pt modelId="{2E2FF677-DF56-49C0-A71B-30B47BB0F73B}" type="sibTrans" cxnId="{FFAAC8D7-476E-4650-AB59-0BD67689EB79}">
      <dgm:prSet/>
      <dgm:spPr/>
      <dgm:t>
        <a:bodyPr/>
        <a:lstStyle/>
        <a:p>
          <a:endParaRPr lang="fr-FR"/>
        </a:p>
      </dgm:t>
    </dgm:pt>
    <dgm:pt modelId="{CA45FE42-C076-4B45-9B14-0356822E3B05}">
      <dgm:prSet phldrT="[Texte]" custT="1"/>
      <dgm:spPr>
        <a:solidFill>
          <a:schemeClr val="accent3"/>
        </a:solidFill>
      </dgm:spPr>
      <dgm:t>
        <a:bodyPr/>
        <a:lstStyle/>
        <a:p>
          <a:r>
            <a:rPr lang="fr-FR" sz="1400" dirty="0"/>
            <a:t>Dimension socio-culturelle</a:t>
          </a:r>
        </a:p>
      </dgm:t>
    </dgm:pt>
    <dgm:pt modelId="{262547DB-F553-4F9E-A781-583C4D081FCF}" type="parTrans" cxnId="{907FE7A7-643D-42D0-84DC-5F8589E30497}">
      <dgm:prSet/>
      <dgm:spPr/>
      <dgm:t>
        <a:bodyPr/>
        <a:lstStyle/>
        <a:p>
          <a:endParaRPr lang="fr-FR"/>
        </a:p>
      </dgm:t>
    </dgm:pt>
    <dgm:pt modelId="{251A1F78-47E4-48A5-A817-62504B40768C}" type="sibTrans" cxnId="{907FE7A7-643D-42D0-84DC-5F8589E30497}">
      <dgm:prSet/>
      <dgm:spPr/>
      <dgm:t>
        <a:bodyPr/>
        <a:lstStyle/>
        <a:p>
          <a:endParaRPr lang="fr-FR"/>
        </a:p>
      </dgm:t>
    </dgm:pt>
    <dgm:pt modelId="{DB3BBB9E-C287-448C-B8E4-454A990464B3}" type="pres">
      <dgm:prSet presAssocID="{14017AF8-AC81-4FB6-A91A-2F0E8DA9C428}" presName="Name0" presStyleCnt="0">
        <dgm:presLayoutVars>
          <dgm:chMax val="1"/>
          <dgm:chPref val="1"/>
        </dgm:presLayoutVars>
      </dgm:prSet>
      <dgm:spPr/>
    </dgm:pt>
    <dgm:pt modelId="{F880E348-95B8-4E94-ADF7-93187F66DBDF}" type="pres">
      <dgm:prSet presAssocID="{873BE0E5-F304-4794-8028-A07E8B781FA2}" presName="Parent" presStyleLbl="node0" presStyleIdx="0" presStyleCnt="1" custScaleX="43290" custScaleY="43290" custLinFactNeighborX="7136" custLinFactNeighborY="17111">
        <dgm:presLayoutVars>
          <dgm:chMax val="5"/>
          <dgm:chPref val="5"/>
        </dgm:presLayoutVars>
      </dgm:prSet>
      <dgm:spPr/>
    </dgm:pt>
    <dgm:pt modelId="{BFDD7B08-20EA-4C48-B3D7-259E9D14F1B5}" type="pres">
      <dgm:prSet presAssocID="{873BE0E5-F304-4794-8028-A07E8B781FA2}" presName="Accent1" presStyleLbl="node1" presStyleIdx="0" presStyleCnt="13"/>
      <dgm:spPr/>
    </dgm:pt>
    <dgm:pt modelId="{136113EE-0D41-42B8-9BF8-A5AFA9E6A770}" type="pres">
      <dgm:prSet presAssocID="{873BE0E5-F304-4794-8028-A07E8B781FA2}" presName="Accent2" presStyleLbl="node1" presStyleIdx="1" presStyleCnt="13"/>
      <dgm:spPr/>
    </dgm:pt>
    <dgm:pt modelId="{87727828-97B9-4FB4-B79B-C3601C225533}" type="pres">
      <dgm:prSet presAssocID="{873BE0E5-F304-4794-8028-A07E8B781FA2}" presName="Accent3" presStyleLbl="node1" presStyleIdx="2" presStyleCnt="13"/>
      <dgm:spPr/>
    </dgm:pt>
    <dgm:pt modelId="{47C5DB05-5655-4DE7-8CAA-B34D963FE590}" type="pres">
      <dgm:prSet presAssocID="{873BE0E5-F304-4794-8028-A07E8B781FA2}" presName="Accent4" presStyleLbl="node1" presStyleIdx="3" presStyleCnt="13"/>
      <dgm:spPr/>
    </dgm:pt>
    <dgm:pt modelId="{E83BCBF5-85C2-4725-9B98-2B4DE410D4EF}" type="pres">
      <dgm:prSet presAssocID="{873BE0E5-F304-4794-8028-A07E8B781FA2}" presName="Accent5" presStyleLbl="node1" presStyleIdx="4" presStyleCnt="13"/>
      <dgm:spPr/>
    </dgm:pt>
    <dgm:pt modelId="{7B0B5C63-9591-46FC-B5A3-31421D0F5360}" type="pres">
      <dgm:prSet presAssocID="{873BE0E5-F304-4794-8028-A07E8B781FA2}" presName="Accent6" presStyleLbl="node1" presStyleIdx="5" presStyleCnt="13"/>
      <dgm:spPr/>
    </dgm:pt>
    <dgm:pt modelId="{596FBD4D-9DB9-4A45-A4E1-F57C3874A1F8}" type="pres">
      <dgm:prSet presAssocID="{696AB4B8-ACAC-4266-ABB9-E6BD12DB0279}" presName="Child1" presStyleLbl="node1" presStyleIdx="6" presStyleCnt="13" custLinFactNeighborX="67729" custLinFactNeighborY="-14847">
        <dgm:presLayoutVars>
          <dgm:chMax val="0"/>
          <dgm:chPref val="0"/>
        </dgm:presLayoutVars>
      </dgm:prSet>
      <dgm:spPr/>
    </dgm:pt>
    <dgm:pt modelId="{624938E2-1BED-4F06-BF7B-9BBA0793DF6B}" type="pres">
      <dgm:prSet presAssocID="{696AB4B8-ACAC-4266-ABB9-E6BD12DB0279}" presName="Accent7" presStyleCnt="0"/>
      <dgm:spPr/>
    </dgm:pt>
    <dgm:pt modelId="{F22C0066-E67F-46F7-9405-8DABC0F7D78C}" type="pres">
      <dgm:prSet presAssocID="{696AB4B8-ACAC-4266-ABB9-E6BD12DB0279}" presName="AccentHold1" presStyleLbl="node1" presStyleIdx="7" presStyleCnt="13"/>
      <dgm:spPr/>
    </dgm:pt>
    <dgm:pt modelId="{AB973A05-0C6B-4B34-BA80-CAF839C33AB5}" type="pres">
      <dgm:prSet presAssocID="{696AB4B8-ACAC-4266-ABB9-E6BD12DB0279}" presName="Accent8" presStyleCnt="0"/>
      <dgm:spPr/>
    </dgm:pt>
    <dgm:pt modelId="{CBE2D635-937D-4DB7-9527-98F45FE31546}" type="pres">
      <dgm:prSet presAssocID="{696AB4B8-ACAC-4266-ABB9-E6BD12DB0279}" presName="AccentHold2" presStyleLbl="node1" presStyleIdx="8" presStyleCnt="13"/>
      <dgm:spPr/>
    </dgm:pt>
    <dgm:pt modelId="{68BDD075-C566-49F5-A9DE-2B34EC222DA8}" type="pres">
      <dgm:prSet presAssocID="{CA45FE42-C076-4B45-9B14-0356822E3B05}" presName="Child2" presStyleLbl="node1" presStyleIdx="9" presStyleCnt="13" custScaleX="225365" custScaleY="225365" custLinFactNeighborX="-45638" custLinFactNeighborY="14168">
        <dgm:presLayoutVars>
          <dgm:chMax val="0"/>
          <dgm:chPref val="0"/>
        </dgm:presLayoutVars>
      </dgm:prSet>
      <dgm:spPr/>
    </dgm:pt>
    <dgm:pt modelId="{884603D0-7F73-4578-8E8C-14A3C9FB27B4}" type="pres">
      <dgm:prSet presAssocID="{CA45FE42-C076-4B45-9B14-0356822E3B05}" presName="Accent9" presStyleCnt="0"/>
      <dgm:spPr/>
    </dgm:pt>
    <dgm:pt modelId="{EB6BB6CB-08F0-4882-BF57-61BFFD7E02A5}" type="pres">
      <dgm:prSet presAssocID="{CA45FE42-C076-4B45-9B14-0356822E3B05}" presName="AccentHold1" presStyleLbl="node1" presStyleIdx="10" presStyleCnt="13" custLinFactNeighborX="-21239" custLinFactNeighborY="74067"/>
      <dgm:spPr/>
    </dgm:pt>
    <dgm:pt modelId="{A351EAE8-0F74-4EC7-87CF-67E93A20509C}" type="pres">
      <dgm:prSet presAssocID="{CA45FE42-C076-4B45-9B14-0356822E3B05}" presName="Accent10" presStyleCnt="0"/>
      <dgm:spPr/>
    </dgm:pt>
    <dgm:pt modelId="{99B80DC4-E431-4A7D-BE57-900F147F54C8}" type="pres">
      <dgm:prSet presAssocID="{CA45FE42-C076-4B45-9B14-0356822E3B05}" presName="AccentHold2" presStyleLbl="node1" presStyleIdx="11" presStyleCnt="13"/>
      <dgm:spPr/>
    </dgm:pt>
    <dgm:pt modelId="{0F4F0A80-9597-4F6B-ABF7-F94B976669CA}" type="pres">
      <dgm:prSet presAssocID="{CA45FE42-C076-4B45-9B14-0356822E3B05}" presName="Accent11" presStyleCnt="0"/>
      <dgm:spPr/>
    </dgm:pt>
    <dgm:pt modelId="{B3ED84CD-47C1-4E59-A683-48CFFB8A6A76}" type="pres">
      <dgm:prSet presAssocID="{CA45FE42-C076-4B45-9B14-0356822E3B05}" presName="AccentHold3" presStyleLbl="node1" presStyleIdx="12" presStyleCnt="13"/>
      <dgm:spPr/>
    </dgm:pt>
  </dgm:ptLst>
  <dgm:cxnLst>
    <dgm:cxn modelId="{FFAAC8D7-476E-4650-AB59-0BD67689EB79}" srcId="{873BE0E5-F304-4794-8028-A07E8B781FA2}" destId="{696AB4B8-ACAC-4266-ABB9-E6BD12DB0279}" srcOrd="0" destOrd="0" parTransId="{4F6B3767-E679-4D24-99C7-76397089ACC9}" sibTransId="{2E2FF677-DF56-49C0-A71B-30B47BB0F73B}"/>
    <dgm:cxn modelId="{907FE7A7-643D-42D0-84DC-5F8589E30497}" srcId="{873BE0E5-F304-4794-8028-A07E8B781FA2}" destId="{CA45FE42-C076-4B45-9B14-0356822E3B05}" srcOrd="1" destOrd="0" parTransId="{262547DB-F553-4F9E-A781-583C4D081FCF}" sibTransId="{251A1F78-47E4-48A5-A817-62504B40768C}"/>
    <dgm:cxn modelId="{5C7DBEC5-2BFE-43E2-9FC8-231FF6F42A41}" srcId="{14017AF8-AC81-4FB6-A91A-2F0E8DA9C428}" destId="{873BE0E5-F304-4794-8028-A07E8B781FA2}" srcOrd="0" destOrd="0" parTransId="{CFCA9919-1E7A-4DEE-A410-939D4F9702CC}" sibTransId="{8EF7DBDA-C5A0-48B0-86E9-8D74EC7A2FA2}"/>
    <dgm:cxn modelId="{BB79C889-EA27-4DF5-9359-89DFA6AE1191}" type="presOf" srcId="{14017AF8-AC81-4FB6-A91A-2F0E8DA9C428}" destId="{DB3BBB9E-C287-448C-B8E4-454A990464B3}" srcOrd="0" destOrd="0" presId="urn:microsoft.com/office/officeart/2009/3/layout/CircleRelationship"/>
    <dgm:cxn modelId="{DCB02F93-1463-40EA-89A6-CEF3B5B29BD7}" type="presOf" srcId="{873BE0E5-F304-4794-8028-A07E8B781FA2}" destId="{F880E348-95B8-4E94-ADF7-93187F66DBDF}" srcOrd="0" destOrd="0" presId="urn:microsoft.com/office/officeart/2009/3/layout/CircleRelationship"/>
    <dgm:cxn modelId="{66D6F9C6-61F5-4E0E-81FB-C408E5C323C6}" type="presOf" srcId="{696AB4B8-ACAC-4266-ABB9-E6BD12DB0279}" destId="{596FBD4D-9DB9-4A45-A4E1-F57C3874A1F8}" srcOrd="0" destOrd="0" presId="urn:microsoft.com/office/officeart/2009/3/layout/CircleRelationship"/>
    <dgm:cxn modelId="{E0A7DD92-D113-4430-9BF9-DEE8B6A037D8}" type="presOf" srcId="{CA45FE42-C076-4B45-9B14-0356822E3B05}" destId="{68BDD075-C566-49F5-A9DE-2B34EC222DA8}" srcOrd="0" destOrd="0" presId="urn:microsoft.com/office/officeart/2009/3/layout/CircleRelationship"/>
    <dgm:cxn modelId="{0356B5DA-9ABC-40AE-A1FE-B1E3D0AC59AD}" type="presParOf" srcId="{DB3BBB9E-C287-448C-B8E4-454A990464B3}" destId="{F880E348-95B8-4E94-ADF7-93187F66DBDF}" srcOrd="0" destOrd="0" presId="urn:microsoft.com/office/officeart/2009/3/layout/CircleRelationship"/>
    <dgm:cxn modelId="{ECD1CA74-7DCB-4A1C-A299-3635B5440B62}" type="presParOf" srcId="{DB3BBB9E-C287-448C-B8E4-454A990464B3}" destId="{BFDD7B08-20EA-4C48-B3D7-259E9D14F1B5}" srcOrd="1" destOrd="0" presId="urn:microsoft.com/office/officeart/2009/3/layout/CircleRelationship"/>
    <dgm:cxn modelId="{0928FD95-7F71-4F2B-8AB3-D3397269B08B}" type="presParOf" srcId="{DB3BBB9E-C287-448C-B8E4-454A990464B3}" destId="{136113EE-0D41-42B8-9BF8-A5AFA9E6A770}" srcOrd="2" destOrd="0" presId="urn:microsoft.com/office/officeart/2009/3/layout/CircleRelationship"/>
    <dgm:cxn modelId="{5449633D-52DE-41B2-A188-F767E8E14327}" type="presParOf" srcId="{DB3BBB9E-C287-448C-B8E4-454A990464B3}" destId="{87727828-97B9-4FB4-B79B-C3601C225533}" srcOrd="3" destOrd="0" presId="urn:microsoft.com/office/officeart/2009/3/layout/CircleRelationship"/>
    <dgm:cxn modelId="{EFAFE16C-300E-4E97-BB27-D6ECCCE6C8CA}" type="presParOf" srcId="{DB3BBB9E-C287-448C-B8E4-454A990464B3}" destId="{47C5DB05-5655-4DE7-8CAA-B34D963FE590}" srcOrd="4" destOrd="0" presId="urn:microsoft.com/office/officeart/2009/3/layout/CircleRelationship"/>
    <dgm:cxn modelId="{F87366E1-9C82-45DE-9801-D1F4E26B1045}" type="presParOf" srcId="{DB3BBB9E-C287-448C-B8E4-454A990464B3}" destId="{E83BCBF5-85C2-4725-9B98-2B4DE410D4EF}" srcOrd="5" destOrd="0" presId="urn:microsoft.com/office/officeart/2009/3/layout/CircleRelationship"/>
    <dgm:cxn modelId="{7AACA5CF-706E-4F84-BF26-54ACC72A8E5A}" type="presParOf" srcId="{DB3BBB9E-C287-448C-B8E4-454A990464B3}" destId="{7B0B5C63-9591-46FC-B5A3-31421D0F5360}" srcOrd="6" destOrd="0" presId="urn:microsoft.com/office/officeart/2009/3/layout/CircleRelationship"/>
    <dgm:cxn modelId="{FE2AAC0E-C161-4D13-B0F3-E9F6046AFC21}" type="presParOf" srcId="{DB3BBB9E-C287-448C-B8E4-454A990464B3}" destId="{596FBD4D-9DB9-4A45-A4E1-F57C3874A1F8}" srcOrd="7" destOrd="0" presId="urn:microsoft.com/office/officeart/2009/3/layout/CircleRelationship"/>
    <dgm:cxn modelId="{0A21690C-6929-44BC-BA47-29C42CD2E200}" type="presParOf" srcId="{DB3BBB9E-C287-448C-B8E4-454A990464B3}" destId="{624938E2-1BED-4F06-BF7B-9BBA0793DF6B}" srcOrd="8" destOrd="0" presId="urn:microsoft.com/office/officeart/2009/3/layout/CircleRelationship"/>
    <dgm:cxn modelId="{DCD57DDD-B998-4FE6-B71E-A6DBF7B71034}" type="presParOf" srcId="{624938E2-1BED-4F06-BF7B-9BBA0793DF6B}" destId="{F22C0066-E67F-46F7-9405-8DABC0F7D78C}" srcOrd="0" destOrd="0" presId="urn:microsoft.com/office/officeart/2009/3/layout/CircleRelationship"/>
    <dgm:cxn modelId="{6F4C3695-3FA6-458A-BECC-86EF8FD8F1DF}" type="presParOf" srcId="{DB3BBB9E-C287-448C-B8E4-454A990464B3}" destId="{AB973A05-0C6B-4B34-BA80-CAF839C33AB5}" srcOrd="9" destOrd="0" presId="urn:microsoft.com/office/officeart/2009/3/layout/CircleRelationship"/>
    <dgm:cxn modelId="{6084FD80-2E05-41CA-9039-568B890B0D84}" type="presParOf" srcId="{AB973A05-0C6B-4B34-BA80-CAF839C33AB5}" destId="{CBE2D635-937D-4DB7-9527-98F45FE31546}" srcOrd="0" destOrd="0" presId="urn:microsoft.com/office/officeart/2009/3/layout/CircleRelationship"/>
    <dgm:cxn modelId="{D7B559A8-5DF4-4DA0-AEF8-F3BD9552E378}" type="presParOf" srcId="{DB3BBB9E-C287-448C-B8E4-454A990464B3}" destId="{68BDD075-C566-49F5-A9DE-2B34EC222DA8}" srcOrd="10" destOrd="0" presId="urn:microsoft.com/office/officeart/2009/3/layout/CircleRelationship"/>
    <dgm:cxn modelId="{68952AEB-9A8B-40EB-A5E9-3137DC2C0F04}" type="presParOf" srcId="{DB3BBB9E-C287-448C-B8E4-454A990464B3}" destId="{884603D0-7F73-4578-8E8C-14A3C9FB27B4}" srcOrd="11" destOrd="0" presId="urn:microsoft.com/office/officeart/2009/3/layout/CircleRelationship"/>
    <dgm:cxn modelId="{AB143063-3F91-4668-9A97-3E0301CBEB88}" type="presParOf" srcId="{884603D0-7F73-4578-8E8C-14A3C9FB27B4}" destId="{EB6BB6CB-08F0-4882-BF57-61BFFD7E02A5}" srcOrd="0" destOrd="0" presId="urn:microsoft.com/office/officeart/2009/3/layout/CircleRelationship"/>
    <dgm:cxn modelId="{0BC9225C-EF3C-4BF5-970D-78BA7E9FBC44}" type="presParOf" srcId="{DB3BBB9E-C287-448C-B8E4-454A990464B3}" destId="{A351EAE8-0F74-4EC7-87CF-67E93A20509C}" srcOrd="12" destOrd="0" presId="urn:microsoft.com/office/officeart/2009/3/layout/CircleRelationship"/>
    <dgm:cxn modelId="{D9F24917-6E01-45DE-80CC-83E617474C62}" type="presParOf" srcId="{A351EAE8-0F74-4EC7-87CF-67E93A20509C}" destId="{99B80DC4-E431-4A7D-BE57-900F147F54C8}" srcOrd="0" destOrd="0" presId="urn:microsoft.com/office/officeart/2009/3/layout/CircleRelationship"/>
    <dgm:cxn modelId="{1B04FC4E-A342-4D81-8856-FFDD24945206}" type="presParOf" srcId="{DB3BBB9E-C287-448C-B8E4-454A990464B3}" destId="{0F4F0A80-9597-4F6B-ABF7-F94B976669CA}" srcOrd="13" destOrd="0" presId="urn:microsoft.com/office/officeart/2009/3/layout/CircleRelationship"/>
    <dgm:cxn modelId="{2FAD08A9-CC84-4A7C-A96C-C25876A1196A}" type="presParOf" srcId="{0F4F0A80-9597-4F6B-ABF7-F94B976669CA}" destId="{B3ED84CD-47C1-4E59-A683-48CFFB8A6A76}" srcOrd="0" destOrd="0" presId="urn:microsoft.com/office/officeart/2009/3/layout/CircleRelationship"/>
  </dgm:cxnLst>
  <dgm:bg/>
  <dgm:whole>
    <a:ln w="38100">
      <a:noFill/>
    </a:ln>
  </dgm:whole>
  <dgm:extLst>
    <a:ext uri="http://schemas.microsoft.com/office/drawing/2008/diagram">
      <dsp:dataModelExt xmlns:dsp="http://schemas.microsoft.com/office/drawing/2008/diagram" relId="rId17"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4F669CC3-7B5B-4B7B-A754-47B608F8F562}">
      <dsp:nvSpPr>
        <dsp:cNvPr id="0" name=""/>
        <dsp:cNvSpPr/>
      </dsp:nvSpPr>
      <dsp:spPr>
        <a:xfrm>
          <a:off x="1270173" y="360153"/>
          <a:ext cx="4161363" cy="4046798"/>
        </a:xfrm>
        <a:prstGeom prst="pie">
          <a:avLst>
            <a:gd name="adj1" fmla="val 16200000"/>
            <a:gd name="adj2" fmla="val 1800000"/>
          </a:avLst>
        </a:prstGeom>
        <a:gradFill rotWithShape="0">
          <a:gsLst>
            <a:gs pos="0">
              <a:schemeClr val="accent2">
                <a:hueOff val="0"/>
                <a:satOff val="0"/>
                <a:lumOff val="0"/>
                <a:alphaOff val="0"/>
                <a:tint val="100000"/>
                <a:shade val="100000"/>
                <a:satMod val="130000"/>
              </a:schemeClr>
            </a:gs>
            <a:gs pos="100000">
              <a:schemeClr val="accent2">
                <a:hueOff val="0"/>
                <a:satOff val="0"/>
                <a:lumOff val="0"/>
                <a:alphaOff val="0"/>
                <a:tint val="50000"/>
                <a:shade val="100000"/>
                <a:satMod val="350000"/>
              </a:scheme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dsp:spPr>
      <dsp:style>
        <a:lnRef idx="0">
          <a:scrgbClr r="0" g="0" b="0"/>
        </a:lnRef>
        <a:fillRef idx="3">
          <a:scrgbClr r="0" g="0" b="0"/>
        </a:fillRef>
        <a:effectRef idx="3">
          <a:scrgbClr r="0" g="0" b="0"/>
        </a:effectRef>
        <a:fontRef idx="minor">
          <a:schemeClr val="lt1"/>
        </a:fontRef>
      </dsp:style>
      <dsp:txBody>
        <a:bodyPr spcFirstLastPara="0" vert="horz" wrap="square" lIns="20320" tIns="20320" rIns="20320" bIns="20320" numCol="1" spcCol="1270" anchor="ctr" anchorCtr="0">
          <a:noAutofit/>
        </a:bodyPr>
        <a:lstStyle/>
        <a:p>
          <a:pPr marL="0" lvl="0" indent="0" algn="ctr" defTabSz="711200">
            <a:lnSpc>
              <a:spcPct val="90000"/>
            </a:lnSpc>
            <a:spcBef>
              <a:spcPct val="0"/>
            </a:spcBef>
            <a:spcAft>
              <a:spcPct val="35000"/>
            </a:spcAft>
            <a:buNone/>
          </a:pPr>
          <a:r>
            <a:rPr lang="fr-FR" sz="1600" b="0" kern="1200" dirty="0">
              <a:solidFill>
                <a:schemeClr val="tx1"/>
              </a:solidFill>
            </a:rPr>
            <a:t>Dimension</a:t>
          </a:r>
          <a:r>
            <a:rPr lang="fr-FR" sz="1600" b="1" kern="1200" dirty="0">
              <a:solidFill>
                <a:schemeClr val="tx1"/>
              </a:solidFill>
            </a:rPr>
            <a:t> </a:t>
          </a:r>
          <a:r>
            <a:rPr lang="fr-FR" sz="1800" b="1" kern="1200" dirty="0">
              <a:solidFill>
                <a:schemeClr val="tx1"/>
              </a:solidFill>
            </a:rPr>
            <a:t>scientifique et technique</a:t>
          </a:r>
        </a:p>
        <a:p>
          <a:pPr marL="0" lvl="0" indent="0" algn="ctr" defTabSz="711200">
            <a:lnSpc>
              <a:spcPct val="90000"/>
            </a:lnSpc>
            <a:spcBef>
              <a:spcPct val="0"/>
            </a:spcBef>
            <a:spcAft>
              <a:spcPct val="35000"/>
            </a:spcAft>
            <a:buNone/>
          </a:pPr>
          <a:r>
            <a:rPr lang="fr-FR" sz="1600" b="1" kern="1200" dirty="0">
              <a:solidFill>
                <a:schemeClr val="tx1"/>
              </a:solidFill>
            </a:rPr>
            <a:t> </a:t>
          </a:r>
        </a:p>
      </dsp:txBody>
      <dsp:txXfrm>
        <a:off x="3532666" y="1106884"/>
        <a:ext cx="1411891" cy="1348932"/>
      </dsp:txXfrm>
    </dsp:sp>
    <dsp:sp modelId="{4EC56D41-A0D2-49E4-89E2-7E20D92B96E5}">
      <dsp:nvSpPr>
        <dsp:cNvPr id="0" name=""/>
        <dsp:cNvSpPr/>
      </dsp:nvSpPr>
      <dsp:spPr>
        <a:xfrm>
          <a:off x="1242077" y="496052"/>
          <a:ext cx="4046798" cy="4046798"/>
        </a:xfrm>
        <a:prstGeom prst="pie">
          <a:avLst>
            <a:gd name="adj1" fmla="val 1800000"/>
            <a:gd name="adj2" fmla="val 9000000"/>
          </a:avLst>
        </a:prstGeom>
        <a:gradFill rotWithShape="0">
          <a:gsLst>
            <a:gs pos="0">
              <a:schemeClr val="accent3">
                <a:hueOff val="0"/>
                <a:satOff val="0"/>
                <a:lumOff val="0"/>
                <a:alphaOff val="0"/>
                <a:tint val="100000"/>
                <a:shade val="100000"/>
                <a:satMod val="130000"/>
              </a:schemeClr>
            </a:gs>
            <a:gs pos="100000">
              <a:schemeClr val="accent3">
                <a:hueOff val="0"/>
                <a:satOff val="0"/>
                <a:lumOff val="0"/>
                <a:alphaOff val="0"/>
                <a:tint val="50000"/>
                <a:shade val="100000"/>
                <a:satMod val="350000"/>
              </a:scheme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dsp:spPr>
      <dsp:style>
        <a:lnRef idx="0">
          <a:scrgbClr r="0" g="0" b="0"/>
        </a:lnRef>
        <a:fillRef idx="3">
          <a:scrgbClr r="0" g="0" b="0"/>
        </a:fillRef>
        <a:effectRef idx="3">
          <a:scrgbClr r="0" g="0" b="0"/>
        </a:effectRef>
        <a:fontRef idx="minor">
          <a:schemeClr val="lt1"/>
        </a:fontRef>
      </dsp:style>
      <dsp:txBody>
        <a:bodyPr spcFirstLastPara="0" vert="horz" wrap="square" lIns="20320" tIns="20320" rIns="20320" bIns="20320" numCol="1" spcCol="1270" anchor="ctr" anchorCtr="0">
          <a:noAutofit/>
        </a:bodyPr>
        <a:lstStyle/>
        <a:p>
          <a:pPr marL="0" lvl="0" indent="0" algn="ctr" defTabSz="711200">
            <a:lnSpc>
              <a:spcPct val="90000"/>
            </a:lnSpc>
            <a:spcBef>
              <a:spcPct val="0"/>
            </a:spcBef>
            <a:spcAft>
              <a:spcPct val="35000"/>
            </a:spcAft>
            <a:buNone/>
          </a:pPr>
          <a:r>
            <a:rPr lang="fr-FR" sz="1600" b="0" kern="1200" dirty="0">
              <a:solidFill>
                <a:schemeClr val="tx1"/>
              </a:solidFill>
            </a:rPr>
            <a:t>Dimension</a:t>
          </a:r>
          <a:r>
            <a:rPr lang="fr-FR" sz="1800" b="1" kern="1200" dirty="0">
              <a:solidFill>
                <a:schemeClr val="tx1"/>
              </a:solidFill>
            </a:rPr>
            <a:t> socioculturelle</a:t>
          </a:r>
          <a:r>
            <a:rPr lang="fr-FR" sz="1800" kern="1200" dirty="0">
              <a:solidFill>
                <a:schemeClr val="tx1"/>
              </a:solidFill>
            </a:rPr>
            <a:t> </a:t>
          </a:r>
        </a:p>
      </dsp:txBody>
      <dsp:txXfrm>
        <a:off x="2350129" y="3049389"/>
        <a:ext cx="1830694" cy="1252580"/>
      </dsp:txXfrm>
    </dsp:sp>
    <dsp:sp modelId="{9B848C34-4BFB-4D45-923A-E6F682FCFCCA}">
      <dsp:nvSpPr>
        <dsp:cNvPr id="0" name=""/>
        <dsp:cNvSpPr/>
      </dsp:nvSpPr>
      <dsp:spPr>
        <a:xfrm>
          <a:off x="1191533" y="360161"/>
          <a:ext cx="4046798" cy="4046798"/>
        </a:xfrm>
        <a:prstGeom prst="pie">
          <a:avLst>
            <a:gd name="adj1" fmla="val 9000000"/>
            <a:gd name="adj2" fmla="val 16200000"/>
          </a:avLst>
        </a:prstGeom>
        <a:gradFill rotWithShape="0">
          <a:gsLst>
            <a:gs pos="0">
              <a:schemeClr val="accent4">
                <a:hueOff val="0"/>
                <a:satOff val="0"/>
                <a:lumOff val="0"/>
                <a:alphaOff val="0"/>
                <a:tint val="100000"/>
                <a:shade val="100000"/>
                <a:satMod val="130000"/>
              </a:schemeClr>
            </a:gs>
            <a:gs pos="100000">
              <a:schemeClr val="accent4">
                <a:hueOff val="0"/>
                <a:satOff val="0"/>
                <a:lumOff val="0"/>
                <a:alphaOff val="0"/>
                <a:tint val="50000"/>
                <a:shade val="100000"/>
                <a:satMod val="350000"/>
              </a:scheme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dsp:spPr>
      <dsp:style>
        <a:lnRef idx="0">
          <a:scrgbClr r="0" g="0" b="0"/>
        </a:lnRef>
        <a:fillRef idx="3">
          <a:scrgbClr r="0" g="0" b="0"/>
        </a:fillRef>
        <a:effectRef idx="3">
          <a:scrgbClr r="0" g="0" b="0"/>
        </a:effectRef>
        <a:fontRef idx="minor">
          <a:schemeClr val="lt1"/>
        </a:fontRef>
      </dsp:style>
      <dsp:txBody>
        <a:bodyPr spcFirstLastPara="0" vert="horz" wrap="square" lIns="20320" tIns="20320" rIns="0" bIns="20320" numCol="1" spcCol="1270" anchor="ctr" anchorCtr="0">
          <a:noAutofit/>
        </a:bodyPr>
        <a:lstStyle/>
        <a:p>
          <a:pPr marL="0" lvl="0" indent="0" algn="l" defTabSz="711200">
            <a:lnSpc>
              <a:spcPct val="90000"/>
            </a:lnSpc>
            <a:spcBef>
              <a:spcPct val="0"/>
            </a:spcBef>
            <a:spcAft>
              <a:spcPts val="0"/>
            </a:spcAft>
            <a:buNone/>
          </a:pPr>
          <a:r>
            <a:rPr lang="fr-FR" sz="1600" b="0" kern="1200" baseline="0" dirty="0">
              <a:solidFill>
                <a:schemeClr val="tx1"/>
              </a:solidFill>
            </a:rPr>
            <a:t>Dimension </a:t>
          </a:r>
          <a:r>
            <a:rPr lang="fr-FR" sz="1600" b="1" kern="1200" baseline="0" dirty="0">
              <a:solidFill>
                <a:schemeClr val="tx1"/>
              </a:solidFill>
            </a:rPr>
            <a:t>ingénierie-design</a:t>
          </a:r>
        </a:p>
        <a:p>
          <a:pPr marL="0" lvl="0" indent="0" algn="l" defTabSz="711200">
            <a:lnSpc>
              <a:spcPct val="90000"/>
            </a:lnSpc>
            <a:spcBef>
              <a:spcPct val="0"/>
            </a:spcBef>
            <a:spcAft>
              <a:spcPts val="0"/>
            </a:spcAft>
            <a:buNone/>
          </a:pPr>
          <a:r>
            <a:rPr lang="fr-FR" sz="1600" b="1" kern="1200" baseline="0" dirty="0">
              <a:solidFill>
                <a:schemeClr val="tx1"/>
              </a:solidFill>
            </a:rPr>
            <a:t>Métiers d’arts et d’industrie</a:t>
          </a:r>
        </a:p>
        <a:p>
          <a:pPr marL="0" lvl="0" indent="0" algn="ctr" defTabSz="711200">
            <a:lnSpc>
              <a:spcPct val="90000"/>
            </a:lnSpc>
            <a:spcBef>
              <a:spcPct val="0"/>
            </a:spcBef>
            <a:spcAft>
              <a:spcPts val="0"/>
            </a:spcAft>
            <a:buNone/>
          </a:pPr>
          <a:endParaRPr lang="fr-FR" sz="1200" b="1" kern="1200" baseline="0" dirty="0">
            <a:solidFill>
              <a:schemeClr val="tx1"/>
            </a:solidFill>
          </a:endParaRPr>
        </a:p>
        <a:p>
          <a:pPr marL="0" lvl="0" indent="0" algn="ctr" defTabSz="711200">
            <a:lnSpc>
              <a:spcPct val="90000"/>
            </a:lnSpc>
            <a:spcBef>
              <a:spcPct val="0"/>
            </a:spcBef>
            <a:spcAft>
              <a:spcPct val="35000"/>
            </a:spcAft>
            <a:buNone/>
          </a:pPr>
          <a:endParaRPr lang="fr-FR" sz="1100" kern="1200" dirty="0">
            <a:solidFill>
              <a:schemeClr val="tx1"/>
            </a:solidFill>
          </a:endParaRPr>
        </a:p>
      </dsp:txBody>
      <dsp:txXfrm>
        <a:off x="1625118" y="1155067"/>
        <a:ext cx="1373020" cy="1348932"/>
      </dsp:txXfrm>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F880E348-95B8-4E94-ADF7-93187F66DBDF}">
      <dsp:nvSpPr>
        <dsp:cNvPr id="0" name=""/>
        <dsp:cNvSpPr/>
      </dsp:nvSpPr>
      <dsp:spPr>
        <a:xfrm>
          <a:off x="561493" y="599422"/>
          <a:ext cx="1600822" cy="1600787"/>
        </a:xfrm>
        <a:prstGeom prst="ellipse">
          <a:avLst/>
        </a:prstGeom>
        <a:solidFill>
          <a:schemeClr val="accent4"/>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53340" tIns="53340" rIns="53340" bIns="53340" numCol="1" spcCol="1270" anchor="ctr" anchorCtr="0">
          <a:noAutofit/>
        </a:bodyPr>
        <a:lstStyle/>
        <a:p>
          <a:pPr marL="0" lvl="0" indent="0" algn="ctr" defTabSz="622300">
            <a:lnSpc>
              <a:spcPct val="90000"/>
            </a:lnSpc>
            <a:spcBef>
              <a:spcPct val="0"/>
            </a:spcBef>
            <a:spcAft>
              <a:spcPct val="35000"/>
            </a:spcAft>
            <a:buNone/>
          </a:pPr>
          <a:r>
            <a:rPr lang="fr-FR" sz="1400" kern="1200" dirty="0"/>
            <a:t>Dimension  d’ingénierie design</a:t>
          </a:r>
        </a:p>
      </dsp:txBody>
      <dsp:txXfrm>
        <a:off x="795928" y="833852"/>
        <a:ext cx="1131952" cy="1131927"/>
      </dsp:txXfrm>
    </dsp:sp>
    <dsp:sp modelId="{BFDD7B08-20EA-4C48-B3D7-259E9D14F1B5}">
      <dsp:nvSpPr>
        <dsp:cNvPr id="0" name=""/>
        <dsp:cNvSpPr/>
      </dsp:nvSpPr>
      <dsp:spPr>
        <a:xfrm>
          <a:off x="1474888" y="526488"/>
          <a:ext cx="178034" cy="178031"/>
        </a:xfrm>
        <a:prstGeom prst="ellipse">
          <a:avLst/>
        </a:prstGeom>
        <a:solidFill>
          <a:schemeClr val="accent2">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136113EE-0D41-42B8-9BF8-A5AFA9E6A770}">
      <dsp:nvSpPr>
        <dsp:cNvPr id="0" name=""/>
        <dsp:cNvSpPr/>
      </dsp:nvSpPr>
      <dsp:spPr>
        <a:xfrm>
          <a:off x="1053321" y="2081272"/>
          <a:ext cx="128911" cy="129035"/>
        </a:xfrm>
        <a:prstGeom prst="ellipse">
          <a:avLst/>
        </a:prstGeom>
        <a:solidFill>
          <a:schemeClr val="accent3">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87727828-97B9-4FB4-B79B-C3601C225533}">
      <dsp:nvSpPr>
        <dsp:cNvPr id="0" name=""/>
        <dsp:cNvSpPr/>
      </dsp:nvSpPr>
      <dsp:spPr>
        <a:xfrm>
          <a:off x="2265325" y="1249087"/>
          <a:ext cx="128911" cy="129035"/>
        </a:xfrm>
        <a:prstGeom prst="ellipse">
          <a:avLst/>
        </a:prstGeom>
        <a:solidFill>
          <a:schemeClr val="accent4">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47C5DB05-5655-4DE7-8CAA-B34D963FE590}">
      <dsp:nvSpPr>
        <dsp:cNvPr id="0" name=""/>
        <dsp:cNvSpPr/>
      </dsp:nvSpPr>
      <dsp:spPr>
        <a:xfrm>
          <a:off x="1648456" y="2218536"/>
          <a:ext cx="178034" cy="178031"/>
        </a:xfrm>
        <a:prstGeom prst="ellipse">
          <a:avLst/>
        </a:prstGeom>
        <a:solidFill>
          <a:schemeClr val="accent5">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E83BCBF5-85C2-4725-9B98-2B4DE410D4EF}">
      <dsp:nvSpPr>
        <dsp:cNvPr id="0" name=""/>
        <dsp:cNvSpPr/>
      </dsp:nvSpPr>
      <dsp:spPr>
        <a:xfrm>
          <a:off x="1089940" y="779510"/>
          <a:ext cx="128911" cy="129035"/>
        </a:xfrm>
        <a:prstGeom prst="ellipse">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7B0B5C63-9591-46FC-B5A3-31421D0F5360}">
      <dsp:nvSpPr>
        <dsp:cNvPr id="0" name=""/>
        <dsp:cNvSpPr/>
      </dsp:nvSpPr>
      <dsp:spPr>
        <a:xfrm>
          <a:off x="683557" y="1517630"/>
          <a:ext cx="128911" cy="129035"/>
        </a:xfrm>
        <a:prstGeom prst="ellipse">
          <a:avLst/>
        </a:prstGeom>
        <a:solidFill>
          <a:schemeClr val="accent2">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596FBD4D-9DB9-4A45-A4E1-F57C3874A1F8}">
      <dsp:nvSpPr>
        <dsp:cNvPr id="0" name=""/>
        <dsp:cNvSpPr/>
      </dsp:nvSpPr>
      <dsp:spPr>
        <a:xfrm>
          <a:off x="61329" y="888349"/>
          <a:ext cx="650808" cy="650600"/>
        </a:xfrm>
        <a:prstGeom prst="ellipse">
          <a:avLst/>
        </a:prstGeom>
        <a:solidFill>
          <a:schemeClr val="accent2"/>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22860" tIns="22860" rIns="22860" bIns="22860" numCol="1" spcCol="1270" anchor="ctr" anchorCtr="0">
          <a:noAutofit/>
        </a:bodyPr>
        <a:lstStyle/>
        <a:p>
          <a:pPr marL="0" lvl="0" indent="0" algn="ctr" defTabSz="266700">
            <a:lnSpc>
              <a:spcPct val="90000"/>
            </a:lnSpc>
            <a:spcBef>
              <a:spcPct val="0"/>
            </a:spcBef>
            <a:spcAft>
              <a:spcPct val="35000"/>
            </a:spcAft>
            <a:buNone/>
          </a:pPr>
          <a:r>
            <a:rPr lang="fr-FR" sz="600" kern="1200" dirty="0"/>
            <a:t>Dimension scientifique</a:t>
          </a:r>
        </a:p>
      </dsp:txBody>
      <dsp:txXfrm>
        <a:off x="156638" y="983627"/>
        <a:ext cx="460190" cy="460044"/>
      </dsp:txXfrm>
    </dsp:sp>
    <dsp:sp modelId="{F22C0066-E67F-46F7-9405-8DABC0F7D78C}">
      <dsp:nvSpPr>
        <dsp:cNvPr id="0" name=""/>
        <dsp:cNvSpPr/>
      </dsp:nvSpPr>
      <dsp:spPr>
        <a:xfrm>
          <a:off x="1294769" y="785120"/>
          <a:ext cx="178034" cy="178031"/>
        </a:xfrm>
        <a:prstGeom prst="ellipse">
          <a:avLst/>
        </a:prstGeom>
        <a:solidFill>
          <a:schemeClr val="accent4">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CBE2D635-937D-4DB7-9527-98F45FE31546}">
      <dsp:nvSpPr>
        <dsp:cNvPr id="0" name=""/>
        <dsp:cNvSpPr/>
      </dsp:nvSpPr>
      <dsp:spPr>
        <a:xfrm>
          <a:off x="122361" y="1729697"/>
          <a:ext cx="321831" cy="321840"/>
        </a:xfrm>
        <a:prstGeom prst="ellipse">
          <a:avLst/>
        </a:prstGeom>
        <a:solidFill>
          <a:schemeClr val="accent5">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68BDD075-C566-49F5-A9DE-2B34EC222DA8}">
      <dsp:nvSpPr>
        <dsp:cNvPr id="0" name=""/>
        <dsp:cNvSpPr/>
      </dsp:nvSpPr>
      <dsp:spPr>
        <a:xfrm>
          <a:off x="2031743" y="495284"/>
          <a:ext cx="650808" cy="650600"/>
        </a:xfrm>
        <a:prstGeom prst="ellipse">
          <a:avLst/>
        </a:prstGeom>
        <a:solidFill>
          <a:schemeClr val="accent3"/>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22860" tIns="22860" rIns="22860" bIns="22860" numCol="1" spcCol="1270" anchor="ctr" anchorCtr="0">
          <a:noAutofit/>
        </a:bodyPr>
        <a:lstStyle/>
        <a:p>
          <a:pPr marL="0" lvl="0" indent="0" algn="ctr" defTabSz="266700">
            <a:lnSpc>
              <a:spcPct val="90000"/>
            </a:lnSpc>
            <a:spcBef>
              <a:spcPct val="0"/>
            </a:spcBef>
            <a:spcAft>
              <a:spcPct val="35000"/>
            </a:spcAft>
            <a:buNone/>
          </a:pPr>
          <a:r>
            <a:rPr lang="fr-FR" sz="600" kern="1200" dirty="0"/>
            <a:t>Dimension socio-culturelle</a:t>
          </a:r>
        </a:p>
      </dsp:txBody>
      <dsp:txXfrm>
        <a:off x="2127052" y="590562"/>
        <a:ext cx="460190" cy="460044"/>
      </dsp:txXfrm>
    </dsp:sp>
    <dsp:sp modelId="{EB6BB6CB-08F0-4882-BF57-61BFFD7E02A5}">
      <dsp:nvSpPr>
        <dsp:cNvPr id="0" name=""/>
        <dsp:cNvSpPr/>
      </dsp:nvSpPr>
      <dsp:spPr>
        <a:xfrm>
          <a:off x="2036083" y="1031410"/>
          <a:ext cx="178034" cy="178031"/>
        </a:xfrm>
        <a:prstGeom prst="ellipse">
          <a:avLst/>
        </a:prstGeom>
        <a:solidFill>
          <a:schemeClr val="accent2">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99B80DC4-E431-4A7D-BE57-900F147F54C8}">
      <dsp:nvSpPr>
        <dsp:cNvPr id="0" name=""/>
        <dsp:cNvSpPr/>
      </dsp:nvSpPr>
      <dsp:spPr>
        <a:xfrm>
          <a:off x="0" y="2112690"/>
          <a:ext cx="128911" cy="129035"/>
        </a:xfrm>
        <a:prstGeom prst="ellipse">
          <a:avLst/>
        </a:prstGeom>
        <a:solidFill>
          <a:schemeClr val="accent3">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B3ED84CD-47C1-4E59-A683-48CFFB8A6A76}">
      <dsp:nvSpPr>
        <dsp:cNvPr id="0" name=""/>
        <dsp:cNvSpPr/>
      </dsp:nvSpPr>
      <dsp:spPr>
        <a:xfrm>
          <a:off x="1285540" y="1929048"/>
          <a:ext cx="128911" cy="129035"/>
        </a:xfrm>
        <a:prstGeom prst="ellipse">
          <a:avLst/>
        </a:prstGeom>
        <a:solidFill>
          <a:schemeClr val="accent4">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Tree>
</dsp:drawing>
</file>

<file path=ppt/diagrams/drawing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F880E348-95B8-4E94-ADF7-93187F66DBDF}">
      <dsp:nvSpPr>
        <dsp:cNvPr id="0" name=""/>
        <dsp:cNvSpPr/>
      </dsp:nvSpPr>
      <dsp:spPr>
        <a:xfrm>
          <a:off x="1355493" y="1423411"/>
          <a:ext cx="756532" cy="756516"/>
        </a:xfrm>
        <a:prstGeom prst="ellipse">
          <a:avLst/>
        </a:prstGeom>
        <a:solidFill>
          <a:schemeClr val="accent4"/>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ct val="90000"/>
            </a:lnSpc>
            <a:spcBef>
              <a:spcPct val="0"/>
            </a:spcBef>
            <a:spcAft>
              <a:spcPct val="35000"/>
            </a:spcAft>
            <a:buNone/>
          </a:pPr>
          <a:r>
            <a:rPr lang="fr-FR" sz="700" kern="1200" dirty="0"/>
            <a:t>Dimension d’ingénierie-design</a:t>
          </a:r>
        </a:p>
      </dsp:txBody>
      <dsp:txXfrm>
        <a:off x="1466285" y="1534200"/>
        <a:ext cx="534948" cy="534938"/>
      </dsp:txXfrm>
    </dsp:sp>
    <dsp:sp modelId="{BFDD7B08-20EA-4C48-B3D7-259E9D14F1B5}">
      <dsp:nvSpPr>
        <dsp:cNvPr id="0" name=""/>
        <dsp:cNvSpPr/>
      </dsp:nvSpPr>
      <dsp:spPr>
        <a:xfrm>
          <a:off x="1672349" y="567605"/>
          <a:ext cx="178034" cy="178031"/>
        </a:xfrm>
        <a:prstGeom prst="ellipse">
          <a:avLst/>
        </a:prstGeom>
        <a:solidFill>
          <a:schemeClr val="accent2">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136113EE-0D41-42B8-9BF8-A5AFA9E6A770}">
      <dsp:nvSpPr>
        <dsp:cNvPr id="0" name=""/>
        <dsp:cNvSpPr/>
      </dsp:nvSpPr>
      <dsp:spPr>
        <a:xfrm>
          <a:off x="1250782" y="2122389"/>
          <a:ext cx="128911" cy="129035"/>
        </a:xfrm>
        <a:prstGeom prst="ellipse">
          <a:avLst/>
        </a:prstGeom>
        <a:solidFill>
          <a:schemeClr val="accent3">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87727828-97B9-4FB4-B79B-C3601C225533}">
      <dsp:nvSpPr>
        <dsp:cNvPr id="0" name=""/>
        <dsp:cNvSpPr/>
      </dsp:nvSpPr>
      <dsp:spPr>
        <a:xfrm>
          <a:off x="2462787" y="1290204"/>
          <a:ext cx="128911" cy="129035"/>
        </a:xfrm>
        <a:prstGeom prst="ellipse">
          <a:avLst/>
        </a:prstGeom>
        <a:solidFill>
          <a:schemeClr val="accent4">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47C5DB05-5655-4DE7-8CAA-B34D963FE590}">
      <dsp:nvSpPr>
        <dsp:cNvPr id="0" name=""/>
        <dsp:cNvSpPr/>
      </dsp:nvSpPr>
      <dsp:spPr>
        <a:xfrm>
          <a:off x="1845918" y="2259653"/>
          <a:ext cx="178034" cy="178031"/>
        </a:xfrm>
        <a:prstGeom prst="ellipse">
          <a:avLst/>
        </a:prstGeom>
        <a:solidFill>
          <a:schemeClr val="accent5">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E83BCBF5-85C2-4725-9B98-2B4DE410D4EF}">
      <dsp:nvSpPr>
        <dsp:cNvPr id="0" name=""/>
        <dsp:cNvSpPr/>
      </dsp:nvSpPr>
      <dsp:spPr>
        <a:xfrm>
          <a:off x="1287401" y="820627"/>
          <a:ext cx="128911" cy="129035"/>
        </a:xfrm>
        <a:prstGeom prst="ellipse">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7B0B5C63-9591-46FC-B5A3-31421D0F5360}">
      <dsp:nvSpPr>
        <dsp:cNvPr id="0" name=""/>
        <dsp:cNvSpPr/>
      </dsp:nvSpPr>
      <dsp:spPr>
        <a:xfrm>
          <a:off x="881018" y="1558747"/>
          <a:ext cx="128911" cy="129035"/>
        </a:xfrm>
        <a:prstGeom prst="ellipse">
          <a:avLst/>
        </a:prstGeom>
        <a:solidFill>
          <a:schemeClr val="accent2">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596FBD4D-9DB9-4A45-A4E1-F57C3874A1F8}">
      <dsp:nvSpPr>
        <dsp:cNvPr id="0" name=""/>
        <dsp:cNvSpPr/>
      </dsp:nvSpPr>
      <dsp:spPr>
        <a:xfrm>
          <a:off x="237044" y="217129"/>
          <a:ext cx="1563313" cy="1538787"/>
        </a:xfrm>
        <a:prstGeom prst="ellipse">
          <a:avLst/>
        </a:prstGeom>
        <a:solidFill>
          <a:schemeClr val="accent2"/>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53340" tIns="53340" rIns="53340" bIns="53340" numCol="1" spcCol="1270" anchor="ctr" anchorCtr="0">
          <a:noAutofit/>
        </a:bodyPr>
        <a:lstStyle/>
        <a:p>
          <a:pPr marL="0" lvl="0" indent="0" algn="ctr" defTabSz="622300">
            <a:lnSpc>
              <a:spcPct val="90000"/>
            </a:lnSpc>
            <a:spcBef>
              <a:spcPct val="0"/>
            </a:spcBef>
            <a:spcAft>
              <a:spcPct val="35000"/>
            </a:spcAft>
            <a:buNone/>
          </a:pPr>
          <a:r>
            <a:rPr lang="fr-FR" sz="1400" kern="1200" dirty="0"/>
            <a:t>Dimension  scientifique</a:t>
          </a:r>
        </a:p>
      </dsp:txBody>
      <dsp:txXfrm>
        <a:off x="465986" y="442479"/>
        <a:ext cx="1105429" cy="1088087"/>
      </dsp:txXfrm>
    </dsp:sp>
    <dsp:sp modelId="{F22C0066-E67F-46F7-9405-8DABC0F7D78C}">
      <dsp:nvSpPr>
        <dsp:cNvPr id="0" name=""/>
        <dsp:cNvSpPr/>
      </dsp:nvSpPr>
      <dsp:spPr>
        <a:xfrm>
          <a:off x="1492230" y="826237"/>
          <a:ext cx="178034" cy="178031"/>
        </a:xfrm>
        <a:prstGeom prst="ellipse">
          <a:avLst/>
        </a:prstGeom>
        <a:solidFill>
          <a:schemeClr val="accent4">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CBE2D635-937D-4DB7-9527-98F45FE31546}">
      <dsp:nvSpPr>
        <dsp:cNvPr id="0" name=""/>
        <dsp:cNvSpPr/>
      </dsp:nvSpPr>
      <dsp:spPr>
        <a:xfrm>
          <a:off x="319822" y="1770814"/>
          <a:ext cx="321831" cy="321840"/>
        </a:xfrm>
        <a:prstGeom prst="ellipse">
          <a:avLst/>
        </a:prstGeom>
        <a:solidFill>
          <a:schemeClr val="accent5">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68BDD075-C566-49F5-A9DE-2B34EC222DA8}">
      <dsp:nvSpPr>
        <dsp:cNvPr id="0" name=""/>
        <dsp:cNvSpPr/>
      </dsp:nvSpPr>
      <dsp:spPr>
        <a:xfrm>
          <a:off x="1871826" y="651348"/>
          <a:ext cx="650808" cy="650600"/>
        </a:xfrm>
        <a:prstGeom prst="ellipse">
          <a:avLst/>
        </a:prstGeom>
        <a:solidFill>
          <a:schemeClr val="accent3"/>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ct val="90000"/>
            </a:lnSpc>
            <a:spcBef>
              <a:spcPct val="0"/>
            </a:spcBef>
            <a:spcAft>
              <a:spcPct val="35000"/>
            </a:spcAft>
            <a:buNone/>
          </a:pPr>
          <a:r>
            <a:rPr lang="fr-FR" sz="700" kern="1200" dirty="0"/>
            <a:t>Dimension socio-culturelle</a:t>
          </a:r>
        </a:p>
      </dsp:txBody>
      <dsp:txXfrm>
        <a:off x="1967135" y="746626"/>
        <a:ext cx="460190" cy="460044"/>
      </dsp:txXfrm>
    </dsp:sp>
    <dsp:sp modelId="{EB6BB6CB-08F0-4882-BF57-61BFFD7E02A5}">
      <dsp:nvSpPr>
        <dsp:cNvPr id="0" name=""/>
        <dsp:cNvSpPr/>
      </dsp:nvSpPr>
      <dsp:spPr>
        <a:xfrm>
          <a:off x="2233545" y="1072526"/>
          <a:ext cx="178034" cy="178031"/>
        </a:xfrm>
        <a:prstGeom prst="ellipse">
          <a:avLst/>
        </a:prstGeom>
        <a:solidFill>
          <a:schemeClr val="accent2">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99B80DC4-E431-4A7D-BE57-900F147F54C8}">
      <dsp:nvSpPr>
        <dsp:cNvPr id="0" name=""/>
        <dsp:cNvSpPr/>
      </dsp:nvSpPr>
      <dsp:spPr>
        <a:xfrm>
          <a:off x="197461" y="2153806"/>
          <a:ext cx="128911" cy="129035"/>
        </a:xfrm>
        <a:prstGeom prst="ellipse">
          <a:avLst/>
        </a:prstGeom>
        <a:solidFill>
          <a:schemeClr val="accent3">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B3ED84CD-47C1-4E59-A683-48CFFB8A6A76}">
      <dsp:nvSpPr>
        <dsp:cNvPr id="0" name=""/>
        <dsp:cNvSpPr/>
      </dsp:nvSpPr>
      <dsp:spPr>
        <a:xfrm>
          <a:off x="1483001" y="1970164"/>
          <a:ext cx="128911" cy="129035"/>
        </a:xfrm>
        <a:prstGeom prst="ellipse">
          <a:avLst/>
        </a:prstGeom>
        <a:solidFill>
          <a:schemeClr val="accent4">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Tree>
</dsp:drawing>
</file>

<file path=ppt/diagrams/drawing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F880E348-95B8-4E94-ADF7-93187F66DBDF}">
      <dsp:nvSpPr>
        <dsp:cNvPr id="0" name=""/>
        <dsp:cNvSpPr/>
      </dsp:nvSpPr>
      <dsp:spPr>
        <a:xfrm>
          <a:off x="925669" y="1503278"/>
          <a:ext cx="692995" cy="692981"/>
        </a:xfrm>
        <a:prstGeom prst="ellipse">
          <a:avLst/>
        </a:prstGeom>
        <a:solidFill>
          <a:schemeClr val="accent4"/>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22860" tIns="22860" rIns="22860" bIns="22860" numCol="1" spcCol="1270" anchor="ctr" anchorCtr="0">
          <a:noAutofit/>
        </a:bodyPr>
        <a:lstStyle/>
        <a:p>
          <a:pPr marL="0" lvl="0" indent="0" algn="ctr" defTabSz="266700">
            <a:lnSpc>
              <a:spcPct val="90000"/>
            </a:lnSpc>
            <a:spcBef>
              <a:spcPct val="0"/>
            </a:spcBef>
            <a:spcAft>
              <a:spcPct val="35000"/>
            </a:spcAft>
            <a:buNone/>
          </a:pPr>
          <a:r>
            <a:rPr lang="fr-FR" sz="600" kern="1200" dirty="0"/>
            <a:t>Dimension  d’ingénierie design</a:t>
          </a:r>
        </a:p>
      </dsp:txBody>
      <dsp:txXfrm>
        <a:off x="1027156" y="1604763"/>
        <a:ext cx="490021" cy="490011"/>
      </dsp:txXfrm>
    </dsp:sp>
    <dsp:sp modelId="{BFDD7B08-20EA-4C48-B3D7-259E9D14F1B5}">
      <dsp:nvSpPr>
        <dsp:cNvPr id="0" name=""/>
        <dsp:cNvSpPr/>
      </dsp:nvSpPr>
      <dsp:spPr>
        <a:xfrm>
          <a:off x="1270916" y="702531"/>
          <a:ext cx="178034" cy="178031"/>
        </a:xfrm>
        <a:prstGeom prst="ellipse">
          <a:avLst/>
        </a:prstGeom>
        <a:solidFill>
          <a:schemeClr val="accent2">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136113EE-0D41-42B8-9BF8-A5AFA9E6A770}">
      <dsp:nvSpPr>
        <dsp:cNvPr id="0" name=""/>
        <dsp:cNvSpPr/>
      </dsp:nvSpPr>
      <dsp:spPr>
        <a:xfrm>
          <a:off x="849349" y="2257314"/>
          <a:ext cx="128911" cy="129035"/>
        </a:xfrm>
        <a:prstGeom prst="ellipse">
          <a:avLst/>
        </a:prstGeom>
        <a:solidFill>
          <a:schemeClr val="accent3">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87727828-97B9-4FB4-B79B-C3601C225533}">
      <dsp:nvSpPr>
        <dsp:cNvPr id="0" name=""/>
        <dsp:cNvSpPr/>
      </dsp:nvSpPr>
      <dsp:spPr>
        <a:xfrm>
          <a:off x="2061354" y="1425129"/>
          <a:ext cx="128911" cy="129035"/>
        </a:xfrm>
        <a:prstGeom prst="ellipse">
          <a:avLst/>
        </a:prstGeom>
        <a:solidFill>
          <a:schemeClr val="accent4">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47C5DB05-5655-4DE7-8CAA-B34D963FE590}">
      <dsp:nvSpPr>
        <dsp:cNvPr id="0" name=""/>
        <dsp:cNvSpPr/>
      </dsp:nvSpPr>
      <dsp:spPr>
        <a:xfrm>
          <a:off x="1444485" y="2394578"/>
          <a:ext cx="178034" cy="178031"/>
        </a:xfrm>
        <a:prstGeom prst="ellipse">
          <a:avLst/>
        </a:prstGeom>
        <a:solidFill>
          <a:schemeClr val="accent5">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E83BCBF5-85C2-4725-9B98-2B4DE410D4EF}">
      <dsp:nvSpPr>
        <dsp:cNvPr id="0" name=""/>
        <dsp:cNvSpPr/>
      </dsp:nvSpPr>
      <dsp:spPr>
        <a:xfrm>
          <a:off x="885968" y="955552"/>
          <a:ext cx="128911" cy="129035"/>
        </a:xfrm>
        <a:prstGeom prst="ellipse">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7B0B5C63-9591-46FC-B5A3-31421D0F5360}">
      <dsp:nvSpPr>
        <dsp:cNvPr id="0" name=""/>
        <dsp:cNvSpPr/>
      </dsp:nvSpPr>
      <dsp:spPr>
        <a:xfrm>
          <a:off x="479585" y="1693673"/>
          <a:ext cx="128911" cy="129035"/>
        </a:xfrm>
        <a:prstGeom prst="ellipse">
          <a:avLst/>
        </a:prstGeom>
        <a:solidFill>
          <a:schemeClr val="accent2">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596FBD4D-9DB9-4A45-A4E1-F57C3874A1F8}">
      <dsp:nvSpPr>
        <dsp:cNvPr id="0" name=""/>
        <dsp:cNvSpPr/>
      </dsp:nvSpPr>
      <dsp:spPr>
        <a:xfrm>
          <a:off x="298144" y="967796"/>
          <a:ext cx="650808" cy="650600"/>
        </a:xfrm>
        <a:prstGeom prst="ellipse">
          <a:avLst/>
        </a:prstGeom>
        <a:solidFill>
          <a:schemeClr val="accent2"/>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22860" tIns="22860" rIns="22860" bIns="22860" numCol="1" spcCol="1270" anchor="ctr" anchorCtr="0">
          <a:noAutofit/>
        </a:bodyPr>
        <a:lstStyle/>
        <a:p>
          <a:pPr marL="0" lvl="0" indent="0" algn="ctr" defTabSz="266700">
            <a:lnSpc>
              <a:spcPct val="90000"/>
            </a:lnSpc>
            <a:spcBef>
              <a:spcPct val="0"/>
            </a:spcBef>
            <a:spcAft>
              <a:spcPct val="35000"/>
            </a:spcAft>
            <a:buNone/>
          </a:pPr>
          <a:r>
            <a:rPr lang="fr-FR" sz="600" kern="1200" dirty="0"/>
            <a:t>Dimension scientifique</a:t>
          </a:r>
        </a:p>
      </dsp:txBody>
      <dsp:txXfrm>
        <a:off x="393453" y="1063074"/>
        <a:ext cx="460190" cy="460044"/>
      </dsp:txXfrm>
    </dsp:sp>
    <dsp:sp modelId="{F22C0066-E67F-46F7-9405-8DABC0F7D78C}">
      <dsp:nvSpPr>
        <dsp:cNvPr id="0" name=""/>
        <dsp:cNvSpPr/>
      </dsp:nvSpPr>
      <dsp:spPr>
        <a:xfrm>
          <a:off x="1090797" y="961163"/>
          <a:ext cx="178034" cy="178031"/>
        </a:xfrm>
        <a:prstGeom prst="ellipse">
          <a:avLst/>
        </a:prstGeom>
        <a:solidFill>
          <a:schemeClr val="accent4">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CBE2D635-937D-4DB7-9527-98F45FE31546}">
      <dsp:nvSpPr>
        <dsp:cNvPr id="0" name=""/>
        <dsp:cNvSpPr/>
      </dsp:nvSpPr>
      <dsp:spPr>
        <a:xfrm>
          <a:off x="-81609" y="1905740"/>
          <a:ext cx="321831" cy="321840"/>
        </a:xfrm>
        <a:prstGeom prst="ellipse">
          <a:avLst/>
        </a:prstGeom>
        <a:solidFill>
          <a:schemeClr val="accent5">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68BDD075-C566-49F5-A9DE-2B34EC222DA8}">
      <dsp:nvSpPr>
        <dsp:cNvPr id="0" name=""/>
        <dsp:cNvSpPr/>
      </dsp:nvSpPr>
      <dsp:spPr>
        <a:xfrm>
          <a:off x="1417426" y="442623"/>
          <a:ext cx="1466694" cy="1466225"/>
        </a:xfrm>
        <a:prstGeom prst="ellipse">
          <a:avLst/>
        </a:prstGeom>
        <a:solidFill>
          <a:schemeClr val="accent3"/>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53340" tIns="53340" rIns="53340" bIns="53340" numCol="1" spcCol="1270" anchor="ctr" anchorCtr="0">
          <a:noAutofit/>
        </a:bodyPr>
        <a:lstStyle/>
        <a:p>
          <a:pPr marL="0" lvl="0" indent="0" algn="ctr" defTabSz="622300">
            <a:lnSpc>
              <a:spcPct val="90000"/>
            </a:lnSpc>
            <a:spcBef>
              <a:spcPct val="0"/>
            </a:spcBef>
            <a:spcAft>
              <a:spcPct val="35000"/>
            </a:spcAft>
            <a:buNone/>
          </a:pPr>
          <a:r>
            <a:rPr lang="fr-FR" sz="1400" kern="1200" dirty="0"/>
            <a:t>Dimension socio-culturelle</a:t>
          </a:r>
        </a:p>
      </dsp:txBody>
      <dsp:txXfrm>
        <a:off x="1632218" y="657347"/>
        <a:ext cx="1037110" cy="1036777"/>
      </dsp:txXfrm>
    </dsp:sp>
    <dsp:sp modelId="{EB6BB6CB-08F0-4882-BF57-61BFFD7E02A5}">
      <dsp:nvSpPr>
        <dsp:cNvPr id="0" name=""/>
        <dsp:cNvSpPr/>
      </dsp:nvSpPr>
      <dsp:spPr>
        <a:xfrm>
          <a:off x="1794299" y="1339315"/>
          <a:ext cx="178034" cy="178031"/>
        </a:xfrm>
        <a:prstGeom prst="ellipse">
          <a:avLst/>
        </a:prstGeom>
        <a:solidFill>
          <a:schemeClr val="accent2">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99B80DC4-E431-4A7D-BE57-900F147F54C8}">
      <dsp:nvSpPr>
        <dsp:cNvPr id="0" name=""/>
        <dsp:cNvSpPr/>
      </dsp:nvSpPr>
      <dsp:spPr>
        <a:xfrm>
          <a:off x="-203971" y="2288732"/>
          <a:ext cx="128911" cy="129035"/>
        </a:xfrm>
        <a:prstGeom prst="ellipse">
          <a:avLst/>
        </a:prstGeom>
        <a:solidFill>
          <a:schemeClr val="accent3">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B3ED84CD-47C1-4E59-A683-48CFFB8A6A76}">
      <dsp:nvSpPr>
        <dsp:cNvPr id="0" name=""/>
        <dsp:cNvSpPr/>
      </dsp:nvSpPr>
      <dsp:spPr>
        <a:xfrm>
          <a:off x="1081568" y="2105090"/>
          <a:ext cx="128911" cy="129035"/>
        </a:xfrm>
        <a:prstGeom prst="ellipse">
          <a:avLst/>
        </a:prstGeom>
        <a:solidFill>
          <a:schemeClr val="accent4">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Tree>
</dsp:drawing>
</file>

<file path=ppt/diagrams/layout1.xml><?xml version="1.0" encoding="utf-8"?>
<dgm:layoutDef xmlns:dgm="http://schemas.openxmlformats.org/drawingml/2006/diagram" xmlns:a="http://schemas.openxmlformats.org/drawingml/2006/main" uniqueId="urn:microsoft.com/office/officeart/2005/8/layout/chart3">
  <dgm:title val=""/>
  <dgm:desc val=""/>
  <dgm:catLst>
    <dgm:cat type="relationship" pri="27000"/>
    <dgm:cat type="cycle" pri="8000"/>
  </dgm:catLst>
  <dgm:sampData useDef="1">
    <dgm:dataModel>
      <dgm:ptLst/>
      <dgm:bg/>
      <dgm:whole/>
    </dgm:dataModel>
  </dgm:sampData>
  <dgm:styleData useDef="1">
    <dgm:dataModel>
      <dgm:pt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compositeShape">
    <dgm:varLst>
      <dgm:chMax val="7"/>
      <dgm:dir/>
      <dgm:resizeHandles val="exact"/>
    </dgm:varLst>
    <dgm:alg type="composite">
      <dgm:param type="horzAlign" val="ctr"/>
      <dgm:param type="vertAlign" val="mid"/>
      <dgm:param type="ar" val="1"/>
    </dgm:alg>
    <dgm:presOf/>
    <dgm:shape xmlns:r="http://schemas.openxmlformats.org/officeDocument/2006/relationships" r:blip="">
      <dgm:adjLst/>
    </dgm:shape>
    <dgm:choose name="Name0">
      <dgm:if name="Name1" axis="ch" ptType="node" func="cnt" op="equ" val="1">
        <dgm:constrLst>
          <dgm:constr type="l" for="ch" forName="wedge1" refType="w" fact="0.08"/>
          <dgm:constr type="t" for="ch" forName="wedge1" refType="w" fact="0.08"/>
          <dgm:constr type="w" for="ch" forName="wedge1" refType="w" fact="0.84"/>
          <dgm:constr type="h" for="ch" forName="wedge1" refType="h" fact="0.84"/>
          <dgm:constr type="l" for="ch" forName="wedge1Tx" refType="w" fact="0.205"/>
          <dgm:constr type="t" for="ch" forName="wedge1Tx" refType="h" fact="0.205"/>
          <dgm:constr type="w" for="ch" forName="wedge1Tx" refType="w" fact="0.59"/>
          <dgm:constr type="h" for="ch" forName="wedge1Tx" refType="h" fact="0.59"/>
          <dgm:constr type="primFontSz" for="ch" ptType="node" op="equ"/>
        </dgm:constrLst>
      </dgm:if>
      <dgm:if name="Name2" axis="ch" ptType="node" func="cnt" op="equ" val="2">
        <dgm:constrLst>
          <dgm:constr type="l" for="ch" forName="wedge1" refType="w" fact="0.1"/>
          <dgm:constr type="t" for="ch" forName="wedge1" refType="w" fact="0.08"/>
          <dgm:constr type="w" for="ch" forName="wedge1" refType="w" fact="0.84"/>
          <dgm:constr type="h" for="ch" forName="wedge1" refType="h" fact="0.84"/>
          <dgm:constr type="l" for="ch" forName="wedge1Tx" refType="w" fact="0.52"/>
          <dgm:constr type="t" for="ch" forName="wedge1Tx" refType="h" fact="0.205"/>
          <dgm:constr type="w" for="ch" forName="wedge1Tx" refType="w" fact="0.295"/>
          <dgm:constr type="h" for="ch" forName="wedge1Tx" refType="h" fact="0.59"/>
          <dgm:constr type="l" for="ch" forName="wedge2" refType="w" fact="0.08"/>
          <dgm:constr type="t" for="ch" forName="wedge2" refType="w" fact="0.08"/>
          <dgm:constr type="w" for="ch" forName="wedge2" refType="w" fact="0.84"/>
          <dgm:constr type="h" for="ch" forName="wedge2" refType="h" fact="0.84"/>
          <dgm:constr type="l" for="ch" forName="wedge2Tx" refType="w" fact="0.2"/>
          <dgm:constr type="t" for="ch" forName="wedge2Tx" refType="h" fact="0.205"/>
          <dgm:constr type="w" for="ch" forName="wedge2Tx" refType="w" fact="0.295"/>
          <dgm:constr type="h" for="ch" forName="wedge2Tx" refType="h" fact="0.59"/>
          <dgm:constr type="primFontSz" for="ch" ptType="node" op="equ"/>
        </dgm:constrLst>
      </dgm:if>
      <dgm:if name="Name3" axis="ch" ptType="node" func="cnt" op="equ" val="3">
        <dgm:choose name="Name4">
          <dgm:if name="Name5" func="var" arg="dir" op="equ" val="norm">
            <dgm:constrLst>
              <dgm:constr type="l" for="ch" forName="wedge1" refType="w" fact="0.1233"/>
              <dgm:constr type="t" for="ch" forName="wedge1" refType="w" fact="0.055"/>
              <dgm:constr type="w" for="ch" forName="wedge1" refType="w" fact="0.84"/>
              <dgm:constr type="h" for="ch" forName="wedge1" refType="h" fact="0.84"/>
              <dgm:constr type="l" for="ch" forName="wedge1Tx" refType="w" fact="0.58"/>
              <dgm:constr type="t" for="ch" forName="wedge1Tx" refType="h" fact="0.21"/>
              <dgm:constr type="w" for="ch" forName="wedge1Tx" refType="w" fact="0.285"/>
              <dgm:constr type="h" for="ch" forName="wedge1Tx" refType="h" fact="0.28"/>
              <dgm:constr type="l" for="ch" forName="wedge2" refType="w" fact="0.08"/>
              <dgm:constr type="t" for="ch" forName="wedge2" refType="w" fact="0.08"/>
              <dgm:constr type="w" for="ch" forName="wedge2" refType="w" fact="0.84"/>
              <dgm:constr type="h" for="ch" forName="wedge2" refType="h" fact="0.84"/>
              <dgm:constr type="l" for="ch" forName="wedge2Tx" refType="w" fact="0.31"/>
              <dgm:constr type="t" for="ch" forName="wedge2Tx" refType="h" fact="0.61"/>
              <dgm:constr type="w" for="ch" forName="wedge2Tx" refType="w" fact="0.38"/>
              <dgm:constr type="h" for="ch" forName="wedge2Tx" refType="h" fact="0.26"/>
              <dgm:constr type="l" for="ch" forName="wedge3" refType="w" fact="0.08"/>
              <dgm:constr type="t" for="ch" forName="wedge3" refType="w" fact="0.08"/>
              <dgm:constr type="w" for="ch" forName="wedge3" refType="w" fact="0.84"/>
              <dgm:constr type="h" for="ch" forName="wedge3" refType="h" fact="0.84"/>
              <dgm:constr type="l" for="ch" forName="wedge3Tx" refType="w" fact="0.17"/>
              <dgm:constr type="t" for="ch" forName="wedge3Tx" refType="h" fact="0.245"/>
              <dgm:constr type="w" for="ch" forName="wedge3Tx" refType="w" fact="0.285"/>
              <dgm:constr type="h" for="ch" forName="wedge3Tx" refType="h" fact="0.28"/>
              <dgm:constr type="primFontSz" for="ch" ptType="node" op="equ"/>
            </dgm:constrLst>
          </dgm:if>
          <dgm:else name="Name6">
            <dgm:constrLst>
              <dgm:constr type="l" for="ch" forName="wedge1" refType="w" fact="0.08"/>
              <dgm:constr type="t" for="ch" forName="wedge1" refType="w" fact="0.08"/>
              <dgm:constr type="w" for="ch" forName="wedge1" refType="w" fact="0.84"/>
              <dgm:constr type="h" for="ch" forName="wedge1" refType="h" fact="0.84"/>
              <dgm:constr type="l" for="ch" forName="wedge1Tx" refType="w" fact="0.545"/>
              <dgm:constr type="t" for="ch" forName="wedge1Tx" refType="h" fact="0.245"/>
              <dgm:constr type="w" for="ch" forName="wedge1Tx" refType="w" fact="0.285"/>
              <dgm:constr type="h" for="ch" forName="wedge1Tx" refType="h" fact="0.28"/>
              <dgm:constr type="l" for="ch" forName="wedge2" refType="w" fact="0.08"/>
              <dgm:constr type="t" for="ch" forName="wedge2" refType="w" fact="0.08"/>
              <dgm:constr type="w" for="ch" forName="wedge2" refType="w" fact="0.84"/>
              <dgm:constr type="h" for="ch" forName="wedge2" refType="h" fact="0.84"/>
              <dgm:constr type="l" for="ch" forName="wedge2Tx" refType="w" fact="0.31"/>
              <dgm:constr type="t" for="ch" forName="wedge2Tx" refType="h" fact="0.61"/>
              <dgm:constr type="w" for="ch" forName="wedge2Tx" refType="w" fact="0.38"/>
              <dgm:constr type="h" for="ch" forName="wedge2Tx" refType="h" fact="0.26"/>
              <dgm:constr type="l" for="ch" forName="wedge3" refType="w" fact="0.0367"/>
              <dgm:constr type="t" for="ch" forName="wedge3" refType="w" fact="0.055"/>
              <dgm:constr type="w" for="ch" forName="wedge3" refType="w" fact="0.84"/>
              <dgm:constr type="h" for="ch" forName="wedge3" refType="h" fact="0.84"/>
              <dgm:constr type="l" for="ch" forName="wedge3Tx" refType="w" fact="0.14"/>
              <dgm:constr type="t" for="ch" forName="wedge3Tx" refType="h" fact="0.21"/>
              <dgm:constr type="w" for="ch" forName="wedge3Tx" refType="w" fact="0.285"/>
              <dgm:constr type="h" for="ch" forName="wedge3Tx" refType="h" fact="0.28"/>
              <dgm:constr type="primFontSz" for="ch" ptType="node" op="equ"/>
            </dgm:constrLst>
          </dgm:else>
        </dgm:choose>
      </dgm:if>
      <dgm:if name="Name7" axis="ch" ptType="node" func="cnt" op="equ" val="4">
        <dgm:choose name="Name8">
          <dgm:if name="Name9" func="var" arg="dir" op="equ" val="norm">
            <dgm:constrLst>
              <dgm:constr type="l" for="ch" forName="wedge1" refType="w" fact="0.1154"/>
              <dgm:constr type="t" for="ch" forName="wedge1" refType="w" fact="0.0446"/>
              <dgm:constr type="w" for="ch" forName="wedge1" refType="w" fact="0.84"/>
              <dgm:constr type="h" for="ch" forName="wedge1" refType="h" fact="0.84"/>
              <dgm:constr type="l" for="ch" forName="wedge1Tx" refType="w" fact="0.545"/>
              <dgm:constr type="t" for="ch" forName="wedge1Tx" refType="h" fact="0.2"/>
              <dgm:constr type="w" for="ch" forName="wedge1Tx" refType="w" fact="0.31"/>
              <dgm:constr type="h" for="ch" forName="wedge1Tx" refType="h" fact="0.25"/>
              <dgm:constr type="l" for="ch" forName="wedge2" refType="w" fact="0.08"/>
              <dgm:constr type="t" for="ch" forName="wedge2" refType="w" fact="0.08"/>
              <dgm:constr type="w" for="ch" forName="wedge2" refType="w" fact="0.84"/>
              <dgm:constr type="h" for="ch" forName="wedge2" refType="h" fact="0.84"/>
              <dgm:constr type="l" for="ch" forName="wedge2Tx" refType="w" fact="0.515"/>
              <dgm:constr type="t" for="ch" forName="wedge2Tx" refType="h" fact="0.515"/>
              <dgm:constr type="w" for="ch" forName="wedge2Tx" refType="w" fact="0.31"/>
              <dgm:constr type="h" for="ch" forName="wedge2Tx" refType="h" fact="0.25"/>
              <dgm:constr type="l" for="ch" forName="wedge3" refType="w" fact="0.08"/>
              <dgm:constr type="t" for="ch" forName="wedge3" refType="w" fact="0.08"/>
              <dgm:constr type="w" for="ch" forName="wedge3" refType="w" fact="0.84"/>
              <dgm:constr type="h" for="ch" forName="wedge3" refType="h" fact="0.84"/>
              <dgm:constr type="l" for="ch" forName="wedge3Tx" refType="w" fact="0.175"/>
              <dgm:constr type="t" for="ch" forName="wedge3Tx" refType="h" fact="0.515"/>
              <dgm:constr type="w" for="ch" forName="wedge3Tx" refType="w" fact="0.31"/>
              <dgm:constr type="h" for="ch" forName="wedge3Tx" refType="h" fact="0.25"/>
              <dgm:constr type="l" for="ch" forName="wedge4" refType="w" fact="0.08"/>
              <dgm:constr type="t" for="ch" forName="wedge4" refType="h" fact="0.08"/>
              <dgm:constr type="w" for="ch" forName="wedge4" refType="w" fact="0.84"/>
              <dgm:constr type="h" for="ch" forName="wedge4" refType="h" fact="0.84"/>
              <dgm:constr type="l" for="ch" forName="wedge4Tx" refType="w" fact="0.175"/>
              <dgm:constr type="t" for="ch" forName="wedge4Tx" refType="h" fact="0.235"/>
              <dgm:constr type="w" for="ch" forName="wedge4Tx" refType="w" fact="0.31"/>
              <dgm:constr type="h" for="ch" forName="wedge4Tx" refType="h" fact="0.25"/>
              <dgm:constr type="primFontSz" for="ch" ptType="node" op="equ"/>
            </dgm:constrLst>
          </dgm:if>
          <dgm:else name="Name10">
            <dgm:constrLst>
              <dgm:constr type="l" for="ch" forName="wedge1" refType="w" fact="0.08"/>
              <dgm:constr type="t" for="ch" forName="wedge1" refType="w" fact="0.08"/>
              <dgm:constr type="w" for="ch" forName="wedge1" refType="w" fact="0.84"/>
              <dgm:constr type="h" for="ch" forName="wedge1" refType="h" fact="0.84"/>
              <dgm:constr type="l" for="ch" forName="wedge1Tx" refType="w" fact="0.515"/>
              <dgm:constr type="t" for="ch" forName="wedge1Tx" refType="h" fact="0.235"/>
              <dgm:constr type="w" for="ch" forName="wedge1Tx" refType="w" fact="0.31"/>
              <dgm:constr type="h" for="ch" forName="wedge1Tx" refType="h" fact="0.25"/>
              <dgm:constr type="l" for="ch" forName="wedge2" refType="w" fact="0.08"/>
              <dgm:constr type="t" for="ch" forName="wedge2" refType="w" fact="0.08"/>
              <dgm:constr type="w" for="ch" forName="wedge2" refType="w" fact="0.84"/>
              <dgm:constr type="h" for="ch" forName="wedge2" refType="h" fact="0.84"/>
              <dgm:constr type="l" for="ch" forName="wedge2Tx" refType="w" fact="0.515"/>
              <dgm:constr type="t" for="ch" forName="wedge2Tx" refType="h" fact="0.515"/>
              <dgm:constr type="w" for="ch" forName="wedge2Tx" refType="w" fact="0.31"/>
              <dgm:constr type="h" for="ch" forName="wedge2Tx" refType="h" fact="0.25"/>
              <dgm:constr type="l" for="ch" forName="wedge3" refType="w" fact="0.08"/>
              <dgm:constr type="t" for="ch" forName="wedge3" refType="w" fact="0.08"/>
              <dgm:constr type="w" for="ch" forName="wedge3" refType="w" fact="0.84"/>
              <dgm:constr type="h" for="ch" forName="wedge3" refType="h" fact="0.84"/>
              <dgm:constr type="l" for="ch" forName="wedge3Tx" refType="w" fact="0.175"/>
              <dgm:constr type="t" for="ch" forName="wedge3Tx" refType="h" fact="0.515"/>
              <dgm:constr type="w" for="ch" forName="wedge3Tx" refType="w" fact="0.31"/>
              <dgm:constr type="h" for="ch" forName="wedge3Tx" refType="h" fact="0.25"/>
              <dgm:constr type="l" for="ch" forName="wedge4" refType="w" fact="0.0446"/>
              <dgm:constr type="t" for="ch" forName="wedge4" refType="h" fact="0.0446"/>
              <dgm:constr type="w" for="ch" forName="wedge4" refType="w" fact="0.84"/>
              <dgm:constr type="h" for="ch" forName="wedge4" refType="h" fact="0.84"/>
              <dgm:constr type="l" for="ch" forName="wedge4Tx" refType="w" fact="0.145"/>
              <dgm:constr type="t" for="ch" forName="wedge4Tx" refType="h" fact="0.2"/>
              <dgm:constr type="w" for="ch" forName="wedge4Tx" refType="w" fact="0.31"/>
              <dgm:constr type="h" for="ch" forName="wedge4Tx" refType="h" fact="0.25"/>
              <dgm:constr type="primFontSz" for="ch" ptType="node" op="equ"/>
            </dgm:constrLst>
          </dgm:else>
        </dgm:choose>
      </dgm:if>
      <dgm:if name="Name11" axis="ch" ptType="node" func="cnt" op="equ" val="5">
        <dgm:choose name="Name12">
          <dgm:if name="Name13" func="var" arg="dir" op="equ" val="norm">
            <dgm:constrLst>
              <dgm:constr type="l" for="ch" forName="wedge1" refType="w" fact="0.1094"/>
              <dgm:constr type="t" for="ch" forName="wedge1" refType="w" fact="0.0395"/>
              <dgm:constr type="w" for="ch" forName="wedge1" refType="w" fact="0.84"/>
              <dgm:constr type="h" for="ch" forName="wedge1" refType="h" fact="0.84"/>
              <dgm:constr type="l" for="ch" forName="wedge1Tx" refType="w" fact="0.54"/>
              <dgm:constr type="t" for="ch" forName="wedge1Tx" refType="h" fact="0.165"/>
              <dgm:constr type="w" for="ch" forName="wedge1Tx" refType="w" fact="0.285"/>
              <dgm:constr type="h" for="ch" forName="wedge1Tx" refType="h" fact="0.195"/>
              <dgm:constr type="l" for="ch" forName="wedge2" refType="w" fact="0.08"/>
              <dgm:constr type="t" for="ch" forName="wedge2" refType="w" fact="0.08"/>
              <dgm:constr type="w" for="ch" forName="wedge2" refType="w" fact="0.84"/>
              <dgm:constr type="h" for="ch" forName="wedge2" refType="h" fact="0.84"/>
              <dgm:constr type="l" for="ch" forName="wedge2Tx" refType="w" fact="0.629"/>
              <dgm:constr type="t" for="ch" forName="wedge2Tx" refType="h" fact="0.46"/>
              <dgm:constr type="w" for="ch" forName="wedge2Tx" refType="w" fact="0.25"/>
              <dgm:constr type="h" for="ch" forName="wedge2Tx" refType="h" fact="0.211"/>
              <dgm:constr type="l" for="ch" forName="wedge3" refType="w" fact="0.08"/>
              <dgm:constr type="t" for="ch" forName="wedge3" refType="w" fact="0.08"/>
              <dgm:constr type="w" for="ch" forName="wedge3" refType="w" fact="0.84"/>
              <dgm:constr type="h" for="ch" forName="wedge3" refType="h" fact="0.84"/>
              <dgm:constr type="l" for="ch" forName="wedge3Tx" refType="w" fact="0.35"/>
              <dgm:constr type="t" for="ch" forName="wedge3Tx" refType="h" fact="0.71"/>
              <dgm:constr type="w" for="ch" forName="wedge3Tx" refType="w" fact="0.3"/>
              <dgm:constr type="h" for="ch" forName="wedge3Tx" refType="h" fact="0.18"/>
              <dgm:constr type="l" for="ch" forName="wedge4" refType="w" fact="0.08"/>
              <dgm:constr type="t" for="ch" forName="wedge4" refType="h" fact="0.08"/>
              <dgm:constr type="w" for="ch" forName="wedge4" refType="w" fact="0.84"/>
              <dgm:constr type="h" for="ch" forName="wedge4" refType="h" fact="0.84"/>
              <dgm:constr type="l" for="ch" forName="wedge4Tx" refType="w" fact="0.12"/>
              <dgm:constr type="t" for="ch" forName="wedge4Tx" refType="h" fact="0.46"/>
              <dgm:constr type="w" for="ch" forName="wedge4Tx" refType="w" fact="0.25"/>
              <dgm:constr type="h" for="ch" forName="wedge4Tx" refType="h" fact="0.211"/>
              <dgm:constr type="l" for="ch" forName="wedge5" refType="w" fact="0.08"/>
              <dgm:constr type="t" for="ch" forName="wedge5" refType="h" fact="0.08"/>
              <dgm:constr type="w" for="ch" forName="wedge5" refType="w" fact="0.84"/>
              <dgm:constr type="h" for="ch" forName="wedge5" refType="h" fact="0.84"/>
              <dgm:constr type="l" for="ch" forName="wedge5Tx" refType="w" fact="0.2025"/>
              <dgm:constr type="t" for="ch" forName="wedge5Tx" refType="h" fact="0.208"/>
              <dgm:constr type="w" for="ch" forName="wedge5Tx" refType="w" fact="0.285"/>
              <dgm:constr type="h" for="ch" forName="wedge5Tx" refType="h" fact="0.195"/>
              <dgm:constr type="primFontSz" for="ch" ptType="node" op="equ"/>
            </dgm:constrLst>
          </dgm:if>
          <dgm:else name="Name14">
            <dgm:constrLst>
              <dgm:constr type="l" for="ch" forName="wedge1" refType="w" fact="0.08"/>
              <dgm:constr type="t" for="ch" forName="wedge1" refType="w" fact="0.08"/>
              <dgm:constr type="w" for="ch" forName="wedge1" refType="w" fact="0.84"/>
              <dgm:constr type="h" for="ch" forName="wedge1" refType="h" fact="0.84"/>
              <dgm:constr type="l" for="ch" forName="wedge1Tx" refType="w" fact="0.51"/>
              <dgm:constr type="t" for="ch" forName="wedge1Tx" refType="h" fact="0.208"/>
              <dgm:constr type="w" for="ch" forName="wedge1Tx" refType="w" fact="0.285"/>
              <dgm:constr type="h" for="ch" forName="wedge1Tx" refType="h" fact="0.195"/>
              <dgm:constr type="l" for="ch" forName="wedge2" refType="w" fact="0.08"/>
              <dgm:constr type="t" for="ch" forName="wedge2" refType="w" fact="0.08"/>
              <dgm:constr type="w" for="ch" forName="wedge2" refType="w" fact="0.84"/>
              <dgm:constr type="h" for="ch" forName="wedge2" refType="h" fact="0.84"/>
              <dgm:constr type="l" for="ch" forName="wedge2Tx" refType="w" fact="0.629"/>
              <dgm:constr type="t" for="ch" forName="wedge2Tx" refType="h" fact="0.46"/>
              <dgm:constr type="w" for="ch" forName="wedge2Tx" refType="w" fact="0.25"/>
              <dgm:constr type="h" for="ch" forName="wedge2Tx" refType="h" fact="0.211"/>
              <dgm:constr type="l" for="ch" forName="wedge3" refType="w" fact="0.08"/>
              <dgm:constr type="t" for="ch" forName="wedge3" refType="w" fact="0.08"/>
              <dgm:constr type="w" for="ch" forName="wedge3" refType="w" fact="0.84"/>
              <dgm:constr type="h" for="ch" forName="wedge3" refType="h" fact="0.84"/>
              <dgm:constr type="l" for="ch" forName="wedge3Tx" refType="w" fact="0.35"/>
              <dgm:constr type="t" for="ch" forName="wedge3Tx" refType="h" fact="0.71"/>
              <dgm:constr type="w" for="ch" forName="wedge3Tx" refType="w" fact="0.3"/>
              <dgm:constr type="h" for="ch" forName="wedge3Tx" refType="h" fact="0.18"/>
              <dgm:constr type="l" for="ch" forName="wedge4" refType="w" fact="0.08"/>
              <dgm:constr type="t" for="ch" forName="wedge4" refType="h" fact="0.08"/>
              <dgm:constr type="w" for="ch" forName="wedge4" refType="w" fact="0.84"/>
              <dgm:constr type="h" for="ch" forName="wedge4" refType="h" fact="0.84"/>
              <dgm:constr type="l" for="ch" forName="wedge4Tx" refType="w" fact="0.12"/>
              <dgm:constr type="t" for="ch" forName="wedge4Tx" refType="h" fact="0.46"/>
              <dgm:constr type="w" for="ch" forName="wedge4Tx" refType="w" fact="0.25"/>
              <dgm:constr type="h" for="ch" forName="wedge4Tx" refType="h" fact="0.211"/>
              <dgm:constr type="l" for="ch" forName="wedge5" refType="w" fact="0.0506"/>
              <dgm:constr type="t" for="ch" forName="wedge5" refType="h" fact="0.0395"/>
              <dgm:constr type="w" for="ch" forName="wedge5" refType="w" fact="0.84"/>
              <dgm:constr type="h" for="ch" forName="wedge5" refType="h" fact="0.84"/>
              <dgm:constr type="l" for="ch" forName="wedge5Tx" refType="w" fact="0.18"/>
              <dgm:constr type="t" for="ch" forName="wedge5Tx" refType="h" fact="0.165"/>
              <dgm:constr type="w" for="ch" forName="wedge5Tx" refType="w" fact="0.285"/>
              <dgm:constr type="h" for="ch" forName="wedge5Tx" refType="h" fact="0.195"/>
              <dgm:constr type="primFontSz" for="ch" ptType="node" op="equ"/>
            </dgm:constrLst>
          </dgm:else>
        </dgm:choose>
      </dgm:if>
      <dgm:if name="Name15" axis="ch" ptType="node" func="cnt" op="equ" val="6">
        <dgm:choose name="Name16">
          <dgm:if name="Name17" func="var" arg="dir" op="equ" val="norm">
            <dgm:constrLst>
              <dgm:constr type="l" for="ch" forName="wedge1" refType="w" fact="0.105"/>
              <dgm:constr type="t" for="ch" forName="wedge1" refType="w" fact="0.0367"/>
              <dgm:constr type="w" for="ch" forName="wedge1" refType="w" fact="0.84"/>
              <dgm:constr type="h" for="ch" forName="wedge1" refType="h" fact="0.84"/>
              <dgm:constr type="l" for="ch" forName="wedge1Tx" refType="w" fact="0.534"/>
              <dgm:constr type="t" for="ch" forName="wedge1Tx" refType="h" fact="0.1267"/>
              <dgm:constr type="w" for="ch" forName="wedge1Tx" refType="w" fact="0.245"/>
              <dgm:constr type="h" for="ch" forName="wedge1Tx" refType="h" fact="0.18"/>
              <dgm:constr type="l" for="ch" forName="wedge2" refType="w" fact="0.08"/>
              <dgm:constr type="t" for="ch" forName="wedge2" refType="w" fact="0.08"/>
              <dgm:constr type="w" for="ch" forName="wedge2" refType="w" fact="0.84"/>
              <dgm:constr type="h" for="ch" forName="wedge2" refType="h" fact="0.84"/>
              <dgm:constr type="l" for="ch" forName="wedge2Tx" refType="w" fact="0.655"/>
              <dgm:constr type="t" for="ch" forName="wedge2Tx" refType="h" fact="0.415"/>
              <dgm:constr type="w" for="ch" forName="wedge2Tx" refType="w" fact="0.254"/>
              <dgm:constr type="h" for="ch" forName="wedge2Tx" refType="h" fact="0.17"/>
              <dgm:constr type="l" for="ch" forName="wedge3" refType="w" fact="0.08"/>
              <dgm:constr type="t" for="ch" forName="wedge3" refType="w" fact="0.08"/>
              <dgm:constr type="w" for="ch" forName="wedge3" refType="w" fact="0.84"/>
              <dgm:constr type="h" for="ch" forName="wedge3" refType="h" fact="0.84"/>
              <dgm:constr type="l" for="ch" forName="wedge3Tx" refType="w" fact="0.509"/>
              <dgm:constr type="t" for="ch" forName="wedge3Tx" refType="h" fact="0.65"/>
              <dgm:constr type="w" for="ch" forName="wedge3Tx" refType="w" fact="0.245"/>
              <dgm:constr type="h" for="ch" forName="wedge3Tx" refType="h" fact="0.18"/>
              <dgm:constr type="l" for="ch" forName="wedge4" refType="w" fact="0.08"/>
              <dgm:constr type="t" for="ch" forName="wedge4" refType="h" fact="0.08"/>
              <dgm:constr type="w" for="ch" forName="wedge4" refType="w" fact="0.84"/>
              <dgm:constr type="h" for="ch" forName="wedge4" refType="h" fact="0.84"/>
              <dgm:constr type="l" for="ch" forName="wedge4Tx" refType="w" fact="0.246"/>
              <dgm:constr type="t" for="ch" forName="wedge4Tx" refType="h" fact="0.65"/>
              <dgm:constr type="w" for="ch" forName="wedge4Tx" refType="w" fact="0.245"/>
              <dgm:constr type="h" for="ch" forName="wedge4Tx" refType="h" fact="0.18"/>
              <dgm:constr type="l" for="ch" forName="wedge5" refType="w" fact="0.08"/>
              <dgm:constr type="t" for="ch" forName="wedge5" refType="h" fact="0.08"/>
              <dgm:constr type="w" for="ch" forName="wedge5" refType="w" fact="0.84"/>
              <dgm:constr type="h" for="ch" forName="wedge5" refType="h" fact="0.84"/>
              <dgm:constr type="l" for="ch" forName="wedge5Tx" refType="w" fact="0.093"/>
              <dgm:constr type="t" for="ch" forName="wedge5Tx" refType="h" fact="0.415"/>
              <dgm:constr type="w" for="ch" forName="wedge5Tx" refType="w" fact="0.254"/>
              <dgm:constr type="h" for="ch" forName="wedge5Tx" refType="h" fact="0.17"/>
              <dgm:constr type="l" for="ch" forName="wedge6" refType="w" fact="0.08"/>
              <dgm:constr type="t" for="ch" forName="wedge6" refType="h" fact="0.08"/>
              <dgm:constr type="w" for="ch" forName="wedge6" refType="w" fact="0.84"/>
              <dgm:constr type="h" for="ch" forName="wedge6" refType="h" fact="0.84"/>
              <dgm:constr type="l" for="ch" forName="wedge6Tx" refType="w" fact="0.246"/>
              <dgm:constr type="t" for="ch" forName="wedge6Tx" refType="h" fact="0.17"/>
              <dgm:constr type="w" for="ch" forName="wedge6Tx" refType="w" fact="0.245"/>
              <dgm:constr type="h" for="ch" forName="wedge6Tx" refType="h" fact="0.18"/>
              <dgm:constr type="primFontSz" for="ch" ptType="node" op="equ"/>
            </dgm:constrLst>
          </dgm:if>
          <dgm:else name="Name18">
            <dgm:constrLst>
              <dgm:constr type="l" for="ch" forName="wedge1" refType="w" fact="0.08"/>
              <dgm:constr type="t" for="ch" forName="wedge1" refType="w" fact="0.08"/>
              <dgm:constr type="w" for="ch" forName="wedge1" refType="w" fact="0.84"/>
              <dgm:constr type="h" for="ch" forName="wedge1" refType="h" fact="0.84"/>
              <dgm:constr type="l" for="ch" forName="wedge1Tx" refType="w" fact="0.509"/>
              <dgm:constr type="t" for="ch" forName="wedge1Tx" refType="h" fact="0.17"/>
              <dgm:constr type="w" for="ch" forName="wedge1Tx" refType="w" fact="0.245"/>
              <dgm:constr type="h" for="ch" forName="wedge1Tx" refType="h" fact="0.18"/>
              <dgm:constr type="l" for="ch" forName="wedge2" refType="w" fact="0.08"/>
              <dgm:constr type="t" for="ch" forName="wedge2" refType="w" fact="0.08"/>
              <dgm:constr type="w" for="ch" forName="wedge2" refType="w" fact="0.84"/>
              <dgm:constr type="h" for="ch" forName="wedge2" refType="h" fact="0.84"/>
              <dgm:constr type="l" for="ch" forName="wedge2Tx" refType="w" fact="0.655"/>
              <dgm:constr type="t" for="ch" forName="wedge2Tx" refType="h" fact="0.415"/>
              <dgm:constr type="w" for="ch" forName="wedge2Tx" refType="w" fact="0.254"/>
              <dgm:constr type="h" for="ch" forName="wedge2Tx" refType="h" fact="0.17"/>
              <dgm:constr type="l" for="ch" forName="wedge3" refType="w" fact="0.08"/>
              <dgm:constr type="t" for="ch" forName="wedge3" refType="w" fact="0.08"/>
              <dgm:constr type="w" for="ch" forName="wedge3" refType="w" fact="0.84"/>
              <dgm:constr type="h" for="ch" forName="wedge3" refType="h" fact="0.84"/>
              <dgm:constr type="l" for="ch" forName="wedge3Tx" refType="w" fact="0.509"/>
              <dgm:constr type="t" for="ch" forName="wedge3Tx" refType="h" fact="0.65"/>
              <dgm:constr type="w" for="ch" forName="wedge3Tx" refType="w" fact="0.245"/>
              <dgm:constr type="h" for="ch" forName="wedge3Tx" refType="h" fact="0.18"/>
              <dgm:constr type="l" for="ch" forName="wedge4" refType="w" fact="0.08"/>
              <dgm:constr type="t" for="ch" forName="wedge4" refType="h" fact="0.08"/>
              <dgm:constr type="w" for="ch" forName="wedge4" refType="w" fact="0.84"/>
              <dgm:constr type="h" for="ch" forName="wedge4" refType="h" fact="0.84"/>
              <dgm:constr type="l" for="ch" forName="wedge4Tx" refType="w" fact="0.246"/>
              <dgm:constr type="t" for="ch" forName="wedge4Tx" refType="h" fact="0.65"/>
              <dgm:constr type="w" for="ch" forName="wedge4Tx" refType="w" fact="0.245"/>
              <dgm:constr type="h" for="ch" forName="wedge4Tx" refType="h" fact="0.18"/>
              <dgm:constr type="l" for="ch" forName="wedge5" refType="w" fact="0.08"/>
              <dgm:constr type="t" for="ch" forName="wedge5" refType="h" fact="0.08"/>
              <dgm:constr type="w" for="ch" forName="wedge5" refType="w" fact="0.84"/>
              <dgm:constr type="h" for="ch" forName="wedge5" refType="h" fact="0.84"/>
              <dgm:constr type="l" for="ch" forName="wedge5Tx" refType="w" fact="0.093"/>
              <dgm:constr type="t" for="ch" forName="wedge5Tx" refType="h" fact="0.415"/>
              <dgm:constr type="w" for="ch" forName="wedge5Tx" refType="w" fact="0.254"/>
              <dgm:constr type="h" for="ch" forName="wedge5Tx" refType="h" fact="0.17"/>
              <dgm:constr type="l" for="ch" forName="wedge6" refType="w" fact="0.055"/>
              <dgm:constr type="t" for="ch" forName="wedge6" refType="h" fact="0.0367"/>
              <dgm:constr type="w" for="ch" forName="wedge6" refType="w" fact="0.84"/>
              <dgm:constr type="h" for="ch" forName="wedge6" refType="h" fact="0.84"/>
              <dgm:constr type="l" for="ch" forName="wedge6Tx" refType="w" fact="0.221"/>
              <dgm:constr type="t" for="ch" forName="wedge6Tx" refType="h" fact="0.1267"/>
              <dgm:constr type="w" for="ch" forName="wedge6Tx" refType="w" fact="0.245"/>
              <dgm:constr type="h" for="ch" forName="wedge6Tx" refType="h" fact="0.18"/>
              <dgm:constr type="primFontSz" for="ch" ptType="node" op="equ"/>
            </dgm:constrLst>
          </dgm:else>
        </dgm:choose>
      </dgm:if>
      <dgm:else name="Name19">
        <dgm:choose name="Name20">
          <dgm:if name="Name21" func="var" arg="dir" op="equ" val="norm">
            <dgm:constrLst>
              <dgm:constr type="l" for="ch" forName="wedge1" refType="w" fact="0.1017"/>
              <dgm:constr type="t" for="ch" forName="wedge1" refType="w" fact="0.035"/>
              <dgm:constr type="w" for="ch" forName="wedge1" refType="w" fact="0.84"/>
              <dgm:constr type="h" for="ch" forName="wedge1" refType="h" fact="0.84"/>
              <dgm:constr type="l" for="ch" forName="wedge1Tx" refType="w" fact="0.53"/>
              <dgm:constr type="t" for="ch" forName="wedge1Tx" refType="h" fact="0.115"/>
              <dgm:constr type="w" for="ch" forName="wedge1Tx" refType="w" fact="0.23"/>
              <dgm:constr type="h" for="ch" forName="wedge1Tx" refType="h" fact="0.145"/>
              <dgm:constr type="l" for="ch" forName="wedge2" refType="w" fact="0.08"/>
              <dgm:constr type="t" for="ch" forName="wedge2" refType="w" fact="0.08"/>
              <dgm:constr type="w" for="ch" forName="wedge2" refType="w" fact="0.84"/>
              <dgm:constr type="h" for="ch" forName="wedge2" refType="h" fact="0.84"/>
              <dgm:constr type="l" for="ch" forName="wedge2Tx" refType="w" fact="0.655"/>
              <dgm:constr type="t" for="ch" forName="wedge2Tx" refType="h" fact="0.38"/>
              <dgm:constr type="w" for="ch" forName="wedge2Tx" refType="w" fact="0.244"/>
              <dgm:constr type="h" for="ch" forName="wedge2Tx" refType="h" fact="0.155"/>
              <dgm:constr type="l" for="ch" forName="wedge3" refType="w" fact="0.08"/>
              <dgm:constr type="t" for="ch" forName="wedge3" refType="w" fact="0.08"/>
              <dgm:constr type="w" for="ch" forName="wedge3" refType="w" fact="0.84"/>
              <dgm:constr type="h" for="ch" forName="wedge3" refType="h" fact="0.84"/>
              <dgm:constr type="l" for="ch" forName="wedge3Tx" refType="w" fact="0.62"/>
              <dgm:constr type="t" for="ch" forName="wedge3Tx" refType="h" fact="0.58"/>
              <dgm:constr type="w" for="ch" forName="wedge3Tx" refType="w" fact="0.22"/>
              <dgm:constr type="h" for="ch" forName="wedge3Tx" refType="h" fact="0.16"/>
              <dgm:constr type="l" for="ch" forName="wedge4" refType="w" fact="0.08"/>
              <dgm:constr type="t" for="ch" forName="wedge4" refType="h" fact="0.08"/>
              <dgm:constr type="w" for="ch" forName="wedge4" refType="w" fact="0.84"/>
              <dgm:constr type="h" for="ch" forName="wedge4" refType="h" fact="0.84"/>
              <dgm:constr type="l" for="ch" forName="wedge4Tx" refType="w" fact="0.3875"/>
              <dgm:constr type="t" for="ch" forName="wedge4Tx" refType="h" fact="0.74"/>
              <dgm:constr type="w" for="ch" forName="wedge4Tx" refType="w" fact="0.225"/>
              <dgm:constr type="h" for="ch" forName="wedge4Tx" refType="h" fact="0.16"/>
              <dgm:constr type="l" for="ch" forName="wedge5" refType="w" fact="0.08"/>
              <dgm:constr type="t" for="ch" forName="wedge5" refType="h" fact="0.08"/>
              <dgm:constr type="w" for="ch" forName="wedge5" refType="w" fact="0.84"/>
              <dgm:constr type="h" for="ch" forName="wedge5" refType="h" fact="0.84"/>
              <dgm:constr type="l" for="ch" forName="wedge5Tx" refType="w" fact="0.16"/>
              <dgm:constr type="t" for="ch" forName="wedge5Tx" refType="h" fact="0.58"/>
              <dgm:constr type="w" for="ch" forName="wedge5Tx" refType="w" fact="0.22"/>
              <dgm:constr type="h" for="ch" forName="wedge5Tx" refType="h" fact="0.16"/>
              <dgm:constr type="l" for="ch" forName="wedge6" refType="w" fact="0.08"/>
              <dgm:constr type="t" for="ch" forName="wedge6" refType="h" fact="0.08"/>
              <dgm:constr type="w" for="ch" forName="wedge6" refType="w" fact="0.84"/>
              <dgm:constr type="h" for="ch" forName="wedge6" refType="h" fact="0.84"/>
              <dgm:constr type="l" for="ch" forName="wedge6Tx" refType="w" fact="0.101"/>
              <dgm:constr type="t" for="ch" forName="wedge6Tx" refType="h" fact="0.38"/>
              <dgm:constr type="w" for="ch" forName="wedge6Tx" refType="w" fact="0.244"/>
              <dgm:constr type="h" for="ch" forName="wedge6Tx" refType="h" fact="0.155"/>
              <dgm:constr type="l" for="ch" forName="wedge7" refType="w" fact="0.08"/>
              <dgm:constr type="t" for="ch" forName="wedge7" refType="h" fact="0.08"/>
              <dgm:constr type="w" for="ch" forName="wedge7" refType="w" fact="0.84"/>
              <dgm:constr type="h" for="ch" forName="wedge7" refType="h" fact="0.84"/>
              <dgm:constr type="l" for="ch" forName="wedge7Tx" refType="w" fact="0.262"/>
              <dgm:constr type="t" for="ch" forName="wedge7Tx" refType="h" fact="0.16"/>
              <dgm:constr type="w" for="ch" forName="wedge7Tx" refType="w" fact="0.23"/>
              <dgm:constr type="h" for="ch" forName="wedge7Tx" refType="h" fact="0.145"/>
              <dgm:constr type="primFontSz" for="ch" ptType="node" op="equ"/>
            </dgm:constrLst>
          </dgm:if>
          <dgm:else name="Name22">
            <dgm:constrLst>
              <dgm:constr type="l" for="ch" forName="wedge1" refType="w" fact="0.08"/>
              <dgm:constr type="t" for="ch" forName="wedge1" refType="w" fact="0.08"/>
              <dgm:constr type="w" for="ch" forName="wedge1" refType="w" fact="0.84"/>
              <dgm:constr type="h" for="ch" forName="wedge1" refType="h" fact="0.84"/>
              <dgm:constr type="l" for="ch" forName="wedge1Tx" refType="w" fact="0.508"/>
              <dgm:constr type="t" for="ch" forName="wedge1Tx" refType="h" fact="0.16"/>
              <dgm:constr type="w" for="ch" forName="wedge1Tx" refType="w" fact="0.23"/>
              <dgm:constr type="h" for="ch" forName="wedge1Tx" refType="h" fact="0.145"/>
              <dgm:constr type="l" for="ch" forName="wedge2" refType="w" fact="0.08"/>
              <dgm:constr type="t" for="ch" forName="wedge2" refType="w" fact="0.08"/>
              <dgm:constr type="w" for="ch" forName="wedge2" refType="w" fact="0.84"/>
              <dgm:constr type="h" for="ch" forName="wedge2" refType="h" fact="0.84"/>
              <dgm:constr type="l" for="ch" forName="wedge2Tx" refType="w" fact="0.655"/>
              <dgm:constr type="t" for="ch" forName="wedge2Tx" refType="h" fact="0.38"/>
              <dgm:constr type="w" for="ch" forName="wedge2Tx" refType="w" fact="0.244"/>
              <dgm:constr type="h" for="ch" forName="wedge2Tx" refType="h" fact="0.155"/>
              <dgm:constr type="l" for="ch" forName="wedge3" refType="w" fact="0.08"/>
              <dgm:constr type="t" for="ch" forName="wedge3" refType="w" fact="0.08"/>
              <dgm:constr type="w" for="ch" forName="wedge3" refType="w" fact="0.84"/>
              <dgm:constr type="h" for="ch" forName="wedge3" refType="h" fact="0.84"/>
              <dgm:constr type="l" for="ch" forName="wedge3Tx" refType="w" fact="0.62"/>
              <dgm:constr type="t" for="ch" forName="wedge3Tx" refType="h" fact="0.58"/>
              <dgm:constr type="w" for="ch" forName="wedge3Tx" refType="w" fact="0.22"/>
              <dgm:constr type="h" for="ch" forName="wedge3Tx" refType="h" fact="0.16"/>
              <dgm:constr type="l" for="ch" forName="wedge4" refType="w" fact="0.08"/>
              <dgm:constr type="t" for="ch" forName="wedge4" refType="h" fact="0.08"/>
              <dgm:constr type="w" for="ch" forName="wedge4" refType="w" fact="0.84"/>
              <dgm:constr type="h" for="ch" forName="wedge4" refType="h" fact="0.84"/>
              <dgm:constr type="l" for="ch" forName="wedge4Tx" refType="w" fact="0.3875"/>
              <dgm:constr type="t" for="ch" forName="wedge4Tx" refType="h" fact="0.74"/>
              <dgm:constr type="w" for="ch" forName="wedge4Tx" refType="w" fact="0.225"/>
              <dgm:constr type="h" for="ch" forName="wedge4Tx" refType="h" fact="0.16"/>
              <dgm:constr type="l" for="ch" forName="wedge5" refType="w" fact="0.08"/>
              <dgm:constr type="t" for="ch" forName="wedge5" refType="h" fact="0.08"/>
              <dgm:constr type="w" for="ch" forName="wedge5" refType="w" fact="0.84"/>
              <dgm:constr type="h" for="ch" forName="wedge5" refType="h" fact="0.84"/>
              <dgm:constr type="l" for="ch" forName="wedge5Tx" refType="w" fact="0.16"/>
              <dgm:constr type="t" for="ch" forName="wedge5Tx" refType="h" fact="0.58"/>
              <dgm:constr type="w" for="ch" forName="wedge5Tx" refType="w" fact="0.22"/>
              <dgm:constr type="h" for="ch" forName="wedge5Tx" refType="h" fact="0.16"/>
              <dgm:constr type="l" for="ch" forName="wedge6" refType="w" fact="0.08"/>
              <dgm:constr type="t" for="ch" forName="wedge6" refType="h" fact="0.08"/>
              <dgm:constr type="w" for="ch" forName="wedge6" refType="w" fact="0.84"/>
              <dgm:constr type="h" for="ch" forName="wedge6" refType="h" fact="0.84"/>
              <dgm:constr type="l" for="ch" forName="wedge6Tx" refType="w" fact="0.101"/>
              <dgm:constr type="t" for="ch" forName="wedge6Tx" refType="h" fact="0.38"/>
              <dgm:constr type="w" for="ch" forName="wedge6Tx" refType="w" fact="0.244"/>
              <dgm:constr type="h" for="ch" forName="wedge6Tx" refType="h" fact="0.155"/>
              <dgm:constr type="l" for="ch" forName="wedge7" refType="w" fact="0.0583"/>
              <dgm:constr type="t" for="ch" forName="wedge7" refType="h" fact="0.035"/>
              <dgm:constr type="w" for="ch" forName="wedge7" refType="w" fact="0.84"/>
              <dgm:constr type="h" for="ch" forName="wedge7" refType="h" fact="0.84"/>
              <dgm:constr type="l" for="ch" forName="wedge7Tx" refType="w" fact="0.2403"/>
              <dgm:constr type="t" for="ch" forName="wedge7Tx" refType="h" fact="0.115"/>
              <dgm:constr type="w" for="ch" forName="wedge7Tx" refType="w" fact="0.23"/>
              <dgm:constr type="h" for="ch" forName="wedge7Tx" refType="h" fact="0.145"/>
              <dgm:constr type="primFontSz" for="ch" ptType="node" op="equ"/>
            </dgm:constrLst>
          </dgm:else>
        </dgm:choose>
      </dgm:else>
    </dgm:choose>
    <dgm:ruleLst/>
    <dgm:choose name="Name23">
      <dgm:if name="Name24" axis="ch" ptType="node" func="cnt" op="gte" val="1">
        <dgm:layoutNode name="wedge1">
          <dgm:alg type="sp"/>
          <dgm:choose name="Name25">
            <dgm:if name="Name26" axis="ch" ptType="node" func="cnt" op="equ" val="1">
              <dgm:shape xmlns:r="http://schemas.openxmlformats.org/officeDocument/2006/relationships" type="ellipse" r:blip="">
                <dgm:adjLst/>
              </dgm:shape>
            </dgm:if>
            <dgm:if name="Name27" axis="ch" ptType="node" func="cnt" op="equ" val="2">
              <dgm:shape xmlns:r="http://schemas.openxmlformats.org/officeDocument/2006/relationships" type="pie" r:blip="">
                <dgm:adjLst>
                  <dgm:adj idx="1" val="270"/>
                  <dgm:adj idx="2" val="90"/>
                </dgm:adjLst>
              </dgm:shape>
            </dgm:if>
            <dgm:if name="Name28" axis="ch" ptType="node" func="cnt" op="equ" val="3">
              <dgm:shape xmlns:r="http://schemas.openxmlformats.org/officeDocument/2006/relationships" type="pie" r:blip="">
                <dgm:adjLst>
                  <dgm:adj idx="1" val="270"/>
                  <dgm:adj idx="2" val="30"/>
                </dgm:adjLst>
              </dgm:shape>
            </dgm:if>
            <dgm:if name="Name29" axis="ch" ptType="node" func="cnt" op="equ" val="4">
              <dgm:shape xmlns:r="http://schemas.openxmlformats.org/officeDocument/2006/relationships" type="pie" r:blip="">
                <dgm:adjLst>
                  <dgm:adj idx="1" val="270"/>
                  <dgm:adj idx="2" val="0"/>
                </dgm:adjLst>
              </dgm:shape>
            </dgm:if>
            <dgm:if name="Name30" axis="ch" ptType="node" func="cnt" op="equ" val="5">
              <dgm:shape xmlns:r="http://schemas.openxmlformats.org/officeDocument/2006/relationships" type="pie" r:blip="">
                <dgm:adjLst>
                  <dgm:adj idx="1" val="270"/>
                  <dgm:adj idx="2" val="342"/>
                </dgm:adjLst>
              </dgm:shape>
            </dgm:if>
            <dgm:if name="Name31" axis="ch" ptType="node" func="cnt" op="equ" val="6">
              <dgm:shape xmlns:r="http://schemas.openxmlformats.org/officeDocument/2006/relationships" type="pie" r:blip="">
                <dgm:adjLst>
                  <dgm:adj idx="1" val="270"/>
                  <dgm:adj idx="2" val="330"/>
                </dgm:adjLst>
              </dgm:shape>
            </dgm:if>
            <dgm:else name="Name32">
              <dgm:shape xmlns:r="http://schemas.openxmlformats.org/officeDocument/2006/relationships" type="pie" r:blip="">
                <dgm:adjLst>
                  <dgm:adj idx="1" val="270"/>
                  <dgm:adj idx="2" val="321.4286"/>
                </dgm:adjLst>
              </dgm:shape>
            </dgm:else>
          </dgm:choose>
          <dgm:choose name="Name33">
            <dgm:if name="Name34" func="var" arg="dir" op="equ" val="norm">
              <dgm:presOf axis="ch desOrSelf" ptType="node node" st="1 1" cnt="1 0"/>
            </dgm:if>
            <dgm:else name="Name35">
              <dgm:choose name="Name36">
                <dgm:if name="Name37" axis="ch" ptType="node" func="cnt" op="equ" val="1">
                  <dgm:presOf axis="ch desOrSelf" ptType="node node" st="1 1" cnt="1 0"/>
                </dgm:if>
                <dgm:if name="Name38" axis="ch" ptType="node" func="cnt" op="equ" val="2">
                  <dgm:presOf axis="ch desOrSelf" ptType="node node" st="2 1" cnt="1 0"/>
                </dgm:if>
                <dgm:if name="Name39" axis="ch" ptType="node" func="cnt" op="equ" val="3">
                  <dgm:presOf axis="ch desOrSelf" ptType="node node" st="3 1" cnt="1 0"/>
                </dgm:if>
                <dgm:if name="Name40" axis="ch" ptType="node" func="cnt" op="equ" val="4">
                  <dgm:presOf axis="ch desOrSelf" ptType="node node" st="4 1" cnt="1 0"/>
                </dgm:if>
                <dgm:if name="Name41" axis="ch" ptType="node" func="cnt" op="equ" val="5">
                  <dgm:presOf axis="ch desOrSelf" ptType="node node" st="5 1" cnt="1 0"/>
                </dgm:if>
                <dgm:if name="Name42" axis="ch" ptType="node" func="cnt" op="equ" val="6">
                  <dgm:presOf axis="ch desOrSelf" ptType="node node" st="6 1" cnt="1 0"/>
                </dgm:if>
                <dgm:else name="Name43">
                  <dgm:presOf axis="ch desOrSelf" ptType="node node" st="7 1" cnt="1 0"/>
                </dgm:else>
              </dgm:choose>
            </dgm:else>
          </dgm:choose>
          <dgm:constrLst/>
          <dgm:ruleLst/>
        </dgm:layoutNode>
        <dgm:layoutNode name="wedge1Tx" moveWith="wedge1">
          <dgm:varLst>
            <dgm:chMax val="0"/>
            <dgm:chPref val="0"/>
            <dgm:bulletEnabled val="1"/>
          </dgm:varLst>
          <dgm:alg type="tx"/>
          <dgm:shape xmlns:r="http://schemas.openxmlformats.org/officeDocument/2006/relationships" type="rect" r:blip="" hideGeom="1">
            <dgm:adjLst/>
          </dgm:shape>
          <dgm:choose name="Name44">
            <dgm:if name="Name45" func="var" arg="dir" op="equ" val="norm">
              <dgm:presOf axis="ch desOrSelf" ptType="node node" st="1 1" cnt="1 0"/>
            </dgm:if>
            <dgm:else name="Name46">
              <dgm:choose name="Name47">
                <dgm:if name="Name48" axis="ch" ptType="node" func="cnt" op="equ" val="1">
                  <dgm:presOf axis="ch desOrSelf" ptType="node node" st="1 1" cnt="1 0"/>
                </dgm:if>
                <dgm:if name="Name49" axis="ch" ptType="node" func="cnt" op="equ" val="2">
                  <dgm:presOf axis="ch desOrSelf" ptType="node node" st="2 1" cnt="1 0"/>
                </dgm:if>
                <dgm:if name="Name50" axis="ch" ptType="node" func="cnt" op="equ" val="3">
                  <dgm:presOf axis="ch desOrSelf" ptType="node node" st="3 1" cnt="1 0"/>
                </dgm:if>
                <dgm:if name="Name51" axis="ch" ptType="node" func="cnt" op="equ" val="4">
                  <dgm:presOf axis="ch desOrSelf" ptType="node node" st="4 1" cnt="1 0"/>
                </dgm:if>
                <dgm:if name="Name52" axis="ch" ptType="node" func="cnt" op="equ" val="5">
                  <dgm:presOf axis="ch desOrSelf" ptType="node node" st="5 1" cnt="1 0"/>
                </dgm:if>
                <dgm:if name="Name53" axis="ch" ptType="node" func="cnt" op="equ" val="6">
                  <dgm:presOf axis="ch desOrSelf" ptType="node node" st="6 1" cnt="1 0"/>
                </dgm:if>
                <dgm:else name="Name54">
                  <dgm:presOf axis="ch desOrSelf" ptType="node node" st="7 1" cnt="1 0"/>
                </dgm:else>
              </dgm:choose>
            </dgm:else>
          </dgm:choose>
          <dgm:constrLst>
            <dgm:constr type="tMarg" refType="primFontSz" fact="0.1"/>
            <dgm:constr type="bMarg" refType="primFontSz" fact="0.1"/>
            <dgm:constr type="lMarg" refType="primFontSz" fact="0.1"/>
            <dgm:constr type="rMarg" refType="primFontSz" fact="0.1"/>
            <dgm:constr type="primFontSz" val="65"/>
          </dgm:constrLst>
          <dgm:ruleLst>
            <dgm:rule type="primFontSz" val="5" fact="NaN" max="NaN"/>
          </dgm:ruleLst>
        </dgm:layoutNode>
      </dgm:if>
      <dgm:else name="Name55"/>
    </dgm:choose>
    <dgm:choose name="Name56">
      <dgm:if name="Name57" axis="ch" ptType="node" func="cnt" op="gte" val="2">
        <dgm:layoutNode name="wedge2">
          <dgm:alg type="sp"/>
          <dgm:choose name="Name58">
            <dgm:if name="Name59" axis="ch" ptType="node" func="cnt" op="equ" val="2">
              <dgm:shape xmlns:r="http://schemas.openxmlformats.org/officeDocument/2006/relationships" type="pie" r:blip="">
                <dgm:adjLst>
                  <dgm:adj idx="1" val="90"/>
                  <dgm:adj idx="2" val="270"/>
                </dgm:adjLst>
              </dgm:shape>
            </dgm:if>
            <dgm:if name="Name60" axis="ch" ptType="node" func="cnt" op="equ" val="3">
              <dgm:shape xmlns:r="http://schemas.openxmlformats.org/officeDocument/2006/relationships" type="pie" r:blip="">
                <dgm:adjLst>
                  <dgm:adj idx="1" val="30"/>
                  <dgm:adj idx="2" val="150"/>
                </dgm:adjLst>
              </dgm:shape>
            </dgm:if>
            <dgm:if name="Name61" axis="ch" ptType="node" func="cnt" op="equ" val="4">
              <dgm:shape xmlns:r="http://schemas.openxmlformats.org/officeDocument/2006/relationships" type="pie" r:blip="">
                <dgm:adjLst>
                  <dgm:adj idx="1" val="0"/>
                  <dgm:adj idx="2" val="90"/>
                </dgm:adjLst>
              </dgm:shape>
            </dgm:if>
            <dgm:if name="Name62" axis="ch" ptType="node" func="cnt" op="equ" val="5">
              <dgm:shape xmlns:r="http://schemas.openxmlformats.org/officeDocument/2006/relationships" type="pie" r:blip="">
                <dgm:adjLst>
                  <dgm:adj idx="1" val="342"/>
                  <dgm:adj idx="2" val="54"/>
                </dgm:adjLst>
              </dgm:shape>
            </dgm:if>
            <dgm:if name="Name63" axis="ch" ptType="node" func="cnt" op="equ" val="6">
              <dgm:shape xmlns:r="http://schemas.openxmlformats.org/officeDocument/2006/relationships" type="pie" r:blip="">
                <dgm:adjLst>
                  <dgm:adj idx="1" val="330"/>
                  <dgm:adj idx="2" val="30"/>
                </dgm:adjLst>
              </dgm:shape>
            </dgm:if>
            <dgm:else name="Name64">
              <dgm:shape xmlns:r="http://schemas.openxmlformats.org/officeDocument/2006/relationships" type="pie" r:blip="">
                <dgm:adjLst>
                  <dgm:adj idx="1" val="321.4286"/>
                  <dgm:adj idx="2" val="12.85714"/>
                </dgm:adjLst>
              </dgm:shape>
            </dgm:else>
          </dgm:choose>
          <dgm:choose name="Name65">
            <dgm:if name="Name66" func="var" arg="dir" op="equ" val="norm">
              <dgm:presOf axis="ch desOrSelf" ptType="node node" st="2 1" cnt="1 0"/>
            </dgm:if>
            <dgm:else name="Name67">
              <dgm:choose name="Name68">
                <dgm:if name="Name69" axis="ch" ptType="node" func="cnt" op="equ" val="2">
                  <dgm:presOf axis="ch desOrSelf" ptType="node node" st="1 1" cnt="1 0"/>
                </dgm:if>
                <dgm:if name="Name70" axis="ch" ptType="node" func="cnt" op="equ" val="3">
                  <dgm:presOf axis="ch desOrSelf" ptType="node node" st="2 1" cnt="1 0"/>
                </dgm:if>
                <dgm:if name="Name71" axis="ch" ptType="node" func="cnt" op="equ" val="4">
                  <dgm:presOf axis="ch desOrSelf" ptType="node node" st="3 1" cnt="1 0"/>
                </dgm:if>
                <dgm:if name="Name72" axis="ch" ptType="node" func="cnt" op="equ" val="5">
                  <dgm:presOf axis="ch desOrSelf" ptType="node node" st="4 1" cnt="1 0"/>
                </dgm:if>
                <dgm:if name="Name73" axis="ch" ptType="node" func="cnt" op="equ" val="6">
                  <dgm:presOf axis="ch desOrSelf" ptType="node node" st="5 1" cnt="1 0"/>
                </dgm:if>
                <dgm:else name="Name74">
                  <dgm:presOf axis="ch desOrSelf" ptType="node node" st="6 1" cnt="1 0"/>
                </dgm:else>
              </dgm:choose>
            </dgm:else>
          </dgm:choose>
          <dgm:constrLst/>
          <dgm:ruleLst/>
        </dgm:layoutNode>
        <dgm:layoutNode name="wedge2Tx" moveWith="wedge2">
          <dgm:varLst>
            <dgm:chMax val="0"/>
            <dgm:chPref val="0"/>
            <dgm:bulletEnabled val="1"/>
          </dgm:varLst>
          <dgm:alg type="tx"/>
          <dgm:shape xmlns:r="http://schemas.openxmlformats.org/officeDocument/2006/relationships" type="rect" r:blip="" hideGeom="1">
            <dgm:adjLst/>
          </dgm:shape>
          <dgm:choose name="Name75">
            <dgm:if name="Name76" func="var" arg="dir" op="equ" val="norm">
              <dgm:presOf axis="ch desOrSelf" ptType="node node" st="2 1" cnt="1 0"/>
            </dgm:if>
            <dgm:else name="Name77">
              <dgm:choose name="Name78">
                <dgm:if name="Name79" axis="ch" ptType="node" func="cnt" op="equ" val="2">
                  <dgm:presOf axis="ch desOrSelf" ptType="node node" st="1 1" cnt="1 0"/>
                </dgm:if>
                <dgm:if name="Name80" axis="ch" ptType="node" func="cnt" op="equ" val="3">
                  <dgm:presOf axis="ch desOrSelf" ptType="node node" st="2 1" cnt="1 0"/>
                </dgm:if>
                <dgm:if name="Name81" axis="ch" ptType="node" func="cnt" op="equ" val="4">
                  <dgm:presOf axis="ch desOrSelf" ptType="node node" st="3 1" cnt="1 0"/>
                </dgm:if>
                <dgm:if name="Name82" axis="ch" ptType="node" func="cnt" op="equ" val="5">
                  <dgm:presOf axis="ch desOrSelf" ptType="node node" st="4 1" cnt="1 0"/>
                </dgm:if>
                <dgm:if name="Name83" axis="ch" ptType="node" func="cnt" op="equ" val="6">
                  <dgm:presOf axis="ch desOrSelf" ptType="node node" st="5 1" cnt="1 0"/>
                </dgm:if>
                <dgm:else name="Name84">
                  <dgm:presOf axis="ch desOrSelf" ptType="node node" st="6 1" cnt="1 0"/>
                </dgm:else>
              </dgm:choose>
            </dgm:else>
          </dgm:choose>
          <dgm:constrLst>
            <dgm:constr type="tMarg" refType="primFontSz" fact="0.1"/>
            <dgm:constr type="bMarg" refType="primFontSz" fact="0.1"/>
            <dgm:constr type="lMarg" refType="primFontSz" fact="0.1"/>
            <dgm:constr type="rMarg" refType="primFontSz" fact="0.1"/>
            <dgm:constr type="primFontSz" val="65"/>
          </dgm:constrLst>
          <dgm:ruleLst>
            <dgm:rule type="primFontSz" val="5" fact="NaN" max="NaN"/>
          </dgm:ruleLst>
        </dgm:layoutNode>
      </dgm:if>
      <dgm:else name="Name85"/>
    </dgm:choose>
    <dgm:choose name="Name86">
      <dgm:if name="Name87" axis="ch" ptType="node" func="cnt" op="gte" val="3">
        <dgm:layoutNode name="wedge3">
          <dgm:alg type="sp"/>
          <dgm:choose name="Name88">
            <dgm:if name="Name89" axis="ch" ptType="node" func="cnt" op="equ" val="3">
              <dgm:shape xmlns:r="http://schemas.openxmlformats.org/officeDocument/2006/relationships" type="pie" r:blip="">
                <dgm:adjLst>
                  <dgm:adj idx="1" val="150"/>
                  <dgm:adj idx="2" val="270"/>
                </dgm:adjLst>
              </dgm:shape>
            </dgm:if>
            <dgm:if name="Name90" axis="ch" ptType="node" func="cnt" op="equ" val="4">
              <dgm:shape xmlns:r="http://schemas.openxmlformats.org/officeDocument/2006/relationships" type="pie" r:blip="">
                <dgm:adjLst>
                  <dgm:adj idx="1" val="90"/>
                  <dgm:adj idx="2" val="180"/>
                </dgm:adjLst>
              </dgm:shape>
            </dgm:if>
            <dgm:if name="Name91" axis="ch" ptType="node" func="cnt" op="equ" val="5">
              <dgm:shape xmlns:r="http://schemas.openxmlformats.org/officeDocument/2006/relationships" type="pie" r:blip="">
                <dgm:adjLst>
                  <dgm:adj idx="1" val="54"/>
                  <dgm:adj idx="2" val="126"/>
                </dgm:adjLst>
              </dgm:shape>
            </dgm:if>
            <dgm:if name="Name92" axis="ch" ptType="node" func="cnt" op="equ" val="6">
              <dgm:shape xmlns:r="http://schemas.openxmlformats.org/officeDocument/2006/relationships" type="pie" r:blip="">
                <dgm:adjLst>
                  <dgm:adj idx="1" val="30"/>
                  <dgm:adj idx="2" val="90"/>
                </dgm:adjLst>
              </dgm:shape>
            </dgm:if>
            <dgm:else name="Name93">
              <dgm:shape xmlns:r="http://schemas.openxmlformats.org/officeDocument/2006/relationships" type="pie" r:blip="">
                <dgm:adjLst>
                  <dgm:adj idx="1" val="12.85714"/>
                  <dgm:adj idx="2" val="64.28571"/>
                </dgm:adjLst>
              </dgm:shape>
            </dgm:else>
          </dgm:choose>
          <dgm:choose name="Name94">
            <dgm:if name="Name95" func="var" arg="dir" op="equ" val="norm">
              <dgm:presOf axis="ch desOrSelf" ptType="node node" st="3 1" cnt="1 0"/>
            </dgm:if>
            <dgm:else name="Name96">
              <dgm:choose name="Name97">
                <dgm:if name="Name98" axis="ch" ptType="node" func="cnt" op="equ" val="3">
                  <dgm:presOf axis="ch desOrSelf" ptType="node node" st="1 1" cnt="1 0"/>
                </dgm:if>
                <dgm:if name="Name99" axis="ch" ptType="node" func="cnt" op="equ" val="4">
                  <dgm:presOf axis="ch desOrSelf" ptType="node node" st="2 1" cnt="1 0"/>
                </dgm:if>
                <dgm:if name="Name100" axis="ch" ptType="node" func="cnt" op="equ" val="5">
                  <dgm:presOf axis="ch desOrSelf" ptType="node node" st="3 1" cnt="1 0"/>
                </dgm:if>
                <dgm:if name="Name101" axis="ch" ptType="node" func="cnt" op="equ" val="6">
                  <dgm:presOf axis="ch desOrSelf" ptType="node node" st="4 1" cnt="1 0"/>
                </dgm:if>
                <dgm:else name="Name102">
                  <dgm:presOf axis="ch desOrSelf" ptType="node node" st="5 1" cnt="1 0"/>
                </dgm:else>
              </dgm:choose>
            </dgm:else>
          </dgm:choose>
          <dgm:constrLst/>
          <dgm:ruleLst/>
        </dgm:layoutNode>
        <dgm:layoutNode name="wedge3Tx" moveWith="wedge3">
          <dgm:varLst>
            <dgm:chMax val="0"/>
            <dgm:chPref val="0"/>
            <dgm:bulletEnabled val="1"/>
          </dgm:varLst>
          <dgm:alg type="tx"/>
          <dgm:shape xmlns:r="http://schemas.openxmlformats.org/officeDocument/2006/relationships" type="rect" r:blip="" hideGeom="1">
            <dgm:adjLst/>
          </dgm:shape>
          <dgm:choose name="Name103">
            <dgm:if name="Name104" func="var" arg="dir" op="equ" val="norm">
              <dgm:presOf axis="ch desOrSelf" ptType="node node" st="3 1" cnt="1 0"/>
            </dgm:if>
            <dgm:else name="Name105">
              <dgm:choose name="Name106">
                <dgm:if name="Name107" axis="ch" ptType="node" func="cnt" op="equ" val="3">
                  <dgm:presOf axis="ch desOrSelf" ptType="node node" st="1 1" cnt="1 0"/>
                </dgm:if>
                <dgm:if name="Name108" axis="ch" ptType="node" func="cnt" op="equ" val="4">
                  <dgm:presOf axis="ch desOrSelf" ptType="node node" st="2 1" cnt="1 0"/>
                </dgm:if>
                <dgm:if name="Name109" axis="ch" ptType="node" func="cnt" op="equ" val="5">
                  <dgm:presOf axis="ch desOrSelf" ptType="node node" st="3 1" cnt="1 0"/>
                </dgm:if>
                <dgm:if name="Name110" axis="ch" ptType="node" func="cnt" op="equ" val="6">
                  <dgm:presOf axis="ch desOrSelf" ptType="node node" st="4 1" cnt="1 0"/>
                </dgm:if>
                <dgm:else name="Name111">
                  <dgm:presOf axis="ch desOrSelf" ptType="node node" st="5 1" cnt="1 0"/>
                </dgm:else>
              </dgm:choose>
            </dgm:else>
          </dgm:choose>
          <dgm:constrLst>
            <dgm:constr type="tMarg" refType="primFontSz" fact="0.1"/>
            <dgm:constr type="bMarg" refType="primFontSz" fact="0.1"/>
            <dgm:constr type="lMarg" refType="primFontSz" fact="0.1"/>
            <dgm:constr type="rMarg" refType="primFontSz" fact="0.1"/>
            <dgm:constr type="primFontSz" val="65"/>
          </dgm:constrLst>
          <dgm:ruleLst>
            <dgm:rule type="primFontSz" val="5" fact="NaN" max="NaN"/>
          </dgm:ruleLst>
        </dgm:layoutNode>
      </dgm:if>
      <dgm:else name="Name112"/>
    </dgm:choose>
    <dgm:choose name="Name113">
      <dgm:if name="Name114" axis="ch" ptType="node" func="cnt" op="gte" val="4">
        <dgm:layoutNode name="wedge4">
          <dgm:alg type="sp"/>
          <dgm:choose name="Name115">
            <dgm:if name="Name116" axis="ch" ptType="node" func="cnt" op="equ" val="4">
              <dgm:shape xmlns:r="http://schemas.openxmlformats.org/officeDocument/2006/relationships" type="pie" r:blip="">
                <dgm:adjLst>
                  <dgm:adj idx="1" val="180"/>
                  <dgm:adj idx="2" val="270"/>
                </dgm:adjLst>
              </dgm:shape>
            </dgm:if>
            <dgm:if name="Name117" axis="ch" ptType="node" func="cnt" op="equ" val="5">
              <dgm:shape xmlns:r="http://schemas.openxmlformats.org/officeDocument/2006/relationships" type="pie" r:blip="">
                <dgm:adjLst>
                  <dgm:adj idx="1" val="126"/>
                  <dgm:adj idx="2" val="198"/>
                </dgm:adjLst>
              </dgm:shape>
            </dgm:if>
            <dgm:if name="Name118" axis="ch" ptType="node" func="cnt" op="equ" val="6">
              <dgm:shape xmlns:r="http://schemas.openxmlformats.org/officeDocument/2006/relationships" type="pie" r:blip="">
                <dgm:adjLst>
                  <dgm:adj idx="1" val="90"/>
                  <dgm:adj idx="2" val="150"/>
                </dgm:adjLst>
              </dgm:shape>
            </dgm:if>
            <dgm:else name="Name119">
              <dgm:shape xmlns:r="http://schemas.openxmlformats.org/officeDocument/2006/relationships" type="pie" r:blip="">
                <dgm:adjLst>
                  <dgm:adj idx="1" val="64.2871"/>
                  <dgm:adj idx="2" val="115.7143"/>
                </dgm:adjLst>
              </dgm:shape>
            </dgm:else>
          </dgm:choose>
          <dgm:choose name="Name120">
            <dgm:if name="Name121" func="var" arg="dir" op="equ" val="norm">
              <dgm:presOf axis="ch desOrSelf" ptType="node node" st="4 1" cnt="1 0"/>
            </dgm:if>
            <dgm:else name="Name122">
              <dgm:choose name="Name123">
                <dgm:if name="Name124" axis="ch" ptType="node" func="cnt" op="equ" val="4">
                  <dgm:presOf axis="ch desOrSelf" ptType="node node" st="1 1" cnt="1 0"/>
                </dgm:if>
                <dgm:if name="Name125" axis="ch" ptType="node" func="cnt" op="equ" val="5">
                  <dgm:presOf axis="ch desOrSelf" ptType="node node" st="2 1" cnt="1 0"/>
                </dgm:if>
                <dgm:if name="Name126" axis="ch" ptType="node" func="cnt" op="equ" val="6">
                  <dgm:presOf axis="ch desOrSelf" ptType="node node" st="3 1" cnt="1 0"/>
                </dgm:if>
                <dgm:else name="Name127">
                  <dgm:presOf axis="ch desOrSelf" ptType="node node" st="4 1" cnt="1 0"/>
                </dgm:else>
              </dgm:choose>
            </dgm:else>
          </dgm:choose>
          <dgm:constrLst/>
          <dgm:ruleLst/>
        </dgm:layoutNode>
        <dgm:layoutNode name="wedge4Tx" moveWith="wedge4">
          <dgm:varLst>
            <dgm:chMax val="0"/>
            <dgm:chPref val="0"/>
            <dgm:bulletEnabled val="1"/>
          </dgm:varLst>
          <dgm:alg type="tx"/>
          <dgm:shape xmlns:r="http://schemas.openxmlformats.org/officeDocument/2006/relationships" type="rect" r:blip="" hideGeom="1">
            <dgm:adjLst/>
          </dgm:shape>
          <dgm:choose name="Name128">
            <dgm:if name="Name129" func="var" arg="dir" op="equ" val="norm">
              <dgm:presOf axis="ch desOrSelf" ptType="node node" st="4 1" cnt="1 0"/>
            </dgm:if>
            <dgm:else name="Name130">
              <dgm:choose name="Name131">
                <dgm:if name="Name132" axis="ch" ptType="node" func="cnt" op="equ" val="4">
                  <dgm:presOf axis="ch desOrSelf" ptType="node node" st="1 1" cnt="1 0"/>
                </dgm:if>
                <dgm:if name="Name133" axis="ch" ptType="node" func="cnt" op="equ" val="5">
                  <dgm:presOf axis="ch desOrSelf" ptType="node node" st="2 1" cnt="1 0"/>
                </dgm:if>
                <dgm:if name="Name134" axis="ch" ptType="node" func="cnt" op="equ" val="6">
                  <dgm:presOf axis="ch desOrSelf" ptType="node node" st="3 1" cnt="1 0"/>
                </dgm:if>
                <dgm:else name="Name135">
                  <dgm:presOf axis="ch desOrSelf" ptType="node node" st="4 1" cnt="1 0"/>
                </dgm:else>
              </dgm:choose>
            </dgm:else>
          </dgm:choose>
          <dgm:constrLst>
            <dgm:constr type="tMarg" refType="primFontSz" fact="0.1"/>
            <dgm:constr type="bMarg" refType="primFontSz" fact="0.1"/>
            <dgm:constr type="lMarg" refType="primFontSz" fact="0.1"/>
            <dgm:constr type="rMarg" refType="primFontSz" fact="0.1"/>
            <dgm:constr type="primFontSz" val="65"/>
          </dgm:constrLst>
          <dgm:ruleLst>
            <dgm:rule type="primFontSz" val="5" fact="NaN" max="NaN"/>
          </dgm:ruleLst>
        </dgm:layoutNode>
      </dgm:if>
      <dgm:else name="Name136"/>
    </dgm:choose>
    <dgm:choose name="Name137">
      <dgm:if name="Name138" axis="ch" ptType="node" func="cnt" op="gte" val="5">
        <dgm:layoutNode name="wedge5">
          <dgm:alg type="sp"/>
          <dgm:choose name="Name139">
            <dgm:if name="Name140" axis="ch" ptType="node" func="cnt" op="equ" val="5">
              <dgm:shape xmlns:r="http://schemas.openxmlformats.org/officeDocument/2006/relationships" type="pie" r:blip="">
                <dgm:adjLst>
                  <dgm:adj idx="1" val="198"/>
                  <dgm:adj idx="2" val="270"/>
                </dgm:adjLst>
              </dgm:shape>
            </dgm:if>
            <dgm:if name="Name141" axis="ch" ptType="node" func="cnt" op="equ" val="6">
              <dgm:shape xmlns:r="http://schemas.openxmlformats.org/officeDocument/2006/relationships" type="pie" r:blip="">
                <dgm:adjLst>
                  <dgm:adj idx="1" val="150"/>
                  <dgm:adj idx="2" val="210"/>
                </dgm:adjLst>
              </dgm:shape>
            </dgm:if>
            <dgm:else name="Name142">
              <dgm:shape xmlns:r="http://schemas.openxmlformats.org/officeDocument/2006/relationships" type="pie" r:blip="">
                <dgm:adjLst>
                  <dgm:adj idx="1" val="115.7143"/>
                  <dgm:adj idx="2" val="167.1429"/>
                </dgm:adjLst>
              </dgm:shape>
            </dgm:else>
          </dgm:choose>
          <dgm:choose name="Name143">
            <dgm:if name="Name144" func="var" arg="dir" op="equ" val="norm">
              <dgm:presOf axis="ch desOrSelf" ptType="node node" st="5 1" cnt="1 0"/>
            </dgm:if>
            <dgm:else name="Name145">
              <dgm:choose name="Name146">
                <dgm:if name="Name147" axis="ch" ptType="node" func="cnt" op="equ" val="5">
                  <dgm:presOf axis="ch desOrSelf" ptType="node node" st="1 1" cnt="1 0"/>
                </dgm:if>
                <dgm:if name="Name148" axis="ch" ptType="node" func="cnt" op="equ" val="6">
                  <dgm:presOf axis="ch desOrSelf" ptType="node node" st="2 1" cnt="1 0"/>
                </dgm:if>
                <dgm:else name="Name149">
                  <dgm:presOf axis="ch desOrSelf" ptType="node node" st="3 1" cnt="1 0"/>
                </dgm:else>
              </dgm:choose>
            </dgm:else>
          </dgm:choose>
          <dgm:constrLst/>
          <dgm:ruleLst/>
        </dgm:layoutNode>
        <dgm:layoutNode name="wedge5Tx" moveWith="wedge5">
          <dgm:varLst>
            <dgm:chMax val="0"/>
            <dgm:chPref val="0"/>
            <dgm:bulletEnabled val="1"/>
          </dgm:varLst>
          <dgm:alg type="tx"/>
          <dgm:shape xmlns:r="http://schemas.openxmlformats.org/officeDocument/2006/relationships" type="rect" r:blip="" hideGeom="1">
            <dgm:adjLst/>
          </dgm:shape>
          <dgm:choose name="Name150">
            <dgm:if name="Name151" func="var" arg="dir" op="equ" val="norm">
              <dgm:presOf axis="ch desOrSelf" ptType="node node" st="5 1" cnt="1 0"/>
            </dgm:if>
            <dgm:else name="Name152">
              <dgm:choose name="Name153">
                <dgm:if name="Name154" axis="ch" ptType="node" func="cnt" op="equ" val="5">
                  <dgm:presOf axis="ch desOrSelf" ptType="node node" st="1 1" cnt="1 0"/>
                </dgm:if>
                <dgm:if name="Name155" axis="ch" ptType="node" func="cnt" op="equ" val="6">
                  <dgm:presOf axis="ch desOrSelf" ptType="node node" st="2 1" cnt="1 0"/>
                </dgm:if>
                <dgm:else name="Name156">
                  <dgm:presOf axis="ch desOrSelf" ptType="node node" st="3 1" cnt="1 0"/>
                </dgm:else>
              </dgm:choose>
            </dgm:else>
          </dgm:choose>
          <dgm:constrLst>
            <dgm:constr type="tMarg" refType="primFontSz" fact="0.1"/>
            <dgm:constr type="bMarg" refType="primFontSz" fact="0.1"/>
            <dgm:constr type="lMarg" refType="primFontSz" fact="0.1"/>
            <dgm:constr type="rMarg" refType="primFontSz" fact="0.1"/>
            <dgm:constr type="primFontSz" val="65"/>
          </dgm:constrLst>
          <dgm:ruleLst>
            <dgm:rule type="primFontSz" val="5" fact="NaN" max="NaN"/>
          </dgm:ruleLst>
        </dgm:layoutNode>
      </dgm:if>
      <dgm:else name="Name157"/>
    </dgm:choose>
    <dgm:choose name="Name158">
      <dgm:if name="Name159" axis="ch" ptType="node" func="cnt" op="gte" val="6">
        <dgm:layoutNode name="wedge6">
          <dgm:alg type="sp"/>
          <dgm:choose name="Name160">
            <dgm:if name="Name161" axis="ch" ptType="node" func="cnt" op="equ" val="6">
              <dgm:shape xmlns:r="http://schemas.openxmlformats.org/officeDocument/2006/relationships" type="pie" r:blip="">
                <dgm:adjLst>
                  <dgm:adj idx="1" val="210"/>
                  <dgm:adj idx="2" val="270"/>
                </dgm:adjLst>
              </dgm:shape>
            </dgm:if>
            <dgm:else name="Name162">
              <dgm:shape xmlns:r="http://schemas.openxmlformats.org/officeDocument/2006/relationships" type="pie" r:blip="">
                <dgm:adjLst>
                  <dgm:adj idx="1" val="167.1429"/>
                  <dgm:adj idx="2" val="218.5714"/>
                </dgm:adjLst>
              </dgm:shape>
            </dgm:else>
          </dgm:choose>
          <dgm:choose name="Name163">
            <dgm:if name="Name164" func="var" arg="dir" op="equ" val="norm">
              <dgm:presOf axis="ch desOrSelf" ptType="node node" st="6 1" cnt="1 0"/>
            </dgm:if>
            <dgm:else name="Name165">
              <dgm:choose name="Name166">
                <dgm:if name="Name167" axis="ch" ptType="node" func="cnt" op="equ" val="6">
                  <dgm:presOf axis="ch desOrSelf" ptType="node node" st="1 1" cnt="1 0"/>
                </dgm:if>
                <dgm:else name="Name168">
                  <dgm:presOf axis="ch desOrSelf" ptType="node node" st="2 1" cnt="1 0"/>
                </dgm:else>
              </dgm:choose>
            </dgm:else>
          </dgm:choose>
          <dgm:constrLst/>
          <dgm:ruleLst/>
        </dgm:layoutNode>
        <dgm:layoutNode name="wedge6Tx" moveWith="wedge6">
          <dgm:varLst>
            <dgm:chMax val="0"/>
            <dgm:chPref val="0"/>
            <dgm:bulletEnabled val="1"/>
          </dgm:varLst>
          <dgm:alg type="tx"/>
          <dgm:shape xmlns:r="http://schemas.openxmlformats.org/officeDocument/2006/relationships" type="rect" r:blip="" hideGeom="1">
            <dgm:adjLst/>
          </dgm:shape>
          <dgm:choose name="Name169">
            <dgm:if name="Name170" func="var" arg="dir" op="equ" val="norm">
              <dgm:presOf axis="ch desOrSelf" ptType="node node" st="6 1" cnt="1 0"/>
            </dgm:if>
            <dgm:else name="Name171">
              <dgm:choose name="Name172">
                <dgm:if name="Name173" axis="ch" ptType="node" func="cnt" op="equ" val="6">
                  <dgm:presOf axis="ch desOrSelf" ptType="node node" st="1 1" cnt="1 0"/>
                </dgm:if>
                <dgm:else name="Name174">
                  <dgm:presOf axis="ch desOrSelf" ptType="node node" st="2 1" cnt="1 0"/>
                </dgm:else>
              </dgm:choose>
            </dgm:else>
          </dgm:choose>
          <dgm:constrLst>
            <dgm:constr type="tMarg" refType="primFontSz" fact="0.1"/>
            <dgm:constr type="bMarg" refType="primFontSz" fact="0.1"/>
            <dgm:constr type="lMarg" refType="primFontSz" fact="0.1"/>
            <dgm:constr type="rMarg" refType="primFontSz" fact="0.1"/>
            <dgm:constr type="primFontSz" val="65"/>
          </dgm:constrLst>
          <dgm:ruleLst>
            <dgm:rule type="primFontSz" val="5" fact="NaN" max="NaN"/>
          </dgm:ruleLst>
        </dgm:layoutNode>
      </dgm:if>
      <dgm:else name="Name175"/>
    </dgm:choose>
    <dgm:choose name="Name176">
      <dgm:if name="Name177" axis="ch" ptType="node" func="cnt" op="gte" val="7">
        <dgm:layoutNode name="wedge7">
          <dgm:alg type="sp"/>
          <dgm:shape xmlns:r="http://schemas.openxmlformats.org/officeDocument/2006/relationships" type="pie" r:blip="">
            <dgm:adjLst>
              <dgm:adj idx="1" val="218.5714"/>
              <dgm:adj idx="2" val="270"/>
            </dgm:adjLst>
          </dgm:shape>
          <dgm:choose name="Name178">
            <dgm:if name="Name179" func="var" arg="dir" op="equ" val="norm">
              <dgm:presOf axis="ch desOrSelf" ptType="node node" st="7 1" cnt="1 0"/>
            </dgm:if>
            <dgm:else name="Name180">
              <dgm:presOf axis="ch desOrSelf" ptType="node node" st="1 1" cnt="1 0"/>
            </dgm:else>
          </dgm:choose>
          <dgm:constrLst/>
          <dgm:ruleLst/>
        </dgm:layoutNode>
        <dgm:layoutNode name="wedge7Tx" moveWith="wedge7">
          <dgm:varLst>
            <dgm:chMax val="0"/>
            <dgm:chPref val="0"/>
            <dgm:bulletEnabled val="1"/>
          </dgm:varLst>
          <dgm:alg type="tx"/>
          <dgm:shape xmlns:r="http://schemas.openxmlformats.org/officeDocument/2006/relationships" type="rect" r:blip="" hideGeom="1">
            <dgm:adjLst/>
          </dgm:shape>
          <dgm:choose name="Name181">
            <dgm:if name="Name182" func="var" arg="dir" op="equ" val="norm">
              <dgm:presOf axis="ch desOrSelf" ptType="node node" st="7 1" cnt="1 0"/>
            </dgm:if>
            <dgm:else name="Name183">
              <dgm:presOf axis="ch desOrSelf" ptType="node node" st="1 1" cnt="1 0"/>
            </dgm:else>
          </dgm:choose>
          <dgm:constrLst>
            <dgm:constr type="tMarg" refType="primFontSz" fact="0.1"/>
            <dgm:constr type="bMarg" refType="primFontSz" fact="0.1"/>
            <dgm:constr type="lMarg" refType="primFontSz" fact="0.1"/>
            <dgm:constr type="rMarg" refType="primFontSz" fact="0.1"/>
            <dgm:constr type="primFontSz" val="65"/>
          </dgm:constrLst>
          <dgm:ruleLst>
            <dgm:rule type="primFontSz" val="5" fact="NaN" max="NaN"/>
          </dgm:ruleLst>
        </dgm:layoutNode>
      </dgm:if>
      <dgm:else name="Name184"/>
    </dgm:choose>
  </dgm:layoutNode>
</dgm:layoutDef>
</file>

<file path=ppt/diagrams/layout2.xml><?xml version="1.0" encoding="utf-8"?>
<dgm:layoutDef xmlns:dgm="http://schemas.openxmlformats.org/drawingml/2006/diagram" xmlns:a="http://schemas.openxmlformats.org/drawingml/2006/main" uniqueId="urn:microsoft.com/office/officeart/2009/3/layout/CircleRelationship">
  <dgm:title val=""/>
  <dgm:desc val=""/>
  <dgm:catLst>
    <dgm:cat type="relationship" pri="1500"/>
  </dgm:catLst>
  <dgm:sampData>
    <dgm:dataModel>
      <dgm:ptLst>
        <dgm:pt modelId="0" type="doc"/>
        <dgm:pt modelId="10">
          <dgm:prSet phldr="1"/>
        </dgm:pt>
        <dgm:pt modelId="11">
          <dgm:prSet phldr="1"/>
        </dgm:pt>
        <dgm:pt modelId="12">
          <dgm:prSet phldr="1"/>
        </dgm:pt>
      </dgm:ptLst>
      <dgm:cxnLst>
        <dgm:cxn modelId="20" srcId="0" destId="10" srcOrd="0" destOrd="0"/>
        <dgm:cxn modelId="21" srcId="10" destId="11" srcOrd="0" destOrd="0"/>
        <dgm:cxn modelId="22" srcId="10" destId="12" srcOrd="0" destOrd="0"/>
      </dgm:cxnLst>
      <dgm:bg/>
      <dgm:whole/>
    </dgm:dataModel>
  </dgm:sampData>
  <dgm:styleData>
    <dgm:dataModel>
      <dgm:ptLst>
        <dgm:pt modelId="0" type="doc"/>
        <dgm:pt modelId="10">
          <dgm:prSet phldr="1"/>
        </dgm:pt>
        <dgm:pt modelId="11">
          <dgm:prSet phldr="1"/>
        </dgm:pt>
        <dgm:pt modelId="12">
          <dgm:prSet phldr="1"/>
        </dgm:pt>
      </dgm:ptLst>
      <dgm:cxnLst>
        <dgm:cxn modelId="20" srcId="0" destId="10" srcOrd="0" destOrd="0"/>
        <dgm:cxn modelId="21" srcId="10" destId="11" srcOrd="0" destOrd="0"/>
        <dgm:cxn modelId="22" srcId="10" destId="12" srcOrd="0" destOrd="0"/>
      </dgm:cxnLst>
      <dgm:bg/>
      <dgm:whole/>
    </dgm:dataModel>
  </dgm:styleData>
  <dgm:clrData>
    <dgm:dataModel>
      <dgm:ptLst>
        <dgm:pt modelId="0" type="doc"/>
        <dgm:pt modelId="10">
          <dgm:prSet phldr="1"/>
        </dgm:pt>
        <dgm:pt modelId="11">
          <dgm:prSet phldr="1"/>
        </dgm:pt>
        <dgm:pt modelId="12">
          <dgm:prSet phldr="1"/>
        </dgm:pt>
      </dgm:ptLst>
      <dgm:cxnLst>
        <dgm:cxn modelId="20" srcId="0" destId="10" srcOrd="0" destOrd="0"/>
        <dgm:cxn modelId="21" srcId="10" destId="11" srcOrd="0" destOrd="0"/>
        <dgm:cxn modelId="22" srcId="10" destId="12" srcOrd="0" destOrd="0"/>
      </dgm:cxnLst>
      <dgm:bg/>
      <dgm:whole/>
    </dgm:dataModel>
  </dgm:clrData>
  <dgm:layoutNode name="Name0">
    <dgm:varLst>
      <dgm:chMax val="1"/>
      <dgm:chPref val="1"/>
    </dgm:varLst>
    <dgm:shape xmlns:r="http://schemas.openxmlformats.org/officeDocument/2006/relationships" r:blip="">
      <dgm:adjLst/>
    </dgm:shape>
    <dgm:choose name="Name1">
      <dgm:if name="Name2" axis="ch ch" ptType="node node" func="cnt" op="equ" val="0">
        <dgm:alg type="composite">
          <dgm:param type="ar" val="0.98"/>
        </dgm:alg>
        <dgm:constrLst>
          <dgm:constr type="primFontSz" for="des" ptType="node" op="equ" val="65"/>
          <dgm:constr type="l" for="ch" forName="Parent" refType="w" fact="0"/>
          <dgm:constr type="t" for="ch" forName="Parent" refType="h" fact="0.039"/>
          <dgm:constr type="w" for="ch" forName="Parent" refType="w" fact="0.8734"/>
          <dgm:constr type="h" for="ch" forName="Parent" refType="h" fact="0.856"/>
          <dgm:constr type="l" for="ch" forName="Accent1" refType="w" fact="0.4984"/>
          <dgm:constr type="t" for="ch" forName="Accent1" refType="h" fact="0"/>
          <dgm:constr type="w" for="ch" forName="Accent1" refType="w" fact="0.0972"/>
          <dgm:constr type="h" for="ch" forName="Accent1" refType="h" fact="0.0952"/>
          <dgm:constr type="l" for="ch" forName="Accent2" refType="w" fact="0.2684"/>
          <dgm:constr type="t" for="ch" forName="Accent2" refType="h" fact="0.8314"/>
          <dgm:constr type="w" for="ch" forName="Accent2" refType="w" fact="0.0704"/>
          <dgm:constr type="h" for="ch" forName="Accent2" refType="h" fact="0.069"/>
          <dgm:constr type="l" for="ch" forName="Accent3" refType="w" fact="0.9296"/>
          <dgm:constr type="t" for="ch" forName="Accent3" refType="h" fact="0.3864"/>
          <dgm:constr type="w" for="ch" forName="Accent3" refType="w" fact="0.0704"/>
          <dgm:constr type="h" for="ch" forName="Accent3" refType="h" fact="0.069"/>
          <dgm:constr type="l" for="ch" forName="Accent4" refType="w" fact="0.5931"/>
          <dgm:constr type="t" for="ch" forName="Accent4" refType="h" fact="0.9048"/>
          <dgm:constr type="w" for="ch" forName="Accent4" refType="w" fact="0.0972"/>
          <dgm:constr type="h" for="ch" forName="Accent4" refType="h" fact="0.0952"/>
          <dgm:constr type="l" for="ch" forName="Accent5" refType="w" fact="0.2883"/>
          <dgm:constr type="t" for="ch" forName="Accent5" refType="h" fact="0.1353"/>
          <dgm:constr type="w" for="ch" forName="Accent5" refType="w" fact="0.0704"/>
          <dgm:constr type="h" for="ch" forName="Accent5" refType="h" fact="0.069"/>
          <dgm:constr type="l" for="ch" forName="Accent6" refType="w" fact="0.0666"/>
          <dgm:constr type="t" for="ch" forName="Accent6" refType="h" fact="0.53"/>
          <dgm:constr type="w" for="ch" forName="Accent6" refType="w" fact="0.0704"/>
          <dgm:constr type="h" for="ch" forName="Accent6" refType="h" fact="0.069"/>
        </dgm:constrLst>
      </dgm:if>
      <dgm:if name="Name3" axis="ch ch" ptType="node node" func="cnt" op="equ" val="1">
        <dgm:alg type="composite">
          <dgm:param type="ar" val="1.2476"/>
        </dgm:alg>
        <dgm:constrLst>
          <dgm:constr type="primFontSz" for="des" ptType="node" op="equ" val="65"/>
          <dgm:constr type="l" for="ch" forName="Parent" refType="w" fact="0.2145"/>
          <dgm:constr type="t" for="ch" forName="Parent" refType="h" fact="0.039"/>
          <dgm:constr type="w" for="ch" forName="Parent" refType="w" fact="0.6861"/>
          <dgm:constr type="h" for="ch" forName="Parent" refType="h" fact="0.856"/>
          <dgm:constr type="l" for="ch" forName="Accent8" refType="w" fact="0.0262"/>
          <dgm:constr type="t" for="ch" forName="Accent8" refType="h" fact="0.6434"/>
          <dgm:constr type="w" for="ch" forName="Accent8" refType="w" fact="0.138"/>
          <dgm:constr type="h" for="ch" forName="Accent8" refType="h" fact="0.1721"/>
          <dgm:constr type="l" for="ch" forName="Accent1" refType="w" fact="0.6059"/>
          <dgm:constr type="t" for="ch" forName="Accent1" refType="h" fact="0"/>
          <dgm:constr type="w" for="ch" forName="Accent1" refType="w" fact="0.0763"/>
          <dgm:constr type="h" for="ch" forName="Accent1" refType="h" fact="0.0952"/>
          <dgm:constr type="l" for="ch" forName="Accent2" refType="w" fact="0.4253"/>
          <dgm:constr type="t" for="ch" forName="Accent2" refType="h" fact="0.8314"/>
          <dgm:constr type="w" for="ch" forName="Accent2" refType="w" fact="0.0553"/>
          <dgm:constr type="h" for="ch" forName="Accent2" refType="h" fact="0.069"/>
          <dgm:constr type="l" for="ch" forName="Accent3" refType="w" fact="0.9447"/>
          <dgm:constr type="t" for="ch" forName="Accent3" refType="h" fact="0.3864"/>
          <dgm:constr type="w" for="ch" forName="Accent3" refType="w" fact="0.0553"/>
          <dgm:constr type="h" for="ch" forName="Accent3" refType="h" fact="0.069"/>
          <dgm:constr type="l" for="ch" forName="Child1" refType="w" fact="0"/>
          <dgm:constr type="t" for="ch" forName="Child1" refType="h" fact="0.1935"/>
          <dgm:constr type="w" for="ch" forName="Child1" refType="w" fact="0.2789"/>
          <dgm:constr type="h" for="ch" forName="Child1" refType="h" fact="0.3479"/>
          <dgm:constr type="l" for="ch" forName="Accent4" refType="w" fact="0.6803"/>
          <dgm:constr type="t" for="ch" forName="Accent4" refType="h" fact="0.9048"/>
          <dgm:constr type="w" for="ch" forName="Accent4" refType="w" fact="0.0763"/>
          <dgm:constr type="h" for="ch" forName="Accent4" refType="h" fact="0.0952"/>
          <dgm:constr type="l" for="ch" forName="Accent7" refType="w" fact="0.5287"/>
          <dgm:constr type="t" for="ch" forName="Accent7" refType="h" fact="0.1383"/>
          <dgm:constr type="w" for="ch" forName="Accent7" refType="w" fact="0.0763"/>
          <dgm:constr type="h" for="ch" forName="Accent7" refType="h" fact="0.0952"/>
          <dgm:constr type="l" for="ch" forName="Accent5" refType="w" fact="0.4409"/>
          <dgm:constr type="t" for="ch" forName="Accent5" refType="h" fact="0.1353"/>
          <dgm:constr type="w" for="ch" forName="Accent5" refType="w" fact="0.0553"/>
          <dgm:constr type="h" for="ch" forName="Accent5" refType="h" fact="0.069"/>
          <dgm:constr type="l" for="ch" forName="Accent6" refType="w" fact="0.2668"/>
          <dgm:constr type="t" for="ch" forName="Accent6" refType="h" fact="0.53"/>
          <dgm:constr type="w" for="ch" forName="Accent6" refType="w" fact="0.0553"/>
          <dgm:constr type="h" for="ch" forName="Accent6" refType="h" fact="0.069"/>
        </dgm:constrLst>
      </dgm:if>
      <dgm:if name="Name4" axis="ch ch" ptType="node node" func="cnt" op="equ" val="2">
        <dgm:alg type="composite">
          <dgm:param type="ar" val="1.592"/>
        </dgm:alg>
        <dgm:constrLst>
          <dgm:constr type="primFontSz" for="des" ptType="node" op="equ" val="65"/>
          <dgm:constr type="l" for="ch" forName="Parent" refType="w" fact="0.1886"/>
          <dgm:constr type="t" for="ch" forName="Parent" refType="h" fact="0.039"/>
          <dgm:constr type="w" for="ch" forName="Parent" refType="w" fact="0.5377"/>
          <dgm:constr type="h" for="ch" forName="Parent" refType="h" fact="0.856"/>
          <dgm:constr type="l" for="ch" forName="Accent8" refType="w" fact="0.0411"/>
          <dgm:constr type="t" for="ch" forName="Accent8" refType="h" fact="0.6434"/>
          <dgm:constr type="w" for="ch" forName="Accent8" refType="w" fact="0.1081"/>
          <dgm:constr type="h" for="ch" forName="Accent8" refType="h" fact="0.1721"/>
          <dgm:constr type="l" for="ch" forName="Accent1" refType="w" fact="0.4954"/>
          <dgm:constr type="t" for="ch" forName="Accent1" refType="h" fact="0"/>
          <dgm:constr type="w" for="ch" forName="Accent1" refType="w" fact="0.0598"/>
          <dgm:constr type="h" for="ch" forName="Accent1" refType="h" fact="0.0952"/>
          <dgm:constr type="l" for="ch" forName="Accent2" refType="w" fact="0.3538"/>
          <dgm:constr type="t" for="ch" forName="Accent2" refType="h" fact="0.8314"/>
          <dgm:constr type="w" for="ch" forName="Accent2" refType="w" fact="0.0433"/>
          <dgm:constr type="h" for="ch" forName="Accent2" refType="h" fact="0.069"/>
          <dgm:constr type="l" for="ch" forName="Accent3" refType="w" fact="0.7609"/>
          <dgm:constr type="t" for="ch" forName="Accent3" refType="h" fact="0.3864"/>
          <dgm:constr type="w" for="ch" forName="Accent3" refType="w" fact="0.0433"/>
          <dgm:constr type="h" for="ch" forName="Accent3" refType="h" fact="0.069"/>
          <dgm:constr type="l" for="ch" forName="Accent9" refType="w" fact="0.6839"/>
          <dgm:constr type="t" for="ch" forName="Accent9" refType="h" fact="0.27"/>
          <dgm:constr type="w" for="ch" forName="Accent9" refType="w" fact="0.0598"/>
          <dgm:constr type="h" for="ch" forName="Accent9" refType="h" fact="0.0952"/>
          <dgm:constr type="l" for="ch" forName="Child1" refType="w" fact="0.0206"/>
          <dgm:constr type="t" for="ch" forName="Child1" refType="h" fact="0.1935"/>
          <dgm:constr type="w" for="ch" forName="Child1" refType="w" fact="0.2186"/>
          <dgm:constr type="h" for="ch" forName="Child1" refType="h" fact="0.3479"/>
          <dgm:constr type="l" for="ch" forName="Child2" refType="w" fact="0.7814"/>
          <dgm:constr type="t" for="ch" forName="Child2" refType="h" fact="0.0298"/>
          <dgm:constr type="w" for="ch" forName="Child2" refType="w" fact="0.2186"/>
          <dgm:constr type="h" for="ch" forName="Child2" refType="h" fact="0.3479"/>
          <dgm:constr type="l" for="ch" forName="Accent10" refType="w" fact="0"/>
          <dgm:constr type="t" for="ch" forName="Accent10" refType="h" fact="0.8482"/>
          <dgm:constr type="w" for="ch" forName="Accent10" refType="w" fact="0.0433"/>
          <dgm:constr type="h" for="ch" forName="Accent10" refType="h" fact="0.069"/>
          <dgm:constr type="l" for="ch" forName="Accent11" refType="w" fact="0.4318"/>
          <dgm:constr type="t" for="ch" forName="Accent11" refType="h" fact="0.75"/>
          <dgm:constr type="w" for="ch" forName="Accent11" refType="w" fact="0.0433"/>
          <dgm:constr type="h" for="ch" forName="Accent11" refType="h" fact="0.069"/>
          <dgm:constr type="l" for="ch" forName="Accent7" refType="w" fact="0.4349"/>
          <dgm:constr type="t" for="ch" forName="Accent7" refType="h" fact="0.1383"/>
          <dgm:constr type="w" for="ch" forName="Accent7" refType="w" fact="0.0598"/>
          <dgm:constr type="h" for="ch" forName="Accent7" refType="h" fact="0.0952"/>
          <dgm:constr type="l" for="ch" forName="Accent5" refType="w" fact="0.3661"/>
          <dgm:constr type="t" for="ch" forName="Accent5" refType="h" fact="0.1353"/>
          <dgm:constr type="w" for="ch" forName="Accent5" refType="w" fact="0.0433"/>
          <dgm:constr type="h" for="ch" forName="Accent5" refType="h" fact="0.069"/>
          <dgm:constr type="l" for="ch" forName="Accent6" refType="w" fact="0.2296"/>
          <dgm:constr type="t" for="ch" forName="Accent6" refType="h" fact="0.53"/>
          <dgm:constr type="w" for="ch" forName="Accent6" refType="w" fact="0.0433"/>
          <dgm:constr type="h" for="ch" forName="Accent6" refType="h" fact="0.069"/>
          <dgm:constr type="l" for="ch" forName="Accent4" refType="w" fact="0.5537"/>
          <dgm:constr type="t" for="ch" forName="Accent4" refType="h" fact="0.9048"/>
          <dgm:constr type="w" for="ch" forName="Accent4" refType="w" fact="0.0598"/>
          <dgm:constr type="h" for="ch" forName="Accent4" refType="h" fact="0.0952"/>
        </dgm:constrLst>
      </dgm:if>
      <dgm:if name="Name5" axis="ch ch" ptType="node node" func="cnt" op="equ" val="3">
        <dgm:alg type="composite">
          <dgm:param type="ar" val="1.7557"/>
        </dgm:alg>
        <dgm:constrLst>
          <dgm:constr type="primFontSz" for="des" ptType="node" op="equ" val="65"/>
          <dgm:constr type="l" for="ch" forName="Parent" refType="w" fact="0.171"/>
          <dgm:constr type="t" for="ch" forName="Parent" refType="h" fact="0.039"/>
          <dgm:constr type="w" for="ch" forName="Parent" refType="w" fact="0.4875"/>
          <dgm:constr type="h" for="ch" forName="Parent" refType="h" fact="0.856"/>
          <dgm:constr type="l" for="ch" forName="Accent8" refType="w" fact="0.0373"/>
          <dgm:constr type="t" for="ch" forName="Accent8" refType="h" fact="0.6434"/>
          <dgm:constr type="w" for="ch" forName="Accent8" refType="w" fact="0.098"/>
          <dgm:constr type="h" for="ch" forName="Accent8" refType="h" fact="0.1721"/>
          <dgm:constr type="l" for="ch" forName="Accent1" refType="w" fact="0.4492"/>
          <dgm:constr type="t" for="ch" forName="Accent1" refType="h" fact="0"/>
          <dgm:constr type="w" for="ch" forName="Accent1" refType="w" fact="0.0542"/>
          <dgm:constr type="h" for="ch" forName="Accent1" refType="h" fact="0.0952"/>
          <dgm:constr type="l" for="ch" forName="Accent2" refType="w" fact="0.3209"/>
          <dgm:constr type="t" for="ch" forName="Accent2" refType="h" fact="0.8314"/>
          <dgm:constr type="w" for="ch" forName="Accent2" refType="w" fact="0.0393"/>
          <dgm:constr type="h" for="ch" forName="Accent2" refType="h" fact="0.069"/>
          <dgm:constr type="l" for="ch" forName="Accent3" refType="w" fact="0.6899"/>
          <dgm:constr type="t" for="ch" forName="Accent3" refType="h" fact="0.3864"/>
          <dgm:constr type="w" for="ch" forName="Accent3" refType="w" fact="0.0393"/>
          <dgm:constr type="h" for="ch" forName="Accent3" refType="h" fact="0.069"/>
          <dgm:constr type="l" for="ch" forName="Accent9" refType="w" fact="0.6201"/>
          <dgm:constr type="t" for="ch" forName="Accent9" refType="h" fact="0.27"/>
          <dgm:constr type="w" for="ch" forName="Accent9" refType="w" fact="0.0542"/>
          <dgm:constr type="h" for="ch" forName="Accent9" refType="h" fact="0.0952"/>
          <dgm:constr type="l" for="ch" forName="Child1" refType="w" fact="0.0186"/>
          <dgm:constr type="t" for="ch" forName="Child1" refType="h" fact="0.1935"/>
          <dgm:constr type="w" for="ch" forName="Child1" refType="w" fact="0.1982"/>
          <dgm:constr type="h" for="ch" forName="Child1" refType="h" fact="0.3479"/>
          <dgm:constr type="l" for="ch" forName="Child2" refType="w" fact="0.7086"/>
          <dgm:constr type="t" for="ch" forName="Child2" refType="h" fact="0.0298"/>
          <dgm:constr type="w" for="ch" forName="Child2" refType="w" fact="0.1982"/>
          <dgm:constr type="h" for="ch" forName="Child2" refType="h" fact="0.3479"/>
          <dgm:constr type="l" for="ch" forName="Child3" refType="w" fact="0.8018"/>
          <dgm:constr type="t" for="ch" forName="Child3" refType="h" fact="0.6312"/>
          <dgm:constr type="w" for="ch" forName="Child3" refType="w" fact="0.1982"/>
          <dgm:constr type="h" for="ch" forName="Child3" refType="h" fact="0.3479"/>
          <dgm:constr type="l" for="ch" forName="Accent12" refType="w" fact="0.7459"/>
          <dgm:constr type="t" for="ch" forName="Accent12" refType="h" fact="0.619"/>
          <dgm:constr type="w" for="ch" forName="Accent12" refType="w" fact="0.0393"/>
          <dgm:constr type="h" for="ch" forName="Accent12" refType="h" fact="0.069"/>
          <dgm:constr type="l" for="ch" forName="Accent4" refType="w" fact="0.5021"/>
          <dgm:constr type="t" for="ch" forName="Accent4" refType="h" fact="0.9048"/>
          <dgm:constr type="w" for="ch" forName="Accent4" refType="w" fact="0.0542"/>
          <dgm:constr type="h" for="ch" forName="Accent4" refType="h" fact="0.0952"/>
          <dgm:constr type="l" for="ch" forName="Accent10" refType="w" fact="0"/>
          <dgm:constr type="t" for="ch" forName="Accent10" refType="h" fact="0.8482"/>
          <dgm:constr type="w" for="ch" forName="Accent10" refType="w" fact="0.0393"/>
          <dgm:constr type="h" for="ch" forName="Accent10" refType="h" fact="0.069"/>
          <dgm:constr type="l" for="ch" forName="Accent11" refType="w" fact="0.3916"/>
          <dgm:constr type="t" for="ch" forName="Accent11" refType="h" fact="0.75"/>
          <dgm:constr type="w" for="ch" forName="Accent11" refType="w" fact="0.0393"/>
          <dgm:constr type="h" for="ch" forName="Accent11" refType="h" fact="0.069"/>
          <dgm:constr type="l" for="ch" forName="Accent7" refType="w" fact="0.3944"/>
          <dgm:constr type="t" for="ch" forName="Accent7" refType="h" fact="0.1383"/>
          <dgm:constr type="w" for="ch" forName="Accent7" refType="w" fact="0.0542"/>
          <dgm:constr type="h" for="ch" forName="Accent7" refType="h" fact="0.0952"/>
          <dgm:constr type="l" for="ch" forName="Accent5" refType="w" fact="0.3319"/>
          <dgm:constr type="t" for="ch" forName="Accent5" refType="h" fact="0.1353"/>
          <dgm:constr type="w" for="ch" forName="Accent5" refType="w" fact="0.0393"/>
          <dgm:constr type="h" for="ch" forName="Accent5" refType="h" fact="0.069"/>
          <dgm:constr type="l" for="ch" forName="Accent6" refType="w" fact="0.2082"/>
          <dgm:constr type="t" for="ch" forName="Accent6" refType="h" fact="0.53"/>
          <dgm:constr type="w" for="ch" forName="Accent6" refType="w" fact="0.0393"/>
          <dgm:constr type="h" for="ch" forName="Accent6" refType="h" fact="0.069"/>
        </dgm:constrLst>
      </dgm:if>
      <dgm:if name="Name6" axis="ch ch" ptType="node node" func="cnt" op="equ" val="4">
        <dgm:alg type="composite">
          <dgm:param type="ar" val="1.3749"/>
        </dgm:alg>
        <dgm:constrLst>
          <dgm:constr type="primFontSz" for="des" ptType="node" op="equ" val="65"/>
          <dgm:constr type="l" for="ch" forName="Parent" refType="w" fact="0.171"/>
          <dgm:constr type="t" for="ch" forName="Parent" refType="h" fact="0.0306"/>
          <dgm:constr type="w" for="ch" forName="Parent" refType="w" fact="0.4875"/>
          <dgm:constr type="h" for="ch" forName="Parent" refType="h" fact="0.6703"/>
          <dgm:constr type="l" for="ch" forName="Accent8" refType="w" fact="0.0373"/>
          <dgm:constr type="t" for="ch" forName="Accent8" refType="h" fact="0.5038"/>
          <dgm:constr type="w" for="ch" forName="Accent8" refType="w" fact="0.098"/>
          <dgm:constr type="h" for="ch" forName="Accent8" refType="h" fact="0.1348"/>
          <dgm:constr type="l" for="ch" forName="Accent1" refType="w" fact="0.4492"/>
          <dgm:constr type="t" for="ch" forName="Accent1" refType="h" fact="0"/>
          <dgm:constr type="w" for="ch" forName="Accent1" refType="w" fact="0.0542"/>
          <dgm:constr type="h" for="ch" forName="Accent1" refType="h" fact="0.0746"/>
          <dgm:constr type="l" for="ch" forName="Accent2" refType="w" fact="0.3209"/>
          <dgm:constr type="t" for="ch" forName="Accent2" refType="h" fact="0.6511"/>
          <dgm:constr type="w" for="ch" forName="Accent2" refType="w" fact="0.0393"/>
          <dgm:constr type="h" for="ch" forName="Accent2" refType="h" fact="0.054"/>
          <dgm:constr type="l" for="ch" forName="Accent3" refType="w" fact="0.6899"/>
          <dgm:constr type="t" for="ch" forName="Accent3" refType="h" fact="0.3026"/>
          <dgm:constr type="w" for="ch" forName="Accent3" refType="w" fact="0.0393"/>
          <dgm:constr type="h" for="ch" forName="Accent3" refType="h" fact="0.054"/>
          <dgm:constr type="l" for="ch" forName="Accent9" refType="w" fact="0.6201"/>
          <dgm:constr type="t" for="ch" forName="Accent9" refType="h" fact="0.2115"/>
          <dgm:constr type="w" for="ch" forName="Accent9" refType="w" fact="0.0542"/>
          <dgm:constr type="h" for="ch" forName="Accent9" refType="h" fact="0.0746"/>
          <dgm:constr type="l" for="ch" forName="Child1" refType="w" fact="0.0186"/>
          <dgm:constr type="t" for="ch" forName="Child1" refType="h" fact="0.1515"/>
          <dgm:constr type="w" for="ch" forName="Child1" refType="w" fact="0.1982"/>
          <dgm:constr type="h" for="ch" forName="Child1" refType="h" fact="0.2725"/>
          <dgm:constr type="l" for="ch" forName="Child2" refType="w" fact="0.7086"/>
          <dgm:constr type="t" for="ch" forName="Child2" refType="h" fact="0.0233"/>
          <dgm:constr type="w" for="ch" forName="Child2" refType="w" fact="0.1982"/>
          <dgm:constr type="h" for="ch" forName="Child2" refType="h" fact="0.2725"/>
          <dgm:constr type="l" for="ch" forName="Child3" refType="w" fact="0.8018"/>
          <dgm:constr type="t" for="ch" forName="Child3" refType="h" fact="0.4943"/>
          <dgm:constr type="w" for="ch" forName="Child3" refType="w" fact="0.1982"/>
          <dgm:constr type="h" for="ch" forName="Child3" refType="h" fact="0.2725"/>
          <dgm:constr type="l" for="ch" forName="Accent12" refType="w" fact="0.7459"/>
          <dgm:constr type="t" for="ch" forName="Accent12" refType="h" fact="0.4848"/>
          <dgm:constr type="w" for="ch" forName="Accent12" refType="w" fact="0.0393"/>
          <dgm:constr type="h" for="ch" forName="Accent12" refType="h" fact="0.054"/>
          <dgm:constr type="l" for="ch" forName="Accent4" refType="w" fact="0.5021"/>
          <dgm:constr type="t" for="ch" forName="Accent4" refType="h" fact="0.7085"/>
          <dgm:constr type="w" for="ch" forName="Accent4" refType="w" fact="0.0542"/>
          <dgm:constr type="h" for="ch" forName="Accent4" refType="h" fact="0.0746"/>
          <dgm:constr type="l" for="ch" forName="Accent10" refType="w" fact="0"/>
          <dgm:constr type="t" for="ch" forName="Accent10" refType="h" fact="0.6642"/>
          <dgm:constr type="w" for="ch" forName="Accent10" refType="w" fact="0.0393"/>
          <dgm:constr type="h" for="ch" forName="Accent10" refType="h" fact="0.054"/>
          <dgm:constr type="l" for="ch" forName="Accent11" refType="w" fact="0.3916"/>
          <dgm:constr type="t" for="ch" forName="Accent11" refType="h" fact="0.5873"/>
          <dgm:constr type="w" for="ch" forName="Accent11" refType="w" fact="0.0393"/>
          <dgm:constr type="h" for="ch" forName="Accent11" refType="h" fact="0.054"/>
          <dgm:constr type="l" for="ch" forName="Accent7" refType="w" fact="0.3944"/>
          <dgm:constr type="t" for="ch" forName="Accent7" refType="h" fact="0.1083"/>
          <dgm:constr type="w" for="ch" forName="Accent7" refType="w" fact="0.0542"/>
          <dgm:constr type="h" for="ch" forName="Accent7" refType="h" fact="0.0746"/>
          <dgm:constr type="l" for="ch" forName="Accent5" refType="w" fact="0.3319"/>
          <dgm:constr type="t" for="ch" forName="Accent5" refType="h" fact="0.1059"/>
          <dgm:constr type="w" for="ch" forName="Accent5" refType="w" fact="0.0393"/>
          <dgm:constr type="h" for="ch" forName="Accent5" refType="h" fact="0.054"/>
          <dgm:constr type="l" for="ch" forName="Accent6" refType="w" fact="0.2082"/>
          <dgm:constr type="t" for="ch" forName="Accent6" refType="h" fact="0.4151"/>
          <dgm:constr type="w" for="ch" forName="Accent6" refType="w" fact="0.0393"/>
          <dgm:constr type="h" for="ch" forName="Accent6" refType="h" fact="0.054"/>
          <dgm:constr type="l" for="ch" forName="Child4" refType="w" fact="0.2329"/>
          <dgm:constr type="t" for="ch" forName="Child4" refType="h" fact="0.7275"/>
          <dgm:constr type="w" for="ch" forName="Child4" refType="w" fact="0.1982"/>
          <dgm:constr type="h" for="ch" forName="Child4" refType="h" fact="0.2725"/>
          <dgm:constr type="l" for="ch" forName="Accent13" refType="w" fact="0.4099"/>
          <dgm:constr type="t" for="ch" forName="Accent13" refType="h" fact="0.7183"/>
          <dgm:constr type="w" for="ch" forName="Accent13" refType="w" fact="0.0393"/>
          <dgm:constr type="h" for="ch" forName="Accent13" refType="h" fact="0.054"/>
        </dgm:constrLst>
      </dgm:if>
      <dgm:else name="Name7">
        <dgm:alg type="composite">
          <dgm:param type="ar" val="1.1477"/>
        </dgm:alg>
        <dgm:constrLst>
          <dgm:constr type="primFontSz" for="des" ptType="node" op="equ" val="65"/>
          <dgm:constr type="l" for="ch" forName="Parent" refType="w" fact="0.171"/>
          <dgm:constr type="t" for="ch" forName="Parent" refType="h" fact="0.1907"/>
          <dgm:constr type="w" for="ch" forName="Parent" refType="w" fact="0.4875"/>
          <dgm:constr type="h" for="ch" forName="Parent" refType="h" fact="0.5596"/>
          <dgm:constr type="l" for="ch" forName="Accent8" refType="w" fact="0.0373"/>
          <dgm:constr type="t" for="ch" forName="Accent8" refType="h" fact="0.5858"/>
          <dgm:constr type="w" for="ch" forName="Accent8" refType="w" fact="0.098"/>
          <dgm:constr type="h" for="ch" forName="Accent8" refType="h" fact="0.1125"/>
          <dgm:constr type="l" for="ch" forName="Accent1" refType="w" fact="0.4492"/>
          <dgm:constr type="t" for="ch" forName="Accent1" refType="h" fact="0.1652"/>
          <dgm:constr type="w" for="ch" forName="Accent1" refType="w" fact="0.0542"/>
          <dgm:constr type="h" for="ch" forName="Accent1" refType="h" fact="0.0623"/>
          <dgm:constr type="l" for="ch" forName="Accent2" refType="w" fact="0.3209"/>
          <dgm:constr type="t" for="ch" forName="Accent2" refType="h" fact="0.7087"/>
          <dgm:constr type="w" for="ch" forName="Accent2" refType="w" fact="0.0393"/>
          <dgm:constr type="h" for="ch" forName="Accent2" refType="h" fact="0.0451"/>
          <dgm:constr type="l" for="ch" forName="Accent3" refType="w" fact="0.6899"/>
          <dgm:constr type="t" for="ch" forName="Accent3" refType="h" fact="0.4178"/>
          <dgm:constr type="w" for="ch" forName="Accent3" refType="w" fact="0.0393"/>
          <dgm:constr type="h" for="ch" forName="Accent3" refType="h" fact="0.0451"/>
          <dgm:constr type="l" for="ch" forName="Accent9" refType="w" fact="0.6201"/>
          <dgm:constr type="t" for="ch" forName="Accent9" refType="h" fact="0.3417"/>
          <dgm:constr type="w" for="ch" forName="Accent9" refType="w" fact="0.0542"/>
          <dgm:constr type="h" for="ch" forName="Accent9" refType="h" fact="0.0623"/>
          <dgm:constr type="l" for="ch" forName="Child1" refType="w" fact="0.0186"/>
          <dgm:constr type="t" for="ch" forName="Child1" refType="h" fact="0.2917"/>
          <dgm:constr type="w" for="ch" forName="Child1" refType="w" fact="0.1982"/>
          <dgm:constr type="h" for="ch" forName="Child1" refType="h" fact="0.2275"/>
          <dgm:constr type="l" for="ch" forName="Child2" refType="w" fact="0.7086"/>
          <dgm:constr type="t" for="ch" forName="Child2" refType="h" fact="0.1847"/>
          <dgm:constr type="w" for="ch" forName="Child2" refType="w" fact="0.1982"/>
          <dgm:constr type="h" for="ch" forName="Child2" refType="h" fact="0.2275"/>
          <dgm:constr type="l" for="ch" forName="Child3" refType="w" fact="0.8018"/>
          <dgm:constr type="t" for="ch" forName="Child3" refType="h" fact="0.5778"/>
          <dgm:constr type="w" for="ch" forName="Child3" refType="w" fact="0.1982"/>
          <dgm:constr type="h" for="ch" forName="Child3" refType="h" fact="0.2275"/>
          <dgm:constr type="l" for="ch" forName="Accent12" refType="w" fact="0.7459"/>
          <dgm:constr type="t" for="ch" forName="Accent12" refType="h" fact="0.5699"/>
          <dgm:constr type="w" for="ch" forName="Accent12" refType="w" fact="0.0393"/>
          <dgm:constr type="h" for="ch" forName="Accent12" refType="h" fact="0.0451"/>
          <dgm:constr type="l" for="ch" forName="Accent4" refType="w" fact="0.5021"/>
          <dgm:constr type="t" for="ch" forName="Accent4" refType="h" fact="0.7567"/>
          <dgm:constr type="w" for="ch" forName="Accent4" refType="w" fact="0.0542"/>
          <dgm:constr type="h" for="ch" forName="Accent4" refType="h" fact="0.0623"/>
          <dgm:constr type="l" for="ch" forName="Accent10" refType="w" fact="0"/>
          <dgm:constr type="t" for="ch" forName="Accent10" refType="h" fact="0.7197"/>
          <dgm:constr type="w" for="ch" forName="Accent10" refType="w" fact="0.0393"/>
          <dgm:constr type="h" for="ch" forName="Accent10" refType="h" fact="0.0451"/>
          <dgm:constr type="l" for="ch" forName="Accent11" refType="w" fact="0.3916"/>
          <dgm:constr type="t" for="ch" forName="Accent11" refType="h" fact="0.6555"/>
          <dgm:constr type="w" for="ch" forName="Accent11" refType="w" fact="0.0393"/>
          <dgm:constr type="h" for="ch" forName="Accent11" refType="h" fact="0.0451"/>
          <dgm:constr type="l" for="ch" forName="Accent7" refType="w" fact="0.3944"/>
          <dgm:constr type="t" for="ch" forName="Accent7" refType="h" fact="0.2556"/>
          <dgm:constr type="w" for="ch" forName="Accent7" refType="w" fact="0.0542"/>
          <dgm:constr type="h" for="ch" forName="Accent7" refType="h" fact="0.0623"/>
          <dgm:constr type="l" for="ch" forName="Accent5" refType="w" fact="0.3319"/>
          <dgm:constr type="t" for="ch" forName="Accent5" refType="h" fact="0.2536"/>
          <dgm:constr type="w" for="ch" forName="Accent5" refType="w" fact="0.0393"/>
          <dgm:constr type="h" for="ch" forName="Accent5" refType="h" fact="0.0451"/>
          <dgm:constr type="l" for="ch" forName="Accent6" refType="w" fact="0.2082"/>
          <dgm:constr type="t" for="ch" forName="Accent6" refType="h" fact="0.5117"/>
          <dgm:constr type="w" for="ch" forName="Accent6" refType="w" fact="0.0393"/>
          <dgm:constr type="h" for="ch" forName="Accent6" refType="h" fact="0.0451"/>
          <dgm:constr type="l" for="ch" forName="Child5" refType="w" fact="0.4219"/>
          <dgm:constr type="t" for="ch" forName="Child5" refType="h" fact="0"/>
          <dgm:constr type="w" for="ch" forName="Child5" refType="w" fact="0.1982"/>
          <dgm:constr type="h" for="ch" forName="Child5" refType="h" fact="0.2275"/>
          <dgm:constr type="l" for="ch" forName="Child4" refType="w" fact="0.2329"/>
          <dgm:constr type="t" for="ch" forName="Child4" refType="h" fact="0.7725"/>
          <dgm:constr type="w" for="ch" forName="Child4" refType="w" fact="0.1982"/>
          <dgm:constr type="h" for="ch" forName="Child4" refType="h" fact="0.2275"/>
          <dgm:constr type="l" for="ch" forName="Accent15" refType="w" fact="0.1775"/>
          <dgm:constr type="t" for="ch" forName="Accent15" refType="h" fact="0.2466"/>
          <dgm:constr type="w" for="ch" forName="Accent15" refType="w" fact="0.0393"/>
          <dgm:constr type="h" for="ch" forName="Accent15" refType="h" fact="0.0451"/>
          <dgm:constr type="l" for="ch" forName="Accent16" refType="w" fact="0.6351"/>
          <dgm:constr type="t" for="ch" forName="Accent16" refType="h" fact="0.056"/>
          <dgm:constr type="w" for="ch" forName="Accent16" refType="w" fact="0.0393"/>
          <dgm:constr type="h" for="ch" forName="Accent16" refType="h" fact="0.0451"/>
          <dgm:constr type="l" for="ch" forName="Accent13" refType="w" fact="0.4099"/>
          <dgm:constr type="t" for="ch" forName="Accent13" refType="h" fact="0.7648"/>
          <dgm:constr type="w" for="ch" forName="Accent13" refType="w" fact="0.0393"/>
          <dgm:constr type="h" for="ch" forName="Accent13" refType="h" fact="0.0451"/>
        </dgm:constrLst>
      </dgm:else>
    </dgm:choose>
    <dgm:forEach name="wrapper" axis="self" ptType="parTrans">
      <dgm:forEach name="accentRepeat1" axis="self">
        <dgm:layoutNode name="AccentHold1" styleLbl="node1">
          <dgm:alg type="sp"/>
          <dgm:shape xmlns:r="http://schemas.openxmlformats.org/officeDocument/2006/relationships" type="ellipse" r:blip="">
            <dgm:adjLst/>
          </dgm:shape>
          <dgm:presOf/>
        </dgm:layoutNode>
      </dgm:forEach>
      <dgm:forEach name="accentRepeat2" axis="self">
        <dgm:layoutNode name="AccentHold2" styleLbl="node1">
          <dgm:alg type="sp"/>
          <dgm:shape xmlns:r="http://schemas.openxmlformats.org/officeDocument/2006/relationships" type="ellipse" r:blip="">
            <dgm:adjLst/>
          </dgm:shape>
          <dgm:presOf/>
        </dgm:layoutNode>
      </dgm:forEach>
      <dgm:forEach name="accentRepeat3" axis="self">
        <dgm:layoutNode name="AccentHold3" styleLbl="node1">
          <dgm:alg type="sp"/>
          <dgm:shape xmlns:r="http://schemas.openxmlformats.org/officeDocument/2006/relationships" type="ellipse" r:blip="">
            <dgm:adjLst/>
          </dgm:shape>
          <dgm:presOf/>
        </dgm:layoutNode>
      </dgm:forEach>
    </dgm:forEach>
    <dgm:forEach name="Name8" axis="ch" ptType="node" cnt="1">
      <dgm:layoutNode name="Parent" styleLbl="node0">
        <dgm:varLst>
          <dgm:chMax val="5"/>
          <dgm:chPref val="5"/>
        </dgm:varLst>
        <dgm:alg type="tx"/>
        <dgm:shape xmlns:r="http://schemas.openxmlformats.org/officeDocument/2006/relationships" type="ellipse" r:blip="">
          <dgm:adjLst/>
        </dgm:shape>
        <dgm:presOf axis="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choose name="Name9">
        <dgm:if name="Name10" axis="ch" ptType="node" func="cnt" op="lte" val="4">
          <dgm:layoutNode name="Accent1" styleLbl="node1">
            <dgm:alg type="sp"/>
            <dgm:shape xmlns:r="http://schemas.openxmlformats.org/officeDocument/2006/relationships" type="ellipse" r:blip="">
              <dgm:adjLst/>
            </dgm:shape>
            <dgm:presOf/>
            <dgm:constrLst/>
          </dgm:layoutNode>
        </dgm:if>
        <dgm:else name="Name11"/>
      </dgm:choose>
      <dgm:layoutNode name="Accent2" styleLbl="node1">
        <dgm:alg type="sp"/>
        <dgm:shape xmlns:r="http://schemas.openxmlformats.org/officeDocument/2006/relationships" type="ellipse" r:blip="">
          <dgm:adjLst/>
        </dgm:shape>
        <dgm:presOf/>
        <dgm:constrLst/>
      </dgm:layoutNode>
      <dgm:layoutNode name="Accent3" styleLbl="node1">
        <dgm:alg type="sp"/>
        <dgm:shape xmlns:r="http://schemas.openxmlformats.org/officeDocument/2006/relationships" type="ellipse" r:blip="">
          <dgm:adjLst/>
        </dgm:shape>
        <dgm:presOf/>
        <dgm:constrLst/>
      </dgm:layoutNode>
      <dgm:layoutNode name="Accent4" styleLbl="node1">
        <dgm:alg type="sp"/>
        <dgm:shape xmlns:r="http://schemas.openxmlformats.org/officeDocument/2006/relationships" type="ellipse" r:blip="">
          <dgm:adjLst/>
        </dgm:shape>
        <dgm:presOf/>
        <dgm:constrLst/>
      </dgm:layoutNode>
      <dgm:layoutNode name="Accent5" styleLbl="node1">
        <dgm:alg type="sp"/>
        <dgm:shape xmlns:r="http://schemas.openxmlformats.org/officeDocument/2006/relationships" type="ellipse" r:blip="">
          <dgm:adjLst/>
        </dgm:shape>
        <dgm:presOf/>
        <dgm:constrLst/>
      </dgm:layoutNode>
      <dgm:layoutNode name="Accent6" styleLbl="node1">
        <dgm:alg type="sp"/>
        <dgm:shape xmlns:r="http://schemas.openxmlformats.org/officeDocument/2006/relationships" type="ellipse" r:blip="">
          <dgm:adjLst/>
        </dgm:shape>
        <dgm:presOf/>
        <dgm:constrLst/>
      </dgm:layoutNode>
    </dgm:forEach>
    <dgm:forEach name="Name12" axis="ch ch" ptType="node node" st="1 1" cnt="1 1">
      <dgm:layoutNode name="Child1" styleLbl="node1">
        <dgm:varLst>
          <dgm:chMax val="0"/>
          <dgm:chPref val="0"/>
        </dgm:varLst>
        <dgm:alg type="tx">
          <dgm:param type="shpTxLTRAlignCh" val="ctr"/>
          <dgm:param type="txAnchorVertCh" val="mid"/>
        </dgm:alg>
        <dgm:shape xmlns:r="http://schemas.openxmlformats.org/officeDocument/2006/relationships" type="ellipse" r:blip="">
          <dgm:adjLst/>
        </dgm:shape>
        <dgm:presOf axis="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Accent7">
        <dgm:alg type="sp"/>
        <dgm:shape xmlns:r="http://schemas.openxmlformats.org/officeDocument/2006/relationships" r:blip="">
          <dgm:adjLst/>
        </dgm:shape>
        <dgm:presOf/>
        <dgm:constrLst/>
        <dgm:forEach name="Name13" ref="accentRepeat1"/>
      </dgm:layoutNode>
      <dgm:layoutNode name="Accent8">
        <dgm:alg type="sp"/>
        <dgm:shape xmlns:r="http://schemas.openxmlformats.org/officeDocument/2006/relationships" r:blip="">
          <dgm:adjLst/>
        </dgm:shape>
        <dgm:presOf/>
        <dgm:constrLst/>
        <dgm:forEach name="Name14" ref="accentRepeat2"/>
      </dgm:layoutNode>
    </dgm:forEach>
    <dgm:forEach name="Name15" axis="ch ch" ptType="node node" st="1 2" cnt="1 1">
      <dgm:layoutNode name="Child2" styleLbl="node1">
        <dgm:varLst>
          <dgm:chMax val="0"/>
          <dgm:chPref val="0"/>
        </dgm:varLst>
        <dgm:alg type="tx">
          <dgm:param type="shpTxLTRAlignCh" val="ctr"/>
          <dgm:param type="txAnchorVertCh" val="mid"/>
        </dgm:alg>
        <dgm:shape xmlns:r="http://schemas.openxmlformats.org/officeDocument/2006/relationships" type="ellipse" r:blip="">
          <dgm:adjLst/>
        </dgm:shape>
        <dgm:presOf axis="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Accent9">
        <dgm:alg type="sp"/>
        <dgm:shape xmlns:r="http://schemas.openxmlformats.org/officeDocument/2006/relationships" r:blip="">
          <dgm:adjLst/>
        </dgm:shape>
        <dgm:presOf/>
        <dgm:constrLst/>
        <dgm:forEach name="Name16" ref="accentRepeat1"/>
      </dgm:layoutNode>
      <dgm:layoutNode name="Accent10">
        <dgm:alg type="sp"/>
        <dgm:shape xmlns:r="http://schemas.openxmlformats.org/officeDocument/2006/relationships" r:blip="">
          <dgm:adjLst/>
        </dgm:shape>
        <dgm:presOf/>
        <dgm:constrLst/>
        <dgm:forEach name="Name17" ref="accentRepeat2"/>
      </dgm:layoutNode>
      <dgm:layoutNode name="Accent11">
        <dgm:alg type="sp"/>
        <dgm:shape xmlns:r="http://schemas.openxmlformats.org/officeDocument/2006/relationships" r:blip="">
          <dgm:adjLst/>
        </dgm:shape>
        <dgm:presOf/>
        <dgm:constrLst/>
        <dgm:forEach name="Name18" ref="accentRepeat3"/>
      </dgm:layoutNode>
    </dgm:forEach>
    <dgm:forEach name="Name19" axis="ch ch" ptType="node node" st="1 3" cnt="1 1">
      <dgm:layoutNode name="Child3" styleLbl="node1">
        <dgm:varLst>
          <dgm:chMax val="0"/>
          <dgm:chPref val="0"/>
        </dgm:varLst>
        <dgm:alg type="tx">
          <dgm:param type="shpTxLTRAlignCh" val="ctr"/>
          <dgm:param type="txAnchorVertCh" val="mid"/>
        </dgm:alg>
        <dgm:shape xmlns:r="http://schemas.openxmlformats.org/officeDocument/2006/relationships" type="ellipse" r:blip="">
          <dgm:adjLst/>
        </dgm:shape>
        <dgm:presOf axis="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Accent12">
        <dgm:alg type="sp"/>
        <dgm:shape xmlns:r="http://schemas.openxmlformats.org/officeDocument/2006/relationships" r:blip="">
          <dgm:adjLst/>
        </dgm:shape>
        <dgm:presOf/>
        <dgm:constrLst/>
        <dgm:forEach name="Name20" ref="accentRepeat1"/>
      </dgm:layoutNode>
    </dgm:forEach>
    <dgm:forEach name="Name21" axis="ch ch" ptType="node node" st="1 4" cnt="1 1">
      <dgm:layoutNode name="Child4" styleLbl="node1">
        <dgm:varLst>
          <dgm:chMax val="0"/>
          <dgm:chPref val="0"/>
        </dgm:varLst>
        <dgm:alg type="tx">
          <dgm:param type="shpTxLTRAlignCh" val="ctr"/>
          <dgm:param type="txAnchorVertCh" val="mid"/>
        </dgm:alg>
        <dgm:shape xmlns:r="http://schemas.openxmlformats.org/officeDocument/2006/relationships" type="ellipse" r:blip="">
          <dgm:adjLst/>
        </dgm:shape>
        <dgm:presOf axis="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Accent13">
        <dgm:alg type="sp"/>
        <dgm:shape xmlns:r="http://schemas.openxmlformats.org/officeDocument/2006/relationships" r:blip="">
          <dgm:adjLst/>
        </dgm:shape>
        <dgm:presOf/>
        <dgm:constrLst/>
        <dgm:forEach name="Name22" ref="accentRepeat1"/>
      </dgm:layoutNode>
    </dgm:forEach>
    <dgm:forEach name="Name23" axis="ch ch" ptType="node node" st="1 5" cnt="1 1">
      <dgm:layoutNode name="Child5" styleLbl="node1">
        <dgm:varLst>
          <dgm:chMax val="0"/>
          <dgm:chPref val="0"/>
        </dgm:varLst>
        <dgm:alg type="tx">
          <dgm:param type="shpTxLTRAlignCh" val="ctr"/>
          <dgm:param type="txAnchorVertCh" val="mid"/>
        </dgm:alg>
        <dgm:shape xmlns:r="http://schemas.openxmlformats.org/officeDocument/2006/relationships" type="ellipse" r:blip="">
          <dgm:adjLst/>
        </dgm:shape>
        <dgm:presOf axis="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Accent15">
        <dgm:alg type="sp"/>
        <dgm:shape xmlns:r="http://schemas.openxmlformats.org/officeDocument/2006/relationships" r:blip="">
          <dgm:adjLst/>
        </dgm:shape>
        <dgm:presOf/>
        <dgm:constrLst/>
        <dgm:forEach name="Name24" ref="accentRepeat2"/>
      </dgm:layoutNode>
      <dgm:layoutNode name="Accent16">
        <dgm:alg type="sp"/>
        <dgm:shape xmlns:r="http://schemas.openxmlformats.org/officeDocument/2006/relationships" r:blip="">
          <dgm:adjLst/>
        </dgm:shape>
        <dgm:presOf/>
        <dgm:constrLst/>
        <dgm:forEach name="Name25" ref="accentRepeat3"/>
      </dgm:layoutNode>
    </dgm:forEach>
  </dgm:layoutNode>
</dgm:layoutDef>
</file>

<file path=ppt/diagrams/layout3.xml><?xml version="1.0" encoding="utf-8"?>
<dgm:layoutDef xmlns:dgm="http://schemas.openxmlformats.org/drawingml/2006/diagram" xmlns:a="http://schemas.openxmlformats.org/drawingml/2006/main" uniqueId="urn:microsoft.com/office/officeart/2009/3/layout/CircleRelationship">
  <dgm:title val=""/>
  <dgm:desc val=""/>
  <dgm:catLst>
    <dgm:cat type="relationship" pri="1500"/>
  </dgm:catLst>
  <dgm:sampData>
    <dgm:dataModel>
      <dgm:ptLst>
        <dgm:pt modelId="0" type="doc"/>
        <dgm:pt modelId="10">
          <dgm:prSet phldr="1"/>
        </dgm:pt>
        <dgm:pt modelId="11">
          <dgm:prSet phldr="1"/>
        </dgm:pt>
        <dgm:pt modelId="12">
          <dgm:prSet phldr="1"/>
        </dgm:pt>
      </dgm:ptLst>
      <dgm:cxnLst>
        <dgm:cxn modelId="20" srcId="0" destId="10" srcOrd="0" destOrd="0"/>
        <dgm:cxn modelId="21" srcId="10" destId="11" srcOrd="0" destOrd="0"/>
        <dgm:cxn modelId="22" srcId="10" destId="12" srcOrd="0" destOrd="0"/>
      </dgm:cxnLst>
      <dgm:bg/>
      <dgm:whole/>
    </dgm:dataModel>
  </dgm:sampData>
  <dgm:styleData>
    <dgm:dataModel>
      <dgm:ptLst>
        <dgm:pt modelId="0" type="doc"/>
        <dgm:pt modelId="10">
          <dgm:prSet phldr="1"/>
        </dgm:pt>
        <dgm:pt modelId="11">
          <dgm:prSet phldr="1"/>
        </dgm:pt>
        <dgm:pt modelId="12">
          <dgm:prSet phldr="1"/>
        </dgm:pt>
      </dgm:ptLst>
      <dgm:cxnLst>
        <dgm:cxn modelId="20" srcId="0" destId="10" srcOrd="0" destOrd="0"/>
        <dgm:cxn modelId="21" srcId="10" destId="11" srcOrd="0" destOrd="0"/>
        <dgm:cxn modelId="22" srcId="10" destId="12" srcOrd="0" destOrd="0"/>
      </dgm:cxnLst>
      <dgm:bg/>
      <dgm:whole/>
    </dgm:dataModel>
  </dgm:styleData>
  <dgm:clrData>
    <dgm:dataModel>
      <dgm:ptLst>
        <dgm:pt modelId="0" type="doc"/>
        <dgm:pt modelId="10">
          <dgm:prSet phldr="1"/>
        </dgm:pt>
        <dgm:pt modelId="11">
          <dgm:prSet phldr="1"/>
        </dgm:pt>
        <dgm:pt modelId="12">
          <dgm:prSet phldr="1"/>
        </dgm:pt>
      </dgm:ptLst>
      <dgm:cxnLst>
        <dgm:cxn modelId="20" srcId="0" destId="10" srcOrd="0" destOrd="0"/>
        <dgm:cxn modelId="21" srcId="10" destId="11" srcOrd="0" destOrd="0"/>
        <dgm:cxn modelId="22" srcId="10" destId="12" srcOrd="0" destOrd="0"/>
      </dgm:cxnLst>
      <dgm:bg/>
      <dgm:whole/>
    </dgm:dataModel>
  </dgm:clrData>
  <dgm:layoutNode name="Name0">
    <dgm:varLst>
      <dgm:chMax val="1"/>
      <dgm:chPref val="1"/>
    </dgm:varLst>
    <dgm:shape xmlns:r="http://schemas.openxmlformats.org/officeDocument/2006/relationships" r:blip="">
      <dgm:adjLst/>
    </dgm:shape>
    <dgm:choose name="Name1">
      <dgm:if name="Name2" axis="ch ch" ptType="node node" func="cnt" op="equ" val="0">
        <dgm:alg type="composite">
          <dgm:param type="ar" val="0.98"/>
        </dgm:alg>
        <dgm:constrLst>
          <dgm:constr type="primFontSz" for="des" ptType="node" op="equ" val="65"/>
          <dgm:constr type="l" for="ch" forName="Parent" refType="w" fact="0"/>
          <dgm:constr type="t" for="ch" forName="Parent" refType="h" fact="0.039"/>
          <dgm:constr type="w" for="ch" forName="Parent" refType="w" fact="0.8734"/>
          <dgm:constr type="h" for="ch" forName="Parent" refType="h" fact="0.856"/>
          <dgm:constr type="l" for="ch" forName="Accent1" refType="w" fact="0.4984"/>
          <dgm:constr type="t" for="ch" forName="Accent1" refType="h" fact="0"/>
          <dgm:constr type="w" for="ch" forName="Accent1" refType="w" fact="0.0972"/>
          <dgm:constr type="h" for="ch" forName="Accent1" refType="h" fact="0.0952"/>
          <dgm:constr type="l" for="ch" forName="Accent2" refType="w" fact="0.2684"/>
          <dgm:constr type="t" for="ch" forName="Accent2" refType="h" fact="0.8314"/>
          <dgm:constr type="w" for="ch" forName="Accent2" refType="w" fact="0.0704"/>
          <dgm:constr type="h" for="ch" forName="Accent2" refType="h" fact="0.069"/>
          <dgm:constr type="l" for="ch" forName="Accent3" refType="w" fact="0.9296"/>
          <dgm:constr type="t" for="ch" forName="Accent3" refType="h" fact="0.3864"/>
          <dgm:constr type="w" for="ch" forName="Accent3" refType="w" fact="0.0704"/>
          <dgm:constr type="h" for="ch" forName="Accent3" refType="h" fact="0.069"/>
          <dgm:constr type="l" for="ch" forName="Accent4" refType="w" fact="0.5931"/>
          <dgm:constr type="t" for="ch" forName="Accent4" refType="h" fact="0.9048"/>
          <dgm:constr type="w" for="ch" forName="Accent4" refType="w" fact="0.0972"/>
          <dgm:constr type="h" for="ch" forName="Accent4" refType="h" fact="0.0952"/>
          <dgm:constr type="l" for="ch" forName="Accent5" refType="w" fact="0.2883"/>
          <dgm:constr type="t" for="ch" forName="Accent5" refType="h" fact="0.1353"/>
          <dgm:constr type="w" for="ch" forName="Accent5" refType="w" fact="0.0704"/>
          <dgm:constr type="h" for="ch" forName="Accent5" refType="h" fact="0.069"/>
          <dgm:constr type="l" for="ch" forName="Accent6" refType="w" fact="0.0666"/>
          <dgm:constr type="t" for="ch" forName="Accent6" refType="h" fact="0.53"/>
          <dgm:constr type="w" for="ch" forName="Accent6" refType="w" fact="0.0704"/>
          <dgm:constr type="h" for="ch" forName="Accent6" refType="h" fact="0.069"/>
        </dgm:constrLst>
      </dgm:if>
      <dgm:if name="Name3" axis="ch ch" ptType="node node" func="cnt" op="equ" val="1">
        <dgm:alg type="composite">
          <dgm:param type="ar" val="1.2476"/>
        </dgm:alg>
        <dgm:constrLst>
          <dgm:constr type="primFontSz" for="des" ptType="node" op="equ" val="65"/>
          <dgm:constr type="l" for="ch" forName="Parent" refType="w" fact="0.2145"/>
          <dgm:constr type="t" for="ch" forName="Parent" refType="h" fact="0.039"/>
          <dgm:constr type="w" for="ch" forName="Parent" refType="w" fact="0.6861"/>
          <dgm:constr type="h" for="ch" forName="Parent" refType="h" fact="0.856"/>
          <dgm:constr type="l" for="ch" forName="Accent8" refType="w" fact="0.0262"/>
          <dgm:constr type="t" for="ch" forName="Accent8" refType="h" fact="0.6434"/>
          <dgm:constr type="w" for="ch" forName="Accent8" refType="w" fact="0.138"/>
          <dgm:constr type="h" for="ch" forName="Accent8" refType="h" fact="0.1721"/>
          <dgm:constr type="l" for="ch" forName="Accent1" refType="w" fact="0.6059"/>
          <dgm:constr type="t" for="ch" forName="Accent1" refType="h" fact="0"/>
          <dgm:constr type="w" for="ch" forName="Accent1" refType="w" fact="0.0763"/>
          <dgm:constr type="h" for="ch" forName="Accent1" refType="h" fact="0.0952"/>
          <dgm:constr type="l" for="ch" forName="Accent2" refType="w" fact="0.4253"/>
          <dgm:constr type="t" for="ch" forName="Accent2" refType="h" fact="0.8314"/>
          <dgm:constr type="w" for="ch" forName="Accent2" refType="w" fact="0.0553"/>
          <dgm:constr type="h" for="ch" forName="Accent2" refType="h" fact="0.069"/>
          <dgm:constr type="l" for="ch" forName="Accent3" refType="w" fact="0.9447"/>
          <dgm:constr type="t" for="ch" forName="Accent3" refType="h" fact="0.3864"/>
          <dgm:constr type="w" for="ch" forName="Accent3" refType="w" fact="0.0553"/>
          <dgm:constr type="h" for="ch" forName="Accent3" refType="h" fact="0.069"/>
          <dgm:constr type="l" for="ch" forName="Child1" refType="w" fact="0"/>
          <dgm:constr type="t" for="ch" forName="Child1" refType="h" fact="0.1935"/>
          <dgm:constr type="w" for="ch" forName="Child1" refType="w" fact="0.2789"/>
          <dgm:constr type="h" for="ch" forName="Child1" refType="h" fact="0.3479"/>
          <dgm:constr type="l" for="ch" forName="Accent4" refType="w" fact="0.6803"/>
          <dgm:constr type="t" for="ch" forName="Accent4" refType="h" fact="0.9048"/>
          <dgm:constr type="w" for="ch" forName="Accent4" refType="w" fact="0.0763"/>
          <dgm:constr type="h" for="ch" forName="Accent4" refType="h" fact="0.0952"/>
          <dgm:constr type="l" for="ch" forName="Accent7" refType="w" fact="0.5287"/>
          <dgm:constr type="t" for="ch" forName="Accent7" refType="h" fact="0.1383"/>
          <dgm:constr type="w" for="ch" forName="Accent7" refType="w" fact="0.0763"/>
          <dgm:constr type="h" for="ch" forName="Accent7" refType="h" fact="0.0952"/>
          <dgm:constr type="l" for="ch" forName="Accent5" refType="w" fact="0.4409"/>
          <dgm:constr type="t" for="ch" forName="Accent5" refType="h" fact="0.1353"/>
          <dgm:constr type="w" for="ch" forName="Accent5" refType="w" fact="0.0553"/>
          <dgm:constr type="h" for="ch" forName="Accent5" refType="h" fact="0.069"/>
          <dgm:constr type="l" for="ch" forName="Accent6" refType="w" fact="0.2668"/>
          <dgm:constr type="t" for="ch" forName="Accent6" refType="h" fact="0.53"/>
          <dgm:constr type="w" for="ch" forName="Accent6" refType="w" fact="0.0553"/>
          <dgm:constr type="h" for="ch" forName="Accent6" refType="h" fact="0.069"/>
        </dgm:constrLst>
      </dgm:if>
      <dgm:if name="Name4" axis="ch ch" ptType="node node" func="cnt" op="equ" val="2">
        <dgm:alg type="composite">
          <dgm:param type="ar" val="1.592"/>
        </dgm:alg>
        <dgm:constrLst>
          <dgm:constr type="primFontSz" for="des" ptType="node" op="equ" val="65"/>
          <dgm:constr type="l" for="ch" forName="Parent" refType="w" fact="0.1886"/>
          <dgm:constr type="t" for="ch" forName="Parent" refType="h" fact="0.039"/>
          <dgm:constr type="w" for="ch" forName="Parent" refType="w" fact="0.5377"/>
          <dgm:constr type="h" for="ch" forName="Parent" refType="h" fact="0.856"/>
          <dgm:constr type="l" for="ch" forName="Accent8" refType="w" fact="0.0411"/>
          <dgm:constr type="t" for="ch" forName="Accent8" refType="h" fact="0.6434"/>
          <dgm:constr type="w" for="ch" forName="Accent8" refType="w" fact="0.1081"/>
          <dgm:constr type="h" for="ch" forName="Accent8" refType="h" fact="0.1721"/>
          <dgm:constr type="l" for="ch" forName="Accent1" refType="w" fact="0.4954"/>
          <dgm:constr type="t" for="ch" forName="Accent1" refType="h" fact="0"/>
          <dgm:constr type="w" for="ch" forName="Accent1" refType="w" fact="0.0598"/>
          <dgm:constr type="h" for="ch" forName="Accent1" refType="h" fact="0.0952"/>
          <dgm:constr type="l" for="ch" forName="Accent2" refType="w" fact="0.3538"/>
          <dgm:constr type="t" for="ch" forName="Accent2" refType="h" fact="0.8314"/>
          <dgm:constr type="w" for="ch" forName="Accent2" refType="w" fact="0.0433"/>
          <dgm:constr type="h" for="ch" forName="Accent2" refType="h" fact="0.069"/>
          <dgm:constr type="l" for="ch" forName="Accent3" refType="w" fact="0.7609"/>
          <dgm:constr type="t" for="ch" forName="Accent3" refType="h" fact="0.3864"/>
          <dgm:constr type="w" for="ch" forName="Accent3" refType="w" fact="0.0433"/>
          <dgm:constr type="h" for="ch" forName="Accent3" refType="h" fact="0.069"/>
          <dgm:constr type="l" for="ch" forName="Accent9" refType="w" fact="0.6839"/>
          <dgm:constr type="t" for="ch" forName="Accent9" refType="h" fact="0.27"/>
          <dgm:constr type="w" for="ch" forName="Accent9" refType="w" fact="0.0598"/>
          <dgm:constr type="h" for="ch" forName="Accent9" refType="h" fact="0.0952"/>
          <dgm:constr type="l" for="ch" forName="Child1" refType="w" fact="0.0206"/>
          <dgm:constr type="t" for="ch" forName="Child1" refType="h" fact="0.1935"/>
          <dgm:constr type="w" for="ch" forName="Child1" refType="w" fact="0.2186"/>
          <dgm:constr type="h" for="ch" forName="Child1" refType="h" fact="0.3479"/>
          <dgm:constr type="l" for="ch" forName="Child2" refType="w" fact="0.7814"/>
          <dgm:constr type="t" for="ch" forName="Child2" refType="h" fact="0.0298"/>
          <dgm:constr type="w" for="ch" forName="Child2" refType="w" fact="0.2186"/>
          <dgm:constr type="h" for="ch" forName="Child2" refType="h" fact="0.3479"/>
          <dgm:constr type="l" for="ch" forName="Accent10" refType="w" fact="0"/>
          <dgm:constr type="t" for="ch" forName="Accent10" refType="h" fact="0.8482"/>
          <dgm:constr type="w" for="ch" forName="Accent10" refType="w" fact="0.0433"/>
          <dgm:constr type="h" for="ch" forName="Accent10" refType="h" fact="0.069"/>
          <dgm:constr type="l" for="ch" forName="Accent11" refType="w" fact="0.4318"/>
          <dgm:constr type="t" for="ch" forName="Accent11" refType="h" fact="0.75"/>
          <dgm:constr type="w" for="ch" forName="Accent11" refType="w" fact="0.0433"/>
          <dgm:constr type="h" for="ch" forName="Accent11" refType="h" fact="0.069"/>
          <dgm:constr type="l" for="ch" forName="Accent7" refType="w" fact="0.4349"/>
          <dgm:constr type="t" for="ch" forName="Accent7" refType="h" fact="0.1383"/>
          <dgm:constr type="w" for="ch" forName="Accent7" refType="w" fact="0.0598"/>
          <dgm:constr type="h" for="ch" forName="Accent7" refType="h" fact="0.0952"/>
          <dgm:constr type="l" for="ch" forName="Accent5" refType="w" fact="0.3661"/>
          <dgm:constr type="t" for="ch" forName="Accent5" refType="h" fact="0.1353"/>
          <dgm:constr type="w" for="ch" forName="Accent5" refType="w" fact="0.0433"/>
          <dgm:constr type="h" for="ch" forName="Accent5" refType="h" fact="0.069"/>
          <dgm:constr type="l" for="ch" forName="Accent6" refType="w" fact="0.2296"/>
          <dgm:constr type="t" for="ch" forName="Accent6" refType="h" fact="0.53"/>
          <dgm:constr type="w" for="ch" forName="Accent6" refType="w" fact="0.0433"/>
          <dgm:constr type="h" for="ch" forName="Accent6" refType="h" fact="0.069"/>
          <dgm:constr type="l" for="ch" forName="Accent4" refType="w" fact="0.5537"/>
          <dgm:constr type="t" for="ch" forName="Accent4" refType="h" fact="0.9048"/>
          <dgm:constr type="w" for="ch" forName="Accent4" refType="w" fact="0.0598"/>
          <dgm:constr type="h" for="ch" forName="Accent4" refType="h" fact="0.0952"/>
        </dgm:constrLst>
      </dgm:if>
      <dgm:if name="Name5" axis="ch ch" ptType="node node" func="cnt" op="equ" val="3">
        <dgm:alg type="composite">
          <dgm:param type="ar" val="1.7557"/>
        </dgm:alg>
        <dgm:constrLst>
          <dgm:constr type="primFontSz" for="des" ptType="node" op="equ" val="65"/>
          <dgm:constr type="l" for="ch" forName="Parent" refType="w" fact="0.171"/>
          <dgm:constr type="t" for="ch" forName="Parent" refType="h" fact="0.039"/>
          <dgm:constr type="w" for="ch" forName="Parent" refType="w" fact="0.4875"/>
          <dgm:constr type="h" for="ch" forName="Parent" refType="h" fact="0.856"/>
          <dgm:constr type="l" for="ch" forName="Accent8" refType="w" fact="0.0373"/>
          <dgm:constr type="t" for="ch" forName="Accent8" refType="h" fact="0.6434"/>
          <dgm:constr type="w" for="ch" forName="Accent8" refType="w" fact="0.098"/>
          <dgm:constr type="h" for="ch" forName="Accent8" refType="h" fact="0.1721"/>
          <dgm:constr type="l" for="ch" forName="Accent1" refType="w" fact="0.4492"/>
          <dgm:constr type="t" for="ch" forName="Accent1" refType="h" fact="0"/>
          <dgm:constr type="w" for="ch" forName="Accent1" refType="w" fact="0.0542"/>
          <dgm:constr type="h" for="ch" forName="Accent1" refType="h" fact="0.0952"/>
          <dgm:constr type="l" for="ch" forName="Accent2" refType="w" fact="0.3209"/>
          <dgm:constr type="t" for="ch" forName="Accent2" refType="h" fact="0.8314"/>
          <dgm:constr type="w" for="ch" forName="Accent2" refType="w" fact="0.0393"/>
          <dgm:constr type="h" for="ch" forName="Accent2" refType="h" fact="0.069"/>
          <dgm:constr type="l" for="ch" forName="Accent3" refType="w" fact="0.6899"/>
          <dgm:constr type="t" for="ch" forName="Accent3" refType="h" fact="0.3864"/>
          <dgm:constr type="w" for="ch" forName="Accent3" refType="w" fact="0.0393"/>
          <dgm:constr type="h" for="ch" forName="Accent3" refType="h" fact="0.069"/>
          <dgm:constr type="l" for="ch" forName="Accent9" refType="w" fact="0.6201"/>
          <dgm:constr type="t" for="ch" forName="Accent9" refType="h" fact="0.27"/>
          <dgm:constr type="w" for="ch" forName="Accent9" refType="w" fact="0.0542"/>
          <dgm:constr type="h" for="ch" forName="Accent9" refType="h" fact="0.0952"/>
          <dgm:constr type="l" for="ch" forName="Child1" refType="w" fact="0.0186"/>
          <dgm:constr type="t" for="ch" forName="Child1" refType="h" fact="0.1935"/>
          <dgm:constr type="w" for="ch" forName="Child1" refType="w" fact="0.1982"/>
          <dgm:constr type="h" for="ch" forName="Child1" refType="h" fact="0.3479"/>
          <dgm:constr type="l" for="ch" forName="Child2" refType="w" fact="0.7086"/>
          <dgm:constr type="t" for="ch" forName="Child2" refType="h" fact="0.0298"/>
          <dgm:constr type="w" for="ch" forName="Child2" refType="w" fact="0.1982"/>
          <dgm:constr type="h" for="ch" forName="Child2" refType="h" fact="0.3479"/>
          <dgm:constr type="l" for="ch" forName="Child3" refType="w" fact="0.8018"/>
          <dgm:constr type="t" for="ch" forName="Child3" refType="h" fact="0.6312"/>
          <dgm:constr type="w" for="ch" forName="Child3" refType="w" fact="0.1982"/>
          <dgm:constr type="h" for="ch" forName="Child3" refType="h" fact="0.3479"/>
          <dgm:constr type="l" for="ch" forName="Accent12" refType="w" fact="0.7459"/>
          <dgm:constr type="t" for="ch" forName="Accent12" refType="h" fact="0.619"/>
          <dgm:constr type="w" for="ch" forName="Accent12" refType="w" fact="0.0393"/>
          <dgm:constr type="h" for="ch" forName="Accent12" refType="h" fact="0.069"/>
          <dgm:constr type="l" for="ch" forName="Accent4" refType="w" fact="0.5021"/>
          <dgm:constr type="t" for="ch" forName="Accent4" refType="h" fact="0.9048"/>
          <dgm:constr type="w" for="ch" forName="Accent4" refType="w" fact="0.0542"/>
          <dgm:constr type="h" for="ch" forName="Accent4" refType="h" fact="0.0952"/>
          <dgm:constr type="l" for="ch" forName="Accent10" refType="w" fact="0"/>
          <dgm:constr type="t" for="ch" forName="Accent10" refType="h" fact="0.8482"/>
          <dgm:constr type="w" for="ch" forName="Accent10" refType="w" fact="0.0393"/>
          <dgm:constr type="h" for="ch" forName="Accent10" refType="h" fact="0.069"/>
          <dgm:constr type="l" for="ch" forName="Accent11" refType="w" fact="0.3916"/>
          <dgm:constr type="t" for="ch" forName="Accent11" refType="h" fact="0.75"/>
          <dgm:constr type="w" for="ch" forName="Accent11" refType="w" fact="0.0393"/>
          <dgm:constr type="h" for="ch" forName="Accent11" refType="h" fact="0.069"/>
          <dgm:constr type="l" for="ch" forName="Accent7" refType="w" fact="0.3944"/>
          <dgm:constr type="t" for="ch" forName="Accent7" refType="h" fact="0.1383"/>
          <dgm:constr type="w" for="ch" forName="Accent7" refType="w" fact="0.0542"/>
          <dgm:constr type="h" for="ch" forName="Accent7" refType="h" fact="0.0952"/>
          <dgm:constr type="l" for="ch" forName="Accent5" refType="w" fact="0.3319"/>
          <dgm:constr type="t" for="ch" forName="Accent5" refType="h" fact="0.1353"/>
          <dgm:constr type="w" for="ch" forName="Accent5" refType="w" fact="0.0393"/>
          <dgm:constr type="h" for="ch" forName="Accent5" refType="h" fact="0.069"/>
          <dgm:constr type="l" for="ch" forName="Accent6" refType="w" fact="0.2082"/>
          <dgm:constr type="t" for="ch" forName="Accent6" refType="h" fact="0.53"/>
          <dgm:constr type="w" for="ch" forName="Accent6" refType="w" fact="0.0393"/>
          <dgm:constr type="h" for="ch" forName="Accent6" refType="h" fact="0.069"/>
        </dgm:constrLst>
      </dgm:if>
      <dgm:if name="Name6" axis="ch ch" ptType="node node" func="cnt" op="equ" val="4">
        <dgm:alg type="composite">
          <dgm:param type="ar" val="1.3749"/>
        </dgm:alg>
        <dgm:constrLst>
          <dgm:constr type="primFontSz" for="des" ptType="node" op="equ" val="65"/>
          <dgm:constr type="l" for="ch" forName="Parent" refType="w" fact="0.171"/>
          <dgm:constr type="t" for="ch" forName="Parent" refType="h" fact="0.0306"/>
          <dgm:constr type="w" for="ch" forName="Parent" refType="w" fact="0.4875"/>
          <dgm:constr type="h" for="ch" forName="Parent" refType="h" fact="0.6703"/>
          <dgm:constr type="l" for="ch" forName="Accent8" refType="w" fact="0.0373"/>
          <dgm:constr type="t" for="ch" forName="Accent8" refType="h" fact="0.5038"/>
          <dgm:constr type="w" for="ch" forName="Accent8" refType="w" fact="0.098"/>
          <dgm:constr type="h" for="ch" forName="Accent8" refType="h" fact="0.1348"/>
          <dgm:constr type="l" for="ch" forName="Accent1" refType="w" fact="0.4492"/>
          <dgm:constr type="t" for="ch" forName="Accent1" refType="h" fact="0"/>
          <dgm:constr type="w" for="ch" forName="Accent1" refType="w" fact="0.0542"/>
          <dgm:constr type="h" for="ch" forName="Accent1" refType="h" fact="0.0746"/>
          <dgm:constr type="l" for="ch" forName="Accent2" refType="w" fact="0.3209"/>
          <dgm:constr type="t" for="ch" forName="Accent2" refType="h" fact="0.6511"/>
          <dgm:constr type="w" for="ch" forName="Accent2" refType="w" fact="0.0393"/>
          <dgm:constr type="h" for="ch" forName="Accent2" refType="h" fact="0.054"/>
          <dgm:constr type="l" for="ch" forName="Accent3" refType="w" fact="0.6899"/>
          <dgm:constr type="t" for="ch" forName="Accent3" refType="h" fact="0.3026"/>
          <dgm:constr type="w" for="ch" forName="Accent3" refType="w" fact="0.0393"/>
          <dgm:constr type="h" for="ch" forName="Accent3" refType="h" fact="0.054"/>
          <dgm:constr type="l" for="ch" forName="Accent9" refType="w" fact="0.6201"/>
          <dgm:constr type="t" for="ch" forName="Accent9" refType="h" fact="0.2115"/>
          <dgm:constr type="w" for="ch" forName="Accent9" refType="w" fact="0.0542"/>
          <dgm:constr type="h" for="ch" forName="Accent9" refType="h" fact="0.0746"/>
          <dgm:constr type="l" for="ch" forName="Child1" refType="w" fact="0.0186"/>
          <dgm:constr type="t" for="ch" forName="Child1" refType="h" fact="0.1515"/>
          <dgm:constr type="w" for="ch" forName="Child1" refType="w" fact="0.1982"/>
          <dgm:constr type="h" for="ch" forName="Child1" refType="h" fact="0.2725"/>
          <dgm:constr type="l" for="ch" forName="Child2" refType="w" fact="0.7086"/>
          <dgm:constr type="t" for="ch" forName="Child2" refType="h" fact="0.0233"/>
          <dgm:constr type="w" for="ch" forName="Child2" refType="w" fact="0.1982"/>
          <dgm:constr type="h" for="ch" forName="Child2" refType="h" fact="0.2725"/>
          <dgm:constr type="l" for="ch" forName="Child3" refType="w" fact="0.8018"/>
          <dgm:constr type="t" for="ch" forName="Child3" refType="h" fact="0.4943"/>
          <dgm:constr type="w" for="ch" forName="Child3" refType="w" fact="0.1982"/>
          <dgm:constr type="h" for="ch" forName="Child3" refType="h" fact="0.2725"/>
          <dgm:constr type="l" for="ch" forName="Accent12" refType="w" fact="0.7459"/>
          <dgm:constr type="t" for="ch" forName="Accent12" refType="h" fact="0.4848"/>
          <dgm:constr type="w" for="ch" forName="Accent12" refType="w" fact="0.0393"/>
          <dgm:constr type="h" for="ch" forName="Accent12" refType="h" fact="0.054"/>
          <dgm:constr type="l" for="ch" forName="Accent4" refType="w" fact="0.5021"/>
          <dgm:constr type="t" for="ch" forName="Accent4" refType="h" fact="0.7085"/>
          <dgm:constr type="w" for="ch" forName="Accent4" refType="w" fact="0.0542"/>
          <dgm:constr type="h" for="ch" forName="Accent4" refType="h" fact="0.0746"/>
          <dgm:constr type="l" for="ch" forName="Accent10" refType="w" fact="0"/>
          <dgm:constr type="t" for="ch" forName="Accent10" refType="h" fact="0.6642"/>
          <dgm:constr type="w" for="ch" forName="Accent10" refType="w" fact="0.0393"/>
          <dgm:constr type="h" for="ch" forName="Accent10" refType="h" fact="0.054"/>
          <dgm:constr type="l" for="ch" forName="Accent11" refType="w" fact="0.3916"/>
          <dgm:constr type="t" for="ch" forName="Accent11" refType="h" fact="0.5873"/>
          <dgm:constr type="w" for="ch" forName="Accent11" refType="w" fact="0.0393"/>
          <dgm:constr type="h" for="ch" forName="Accent11" refType="h" fact="0.054"/>
          <dgm:constr type="l" for="ch" forName="Accent7" refType="w" fact="0.3944"/>
          <dgm:constr type="t" for="ch" forName="Accent7" refType="h" fact="0.1083"/>
          <dgm:constr type="w" for="ch" forName="Accent7" refType="w" fact="0.0542"/>
          <dgm:constr type="h" for="ch" forName="Accent7" refType="h" fact="0.0746"/>
          <dgm:constr type="l" for="ch" forName="Accent5" refType="w" fact="0.3319"/>
          <dgm:constr type="t" for="ch" forName="Accent5" refType="h" fact="0.1059"/>
          <dgm:constr type="w" for="ch" forName="Accent5" refType="w" fact="0.0393"/>
          <dgm:constr type="h" for="ch" forName="Accent5" refType="h" fact="0.054"/>
          <dgm:constr type="l" for="ch" forName="Accent6" refType="w" fact="0.2082"/>
          <dgm:constr type="t" for="ch" forName="Accent6" refType="h" fact="0.4151"/>
          <dgm:constr type="w" for="ch" forName="Accent6" refType="w" fact="0.0393"/>
          <dgm:constr type="h" for="ch" forName="Accent6" refType="h" fact="0.054"/>
          <dgm:constr type="l" for="ch" forName="Child4" refType="w" fact="0.2329"/>
          <dgm:constr type="t" for="ch" forName="Child4" refType="h" fact="0.7275"/>
          <dgm:constr type="w" for="ch" forName="Child4" refType="w" fact="0.1982"/>
          <dgm:constr type="h" for="ch" forName="Child4" refType="h" fact="0.2725"/>
          <dgm:constr type="l" for="ch" forName="Accent13" refType="w" fact="0.4099"/>
          <dgm:constr type="t" for="ch" forName="Accent13" refType="h" fact="0.7183"/>
          <dgm:constr type="w" for="ch" forName="Accent13" refType="w" fact="0.0393"/>
          <dgm:constr type="h" for="ch" forName="Accent13" refType="h" fact="0.054"/>
        </dgm:constrLst>
      </dgm:if>
      <dgm:else name="Name7">
        <dgm:alg type="composite">
          <dgm:param type="ar" val="1.1477"/>
        </dgm:alg>
        <dgm:constrLst>
          <dgm:constr type="primFontSz" for="des" ptType="node" op="equ" val="65"/>
          <dgm:constr type="l" for="ch" forName="Parent" refType="w" fact="0.171"/>
          <dgm:constr type="t" for="ch" forName="Parent" refType="h" fact="0.1907"/>
          <dgm:constr type="w" for="ch" forName="Parent" refType="w" fact="0.4875"/>
          <dgm:constr type="h" for="ch" forName="Parent" refType="h" fact="0.5596"/>
          <dgm:constr type="l" for="ch" forName="Accent8" refType="w" fact="0.0373"/>
          <dgm:constr type="t" for="ch" forName="Accent8" refType="h" fact="0.5858"/>
          <dgm:constr type="w" for="ch" forName="Accent8" refType="w" fact="0.098"/>
          <dgm:constr type="h" for="ch" forName="Accent8" refType="h" fact="0.1125"/>
          <dgm:constr type="l" for="ch" forName="Accent1" refType="w" fact="0.4492"/>
          <dgm:constr type="t" for="ch" forName="Accent1" refType="h" fact="0.1652"/>
          <dgm:constr type="w" for="ch" forName="Accent1" refType="w" fact="0.0542"/>
          <dgm:constr type="h" for="ch" forName="Accent1" refType="h" fact="0.0623"/>
          <dgm:constr type="l" for="ch" forName="Accent2" refType="w" fact="0.3209"/>
          <dgm:constr type="t" for="ch" forName="Accent2" refType="h" fact="0.7087"/>
          <dgm:constr type="w" for="ch" forName="Accent2" refType="w" fact="0.0393"/>
          <dgm:constr type="h" for="ch" forName="Accent2" refType="h" fact="0.0451"/>
          <dgm:constr type="l" for="ch" forName="Accent3" refType="w" fact="0.6899"/>
          <dgm:constr type="t" for="ch" forName="Accent3" refType="h" fact="0.4178"/>
          <dgm:constr type="w" for="ch" forName="Accent3" refType="w" fact="0.0393"/>
          <dgm:constr type="h" for="ch" forName="Accent3" refType="h" fact="0.0451"/>
          <dgm:constr type="l" for="ch" forName="Accent9" refType="w" fact="0.6201"/>
          <dgm:constr type="t" for="ch" forName="Accent9" refType="h" fact="0.3417"/>
          <dgm:constr type="w" for="ch" forName="Accent9" refType="w" fact="0.0542"/>
          <dgm:constr type="h" for="ch" forName="Accent9" refType="h" fact="0.0623"/>
          <dgm:constr type="l" for="ch" forName="Child1" refType="w" fact="0.0186"/>
          <dgm:constr type="t" for="ch" forName="Child1" refType="h" fact="0.2917"/>
          <dgm:constr type="w" for="ch" forName="Child1" refType="w" fact="0.1982"/>
          <dgm:constr type="h" for="ch" forName="Child1" refType="h" fact="0.2275"/>
          <dgm:constr type="l" for="ch" forName="Child2" refType="w" fact="0.7086"/>
          <dgm:constr type="t" for="ch" forName="Child2" refType="h" fact="0.1847"/>
          <dgm:constr type="w" for="ch" forName="Child2" refType="w" fact="0.1982"/>
          <dgm:constr type="h" for="ch" forName="Child2" refType="h" fact="0.2275"/>
          <dgm:constr type="l" for="ch" forName="Child3" refType="w" fact="0.8018"/>
          <dgm:constr type="t" for="ch" forName="Child3" refType="h" fact="0.5778"/>
          <dgm:constr type="w" for="ch" forName="Child3" refType="w" fact="0.1982"/>
          <dgm:constr type="h" for="ch" forName="Child3" refType="h" fact="0.2275"/>
          <dgm:constr type="l" for="ch" forName="Accent12" refType="w" fact="0.7459"/>
          <dgm:constr type="t" for="ch" forName="Accent12" refType="h" fact="0.5699"/>
          <dgm:constr type="w" for="ch" forName="Accent12" refType="w" fact="0.0393"/>
          <dgm:constr type="h" for="ch" forName="Accent12" refType="h" fact="0.0451"/>
          <dgm:constr type="l" for="ch" forName="Accent4" refType="w" fact="0.5021"/>
          <dgm:constr type="t" for="ch" forName="Accent4" refType="h" fact="0.7567"/>
          <dgm:constr type="w" for="ch" forName="Accent4" refType="w" fact="0.0542"/>
          <dgm:constr type="h" for="ch" forName="Accent4" refType="h" fact="0.0623"/>
          <dgm:constr type="l" for="ch" forName="Accent10" refType="w" fact="0"/>
          <dgm:constr type="t" for="ch" forName="Accent10" refType="h" fact="0.7197"/>
          <dgm:constr type="w" for="ch" forName="Accent10" refType="w" fact="0.0393"/>
          <dgm:constr type="h" for="ch" forName="Accent10" refType="h" fact="0.0451"/>
          <dgm:constr type="l" for="ch" forName="Accent11" refType="w" fact="0.3916"/>
          <dgm:constr type="t" for="ch" forName="Accent11" refType="h" fact="0.6555"/>
          <dgm:constr type="w" for="ch" forName="Accent11" refType="w" fact="0.0393"/>
          <dgm:constr type="h" for="ch" forName="Accent11" refType="h" fact="0.0451"/>
          <dgm:constr type="l" for="ch" forName="Accent7" refType="w" fact="0.3944"/>
          <dgm:constr type="t" for="ch" forName="Accent7" refType="h" fact="0.2556"/>
          <dgm:constr type="w" for="ch" forName="Accent7" refType="w" fact="0.0542"/>
          <dgm:constr type="h" for="ch" forName="Accent7" refType="h" fact="0.0623"/>
          <dgm:constr type="l" for="ch" forName="Accent5" refType="w" fact="0.3319"/>
          <dgm:constr type="t" for="ch" forName="Accent5" refType="h" fact="0.2536"/>
          <dgm:constr type="w" for="ch" forName="Accent5" refType="w" fact="0.0393"/>
          <dgm:constr type="h" for="ch" forName="Accent5" refType="h" fact="0.0451"/>
          <dgm:constr type="l" for="ch" forName="Accent6" refType="w" fact="0.2082"/>
          <dgm:constr type="t" for="ch" forName="Accent6" refType="h" fact="0.5117"/>
          <dgm:constr type="w" for="ch" forName="Accent6" refType="w" fact="0.0393"/>
          <dgm:constr type="h" for="ch" forName="Accent6" refType="h" fact="0.0451"/>
          <dgm:constr type="l" for="ch" forName="Child5" refType="w" fact="0.4219"/>
          <dgm:constr type="t" for="ch" forName="Child5" refType="h" fact="0"/>
          <dgm:constr type="w" for="ch" forName="Child5" refType="w" fact="0.1982"/>
          <dgm:constr type="h" for="ch" forName="Child5" refType="h" fact="0.2275"/>
          <dgm:constr type="l" for="ch" forName="Child4" refType="w" fact="0.2329"/>
          <dgm:constr type="t" for="ch" forName="Child4" refType="h" fact="0.7725"/>
          <dgm:constr type="w" for="ch" forName="Child4" refType="w" fact="0.1982"/>
          <dgm:constr type="h" for="ch" forName="Child4" refType="h" fact="0.2275"/>
          <dgm:constr type="l" for="ch" forName="Accent15" refType="w" fact="0.1775"/>
          <dgm:constr type="t" for="ch" forName="Accent15" refType="h" fact="0.2466"/>
          <dgm:constr type="w" for="ch" forName="Accent15" refType="w" fact="0.0393"/>
          <dgm:constr type="h" for="ch" forName="Accent15" refType="h" fact="0.0451"/>
          <dgm:constr type="l" for="ch" forName="Accent16" refType="w" fact="0.6351"/>
          <dgm:constr type="t" for="ch" forName="Accent16" refType="h" fact="0.056"/>
          <dgm:constr type="w" for="ch" forName="Accent16" refType="w" fact="0.0393"/>
          <dgm:constr type="h" for="ch" forName="Accent16" refType="h" fact="0.0451"/>
          <dgm:constr type="l" for="ch" forName="Accent13" refType="w" fact="0.4099"/>
          <dgm:constr type="t" for="ch" forName="Accent13" refType="h" fact="0.7648"/>
          <dgm:constr type="w" for="ch" forName="Accent13" refType="w" fact="0.0393"/>
          <dgm:constr type="h" for="ch" forName="Accent13" refType="h" fact="0.0451"/>
        </dgm:constrLst>
      </dgm:else>
    </dgm:choose>
    <dgm:forEach name="wrapper" axis="self" ptType="parTrans">
      <dgm:forEach name="accentRepeat1" axis="self">
        <dgm:layoutNode name="AccentHold1" styleLbl="node1">
          <dgm:alg type="sp"/>
          <dgm:shape xmlns:r="http://schemas.openxmlformats.org/officeDocument/2006/relationships" type="ellipse" r:blip="">
            <dgm:adjLst/>
          </dgm:shape>
          <dgm:presOf/>
        </dgm:layoutNode>
      </dgm:forEach>
      <dgm:forEach name="accentRepeat2" axis="self">
        <dgm:layoutNode name="AccentHold2" styleLbl="node1">
          <dgm:alg type="sp"/>
          <dgm:shape xmlns:r="http://schemas.openxmlformats.org/officeDocument/2006/relationships" type="ellipse" r:blip="">
            <dgm:adjLst/>
          </dgm:shape>
          <dgm:presOf/>
        </dgm:layoutNode>
      </dgm:forEach>
      <dgm:forEach name="accentRepeat3" axis="self">
        <dgm:layoutNode name="AccentHold3" styleLbl="node1">
          <dgm:alg type="sp"/>
          <dgm:shape xmlns:r="http://schemas.openxmlformats.org/officeDocument/2006/relationships" type="ellipse" r:blip="">
            <dgm:adjLst/>
          </dgm:shape>
          <dgm:presOf/>
        </dgm:layoutNode>
      </dgm:forEach>
    </dgm:forEach>
    <dgm:forEach name="Name8" axis="ch" ptType="node" cnt="1">
      <dgm:layoutNode name="Parent" styleLbl="node0">
        <dgm:varLst>
          <dgm:chMax val="5"/>
          <dgm:chPref val="5"/>
        </dgm:varLst>
        <dgm:alg type="tx"/>
        <dgm:shape xmlns:r="http://schemas.openxmlformats.org/officeDocument/2006/relationships" type="ellipse" r:blip="">
          <dgm:adjLst/>
        </dgm:shape>
        <dgm:presOf axis="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choose name="Name9">
        <dgm:if name="Name10" axis="ch" ptType="node" func="cnt" op="lte" val="4">
          <dgm:layoutNode name="Accent1" styleLbl="node1">
            <dgm:alg type="sp"/>
            <dgm:shape xmlns:r="http://schemas.openxmlformats.org/officeDocument/2006/relationships" type="ellipse" r:blip="">
              <dgm:adjLst/>
            </dgm:shape>
            <dgm:presOf/>
            <dgm:constrLst/>
          </dgm:layoutNode>
        </dgm:if>
        <dgm:else name="Name11"/>
      </dgm:choose>
      <dgm:layoutNode name="Accent2" styleLbl="node1">
        <dgm:alg type="sp"/>
        <dgm:shape xmlns:r="http://schemas.openxmlformats.org/officeDocument/2006/relationships" type="ellipse" r:blip="">
          <dgm:adjLst/>
        </dgm:shape>
        <dgm:presOf/>
        <dgm:constrLst/>
      </dgm:layoutNode>
      <dgm:layoutNode name="Accent3" styleLbl="node1">
        <dgm:alg type="sp"/>
        <dgm:shape xmlns:r="http://schemas.openxmlformats.org/officeDocument/2006/relationships" type="ellipse" r:blip="">
          <dgm:adjLst/>
        </dgm:shape>
        <dgm:presOf/>
        <dgm:constrLst/>
      </dgm:layoutNode>
      <dgm:layoutNode name="Accent4" styleLbl="node1">
        <dgm:alg type="sp"/>
        <dgm:shape xmlns:r="http://schemas.openxmlformats.org/officeDocument/2006/relationships" type="ellipse" r:blip="">
          <dgm:adjLst/>
        </dgm:shape>
        <dgm:presOf/>
        <dgm:constrLst/>
      </dgm:layoutNode>
      <dgm:layoutNode name="Accent5" styleLbl="node1">
        <dgm:alg type="sp"/>
        <dgm:shape xmlns:r="http://schemas.openxmlformats.org/officeDocument/2006/relationships" type="ellipse" r:blip="">
          <dgm:adjLst/>
        </dgm:shape>
        <dgm:presOf/>
        <dgm:constrLst/>
      </dgm:layoutNode>
      <dgm:layoutNode name="Accent6" styleLbl="node1">
        <dgm:alg type="sp"/>
        <dgm:shape xmlns:r="http://schemas.openxmlformats.org/officeDocument/2006/relationships" type="ellipse" r:blip="">
          <dgm:adjLst/>
        </dgm:shape>
        <dgm:presOf/>
        <dgm:constrLst/>
      </dgm:layoutNode>
    </dgm:forEach>
    <dgm:forEach name="Name12" axis="ch ch" ptType="node node" st="1 1" cnt="1 1">
      <dgm:layoutNode name="Child1" styleLbl="node1">
        <dgm:varLst>
          <dgm:chMax val="0"/>
          <dgm:chPref val="0"/>
        </dgm:varLst>
        <dgm:alg type="tx">
          <dgm:param type="shpTxLTRAlignCh" val="ctr"/>
          <dgm:param type="txAnchorVertCh" val="mid"/>
        </dgm:alg>
        <dgm:shape xmlns:r="http://schemas.openxmlformats.org/officeDocument/2006/relationships" type="ellipse" r:blip="">
          <dgm:adjLst/>
        </dgm:shape>
        <dgm:presOf axis="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Accent7">
        <dgm:alg type="sp"/>
        <dgm:shape xmlns:r="http://schemas.openxmlformats.org/officeDocument/2006/relationships" r:blip="">
          <dgm:adjLst/>
        </dgm:shape>
        <dgm:presOf/>
        <dgm:constrLst/>
        <dgm:forEach name="Name13" ref="accentRepeat1"/>
      </dgm:layoutNode>
      <dgm:layoutNode name="Accent8">
        <dgm:alg type="sp"/>
        <dgm:shape xmlns:r="http://schemas.openxmlformats.org/officeDocument/2006/relationships" r:blip="">
          <dgm:adjLst/>
        </dgm:shape>
        <dgm:presOf/>
        <dgm:constrLst/>
        <dgm:forEach name="Name14" ref="accentRepeat2"/>
      </dgm:layoutNode>
    </dgm:forEach>
    <dgm:forEach name="Name15" axis="ch ch" ptType="node node" st="1 2" cnt="1 1">
      <dgm:layoutNode name="Child2" styleLbl="node1">
        <dgm:varLst>
          <dgm:chMax val="0"/>
          <dgm:chPref val="0"/>
        </dgm:varLst>
        <dgm:alg type="tx">
          <dgm:param type="shpTxLTRAlignCh" val="ctr"/>
          <dgm:param type="txAnchorVertCh" val="mid"/>
        </dgm:alg>
        <dgm:shape xmlns:r="http://schemas.openxmlformats.org/officeDocument/2006/relationships" type="ellipse" r:blip="">
          <dgm:adjLst/>
        </dgm:shape>
        <dgm:presOf axis="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Accent9">
        <dgm:alg type="sp"/>
        <dgm:shape xmlns:r="http://schemas.openxmlformats.org/officeDocument/2006/relationships" r:blip="">
          <dgm:adjLst/>
        </dgm:shape>
        <dgm:presOf/>
        <dgm:constrLst/>
        <dgm:forEach name="Name16" ref="accentRepeat1"/>
      </dgm:layoutNode>
      <dgm:layoutNode name="Accent10">
        <dgm:alg type="sp"/>
        <dgm:shape xmlns:r="http://schemas.openxmlformats.org/officeDocument/2006/relationships" r:blip="">
          <dgm:adjLst/>
        </dgm:shape>
        <dgm:presOf/>
        <dgm:constrLst/>
        <dgm:forEach name="Name17" ref="accentRepeat2"/>
      </dgm:layoutNode>
      <dgm:layoutNode name="Accent11">
        <dgm:alg type="sp"/>
        <dgm:shape xmlns:r="http://schemas.openxmlformats.org/officeDocument/2006/relationships" r:blip="">
          <dgm:adjLst/>
        </dgm:shape>
        <dgm:presOf/>
        <dgm:constrLst/>
        <dgm:forEach name="Name18" ref="accentRepeat3"/>
      </dgm:layoutNode>
    </dgm:forEach>
    <dgm:forEach name="Name19" axis="ch ch" ptType="node node" st="1 3" cnt="1 1">
      <dgm:layoutNode name="Child3" styleLbl="node1">
        <dgm:varLst>
          <dgm:chMax val="0"/>
          <dgm:chPref val="0"/>
        </dgm:varLst>
        <dgm:alg type="tx">
          <dgm:param type="shpTxLTRAlignCh" val="ctr"/>
          <dgm:param type="txAnchorVertCh" val="mid"/>
        </dgm:alg>
        <dgm:shape xmlns:r="http://schemas.openxmlformats.org/officeDocument/2006/relationships" type="ellipse" r:blip="">
          <dgm:adjLst/>
        </dgm:shape>
        <dgm:presOf axis="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Accent12">
        <dgm:alg type="sp"/>
        <dgm:shape xmlns:r="http://schemas.openxmlformats.org/officeDocument/2006/relationships" r:blip="">
          <dgm:adjLst/>
        </dgm:shape>
        <dgm:presOf/>
        <dgm:constrLst/>
        <dgm:forEach name="Name20" ref="accentRepeat1"/>
      </dgm:layoutNode>
    </dgm:forEach>
    <dgm:forEach name="Name21" axis="ch ch" ptType="node node" st="1 4" cnt="1 1">
      <dgm:layoutNode name="Child4" styleLbl="node1">
        <dgm:varLst>
          <dgm:chMax val="0"/>
          <dgm:chPref val="0"/>
        </dgm:varLst>
        <dgm:alg type="tx">
          <dgm:param type="shpTxLTRAlignCh" val="ctr"/>
          <dgm:param type="txAnchorVertCh" val="mid"/>
        </dgm:alg>
        <dgm:shape xmlns:r="http://schemas.openxmlformats.org/officeDocument/2006/relationships" type="ellipse" r:blip="">
          <dgm:adjLst/>
        </dgm:shape>
        <dgm:presOf axis="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Accent13">
        <dgm:alg type="sp"/>
        <dgm:shape xmlns:r="http://schemas.openxmlformats.org/officeDocument/2006/relationships" r:blip="">
          <dgm:adjLst/>
        </dgm:shape>
        <dgm:presOf/>
        <dgm:constrLst/>
        <dgm:forEach name="Name22" ref="accentRepeat1"/>
      </dgm:layoutNode>
    </dgm:forEach>
    <dgm:forEach name="Name23" axis="ch ch" ptType="node node" st="1 5" cnt="1 1">
      <dgm:layoutNode name="Child5" styleLbl="node1">
        <dgm:varLst>
          <dgm:chMax val="0"/>
          <dgm:chPref val="0"/>
        </dgm:varLst>
        <dgm:alg type="tx">
          <dgm:param type="shpTxLTRAlignCh" val="ctr"/>
          <dgm:param type="txAnchorVertCh" val="mid"/>
        </dgm:alg>
        <dgm:shape xmlns:r="http://schemas.openxmlformats.org/officeDocument/2006/relationships" type="ellipse" r:blip="">
          <dgm:adjLst/>
        </dgm:shape>
        <dgm:presOf axis="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Accent15">
        <dgm:alg type="sp"/>
        <dgm:shape xmlns:r="http://schemas.openxmlformats.org/officeDocument/2006/relationships" r:blip="">
          <dgm:adjLst/>
        </dgm:shape>
        <dgm:presOf/>
        <dgm:constrLst/>
        <dgm:forEach name="Name24" ref="accentRepeat2"/>
      </dgm:layoutNode>
      <dgm:layoutNode name="Accent16">
        <dgm:alg type="sp"/>
        <dgm:shape xmlns:r="http://schemas.openxmlformats.org/officeDocument/2006/relationships" r:blip="">
          <dgm:adjLst/>
        </dgm:shape>
        <dgm:presOf/>
        <dgm:constrLst/>
        <dgm:forEach name="Name25" ref="accentRepeat3"/>
      </dgm:layoutNode>
    </dgm:forEach>
  </dgm:layoutNode>
</dgm:layoutDef>
</file>

<file path=ppt/diagrams/layout4.xml><?xml version="1.0" encoding="utf-8"?>
<dgm:layoutDef xmlns:dgm="http://schemas.openxmlformats.org/drawingml/2006/diagram" xmlns:a="http://schemas.openxmlformats.org/drawingml/2006/main" uniqueId="urn:microsoft.com/office/officeart/2009/3/layout/CircleRelationship">
  <dgm:title val=""/>
  <dgm:desc val=""/>
  <dgm:catLst>
    <dgm:cat type="relationship" pri="1500"/>
  </dgm:catLst>
  <dgm:sampData>
    <dgm:dataModel>
      <dgm:ptLst>
        <dgm:pt modelId="0" type="doc"/>
        <dgm:pt modelId="10">
          <dgm:prSet phldr="1"/>
        </dgm:pt>
        <dgm:pt modelId="11">
          <dgm:prSet phldr="1"/>
        </dgm:pt>
        <dgm:pt modelId="12">
          <dgm:prSet phldr="1"/>
        </dgm:pt>
      </dgm:ptLst>
      <dgm:cxnLst>
        <dgm:cxn modelId="20" srcId="0" destId="10" srcOrd="0" destOrd="0"/>
        <dgm:cxn modelId="21" srcId="10" destId="11" srcOrd="0" destOrd="0"/>
        <dgm:cxn modelId="22" srcId="10" destId="12" srcOrd="0" destOrd="0"/>
      </dgm:cxnLst>
      <dgm:bg/>
      <dgm:whole/>
    </dgm:dataModel>
  </dgm:sampData>
  <dgm:styleData>
    <dgm:dataModel>
      <dgm:ptLst>
        <dgm:pt modelId="0" type="doc"/>
        <dgm:pt modelId="10">
          <dgm:prSet phldr="1"/>
        </dgm:pt>
        <dgm:pt modelId="11">
          <dgm:prSet phldr="1"/>
        </dgm:pt>
        <dgm:pt modelId="12">
          <dgm:prSet phldr="1"/>
        </dgm:pt>
      </dgm:ptLst>
      <dgm:cxnLst>
        <dgm:cxn modelId="20" srcId="0" destId="10" srcOrd="0" destOrd="0"/>
        <dgm:cxn modelId="21" srcId="10" destId="11" srcOrd="0" destOrd="0"/>
        <dgm:cxn modelId="22" srcId="10" destId="12" srcOrd="0" destOrd="0"/>
      </dgm:cxnLst>
      <dgm:bg/>
      <dgm:whole/>
    </dgm:dataModel>
  </dgm:styleData>
  <dgm:clrData>
    <dgm:dataModel>
      <dgm:ptLst>
        <dgm:pt modelId="0" type="doc"/>
        <dgm:pt modelId="10">
          <dgm:prSet phldr="1"/>
        </dgm:pt>
        <dgm:pt modelId="11">
          <dgm:prSet phldr="1"/>
        </dgm:pt>
        <dgm:pt modelId="12">
          <dgm:prSet phldr="1"/>
        </dgm:pt>
      </dgm:ptLst>
      <dgm:cxnLst>
        <dgm:cxn modelId="20" srcId="0" destId="10" srcOrd="0" destOrd="0"/>
        <dgm:cxn modelId="21" srcId="10" destId="11" srcOrd="0" destOrd="0"/>
        <dgm:cxn modelId="22" srcId="10" destId="12" srcOrd="0" destOrd="0"/>
      </dgm:cxnLst>
      <dgm:bg/>
      <dgm:whole/>
    </dgm:dataModel>
  </dgm:clrData>
  <dgm:layoutNode name="Name0">
    <dgm:varLst>
      <dgm:chMax val="1"/>
      <dgm:chPref val="1"/>
    </dgm:varLst>
    <dgm:shape xmlns:r="http://schemas.openxmlformats.org/officeDocument/2006/relationships" r:blip="">
      <dgm:adjLst/>
    </dgm:shape>
    <dgm:choose name="Name1">
      <dgm:if name="Name2" axis="ch ch" ptType="node node" func="cnt" op="equ" val="0">
        <dgm:alg type="composite">
          <dgm:param type="ar" val="0.98"/>
        </dgm:alg>
        <dgm:constrLst>
          <dgm:constr type="primFontSz" for="des" ptType="node" op="equ" val="65"/>
          <dgm:constr type="l" for="ch" forName="Parent" refType="w" fact="0"/>
          <dgm:constr type="t" for="ch" forName="Parent" refType="h" fact="0.039"/>
          <dgm:constr type="w" for="ch" forName="Parent" refType="w" fact="0.8734"/>
          <dgm:constr type="h" for="ch" forName="Parent" refType="h" fact="0.856"/>
          <dgm:constr type="l" for="ch" forName="Accent1" refType="w" fact="0.4984"/>
          <dgm:constr type="t" for="ch" forName="Accent1" refType="h" fact="0"/>
          <dgm:constr type="w" for="ch" forName="Accent1" refType="w" fact="0.0972"/>
          <dgm:constr type="h" for="ch" forName="Accent1" refType="h" fact="0.0952"/>
          <dgm:constr type="l" for="ch" forName="Accent2" refType="w" fact="0.2684"/>
          <dgm:constr type="t" for="ch" forName="Accent2" refType="h" fact="0.8314"/>
          <dgm:constr type="w" for="ch" forName="Accent2" refType="w" fact="0.0704"/>
          <dgm:constr type="h" for="ch" forName="Accent2" refType="h" fact="0.069"/>
          <dgm:constr type="l" for="ch" forName="Accent3" refType="w" fact="0.9296"/>
          <dgm:constr type="t" for="ch" forName="Accent3" refType="h" fact="0.3864"/>
          <dgm:constr type="w" for="ch" forName="Accent3" refType="w" fact="0.0704"/>
          <dgm:constr type="h" for="ch" forName="Accent3" refType="h" fact="0.069"/>
          <dgm:constr type="l" for="ch" forName="Accent4" refType="w" fact="0.5931"/>
          <dgm:constr type="t" for="ch" forName="Accent4" refType="h" fact="0.9048"/>
          <dgm:constr type="w" for="ch" forName="Accent4" refType="w" fact="0.0972"/>
          <dgm:constr type="h" for="ch" forName="Accent4" refType="h" fact="0.0952"/>
          <dgm:constr type="l" for="ch" forName="Accent5" refType="w" fact="0.2883"/>
          <dgm:constr type="t" for="ch" forName="Accent5" refType="h" fact="0.1353"/>
          <dgm:constr type="w" for="ch" forName="Accent5" refType="w" fact="0.0704"/>
          <dgm:constr type="h" for="ch" forName="Accent5" refType="h" fact="0.069"/>
          <dgm:constr type="l" for="ch" forName="Accent6" refType="w" fact="0.0666"/>
          <dgm:constr type="t" for="ch" forName="Accent6" refType="h" fact="0.53"/>
          <dgm:constr type="w" for="ch" forName="Accent6" refType="w" fact="0.0704"/>
          <dgm:constr type="h" for="ch" forName="Accent6" refType="h" fact="0.069"/>
        </dgm:constrLst>
      </dgm:if>
      <dgm:if name="Name3" axis="ch ch" ptType="node node" func="cnt" op="equ" val="1">
        <dgm:alg type="composite">
          <dgm:param type="ar" val="1.2476"/>
        </dgm:alg>
        <dgm:constrLst>
          <dgm:constr type="primFontSz" for="des" ptType="node" op="equ" val="65"/>
          <dgm:constr type="l" for="ch" forName="Parent" refType="w" fact="0.2145"/>
          <dgm:constr type="t" for="ch" forName="Parent" refType="h" fact="0.039"/>
          <dgm:constr type="w" for="ch" forName="Parent" refType="w" fact="0.6861"/>
          <dgm:constr type="h" for="ch" forName="Parent" refType="h" fact="0.856"/>
          <dgm:constr type="l" for="ch" forName="Accent8" refType="w" fact="0.0262"/>
          <dgm:constr type="t" for="ch" forName="Accent8" refType="h" fact="0.6434"/>
          <dgm:constr type="w" for="ch" forName="Accent8" refType="w" fact="0.138"/>
          <dgm:constr type="h" for="ch" forName="Accent8" refType="h" fact="0.1721"/>
          <dgm:constr type="l" for="ch" forName="Accent1" refType="w" fact="0.6059"/>
          <dgm:constr type="t" for="ch" forName="Accent1" refType="h" fact="0"/>
          <dgm:constr type="w" for="ch" forName="Accent1" refType="w" fact="0.0763"/>
          <dgm:constr type="h" for="ch" forName="Accent1" refType="h" fact="0.0952"/>
          <dgm:constr type="l" for="ch" forName="Accent2" refType="w" fact="0.4253"/>
          <dgm:constr type="t" for="ch" forName="Accent2" refType="h" fact="0.8314"/>
          <dgm:constr type="w" for="ch" forName="Accent2" refType="w" fact="0.0553"/>
          <dgm:constr type="h" for="ch" forName="Accent2" refType="h" fact="0.069"/>
          <dgm:constr type="l" for="ch" forName="Accent3" refType="w" fact="0.9447"/>
          <dgm:constr type="t" for="ch" forName="Accent3" refType="h" fact="0.3864"/>
          <dgm:constr type="w" for="ch" forName="Accent3" refType="w" fact="0.0553"/>
          <dgm:constr type="h" for="ch" forName="Accent3" refType="h" fact="0.069"/>
          <dgm:constr type="l" for="ch" forName="Child1" refType="w" fact="0"/>
          <dgm:constr type="t" for="ch" forName="Child1" refType="h" fact="0.1935"/>
          <dgm:constr type="w" for="ch" forName="Child1" refType="w" fact="0.2789"/>
          <dgm:constr type="h" for="ch" forName="Child1" refType="h" fact="0.3479"/>
          <dgm:constr type="l" for="ch" forName="Accent4" refType="w" fact="0.6803"/>
          <dgm:constr type="t" for="ch" forName="Accent4" refType="h" fact="0.9048"/>
          <dgm:constr type="w" for="ch" forName="Accent4" refType="w" fact="0.0763"/>
          <dgm:constr type="h" for="ch" forName="Accent4" refType="h" fact="0.0952"/>
          <dgm:constr type="l" for="ch" forName="Accent7" refType="w" fact="0.5287"/>
          <dgm:constr type="t" for="ch" forName="Accent7" refType="h" fact="0.1383"/>
          <dgm:constr type="w" for="ch" forName="Accent7" refType="w" fact="0.0763"/>
          <dgm:constr type="h" for="ch" forName="Accent7" refType="h" fact="0.0952"/>
          <dgm:constr type="l" for="ch" forName="Accent5" refType="w" fact="0.4409"/>
          <dgm:constr type="t" for="ch" forName="Accent5" refType="h" fact="0.1353"/>
          <dgm:constr type="w" for="ch" forName="Accent5" refType="w" fact="0.0553"/>
          <dgm:constr type="h" for="ch" forName="Accent5" refType="h" fact="0.069"/>
          <dgm:constr type="l" for="ch" forName="Accent6" refType="w" fact="0.2668"/>
          <dgm:constr type="t" for="ch" forName="Accent6" refType="h" fact="0.53"/>
          <dgm:constr type="w" for="ch" forName="Accent6" refType="w" fact="0.0553"/>
          <dgm:constr type="h" for="ch" forName="Accent6" refType="h" fact="0.069"/>
        </dgm:constrLst>
      </dgm:if>
      <dgm:if name="Name4" axis="ch ch" ptType="node node" func="cnt" op="equ" val="2">
        <dgm:alg type="composite">
          <dgm:param type="ar" val="1.592"/>
        </dgm:alg>
        <dgm:constrLst>
          <dgm:constr type="primFontSz" for="des" ptType="node" op="equ" val="65"/>
          <dgm:constr type="l" for="ch" forName="Parent" refType="w" fact="0.1886"/>
          <dgm:constr type="t" for="ch" forName="Parent" refType="h" fact="0.039"/>
          <dgm:constr type="w" for="ch" forName="Parent" refType="w" fact="0.5377"/>
          <dgm:constr type="h" for="ch" forName="Parent" refType="h" fact="0.856"/>
          <dgm:constr type="l" for="ch" forName="Accent8" refType="w" fact="0.0411"/>
          <dgm:constr type="t" for="ch" forName="Accent8" refType="h" fact="0.6434"/>
          <dgm:constr type="w" for="ch" forName="Accent8" refType="w" fact="0.1081"/>
          <dgm:constr type="h" for="ch" forName="Accent8" refType="h" fact="0.1721"/>
          <dgm:constr type="l" for="ch" forName="Accent1" refType="w" fact="0.4954"/>
          <dgm:constr type="t" for="ch" forName="Accent1" refType="h" fact="0"/>
          <dgm:constr type="w" for="ch" forName="Accent1" refType="w" fact="0.0598"/>
          <dgm:constr type="h" for="ch" forName="Accent1" refType="h" fact="0.0952"/>
          <dgm:constr type="l" for="ch" forName="Accent2" refType="w" fact="0.3538"/>
          <dgm:constr type="t" for="ch" forName="Accent2" refType="h" fact="0.8314"/>
          <dgm:constr type="w" for="ch" forName="Accent2" refType="w" fact="0.0433"/>
          <dgm:constr type="h" for="ch" forName="Accent2" refType="h" fact="0.069"/>
          <dgm:constr type="l" for="ch" forName="Accent3" refType="w" fact="0.7609"/>
          <dgm:constr type="t" for="ch" forName="Accent3" refType="h" fact="0.3864"/>
          <dgm:constr type="w" for="ch" forName="Accent3" refType="w" fact="0.0433"/>
          <dgm:constr type="h" for="ch" forName="Accent3" refType="h" fact="0.069"/>
          <dgm:constr type="l" for="ch" forName="Accent9" refType="w" fact="0.6839"/>
          <dgm:constr type="t" for="ch" forName="Accent9" refType="h" fact="0.27"/>
          <dgm:constr type="w" for="ch" forName="Accent9" refType="w" fact="0.0598"/>
          <dgm:constr type="h" for="ch" forName="Accent9" refType="h" fact="0.0952"/>
          <dgm:constr type="l" for="ch" forName="Child1" refType="w" fact="0.0206"/>
          <dgm:constr type="t" for="ch" forName="Child1" refType="h" fact="0.1935"/>
          <dgm:constr type="w" for="ch" forName="Child1" refType="w" fact="0.2186"/>
          <dgm:constr type="h" for="ch" forName="Child1" refType="h" fact="0.3479"/>
          <dgm:constr type="l" for="ch" forName="Child2" refType="w" fact="0.7814"/>
          <dgm:constr type="t" for="ch" forName="Child2" refType="h" fact="0.0298"/>
          <dgm:constr type="w" for="ch" forName="Child2" refType="w" fact="0.2186"/>
          <dgm:constr type="h" for="ch" forName="Child2" refType="h" fact="0.3479"/>
          <dgm:constr type="l" for="ch" forName="Accent10" refType="w" fact="0"/>
          <dgm:constr type="t" for="ch" forName="Accent10" refType="h" fact="0.8482"/>
          <dgm:constr type="w" for="ch" forName="Accent10" refType="w" fact="0.0433"/>
          <dgm:constr type="h" for="ch" forName="Accent10" refType="h" fact="0.069"/>
          <dgm:constr type="l" for="ch" forName="Accent11" refType="w" fact="0.4318"/>
          <dgm:constr type="t" for="ch" forName="Accent11" refType="h" fact="0.75"/>
          <dgm:constr type="w" for="ch" forName="Accent11" refType="w" fact="0.0433"/>
          <dgm:constr type="h" for="ch" forName="Accent11" refType="h" fact="0.069"/>
          <dgm:constr type="l" for="ch" forName="Accent7" refType="w" fact="0.4349"/>
          <dgm:constr type="t" for="ch" forName="Accent7" refType="h" fact="0.1383"/>
          <dgm:constr type="w" for="ch" forName="Accent7" refType="w" fact="0.0598"/>
          <dgm:constr type="h" for="ch" forName="Accent7" refType="h" fact="0.0952"/>
          <dgm:constr type="l" for="ch" forName="Accent5" refType="w" fact="0.3661"/>
          <dgm:constr type="t" for="ch" forName="Accent5" refType="h" fact="0.1353"/>
          <dgm:constr type="w" for="ch" forName="Accent5" refType="w" fact="0.0433"/>
          <dgm:constr type="h" for="ch" forName="Accent5" refType="h" fact="0.069"/>
          <dgm:constr type="l" for="ch" forName="Accent6" refType="w" fact="0.2296"/>
          <dgm:constr type="t" for="ch" forName="Accent6" refType="h" fact="0.53"/>
          <dgm:constr type="w" for="ch" forName="Accent6" refType="w" fact="0.0433"/>
          <dgm:constr type="h" for="ch" forName="Accent6" refType="h" fact="0.069"/>
          <dgm:constr type="l" for="ch" forName="Accent4" refType="w" fact="0.5537"/>
          <dgm:constr type="t" for="ch" forName="Accent4" refType="h" fact="0.9048"/>
          <dgm:constr type="w" for="ch" forName="Accent4" refType="w" fact="0.0598"/>
          <dgm:constr type="h" for="ch" forName="Accent4" refType="h" fact="0.0952"/>
        </dgm:constrLst>
      </dgm:if>
      <dgm:if name="Name5" axis="ch ch" ptType="node node" func="cnt" op="equ" val="3">
        <dgm:alg type="composite">
          <dgm:param type="ar" val="1.7557"/>
        </dgm:alg>
        <dgm:constrLst>
          <dgm:constr type="primFontSz" for="des" ptType="node" op="equ" val="65"/>
          <dgm:constr type="l" for="ch" forName="Parent" refType="w" fact="0.171"/>
          <dgm:constr type="t" for="ch" forName="Parent" refType="h" fact="0.039"/>
          <dgm:constr type="w" for="ch" forName="Parent" refType="w" fact="0.4875"/>
          <dgm:constr type="h" for="ch" forName="Parent" refType="h" fact="0.856"/>
          <dgm:constr type="l" for="ch" forName="Accent8" refType="w" fact="0.0373"/>
          <dgm:constr type="t" for="ch" forName="Accent8" refType="h" fact="0.6434"/>
          <dgm:constr type="w" for="ch" forName="Accent8" refType="w" fact="0.098"/>
          <dgm:constr type="h" for="ch" forName="Accent8" refType="h" fact="0.1721"/>
          <dgm:constr type="l" for="ch" forName="Accent1" refType="w" fact="0.4492"/>
          <dgm:constr type="t" for="ch" forName="Accent1" refType="h" fact="0"/>
          <dgm:constr type="w" for="ch" forName="Accent1" refType="w" fact="0.0542"/>
          <dgm:constr type="h" for="ch" forName="Accent1" refType="h" fact="0.0952"/>
          <dgm:constr type="l" for="ch" forName="Accent2" refType="w" fact="0.3209"/>
          <dgm:constr type="t" for="ch" forName="Accent2" refType="h" fact="0.8314"/>
          <dgm:constr type="w" for="ch" forName="Accent2" refType="w" fact="0.0393"/>
          <dgm:constr type="h" for="ch" forName="Accent2" refType="h" fact="0.069"/>
          <dgm:constr type="l" for="ch" forName="Accent3" refType="w" fact="0.6899"/>
          <dgm:constr type="t" for="ch" forName="Accent3" refType="h" fact="0.3864"/>
          <dgm:constr type="w" for="ch" forName="Accent3" refType="w" fact="0.0393"/>
          <dgm:constr type="h" for="ch" forName="Accent3" refType="h" fact="0.069"/>
          <dgm:constr type="l" for="ch" forName="Accent9" refType="w" fact="0.6201"/>
          <dgm:constr type="t" for="ch" forName="Accent9" refType="h" fact="0.27"/>
          <dgm:constr type="w" for="ch" forName="Accent9" refType="w" fact="0.0542"/>
          <dgm:constr type="h" for="ch" forName="Accent9" refType="h" fact="0.0952"/>
          <dgm:constr type="l" for="ch" forName="Child1" refType="w" fact="0.0186"/>
          <dgm:constr type="t" for="ch" forName="Child1" refType="h" fact="0.1935"/>
          <dgm:constr type="w" for="ch" forName="Child1" refType="w" fact="0.1982"/>
          <dgm:constr type="h" for="ch" forName="Child1" refType="h" fact="0.3479"/>
          <dgm:constr type="l" for="ch" forName="Child2" refType="w" fact="0.7086"/>
          <dgm:constr type="t" for="ch" forName="Child2" refType="h" fact="0.0298"/>
          <dgm:constr type="w" for="ch" forName="Child2" refType="w" fact="0.1982"/>
          <dgm:constr type="h" for="ch" forName="Child2" refType="h" fact="0.3479"/>
          <dgm:constr type="l" for="ch" forName="Child3" refType="w" fact="0.8018"/>
          <dgm:constr type="t" for="ch" forName="Child3" refType="h" fact="0.6312"/>
          <dgm:constr type="w" for="ch" forName="Child3" refType="w" fact="0.1982"/>
          <dgm:constr type="h" for="ch" forName="Child3" refType="h" fact="0.3479"/>
          <dgm:constr type="l" for="ch" forName="Accent12" refType="w" fact="0.7459"/>
          <dgm:constr type="t" for="ch" forName="Accent12" refType="h" fact="0.619"/>
          <dgm:constr type="w" for="ch" forName="Accent12" refType="w" fact="0.0393"/>
          <dgm:constr type="h" for="ch" forName="Accent12" refType="h" fact="0.069"/>
          <dgm:constr type="l" for="ch" forName="Accent4" refType="w" fact="0.5021"/>
          <dgm:constr type="t" for="ch" forName="Accent4" refType="h" fact="0.9048"/>
          <dgm:constr type="w" for="ch" forName="Accent4" refType="w" fact="0.0542"/>
          <dgm:constr type="h" for="ch" forName="Accent4" refType="h" fact="0.0952"/>
          <dgm:constr type="l" for="ch" forName="Accent10" refType="w" fact="0"/>
          <dgm:constr type="t" for="ch" forName="Accent10" refType="h" fact="0.8482"/>
          <dgm:constr type="w" for="ch" forName="Accent10" refType="w" fact="0.0393"/>
          <dgm:constr type="h" for="ch" forName="Accent10" refType="h" fact="0.069"/>
          <dgm:constr type="l" for="ch" forName="Accent11" refType="w" fact="0.3916"/>
          <dgm:constr type="t" for="ch" forName="Accent11" refType="h" fact="0.75"/>
          <dgm:constr type="w" for="ch" forName="Accent11" refType="w" fact="0.0393"/>
          <dgm:constr type="h" for="ch" forName="Accent11" refType="h" fact="0.069"/>
          <dgm:constr type="l" for="ch" forName="Accent7" refType="w" fact="0.3944"/>
          <dgm:constr type="t" for="ch" forName="Accent7" refType="h" fact="0.1383"/>
          <dgm:constr type="w" for="ch" forName="Accent7" refType="w" fact="0.0542"/>
          <dgm:constr type="h" for="ch" forName="Accent7" refType="h" fact="0.0952"/>
          <dgm:constr type="l" for="ch" forName="Accent5" refType="w" fact="0.3319"/>
          <dgm:constr type="t" for="ch" forName="Accent5" refType="h" fact="0.1353"/>
          <dgm:constr type="w" for="ch" forName="Accent5" refType="w" fact="0.0393"/>
          <dgm:constr type="h" for="ch" forName="Accent5" refType="h" fact="0.069"/>
          <dgm:constr type="l" for="ch" forName="Accent6" refType="w" fact="0.2082"/>
          <dgm:constr type="t" for="ch" forName="Accent6" refType="h" fact="0.53"/>
          <dgm:constr type="w" for="ch" forName="Accent6" refType="w" fact="0.0393"/>
          <dgm:constr type="h" for="ch" forName="Accent6" refType="h" fact="0.069"/>
        </dgm:constrLst>
      </dgm:if>
      <dgm:if name="Name6" axis="ch ch" ptType="node node" func="cnt" op="equ" val="4">
        <dgm:alg type="composite">
          <dgm:param type="ar" val="1.3749"/>
        </dgm:alg>
        <dgm:constrLst>
          <dgm:constr type="primFontSz" for="des" ptType="node" op="equ" val="65"/>
          <dgm:constr type="l" for="ch" forName="Parent" refType="w" fact="0.171"/>
          <dgm:constr type="t" for="ch" forName="Parent" refType="h" fact="0.0306"/>
          <dgm:constr type="w" for="ch" forName="Parent" refType="w" fact="0.4875"/>
          <dgm:constr type="h" for="ch" forName="Parent" refType="h" fact="0.6703"/>
          <dgm:constr type="l" for="ch" forName="Accent8" refType="w" fact="0.0373"/>
          <dgm:constr type="t" for="ch" forName="Accent8" refType="h" fact="0.5038"/>
          <dgm:constr type="w" for="ch" forName="Accent8" refType="w" fact="0.098"/>
          <dgm:constr type="h" for="ch" forName="Accent8" refType="h" fact="0.1348"/>
          <dgm:constr type="l" for="ch" forName="Accent1" refType="w" fact="0.4492"/>
          <dgm:constr type="t" for="ch" forName="Accent1" refType="h" fact="0"/>
          <dgm:constr type="w" for="ch" forName="Accent1" refType="w" fact="0.0542"/>
          <dgm:constr type="h" for="ch" forName="Accent1" refType="h" fact="0.0746"/>
          <dgm:constr type="l" for="ch" forName="Accent2" refType="w" fact="0.3209"/>
          <dgm:constr type="t" for="ch" forName="Accent2" refType="h" fact="0.6511"/>
          <dgm:constr type="w" for="ch" forName="Accent2" refType="w" fact="0.0393"/>
          <dgm:constr type="h" for="ch" forName="Accent2" refType="h" fact="0.054"/>
          <dgm:constr type="l" for="ch" forName="Accent3" refType="w" fact="0.6899"/>
          <dgm:constr type="t" for="ch" forName="Accent3" refType="h" fact="0.3026"/>
          <dgm:constr type="w" for="ch" forName="Accent3" refType="w" fact="0.0393"/>
          <dgm:constr type="h" for="ch" forName="Accent3" refType="h" fact="0.054"/>
          <dgm:constr type="l" for="ch" forName="Accent9" refType="w" fact="0.6201"/>
          <dgm:constr type="t" for="ch" forName="Accent9" refType="h" fact="0.2115"/>
          <dgm:constr type="w" for="ch" forName="Accent9" refType="w" fact="0.0542"/>
          <dgm:constr type="h" for="ch" forName="Accent9" refType="h" fact="0.0746"/>
          <dgm:constr type="l" for="ch" forName="Child1" refType="w" fact="0.0186"/>
          <dgm:constr type="t" for="ch" forName="Child1" refType="h" fact="0.1515"/>
          <dgm:constr type="w" for="ch" forName="Child1" refType="w" fact="0.1982"/>
          <dgm:constr type="h" for="ch" forName="Child1" refType="h" fact="0.2725"/>
          <dgm:constr type="l" for="ch" forName="Child2" refType="w" fact="0.7086"/>
          <dgm:constr type="t" for="ch" forName="Child2" refType="h" fact="0.0233"/>
          <dgm:constr type="w" for="ch" forName="Child2" refType="w" fact="0.1982"/>
          <dgm:constr type="h" for="ch" forName="Child2" refType="h" fact="0.2725"/>
          <dgm:constr type="l" for="ch" forName="Child3" refType="w" fact="0.8018"/>
          <dgm:constr type="t" for="ch" forName="Child3" refType="h" fact="0.4943"/>
          <dgm:constr type="w" for="ch" forName="Child3" refType="w" fact="0.1982"/>
          <dgm:constr type="h" for="ch" forName="Child3" refType="h" fact="0.2725"/>
          <dgm:constr type="l" for="ch" forName="Accent12" refType="w" fact="0.7459"/>
          <dgm:constr type="t" for="ch" forName="Accent12" refType="h" fact="0.4848"/>
          <dgm:constr type="w" for="ch" forName="Accent12" refType="w" fact="0.0393"/>
          <dgm:constr type="h" for="ch" forName="Accent12" refType="h" fact="0.054"/>
          <dgm:constr type="l" for="ch" forName="Accent4" refType="w" fact="0.5021"/>
          <dgm:constr type="t" for="ch" forName="Accent4" refType="h" fact="0.7085"/>
          <dgm:constr type="w" for="ch" forName="Accent4" refType="w" fact="0.0542"/>
          <dgm:constr type="h" for="ch" forName="Accent4" refType="h" fact="0.0746"/>
          <dgm:constr type="l" for="ch" forName="Accent10" refType="w" fact="0"/>
          <dgm:constr type="t" for="ch" forName="Accent10" refType="h" fact="0.6642"/>
          <dgm:constr type="w" for="ch" forName="Accent10" refType="w" fact="0.0393"/>
          <dgm:constr type="h" for="ch" forName="Accent10" refType="h" fact="0.054"/>
          <dgm:constr type="l" for="ch" forName="Accent11" refType="w" fact="0.3916"/>
          <dgm:constr type="t" for="ch" forName="Accent11" refType="h" fact="0.5873"/>
          <dgm:constr type="w" for="ch" forName="Accent11" refType="w" fact="0.0393"/>
          <dgm:constr type="h" for="ch" forName="Accent11" refType="h" fact="0.054"/>
          <dgm:constr type="l" for="ch" forName="Accent7" refType="w" fact="0.3944"/>
          <dgm:constr type="t" for="ch" forName="Accent7" refType="h" fact="0.1083"/>
          <dgm:constr type="w" for="ch" forName="Accent7" refType="w" fact="0.0542"/>
          <dgm:constr type="h" for="ch" forName="Accent7" refType="h" fact="0.0746"/>
          <dgm:constr type="l" for="ch" forName="Accent5" refType="w" fact="0.3319"/>
          <dgm:constr type="t" for="ch" forName="Accent5" refType="h" fact="0.1059"/>
          <dgm:constr type="w" for="ch" forName="Accent5" refType="w" fact="0.0393"/>
          <dgm:constr type="h" for="ch" forName="Accent5" refType="h" fact="0.054"/>
          <dgm:constr type="l" for="ch" forName="Accent6" refType="w" fact="0.2082"/>
          <dgm:constr type="t" for="ch" forName="Accent6" refType="h" fact="0.4151"/>
          <dgm:constr type="w" for="ch" forName="Accent6" refType="w" fact="0.0393"/>
          <dgm:constr type="h" for="ch" forName="Accent6" refType="h" fact="0.054"/>
          <dgm:constr type="l" for="ch" forName="Child4" refType="w" fact="0.2329"/>
          <dgm:constr type="t" for="ch" forName="Child4" refType="h" fact="0.7275"/>
          <dgm:constr type="w" for="ch" forName="Child4" refType="w" fact="0.1982"/>
          <dgm:constr type="h" for="ch" forName="Child4" refType="h" fact="0.2725"/>
          <dgm:constr type="l" for="ch" forName="Accent13" refType="w" fact="0.4099"/>
          <dgm:constr type="t" for="ch" forName="Accent13" refType="h" fact="0.7183"/>
          <dgm:constr type="w" for="ch" forName="Accent13" refType="w" fact="0.0393"/>
          <dgm:constr type="h" for="ch" forName="Accent13" refType="h" fact="0.054"/>
        </dgm:constrLst>
      </dgm:if>
      <dgm:else name="Name7">
        <dgm:alg type="composite">
          <dgm:param type="ar" val="1.1477"/>
        </dgm:alg>
        <dgm:constrLst>
          <dgm:constr type="primFontSz" for="des" ptType="node" op="equ" val="65"/>
          <dgm:constr type="l" for="ch" forName="Parent" refType="w" fact="0.171"/>
          <dgm:constr type="t" for="ch" forName="Parent" refType="h" fact="0.1907"/>
          <dgm:constr type="w" for="ch" forName="Parent" refType="w" fact="0.4875"/>
          <dgm:constr type="h" for="ch" forName="Parent" refType="h" fact="0.5596"/>
          <dgm:constr type="l" for="ch" forName="Accent8" refType="w" fact="0.0373"/>
          <dgm:constr type="t" for="ch" forName="Accent8" refType="h" fact="0.5858"/>
          <dgm:constr type="w" for="ch" forName="Accent8" refType="w" fact="0.098"/>
          <dgm:constr type="h" for="ch" forName="Accent8" refType="h" fact="0.1125"/>
          <dgm:constr type="l" for="ch" forName="Accent1" refType="w" fact="0.4492"/>
          <dgm:constr type="t" for="ch" forName="Accent1" refType="h" fact="0.1652"/>
          <dgm:constr type="w" for="ch" forName="Accent1" refType="w" fact="0.0542"/>
          <dgm:constr type="h" for="ch" forName="Accent1" refType="h" fact="0.0623"/>
          <dgm:constr type="l" for="ch" forName="Accent2" refType="w" fact="0.3209"/>
          <dgm:constr type="t" for="ch" forName="Accent2" refType="h" fact="0.7087"/>
          <dgm:constr type="w" for="ch" forName="Accent2" refType="w" fact="0.0393"/>
          <dgm:constr type="h" for="ch" forName="Accent2" refType="h" fact="0.0451"/>
          <dgm:constr type="l" for="ch" forName="Accent3" refType="w" fact="0.6899"/>
          <dgm:constr type="t" for="ch" forName="Accent3" refType="h" fact="0.4178"/>
          <dgm:constr type="w" for="ch" forName="Accent3" refType="w" fact="0.0393"/>
          <dgm:constr type="h" for="ch" forName="Accent3" refType="h" fact="0.0451"/>
          <dgm:constr type="l" for="ch" forName="Accent9" refType="w" fact="0.6201"/>
          <dgm:constr type="t" for="ch" forName="Accent9" refType="h" fact="0.3417"/>
          <dgm:constr type="w" for="ch" forName="Accent9" refType="w" fact="0.0542"/>
          <dgm:constr type="h" for="ch" forName="Accent9" refType="h" fact="0.0623"/>
          <dgm:constr type="l" for="ch" forName="Child1" refType="w" fact="0.0186"/>
          <dgm:constr type="t" for="ch" forName="Child1" refType="h" fact="0.2917"/>
          <dgm:constr type="w" for="ch" forName="Child1" refType="w" fact="0.1982"/>
          <dgm:constr type="h" for="ch" forName="Child1" refType="h" fact="0.2275"/>
          <dgm:constr type="l" for="ch" forName="Child2" refType="w" fact="0.7086"/>
          <dgm:constr type="t" for="ch" forName="Child2" refType="h" fact="0.1847"/>
          <dgm:constr type="w" for="ch" forName="Child2" refType="w" fact="0.1982"/>
          <dgm:constr type="h" for="ch" forName="Child2" refType="h" fact="0.2275"/>
          <dgm:constr type="l" for="ch" forName="Child3" refType="w" fact="0.8018"/>
          <dgm:constr type="t" for="ch" forName="Child3" refType="h" fact="0.5778"/>
          <dgm:constr type="w" for="ch" forName="Child3" refType="w" fact="0.1982"/>
          <dgm:constr type="h" for="ch" forName="Child3" refType="h" fact="0.2275"/>
          <dgm:constr type="l" for="ch" forName="Accent12" refType="w" fact="0.7459"/>
          <dgm:constr type="t" for="ch" forName="Accent12" refType="h" fact="0.5699"/>
          <dgm:constr type="w" for="ch" forName="Accent12" refType="w" fact="0.0393"/>
          <dgm:constr type="h" for="ch" forName="Accent12" refType="h" fact="0.0451"/>
          <dgm:constr type="l" for="ch" forName="Accent4" refType="w" fact="0.5021"/>
          <dgm:constr type="t" for="ch" forName="Accent4" refType="h" fact="0.7567"/>
          <dgm:constr type="w" for="ch" forName="Accent4" refType="w" fact="0.0542"/>
          <dgm:constr type="h" for="ch" forName="Accent4" refType="h" fact="0.0623"/>
          <dgm:constr type="l" for="ch" forName="Accent10" refType="w" fact="0"/>
          <dgm:constr type="t" for="ch" forName="Accent10" refType="h" fact="0.7197"/>
          <dgm:constr type="w" for="ch" forName="Accent10" refType="w" fact="0.0393"/>
          <dgm:constr type="h" for="ch" forName="Accent10" refType="h" fact="0.0451"/>
          <dgm:constr type="l" for="ch" forName="Accent11" refType="w" fact="0.3916"/>
          <dgm:constr type="t" for="ch" forName="Accent11" refType="h" fact="0.6555"/>
          <dgm:constr type="w" for="ch" forName="Accent11" refType="w" fact="0.0393"/>
          <dgm:constr type="h" for="ch" forName="Accent11" refType="h" fact="0.0451"/>
          <dgm:constr type="l" for="ch" forName="Accent7" refType="w" fact="0.3944"/>
          <dgm:constr type="t" for="ch" forName="Accent7" refType="h" fact="0.2556"/>
          <dgm:constr type="w" for="ch" forName="Accent7" refType="w" fact="0.0542"/>
          <dgm:constr type="h" for="ch" forName="Accent7" refType="h" fact="0.0623"/>
          <dgm:constr type="l" for="ch" forName="Accent5" refType="w" fact="0.3319"/>
          <dgm:constr type="t" for="ch" forName="Accent5" refType="h" fact="0.2536"/>
          <dgm:constr type="w" for="ch" forName="Accent5" refType="w" fact="0.0393"/>
          <dgm:constr type="h" for="ch" forName="Accent5" refType="h" fact="0.0451"/>
          <dgm:constr type="l" for="ch" forName="Accent6" refType="w" fact="0.2082"/>
          <dgm:constr type="t" for="ch" forName="Accent6" refType="h" fact="0.5117"/>
          <dgm:constr type="w" for="ch" forName="Accent6" refType="w" fact="0.0393"/>
          <dgm:constr type="h" for="ch" forName="Accent6" refType="h" fact="0.0451"/>
          <dgm:constr type="l" for="ch" forName="Child5" refType="w" fact="0.4219"/>
          <dgm:constr type="t" for="ch" forName="Child5" refType="h" fact="0"/>
          <dgm:constr type="w" for="ch" forName="Child5" refType="w" fact="0.1982"/>
          <dgm:constr type="h" for="ch" forName="Child5" refType="h" fact="0.2275"/>
          <dgm:constr type="l" for="ch" forName="Child4" refType="w" fact="0.2329"/>
          <dgm:constr type="t" for="ch" forName="Child4" refType="h" fact="0.7725"/>
          <dgm:constr type="w" for="ch" forName="Child4" refType="w" fact="0.1982"/>
          <dgm:constr type="h" for="ch" forName="Child4" refType="h" fact="0.2275"/>
          <dgm:constr type="l" for="ch" forName="Accent15" refType="w" fact="0.1775"/>
          <dgm:constr type="t" for="ch" forName="Accent15" refType="h" fact="0.2466"/>
          <dgm:constr type="w" for="ch" forName="Accent15" refType="w" fact="0.0393"/>
          <dgm:constr type="h" for="ch" forName="Accent15" refType="h" fact="0.0451"/>
          <dgm:constr type="l" for="ch" forName="Accent16" refType="w" fact="0.6351"/>
          <dgm:constr type="t" for="ch" forName="Accent16" refType="h" fact="0.056"/>
          <dgm:constr type="w" for="ch" forName="Accent16" refType="w" fact="0.0393"/>
          <dgm:constr type="h" for="ch" forName="Accent16" refType="h" fact="0.0451"/>
          <dgm:constr type="l" for="ch" forName="Accent13" refType="w" fact="0.4099"/>
          <dgm:constr type="t" for="ch" forName="Accent13" refType="h" fact="0.7648"/>
          <dgm:constr type="w" for="ch" forName="Accent13" refType="w" fact="0.0393"/>
          <dgm:constr type="h" for="ch" forName="Accent13" refType="h" fact="0.0451"/>
        </dgm:constrLst>
      </dgm:else>
    </dgm:choose>
    <dgm:forEach name="wrapper" axis="self" ptType="parTrans">
      <dgm:forEach name="accentRepeat1" axis="self">
        <dgm:layoutNode name="AccentHold1" styleLbl="node1">
          <dgm:alg type="sp"/>
          <dgm:shape xmlns:r="http://schemas.openxmlformats.org/officeDocument/2006/relationships" type="ellipse" r:blip="">
            <dgm:adjLst/>
          </dgm:shape>
          <dgm:presOf/>
        </dgm:layoutNode>
      </dgm:forEach>
      <dgm:forEach name="accentRepeat2" axis="self">
        <dgm:layoutNode name="AccentHold2" styleLbl="node1">
          <dgm:alg type="sp"/>
          <dgm:shape xmlns:r="http://schemas.openxmlformats.org/officeDocument/2006/relationships" type="ellipse" r:blip="">
            <dgm:adjLst/>
          </dgm:shape>
          <dgm:presOf/>
        </dgm:layoutNode>
      </dgm:forEach>
      <dgm:forEach name="accentRepeat3" axis="self">
        <dgm:layoutNode name="AccentHold3" styleLbl="node1">
          <dgm:alg type="sp"/>
          <dgm:shape xmlns:r="http://schemas.openxmlformats.org/officeDocument/2006/relationships" type="ellipse" r:blip="">
            <dgm:adjLst/>
          </dgm:shape>
          <dgm:presOf/>
        </dgm:layoutNode>
      </dgm:forEach>
    </dgm:forEach>
    <dgm:forEach name="Name8" axis="ch" ptType="node" cnt="1">
      <dgm:layoutNode name="Parent" styleLbl="node0">
        <dgm:varLst>
          <dgm:chMax val="5"/>
          <dgm:chPref val="5"/>
        </dgm:varLst>
        <dgm:alg type="tx"/>
        <dgm:shape xmlns:r="http://schemas.openxmlformats.org/officeDocument/2006/relationships" type="ellipse" r:blip="">
          <dgm:adjLst/>
        </dgm:shape>
        <dgm:presOf axis="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choose name="Name9">
        <dgm:if name="Name10" axis="ch" ptType="node" func="cnt" op="lte" val="4">
          <dgm:layoutNode name="Accent1" styleLbl="node1">
            <dgm:alg type="sp"/>
            <dgm:shape xmlns:r="http://schemas.openxmlformats.org/officeDocument/2006/relationships" type="ellipse" r:blip="">
              <dgm:adjLst/>
            </dgm:shape>
            <dgm:presOf/>
            <dgm:constrLst/>
          </dgm:layoutNode>
        </dgm:if>
        <dgm:else name="Name11"/>
      </dgm:choose>
      <dgm:layoutNode name="Accent2" styleLbl="node1">
        <dgm:alg type="sp"/>
        <dgm:shape xmlns:r="http://schemas.openxmlformats.org/officeDocument/2006/relationships" type="ellipse" r:blip="">
          <dgm:adjLst/>
        </dgm:shape>
        <dgm:presOf/>
        <dgm:constrLst/>
      </dgm:layoutNode>
      <dgm:layoutNode name="Accent3" styleLbl="node1">
        <dgm:alg type="sp"/>
        <dgm:shape xmlns:r="http://schemas.openxmlformats.org/officeDocument/2006/relationships" type="ellipse" r:blip="">
          <dgm:adjLst/>
        </dgm:shape>
        <dgm:presOf/>
        <dgm:constrLst/>
      </dgm:layoutNode>
      <dgm:layoutNode name="Accent4" styleLbl="node1">
        <dgm:alg type="sp"/>
        <dgm:shape xmlns:r="http://schemas.openxmlformats.org/officeDocument/2006/relationships" type="ellipse" r:blip="">
          <dgm:adjLst/>
        </dgm:shape>
        <dgm:presOf/>
        <dgm:constrLst/>
      </dgm:layoutNode>
      <dgm:layoutNode name="Accent5" styleLbl="node1">
        <dgm:alg type="sp"/>
        <dgm:shape xmlns:r="http://schemas.openxmlformats.org/officeDocument/2006/relationships" type="ellipse" r:blip="">
          <dgm:adjLst/>
        </dgm:shape>
        <dgm:presOf/>
        <dgm:constrLst/>
      </dgm:layoutNode>
      <dgm:layoutNode name="Accent6" styleLbl="node1">
        <dgm:alg type="sp"/>
        <dgm:shape xmlns:r="http://schemas.openxmlformats.org/officeDocument/2006/relationships" type="ellipse" r:blip="">
          <dgm:adjLst/>
        </dgm:shape>
        <dgm:presOf/>
        <dgm:constrLst/>
      </dgm:layoutNode>
    </dgm:forEach>
    <dgm:forEach name="Name12" axis="ch ch" ptType="node node" st="1 1" cnt="1 1">
      <dgm:layoutNode name="Child1" styleLbl="node1">
        <dgm:varLst>
          <dgm:chMax val="0"/>
          <dgm:chPref val="0"/>
        </dgm:varLst>
        <dgm:alg type="tx">
          <dgm:param type="shpTxLTRAlignCh" val="ctr"/>
          <dgm:param type="txAnchorVertCh" val="mid"/>
        </dgm:alg>
        <dgm:shape xmlns:r="http://schemas.openxmlformats.org/officeDocument/2006/relationships" type="ellipse" r:blip="">
          <dgm:adjLst/>
        </dgm:shape>
        <dgm:presOf axis="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Accent7">
        <dgm:alg type="sp"/>
        <dgm:shape xmlns:r="http://schemas.openxmlformats.org/officeDocument/2006/relationships" r:blip="">
          <dgm:adjLst/>
        </dgm:shape>
        <dgm:presOf/>
        <dgm:constrLst/>
        <dgm:forEach name="Name13" ref="accentRepeat1"/>
      </dgm:layoutNode>
      <dgm:layoutNode name="Accent8">
        <dgm:alg type="sp"/>
        <dgm:shape xmlns:r="http://schemas.openxmlformats.org/officeDocument/2006/relationships" r:blip="">
          <dgm:adjLst/>
        </dgm:shape>
        <dgm:presOf/>
        <dgm:constrLst/>
        <dgm:forEach name="Name14" ref="accentRepeat2"/>
      </dgm:layoutNode>
    </dgm:forEach>
    <dgm:forEach name="Name15" axis="ch ch" ptType="node node" st="1 2" cnt="1 1">
      <dgm:layoutNode name="Child2" styleLbl="node1">
        <dgm:varLst>
          <dgm:chMax val="0"/>
          <dgm:chPref val="0"/>
        </dgm:varLst>
        <dgm:alg type="tx">
          <dgm:param type="shpTxLTRAlignCh" val="ctr"/>
          <dgm:param type="txAnchorVertCh" val="mid"/>
        </dgm:alg>
        <dgm:shape xmlns:r="http://schemas.openxmlformats.org/officeDocument/2006/relationships" type="ellipse" r:blip="">
          <dgm:adjLst/>
        </dgm:shape>
        <dgm:presOf axis="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Accent9">
        <dgm:alg type="sp"/>
        <dgm:shape xmlns:r="http://schemas.openxmlformats.org/officeDocument/2006/relationships" r:blip="">
          <dgm:adjLst/>
        </dgm:shape>
        <dgm:presOf/>
        <dgm:constrLst/>
        <dgm:forEach name="Name16" ref="accentRepeat1"/>
      </dgm:layoutNode>
      <dgm:layoutNode name="Accent10">
        <dgm:alg type="sp"/>
        <dgm:shape xmlns:r="http://schemas.openxmlformats.org/officeDocument/2006/relationships" r:blip="">
          <dgm:adjLst/>
        </dgm:shape>
        <dgm:presOf/>
        <dgm:constrLst/>
        <dgm:forEach name="Name17" ref="accentRepeat2"/>
      </dgm:layoutNode>
      <dgm:layoutNode name="Accent11">
        <dgm:alg type="sp"/>
        <dgm:shape xmlns:r="http://schemas.openxmlformats.org/officeDocument/2006/relationships" r:blip="">
          <dgm:adjLst/>
        </dgm:shape>
        <dgm:presOf/>
        <dgm:constrLst/>
        <dgm:forEach name="Name18" ref="accentRepeat3"/>
      </dgm:layoutNode>
    </dgm:forEach>
    <dgm:forEach name="Name19" axis="ch ch" ptType="node node" st="1 3" cnt="1 1">
      <dgm:layoutNode name="Child3" styleLbl="node1">
        <dgm:varLst>
          <dgm:chMax val="0"/>
          <dgm:chPref val="0"/>
        </dgm:varLst>
        <dgm:alg type="tx">
          <dgm:param type="shpTxLTRAlignCh" val="ctr"/>
          <dgm:param type="txAnchorVertCh" val="mid"/>
        </dgm:alg>
        <dgm:shape xmlns:r="http://schemas.openxmlformats.org/officeDocument/2006/relationships" type="ellipse" r:blip="">
          <dgm:adjLst/>
        </dgm:shape>
        <dgm:presOf axis="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Accent12">
        <dgm:alg type="sp"/>
        <dgm:shape xmlns:r="http://schemas.openxmlformats.org/officeDocument/2006/relationships" r:blip="">
          <dgm:adjLst/>
        </dgm:shape>
        <dgm:presOf/>
        <dgm:constrLst/>
        <dgm:forEach name="Name20" ref="accentRepeat1"/>
      </dgm:layoutNode>
    </dgm:forEach>
    <dgm:forEach name="Name21" axis="ch ch" ptType="node node" st="1 4" cnt="1 1">
      <dgm:layoutNode name="Child4" styleLbl="node1">
        <dgm:varLst>
          <dgm:chMax val="0"/>
          <dgm:chPref val="0"/>
        </dgm:varLst>
        <dgm:alg type="tx">
          <dgm:param type="shpTxLTRAlignCh" val="ctr"/>
          <dgm:param type="txAnchorVertCh" val="mid"/>
        </dgm:alg>
        <dgm:shape xmlns:r="http://schemas.openxmlformats.org/officeDocument/2006/relationships" type="ellipse" r:blip="">
          <dgm:adjLst/>
        </dgm:shape>
        <dgm:presOf axis="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Accent13">
        <dgm:alg type="sp"/>
        <dgm:shape xmlns:r="http://schemas.openxmlformats.org/officeDocument/2006/relationships" r:blip="">
          <dgm:adjLst/>
        </dgm:shape>
        <dgm:presOf/>
        <dgm:constrLst/>
        <dgm:forEach name="Name22" ref="accentRepeat1"/>
      </dgm:layoutNode>
    </dgm:forEach>
    <dgm:forEach name="Name23" axis="ch ch" ptType="node node" st="1 5" cnt="1 1">
      <dgm:layoutNode name="Child5" styleLbl="node1">
        <dgm:varLst>
          <dgm:chMax val="0"/>
          <dgm:chPref val="0"/>
        </dgm:varLst>
        <dgm:alg type="tx">
          <dgm:param type="shpTxLTRAlignCh" val="ctr"/>
          <dgm:param type="txAnchorVertCh" val="mid"/>
        </dgm:alg>
        <dgm:shape xmlns:r="http://schemas.openxmlformats.org/officeDocument/2006/relationships" type="ellipse" r:blip="">
          <dgm:adjLst/>
        </dgm:shape>
        <dgm:presOf axis="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Accent15">
        <dgm:alg type="sp"/>
        <dgm:shape xmlns:r="http://schemas.openxmlformats.org/officeDocument/2006/relationships" r:blip="">
          <dgm:adjLst/>
        </dgm:shape>
        <dgm:presOf/>
        <dgm:constrLst/>
        <dgm:forEach name="Name24" ref="accentRepeat2"/>
      </dgm:layoutNode>
      <dgm:layoutNode name="Accent16">
        <dgm:alg type="sp"/>
        <dgm:shape xmlns:r="http://schemas.openxmlformats.org/officeDocument/2006/relationships" r:blip="">
          <dgm:adjLst/>
        </dgm:shape>
        <dgm:presOf/>
        <dgm:constrLst/>
        <dgm:forEach name="Name25" ref="accentRepeat3"/>
      </dgm:layoutNode>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5">
  <dgm:title val=""/>
  <dgm:desc val=""/>
  <dgm:catLst>
    <dgm:cat type="simple" pri="10500"/>
  </dgm:catLst>
  <dgm:scene3d>
    <a:camera prst="orthographicFront"/>
    <a:lightRig rig="threePt" dir="t"/>
  </dgm:scene3d>
  <dgm:styleLbl name="node0">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lnNode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vennNode1">
    <dgm:scene3d>
      <a:camera prst="orthographicFront"/>
      <a:lightRig rig="threePt" dir="t"/>
    </dgm:scene3d>
    <dgm:sp3d/>
    <dgm:txPr/>
    <dgm:style>
      <a:lnRef idx="0">
        <a:scrgbClr r="0" g="0" b="0"/>
      </a:lnRef>
      <a:fillRef idx="3">
        <a:scrgbClr r="0" g="0" b="0"/>
      </a:fillRef>
      <a:effectRef idx="3">
        <a:scrgbClr r="0" g="0" b="0"/>
      </a:effectRef>
      <a:fontRef idx="minor">
        <a:schemeClr val="tx1"/>
      </a:fontRef>
    </dgm:style>
  </dgm:styleLbl>
  <dgm:styleLbl name="alignNode1">
    <dgm:scene3d>
      <a:camera prst="orthographicFront"/>
      <a:lightRig rig="threePt" dir="t"/>
    </dgm:scene3d>
    <dgm:sp3d/>
    <dgm:txPr/>
    <dgm:style>
      <a:lnRef idx="1">
        <a:scrgbClr r="0" g="0" b="0"/>
      </a:lnRef>
      <a:fillRef idx="3">
        <a:scrgbClr r="0" g="0" b="0"/>
      </a:fillRef>
      <a:effectRef idx="3">
        <a:scrgbClr r="0" g="0" b="0"/>
      </a:effectRef>
      <a:fontRef idx="minor">
        <a:schemeClr val="lt1"/>
      </a:fontRef>
    </dgm:style>
  </dgm:styleLbl>
  <dgm:styleLbl name="node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node2">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node3">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node4">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fgImgPlace1">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alignImgPlace1">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bgImgPlace1">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sib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0">
        <a:scrgbClr r="0" g="0" b="0"/>
      </a:fillRef>
      <a:effectRef idx="1">
        <a:scrgbClr r="0" g="0" b="0"/>
      </a:effectRef>
      <a:fontRef idx="minor"/>
    </dgm:style>
  </dgm:styleLbl>
  <dgm:styleLbl name="asst0">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2">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3">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4">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2">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3">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4">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solidF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3">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3">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0">
        <a:scrgbClr r="0" g="0" b="0"/>
      </a:lnRef>
      <a:fillRef idx="3">
        <a:scrgbClr r="0" g="0" b="0"/>
      </a:fillRef>
      <a:effectRef idx="3">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e l'en-tête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fr-FR"/>
          </a:p>
        </p:txBody>
      </p:sp>
      <p:sp>
        <p:nvSpPr>
          <p:cNvPr id="3" name="Espace réservé de la date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47181C26-53E3-6548-8E41-22763450D067}" type="datetimeFigureOut">
              <a:rPr lang="fr-FR" smtClean="0"/>
              <a:t>15/07/2016</a:t>
            </a:fld>
            <a:endParaRPr lang="fr-FR"/>
          </a:p>
        </p:txBody>
      </p:sp>
      <p:sp>
        <p:nvSpPr>
          <p:cNvPr id="4" name="Espace réservé de l'image des diapositives 3"/>
          <p:cNvSpPr>
            <a:spLocks noGrp="1" noRot="1" noChangeAspect="1"/>
          </p:cNvSpPr>
          <p:nvPr>
            <p:ph type="sldImg" idx="2"/>
          </p:nvPr>
        </p:nvSpPr>
        <p:spPr>
          <a:xfrm>
            <a:off x="1143000" y="685800"/>
            <a:ext cx="4572000" cy="3429000"/>
          </a:xfrm>
          <a:prstGeom prst="rect">
            <a:avLst/>
          </a:prstGeom>
          <a:noFill/>
          <a:ln w="12700">
            <a:solidFill>
              <a:prstClr val="black"/>
            </a:solidFill>
          </a:ln>
        </p:spPr>
        <p:txBody>
          <a:bodyPr vert="horz" lIns="91440" tIns="45720" rIns="91440" bIns="45720" rtlCol="0" anchor="ctr"/>
          <a:lstStyle/>
          <a:p>
            <a:endParaRPr lang="fr-FR"/>
          </a:p>
        </p:txBody>
      </p:sp>
      <p:sp>
        <p:nvSpPr>
          <p:cNvPr id="5" name="Espace réservé des commentaires 4"/>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6" name="Espace réservé du pied de page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fr-FR"/>
          </a:p>
        </p:txBody>
      </p:sp>
      <p:sp>
        <p:nvSpPr>
          <p:cNvPr id="7" name="Espace réservé du numéro de diapositive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FD9758F5-B0D8-0345-892C-E81391747862}" type="slidenum">
              <a:rPr lang="fr-FR" smtClean="0"/>
              <a:t>‹N°›</a:t>
            </a:fld>
            <a:endParaRPr lang="fr-FR"/>
          </a:p>
        </p:txBody>
      </p:sp>
    </p:spTree>
    <p:extLst>
      <p:ext uri="{BB962C8B-B14F-4D97-AF65-F5344CB8AC3E}">
        <p14:creationId xmlns:p14="http://schemas.microsoft.com/office/powerpoint/2010/main" val="4038625986"/>
      </p:ext>
    </p:extLst>
  </p:cSld>
  <p:clrMap bg1="lt1" tx1="dk1" bg2="lt2" tx2="dk2" accent1="accent1" accent2="accent2" accent3="accent3" accent4="accent4" accent5="accent5" accent6="accent6" hlink="hlink" folHlink="folHlink"/>
  <p:notesStyle>
    <a:lvl1pPr marL="0" algn="l" defTabSz="457200" rtl="0" eaLnBrk="1" latinLnBrk="0" hangingPunct="1">
      <a:defRPr sz="1200" kern="1200">
        <a:solidFill>
          <a:schemeClr val="tx1"/>
        </a:solidFill>
        <a:latin typeface="+mn-lt"/>
        <a:ea typeface="+mn-ea"/>
        <a:cs typeface="+mn-cs"/>
      </a:defRPr>
    </a:lvl1pPr>
    <a:lvl2pPr marL="457200" algn="l" defTabSz="457200" rtl="0" eaLnBrk="1" latinLnBrk="0" hangingPunct="1">
      <a:defRPr sz="1200" kern="1200">
        <a:solidFill>
          <a:schemeClr val="tx1"/>
        </a:solidFill>
        <a:latin typeface="+mn-lt"/>
        <a:ea typeface="+mn-ea"/>
        <a:cs typeface="+mn-cs"/>
      </a:defRPr>
    </a:lvl2pPr>
    <a:lvl3pPr marL="914400" algn="l" defTabSz="457200" rtl="0" eaLnBrk="1" latinLnBrk="0" hangingPunct="1">
      <a:defRPr sz="1200" kern="1200">
        <a:solidFill>
          <a:schemeClr val="tx1"/>
        </a:solidFill>
        <a:latin typeface="+mn-lt"/>
        <a:ea typeface="+mn-ea"/>
        <a:cs typeface="+mn-cs"/>
      </a:defRPr>
    </a:lvl3pPr>
    <a:lvl4pPr marL="1371600" algn="l" defTabSz="457200" rtl="0" eaLnBrk="1" latinLnBrk="0" hangingPunct="1">
      <a:defRPr sz="1200" kern="1200">
        <a:solidFill>
          <a:schemeClr val="tx1"/>
        </a:solidFill>
        <a:latin typeface="+mn-lt"/>
        <a:ea typeface="+mn-ea"/>
        <a:cs typeface="+mn-cs"/>
      </a:defRPr>
    </a:lvl4pPr>
    <a:lvl5pPr marL="1828800" algn="l" defTabSz="457200" rtl="0" eaLnBrk="1" latinLnBrk="0" hangingPunct="1">
      <a:defRPr sz="1200" kern="1200">
        <a:solidFill>
          <a:schemeClr val="tx1"/>
        </a:solidFill>
        <a:latin typeface="+mn-lt"/>
        <a:ea typeface="+mn-ea"/>
        <a:cs typeface="+mn-cs"/>
      </a:defRPr>
    </a:lvl5pPr>
    <a:lvl6pPr marL="2286000" algn="l" defTabSz="457200" rtl="0" eaLnBrk="1" latinLnBrk="0" hangingPunct="1">
      <a:defRPr sz="1200" kern="1200">
        <a:solidFill>
          <a:schemeClr val="tx1"/>
        </a:solidFill>
        <a:latin typeface="+mn-lt"/>
        <a:ea typeface="+mn-ea"/>
        <a:cs typeface="+mn-cs"/>
      </a:defRPr>
    </a:lvl6pPr>
    <a:lvl7pPr marL="2743200" algn="l" defTabSz="457200" rtl="0" eaLnBrk="1" latinLnBrk="0" hangingPunct="1">
      <a:defRPr sz="1200" kern="1200">
        <a:solidFill>
          <a:schemeClr val="tx1"/>
        </a:solidFill>
        <a:latin typeface="+mn-lt"/>
        <a:ea typeface="+mn-ea"/>
        <a:cs typeface="+mn-cs"/>
      </a:defRPr>
    </a:lvl7pPr>
    <a:lvl8pPr marL="3200400" algn="l" defTabSz="457200" rtl="0" eaLnBrk="1" latinLnBrk="0" hangingPunct="1">
      <a:defRPr sz="1200" kern="1200">
        <a:solidFill>
          <a:schemeClr val="tx1"/>
        </a:solidFill>
        <a:latin typeface="+mn-lt"/>
        <a:ea typeface="+mn-ea"/>
        <a:cs typeface="+mn-cs"/>
      </a:defRPr>
    </a:lvl8pPr>
    <a:lvl9pPr marL="3657600" algn="l" defTabSz="4572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D9758F5-B0D8-0345-892C-E81391747862}" type="slidenum">
              <a:rPr lang="fr-FR" smtClean="0"/>
              <a:t>2</a:t>
            </a:fld>
            <a:endParaRPr lang="fr-FR"/>
          </a:p>
        </p:txBody>
      </p:sp>
    </p:spTree>
    <p:extLst>
      <p:ext uri="{BB962C8B-B14F-4D97-AF65-F5344CB8AC3E}">
        <p14:creationId xmlns:p14="http://schemas.microsoft.com/office/powerpoint/2010/main" val="3396108625"/>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pPr marL="0" marR="0" indent="0" algn="l" defTabSz="457200" rtl="0" eaLnBrk="1" fontAlgn="auto" latinLnBrk="0" hangingPunct="1">
              <a:lnSpc>
                <a:spcPct val="100000"/>
              </a:lnSpc>
              <a:spcBef>
                <a:spcPts val="0"/>
              </a:spcBef>
              <a:spcAft>
                <a:spcPts val="0"/>
              </a:spcAft>
              <a:buClrTx/>
              <a:buSzTx/>
              <a:buFontTx/>
              <a:buNone/>
              <a:tabLst/>
              <a:defRPr/>
            </a:pPr>
            <a:r>
              <a:rPr lang="fr-FR" dirty="0"/>
              <a:t>CD: 10 minutes</a:t>
            </a:r>
          </a:p>
          <a:p>
            <a:endParaRPr lang="fr-FR" dirty="0"/>
          </a:p>
        </p:txBody>
      </p:sp>
      <p:sp>
        <p:nvSpPr>
          <p:cNvPr id="4" name="Espace réservé du numéro de diapositive 3"/>
          <p:cNvSpPr>
            <a:spLocks noGrp="1"/>
          </p:cNvSpPr>
          <p:nvPr>
            <p:ph type="sldNum" sz="quarter" idx="10"/>
          </p:nvPr>
        </p:nvSpPr>
        <p:spPr/>
        <p:txBody>
          <a:bodyPr/>
          <a:lstStyle/>
          <a:p>
            <a:fld id="{FD9758F5-B0D8-0345-892C-E81391747862}" type="slidenum">
              <a:rPr lang="fr-FR" smtClean="0"/>
              <a:t>3</a:t>
            </a:fld>
            <a:endParaRPr lang="fr-FR"/>
          </a:p>
        </p:txBody>
      </p:sp>
    </p:spTree>
    <p:extLst>
      <p:ext uri="{BB962C8B-B14F-4D97-AF65-F5344CB8AC3E}">
        <p14:creationId xmlns:p14="http://schemas.microsoft.com/office/powerpoint/2010/main" val="788428223"/>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fr-FR" sz="1200" i="0" kern="1200" baseline="0" dirty="0">
                <a:solidFill>
                  <a:schemeClr val="tx1"/>
                </a:solidFill>
                <a:effectLst/>
                <a:latin typeface="Arial" charset="0"/>
                <a:ea typeface="ＭＳ Ｐゴシック" charset="0"/>
                <a:cs typeface="Arial" charset="0"/>
              </a:rPr>
              <a:t>Pas de révolution</a:t>
            </a:r>
          </a:p>
          <a:p>
            <a:pPr marL="0" marR="0" indent="0" algn="l" defTabSz="914400" rtl="0" eaLnBrk="1" fontAlgn="auto" latinLnBrk="0" hangingPunct="1">
              <a:lnSpc>
                <a:spcPct val="100000"/>
              </a:lnSpc>
              <a:spcBef>
                <a:spcPts val="0"/>
              </a:spcBef>
              <a:spcAft>
                <a:spcPts val="0"/>
              </a:spcAft>
              <a:buClrTx/>
              <a:buSzTx/>
              <a:buFontTx/>
              <a:buNone/>
              <a:tabLst/>
              <a:defRPr/>
            </a:pPr>
            <a:r>
              <a:rPr lang="fr-FR" sz="1200" i="0" kern="1200" baseline="0" dirty="0">
                <a:solidFill>
                  <a:schemeClr val="tx1"/>
                </a:solidFill>
                <a:effectLst/>
                <a:latin typeface="Arial" charset="0"/>
                <a:ea typeface="ＭＳ Ｐゴシック" charset="0"/>
                <a:cs typeface="Arial" charset="0"/>
              </a:rPr>
              <a:t>Différent des 6 approches, des centres d’Intérêt, programme de 2008</a:t>
            </a:r>
            <a:endParaRPr lang="fr-FR" sz="1200" i="0" kern="1200" dirty="0">
              <a:solidFill>
                <a:schemeClr val="tx1"/>
              </a:solidFill>
              <a:effectLst/>
              <a:latin typeface="Arial" charset="0"/>
              <a:ea typeface="ＭＳ Ｐゴシック" charset="0"/>
              <a:cs typeface="Arial" charset="0"/>
            </a:endParaRPr>
          </a:p>
          <a:p>
            <a:r>
              <a:rPr lang="fr-FR" sz="1200" kern="1200" dirty="0">
                <a:solidFill>
                  <a:schemeClr val="tx1"/>
                </a:solidFill>
                <a:effectLst/>
                <a:latin typeface="Arial" charset="0"/>
                <a:ea typeface="ＭＳ Ｐゴシック" charset="0"/>
                <a:cs typeface="Arial" charset="0"/>
              </a:rPr>
              <a:t>Doyen IGEN STI, séminaire des</a:t>
            </a:r>
            <a:r>
              <a:rPr lang="fr-FR" sz="1200" kern="1200" baseline="0" dirty="0">
                <a:solidFill>
                  <a:schemeClr val="tx1"/>
                </a:solidFill>
                <a:effectLst/>
                <a:latin typeface="Arial" charset="0"/>
                <a:ea typeface="ＭＳ Ｐゴシック" charset="0"/>
                <a:cs typeface="Arial" charset="0"/>
              </a:rPr>
              <a:t> IA-IPR STI, mai 2015</a:t>
            </a:r>
          </a:p>
          <a:p>
            <a:r>
              <a:rPr lang="fr-FR" sz="1200" i="1" kern="1200" baseline="0" dirty="0">
                <a:solidFill>
                  <a:schemeClr val="tx1"/>
                </a:solidFill>
                <a:effectLst/>
                <a:latin typeface="Arial" charset="0"/>
                <a:ea typeface="ＭＳ Ｐゴシック" charset="0"/>
                <a:cs typeface="Arial" charset="0"/>
              </a:rPr>
              <a:t>Numéro 200 de la revue Technologie</a:t>
            </a:r>
          </a:p>
          <a:p>
            <a:r>
              <a:rPr lang="fr-FR" sz="1200" i="0" kern="1200" baseline="0" dirty="0">
                <a:solidFill>
                  <a:schemeClr val="tx1"/>
                </a:solidFill>
                <a:effectLst/>
                <a:latin typeface="Arial" charset="0"/>
                <a:ea typeface="ＭＳ Ｐゴシック" charset="0"/>
                <a:cs typeface="Arial" charset="0"/>
              </a:rPr>
              <a:t>Structure, matrice nouvelle.</a:t>
            </a:r>
          </a:p>
          <a:p>
            <a:endParaRPr lang="fr-FR" sz="1200" i="0" kern="1200" baseline="0" dirty="0">
              <a:solidFill>
                <a:schemeClr val="tx1"/>
              </a:solidFill>
              <a:effectLst/>
              <a:latin typeface="Arial" charset="0"/>
              <a:ea typeface="ＭＳ Ｐゴシック" charset="0"/>
              <a:cs typeface="Arial" charset="0"/>
            </a:endParaRPr>
          </a:p>
          <a:p>
            <a:r>
              <a:rPr lang="fr-FR" sz="1200" kern="1200" dirty="0">
                <a:solidFill>
                  <a:schemeClr val="tx1"/>
                </a:solidFill>
                <a:effectLst/>
                <a:latin typeface="Arial" charset="0"/>
                <a:ea typeface="ＭＳ Ｐゴシック" charset="0"/>
                <a:cs typeface="Arial" charset="0"/>
              </a:rPr>
              <a:t>« De par ces trois dimensions, la technologie participe à la construction et l’acquisition des compétences du socle. Discipline de synthèse et porteuse de démarches pédagogiques innovantes (pédagogie inversée, démarche de projet, pédagogie partagée, faire pour apprendre, etc.), elle nécessite également des apports de connaissances qui lui sont propres. Les outils numériques sont au cœur de l’enseignement de la technologie, de la modélisation du réel dans la dimension scientifique, de l’usage citoyen dans la dimension socioculturelle et de l’innovation et de la créativité dans la dimension de l’ingénierie-design-métiers d’arts et d’industries. L’informatique révèle toute sa puissance en installant une chaine numérique complète prenant en charge toutes les étapes de conception, de l’expression du besoin à la réalisation matérielle sur les machines. La perte du sens de la matière qui en découle est compensée par la réalisation « d’artefacts » par des systèmes d’impression 3D. »</a:t>
            </a:r>
          </a:p>
        </p:txBody>
      </p:sp>
      <p:sp>
        <p:nvSpPr>
          <p:cNvPr id="4" name="Espace réservé du numéro de diapositive 3"/>
          <p:cNvSpPr>
            <a:spLocks noGrp="1"/>
          </p:cNvSpPr>
          <p:nvPr>
            <p:ph type="sldNum" sz="quarter" idx="10"/>
          </p:nvPr>
        </p:nvSpPr>
        <p:spPr/>
        <p:txBody>
          <a:bodyPr/>
          <a:lstStyle/>
          <a:p>
            <a:fld id="{EBE4CCA1-E92D-4594-86D3-C740F0A78DDC}" type="slidenum">
              <a:rPr lang="fr-FR" smtClean="0">
                <a:solidFill>
                  <a:srgbClr val="000000"/>
                </a:solidFill>
              </a:rPr>
              <a:pPr/>
              <a:t>6</a:t>
            </a:fld>
            <a:endParaRPr lang="fr-FR">
              <a:solidFill>
                <a:srgbClr val="000000"/>
              </a:solidFill>
            </a:endParaRPr>
          </a:p>
        </p:txBody>
      </p:sp>
    </p:spTree>
    <p:extLst>
      <p:ext uri="{BB962C8B-B14F-4D97-AF65-F5344CB8AC3E}">
        <p14:creationId xmlns:p14="http://schemas.microsoft.com/office/powerpoint/2010/main" val="3354222189"/>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fr-FR" dirty="0"/>
              <a:t>Cadre général, nouvelle matrice</a:t>
            </a:r>
          </a:p>
          <a:p>
            <a:r>
              <a:rPr lang="fr-FR" dirty="0"/>
              <a:t>Toile de fond,</a:t>
            </a:r>
            <a:r>
              <a:rPr lang="fr-FR" baseline="0" dirty="0"/>
              <a:t> paysage pour positionner et donner le cadre</a:t>
            </a:r>
          </a:p>
          <a:p>
            <a:r>
              <a:rPr lang="fr-FR" baseline="0" dirty="0"/>
              <a:t>Il n’y a pas à faire de leçons sur</a:t>
            </a:r>
            <a:endParaRPr lang="fr-FR" dirty="0"/>
          </a:p>
          <a:p>
            <a:r>
              <a:rPr lang="fr-FR" dirty="0"/>
              <a:t>3 dimensions à explorer en complémentarité. Cf. doc accompagnement p.</a:t>
            </a:r>
          </a:p>
          <a:p>
            <a:r>
              <a:rPr lang="fr-FR" dirty="0"/>
              <a:t>3 thématiques + informatique et programmation en écho à – 3 en SVT -  4 thèmes en SPC en « interdépendance »</a:t>
            </a:r>
          </a:p>
          <a:p>
            <a:r>
              <a:rPr lang="fr-FR" dirty="0"/>
              <a:t>Il existe des polarisations</a:t>
            </a:r>
          </a:p>
        </p:txBody>
      </p:sp>
      <p:sp>
        <p:nvSpPr>
          <p:cNvPr id="4" name="Espace réservé du numéro de diapositive 3"/>
          <p:cNvSpPr>
            <a:spLocks noGrp="1"/>
          </p:cNvSpPr>
          <p:nvPr>
            <p:ph type="sldNum" sz="quarter" idx="10"/>
          </p:nvPr>
        </p:nvSpPr>
        <p:spPr/>
        <p:txBody>
          <a:bodyPr/>
          <a:lstStyle/>
          <a:p>
            <a:fld id="{2BE2FAE7-E8FB-4320-B267-E826B0E072B3}" type="slidenum">
              <a:rPr lang="fr-FR" smtClean="0"/>
              <a:t>7</a:t>
            </a:fld>
            <a:endParaRPr lang="fr-FR"/>
          </a:p>
        </p:txBody>
      </p:sp>
    </p:spTree>
    <p:extLst>
      <p:ext uri="{BB962C8B-B14F-4D97-AF65-F5344CB8AC3E}">
        <p14:creationId xmlns:p14="http://schemas.microsoft.com/office/powerpoint/2010/main" val="3573861664"/>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70" name="Espace réservé de l'image des diapositives 1"/>
          <p:cNvSpPr>
            <a:spLocks noGrp="1" noRot="1" noChangeAspect="1" noTextEdit="1"/>
          </p:cNvSpPr>
          <p:nvPr>
            <p:ph type="sldImg"/>
          </p:nvPr>
        </p:nvSpPr>
        <p:spPr bwMode="auto">
          <a:noFill/>
          <a:ln>
            <a:solidFill>
              <a:srgbClr val="000000"/>
            </a:solidFill>
            <a:miter lim="800000"/>
            <a:headEnd/>
            <a:tailEnd/>
          </a:ln>
        </p:spPr>
      </p:sp>
      <p:sp>
        <p:nvSpPr>
          <p:cNvPr id="32771" name="Espace réservé des commentaires 2"/>
          <p:cNvSpPr>
            <a:spLocks noGrp="1"/>
          </p:cNvSpPr>
          <p:nvPr>
            <p:ph type="body" idx="1"/>
          </p:nvPr>
        </p:nvSpPr>
        <p:spPr bwMode="auto">
          <a:noFill/>
        </p:spPr>
        <p:txBody>
          <a:bodyPr wrap="square" numCol="1" anchor="t" anchorCtr="0" compatLnSpc="1">
            <a:prstTxWarp prst="textNoShape">
              <a:avLst/>
            </a:prstTxWarp>
          </a:bodyPr>
          <a:lstStyle/>
          <a:p>
            <a:r>
              <a:rPr lang="fr-FR" sz="1200" dirty="0">
                <a:solidFill>
                  <a:srgbClr val="000000"/>
                </a:solidFill>
                <a:effectLst/>
                <a:latin typeface="Arial"/>
                <a:ea typeface="Calibri"/>
              </a:rPr>
              <a:t>L'interdisciplinarité suppose un dialogue et l'échange de connaissances, d'analyses, de méthodes entre deux ou plusieurs disciplines. Elle implique qu'il y ait des interactions et un enrichissement mutuel entre plusieurs spécialistes. </a:t>
            </a:r>
            <a:br>
              <a:rPr lang="fr-FR" sz="1200" dirty="0">
                <a:solidFill>
                  <a:srgbClr val="000000"/>
                </a:solidFill>
                <a:effectLst/>
                <a:latin typeface="Arial"/>
                <a:ea typeface="Calibri"/>
              </a:rPr>
            </a:br>
            <a:endParaRPr lang="fr-FR" altLang="fr-FR" dirty="0"/>
          </a:p>
        </p:txBody>
      </p:sp>
      <p:sp>
        <p:nvSpPr>
          <p:cNvPr id="32772" name="Espace réservé du numéro de diapositive 3"/>
          <p:cNvSpPr>
            <a:spLocks noGrp="1"/>
          </p:cNvSpPr>
          <p:nvPr>
            <p:ph type="sldNum" sz="quarter" idx="5"/>
          </p:nvPr>
        </p:nvSpPr>
        <p:spPr bwMode="auto">
          <a:noFill/>
          <a:ln>
            <a:miter lim="800000"/>
            <a:headEnd/>
            <a:tailEnd/>
          </a:ln>
        </p:spPr>
        <p:txBody>
          <a:bodyPr/>
          <a:lstStyle/>
          <a:p>
            <a:fld id="{D4A127EC-D77E-4051-8F92-88D0F054FF22}" type="slidenum">
              <a:rPr lang="fr-FR" altLang="fr-FR"/>
              <a:pPr/>
              <a:t>23</a:t>
            </a:fld>
            <a:endParaRPr lang="fr-FR" altLang="fr-F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706" name="Espace réservé de l'image des diapositives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 xmlns:a14="http://schemas.microsoft.com/office/drawing/2010/main">
                <a:solidFill>
                  <a:srgbClr val="FFFFFF"/>
                </a:solidFill>
              </a14:hiddenFill>
            </a:ext>
            <a:ext uri="{FAA26D3D-D897-4be2-8F04-BA451C77F1D7}">
              <ma14:placeholderFlag xmlns="" xmlns:ma14="http://schemas.microsoft.com/office/mac/drawingml/2011/main" val="1"/>
            </a:ext>
          </a:extLst>
        </p:spPr>
      </p:sp>
      <p:sp>
        <p:nvSpPr>
          <p:cNvPr id="72707" name="Espace réservé des commentaires 2"/>
          <p:cNvSpPr>
            <a:spLocks noGrp="1"/>
          </p:cNvSpPr>
          <p:nvPr>
            <p:ph type="body" idx="1"/>
          </p:nvPr>
        </p:nvSpPr>
        <p:spPr bwMode="auto">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a:lstStyle/>
          <a:p>
            <a:pPr eaLnBrk="1" hangingPunct="1">
              <a:spcBef>
                <a:spcPct val="0"/>
              </a:spcBef>
            </a:pPr>
            <a:endParaRPr lang="fr-FR">
              <a:latin typeface="Calibri" charset="0"/>
            </a:endParaRPr>
          </a:p>
        </p:txBody>
      </p:sp>
      <p:sp>
        <p:nvSpPr>
          <p:cNvPr id="30724" name="Espace réservé du numéro de diapositive 3"/>
          <p:cNvSpPr>
            <a:spLocks noGrp="1"/>
          </p:cNvSpPr>
          <p:nvPr>
            <p:ph type="sldNum" sz="quarter" idx="5"/>
          </p:nvPr>
        </p:nvSpPr>
        <p:spPr bwMode="auto">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Calibri" charset="0"/>
                <a:ea typeface="ＭＳ Ｐゴシック" charset="0"/>
                <a:cs typeface="Arial" charset="0"/>
              </a:defRPr>
            </a:lvl1pPr>
            <a:lvl2pPr marL="742950" indent="-285750" eaLnBrk="0" hangingPunct="0">
              <a:defRPr>
                <a:solidFill>
                  <a:schemeClr val="tx1"/>
                </a:solidFill>
                <a:latin typeface="Calibri" charset="0"/>
                <a:ea typeface="Arial" charset="0"/>
                <a:cs typeface="Arial" charset="0"/>
              </a:defRPr>
            </a:lvl2pPr>
            <a:lvl3pPr marL="1143000" indent="-228600" eaLnBrk="0" hangingPunct="0">
              <a:defRPr>
                <a:solidFill>
                  <a:schemeClr val="tx1"/>
                </a:solidFill>
                <a:latin typeface="Calibri" charset="0"/>
                <a:ea typeface="Arial" charset="0"/>
                <a:cs typeface="Arial" charset="0"/>
              </a:defRPr>
            </a:lvl3pPr>
            <a:lvl4pPr marL="1600200" indent="-228600" eaLnBrk="0" hangingPunct="0">
              <a:defRPr>
                <a:solidFill>
                  <a:schemeClr val="tx1"/>
                </a:solidFill>
                <a:latin typeface="Calibri" charset="0"/>
                <a:ea typeface="Arial" charset="0"/>
                <a:cs typeface="Arial" charset="0"/>
              </a:defRPr>
            </a:lvl4pPr>
            <a:lvl5pPr marL="2057400" indent="-228600" eaLnBrk="0" hangingPunct="0">
              <a:defRPr>
                <a:solidFill>
                  <a:schemeClr val="tx1"/>
                </a:solidFill>
                <a:latin typeface="Calibri" charset="0"/>
                <a:ea typeface="Arial" charset="0"/>
                <a:cs typeface="Arial" charset="0"/>
              </a:defRPr>
            </a:lvl5pPr>
            <a:lvl6pPr marL="2514600" indent="-228600" eaLnBrk="0" fontAlgn="base" hangingPunct="0">
              <a:spcBef>
                <a:spcPct val="0"/>
              </a:spcBef>
              <a:spcAft>
                <a:spcPct val="0"/>
              </a:spcAft>
              <a:defRPr>
                <a:solidFill>
                  <a:schemeClr val="tx1"/>
                </a:solidFill>
                <a:latin typeface="Calibri" charset="0"/>
                <a:ea typeface="Arial" charset="0"/>
                <a:cs typeface="Arial" charset="0"/>
              </a:defRPr>
            </a:lvl6pPr>
            <a:lvl7pPr marL="2971800" indent="-228600" eaLnBrk="0" fontAlgn="base" hangingPunct="0">
              <a:spcBef>
                <a:spcPct val="0"/>
              </a:spcBef>
              <a:spcAft>
                <a:spcPct val="0"/>
              </a:spcAft>
              <a:defRPr>
                <a:solidFill>
                  <a:schemeClr val="tx1"/>
                </a:solidFill>
                <a:latin typeface="Calibri" charset="0"/>
                <a:ea typeface="Arial" charset="0"/>
                <a:cs typeface="Arial" charset="0"/>
              </a:defRPr>
            </a:lvl7pPr>
            <a:lvl8pPr marL="3429000" indent="-228600" eaLnBrk="0" fontAlgn="base" hangingPunct="0">
              <a:spcBef>
                <a:spcPct val="0"/>
              </a:spcBef>
              <a:spcAft>
                <a:spcPct val="0"/>
              </a:spcAft>
              <a:defRPr>
                <a:solidFill>
                  <a:schemeClr val="tx1"/>
                </a:solidFill>
                <a:latin typeface="Calibri" charset="0"/>
                <a:ea typeface="Arial" charset="0"/>
                <a:cs typeface="Arial" charset="0"/>
              </a:defRPr>
            </a:lvl8pPr>
            <a:lvl9pPr marL="3886200" indent="-228600" eaLnBrk="0" fontAlgn="base" hangingPunct="0">
              <a:spcBef>
                <a:spcPct val="0"/>
              </a:spcBef>
              <a:spcAft>
                <a:spcPct val="0"/>
              </a:spcAft>
              <a:defRPr>
                <a:solidFill>
                  <a:schemeClr val="tx1"/>
                </a:solidFill>
                <a:latin typeface="Calibri" charset="0"/>
                <a:ea typeface="Arial" charset="0"/>
                <a:cs typeface="Arial" charset="0"/>
              </a:defRPr>
            </a:lvl9pPr>
          </a:lstStyle>
          <a:p>
            <a:pPr eaLnBrk="1" hangingPunct="1"/>
            <a:fld id="{8F0E2F96-741F-2D48-BEDA-8F1A1188D131}" type="slidenum">
              <a:rPr lang="fr-FR"/>
              <a:pPr eaLnBrk="1" hangingPunct="1"/>
              <a:t>31</a:t>
            </a:fld>
            <a:endParaRPr lang="fr-F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r>
              <a:rPr lang="fr-FR" dirty="0"/>
              <a:t>30’ VB</a:t>
            </a:r>
          </a:p>
        </p:txBody>
      </p:sp>
      <p:sp>
        <p:nvSpPr>
          <p:cNvPr id="4" name="Espace réservé du numéro de diapositive 3"/>
          <p:cNvSpPr>
            <a:spLocks noGrp="1"/>
          </p:cNvSpPr>
          <p:nvPr>
            <p:ph type="sldNum" sz="quarter" idx="10"/>
          </p:nvPr>
        </p:nvSpPr>
        <p:spPr/>
        <p:txBody>
          <a:bodyPr/>
          <a:lstStyle/>
          <a:p>
            <a:fld id="{FD9758F5-B0D8-0345-892C-E81391747862}" type="slidenum">
              <a:rPr lang="fr-FR" smtClean="0"/>
              <a:t>79</a:t>
            </a:fld>
            <a:endParaRPr lang="fr-FR"/>
          </a:p>
        </p:txBody>
      </p:sp>
    </p:spTree>
    <p:extLst>
      <p:ext uri="{BB962C8B-B14F-4D97-AF65-F5344CB8AC3E}">
        <p14:creationId xmlns:p14="http://schemas.microsoft.com/office/powerpoint/2010/main" val="143516727"/>
      </p:ext>
    </p:extLst>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Diapositive de titre">
    <p:spTree>
      <p:nvGrpSpPr>
        <p:cNvPr id="1" name=""/>
        <p:cNvGrpSpPr/>
        <p:nvPr/>
      </p:nvGrpSpPr>
      <p:grpSpPr>
        <a:xfrm>
          <a:off x="0" y="0"/>
          <a:ext cx="0" cy="0"/>
          <a:chOff x="0" y="0"/>
          <a:chExt cx="0" cy="0"/>
        </a:xfrm>
      </p:grpSpPr>
      <p:pic>
        <p:nvPicPr>
          <p:cNvPr id="4" name="Image 15" descr="fond modele.eps"/>
          <p:cNvPicPr>
            <a:picLocks noChangeAspect="1"/>
          </p:cNvPicPr>
          <p:nvPr/>
        </p:nvPicPr>
        <p:blipFill>
          <a:blip r:embed="rId2">
            <a:extLst>
              <a:ext uri="{28A0092B-C50C-407E-A947-70E740481C1C}">
                <a14:useLocalDpi xmlns:a14="http://schemas.microsoft.com/office/drawing/2010/main"/>
              </a:ext>
            </a:extLst>
          </a:blip>
          <a:srcRect/>
          <a:stretch>
            <a:fillRect/>
          </a:stretch>
        </p:blipFill>
        <p:spPr bwMode="auto">
          <a:xfrm>
            <a:off x="0" y="-34925"/>
            <a:ext cx="9193213" cy="68929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 name="Titre 1"/>
          <p:cNvSpPr>
            <a:spLocks noGrp="1"/>
          </p:cNvSpPr>
          <p:nvPr>
            <p:ph type="ctrTitle"/>
          </p:nvPr>
        </p:nvSpPr>
        <p:spPr>
          <a:xfrm>
            <a:off x="0" y="1306286"/>
            <a:ext cx="7451154" cy="1207008"/>
          </a:xfrm>
        </p:spPr>
        <p:txBody>
          <a:bodyPr/>
          <a:lstStyle>
            <a:lvl1pPr>
              <a:defRPr sz="4000"/>
            </a:lvl1pPr>
          </a:lstStyle>
          <a:p>
            <a:r>
              <a:rPr lang="fr-FR"/>
              <a:t>Cliquez et modifiez le titre</a:t>
            </a:r>
            <a:endParaRPr lang="fr-FR" dirty="0"/>
          </a:p>
        </p:txBody>
      </p:sp>
      <p:sp>
        <p:nvSpPr>
          <p:cNvPr id="3" name="Sous-titre 2"/>
          <p:cNvSpPr>
            <a:spLocks noGrp="1"/>
          </p:cNvSpPr>
          <p:nvPr>
            <p:ph type="subTitle" idx="1"/>
          </p:nvPr>
        </p:nvSpPr>
        <p:spPr>
          <a:xfrm>
            <a:off x="4531070" y="3901316"/>
            <a:ext cx="4370832" cy="1752600"/>
          </a:xfrm>
        </p:spPr>
        <p:txBody>
          <a:bodyPr/>
          <a:lstStyle>
            <a:lvl1pPr marL="0" indent="0" algn="ctr">
              <a:buNone/>
              <a:defRPr sz="2800">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fr-FR"/>
              <a:t>Cliquez pour modifier le style des sous-titres du masque</a:t>
            </a:r>
            <a:endParaRPr lang="fr-FR" dirty="0"/>
          </a:p>
        </p:txBody>
      </p:sp>
      <p:sp>
        <p:nvSpPr>
          <p:cNvPr id="5" name="Espace réservé de la date 3"/>
          <p:cNvSpPr>
            <a:spLocks noGrp="1"/>
          </p:cNvSpPr>
          <p:nvPr>
            <p:ph type="dt" sz="half" idx="10"/>
          </p:nvPr>
        </p:nvSpPr>
        <p:spPr/>
        <p:txBody>
          <a:bodyPr/>
          <a:lstStyle>
            <a:lvl1pPr>
              <a:defRPr/>
            </a:lvl1pPr>
          </a:lstStyle>
          <a:p>
            <a:pPr>
              <a:defRPr/>
            </a:pPr>
            <a:fld id="{DFF45246-A457-E246-BEA6-B704BFA97E9E}" type="datetimeFigureOut">
              <a:rPr lang="fr-FR"/>
              <a:pPr>
                <a:defRPr/>
              </a:pPr>
              <a:t>15/07/2016</a:t>
            </a:fld>
            <a:endParaRPr lang="fr-FR"/>
          </a:p>
        </p:txBody>
      </p:sp>
      <p:sp>
        <p:nvSpPr>
          <p:cNvPr id="6" name="Espace réservé du pied de page 4"/>
          <p:cNvSpPr>
            <a:spLocks noGrp="1"/>
          </p:cNvSpPr>
          <p:nvPr>
            <p:ph type="ftr" sz="quarter" idx="11"/>
          </p:nvPr>
        </p:nvSpPr>
        <p:spPr/>
        <p:txBody>
          <a:bodyPr/>
          <a:lstStyle>
            <a:lvl1pPr>
              <a:defRPr/>
            </a:lvl1pPr>
          </a:lstStyle>
          <a:p>
            <a:pPr>
              <a:defRPr/>
            </a:pPr>
            <a:endParaRPr lang="fr-FR"/>
          </a:p>
        </p:txBody>
      </p:sp>
    </p:spTree>
    <p:extLst>
      <p:ext uri="{BB962C8B-B14F-4D97-AF65-F5344CB8AC3E}">
        <p14:creationId xmlns:p14="http://schemas.microsoft.com/office/powerpoint/2010/main" val="1908086490"/>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re et texte vertica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Cliquez et modifiez le titre</a:t>
            </a:r>
          </a:p>
        </p:txBody>
      </p:sp>
      <p:sp>
        <p:nvSpPr>
          <p:cNvPr id="3" name="Espace réservé du texte vertical 2"/>
          <p:cNvSpPr>
            <a:spLocks noGrp="1"/>
          </p:cNvSpPr>
          <p:nvPr>
            <p:ph type="body" orient="vert" idx="1"/>
          </p:nvPr>
        </p:nvSpPr>
        <p:spPr/>
        <p:txBody>
          <a:bodyPr vert="eaVert"/>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lvl1pPr algn="r">
              <a:defRPr/>
            </a:lvl1pPr>
          </a:lstStyle>
          <a:p>
            <a:pPr>
              <a:defRPr/>
            </a:pPr>
            <a:fld id="{E3EC0078-E2D3-A54C-96C4-0EA9A87DF281}" type="datetimeFigureOut">
              <a:rPr lang="fr-FR"/>
              <a:pPr>
                <a:defRPr/>
              </a:pPr>
              <a:t>15/07/2016</a:t>
            </a:fld>
            <a:endParaRPr lang="fr-FR"/>
          </a:p>
        </p:txBody>
      </p:sp>
      <p:sp>
        <p:nvSpPr>
          <p:cNvPr id="5" name="Espace réservé du pied de page 4"/>
          <p:cNvSpPr>
            <a:spLocks noGrp="1"/>
          </p:cNvSpPr>
          <p:nvPr>
            <p:ph type="ftr" sz="quarter" idx="11"/>
          </p:nvPr>
        </p:nvSpPr>
        <p:spPr/>
        <p:txBody>
          <a:bodyPr/>
          <a:lstStyle>
            <a:lvl1pPr>
              <a:defRPr/>
            </a:lvl1pPr>
          </a:lstStyle>
          <a:p>
            <a:pPr>
              <a:defRPr/>
            </a:pPr>
            <a:endParaRPr lang="fr-FR"/>
          </a:p>
        </p:txBody>
      </p:sp>
    </p:spTree>
    <p:extLst>
      <p:ext uri="{BB962C8B-B14F-4D97-AF65-F5344CB8AC3E}">
        <p14:creationId xmlns:p14="http://schemas.microsoft.com/office/powerpoint/2010/main" val="3681521853"/>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Titre vertical et texte">
    <p:spTree>
      <p:nvGrpSpPr>
        <p:cNvPr id="1" name=""/>
        <p:cNvGrpSpPr/>
        <p:nvPr/>
      </p:nvGrpSpPr>
      <p:grpSpPr>
        <a:xfrm>
          <a:off x="0" y="0"/>
          <a:ext cx="0" cy="0"/>
          <a:chOff x="0" y="0"/>
          <a:chExt cx="0" cy="0"/>
        </a:xfrm>
      </p:grpSpPr>
      <p:sp>
        <p:nvSpPr>
          <p:cNvPr id="2" name="Titre vertical 1"/>
          <p:cNvSpPr>
            <a:spLocks noGrp="1"/>
          </p:cNvSpPr>
          <p:nvPr>
            <p:ph type="title" orient="vert"/>
          </p:nvPr>
        </p:nvSpPr>
        <p:spPr>
          <a:xfrm>
            <a:off x="6629400" y="274638"/>
            <a:ext cx="2057400" cy="5851525"/>
          </a:xfrm>
        </p:spPr>
        <p:txBody>
          <a:bodyPr vert="eaVert"/>
          <a:lstStyle/>
          <a:p>
            <a:r>
              <a:rPr lang="fr-FR"/>
              <a:t>Cliquez et modifiez le titre</a:t>
            </a:r>
          </a:p>
        </p:txBody>
      </p:sp>
      <p:sp>
        <p:nvSpPr>
          <p:cNvPr id="3" name="Espace réservé du texte vertical 2"/>
          <p:cNvSpPr>
            <a:spLocks noGrp="1"/>
          </p:cNvSpPr>
          <p:nvPr>
            <p:ph type="body" orient="vert" idx="1"/>
          </p:nvPr>
        </p:nvSpPr>
        <p:spPr>
          <a:xfrm>
            <a:off x="457200" y="274638"/>
            <a:ext cx="6019800" cy="5851525"/>
          </a:xfrm>
        </p:spPr>
        <p:txBody>
          <a:bodyPr vert="eaVert"/>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lvl1pPr algn="r">
              <a:defRPr/>
            </a:lvl1pPr>
          </a:lstStyle>
          <a:p>
            <a:pPr>
              <a:defRPr/>
            </a:pPr>
            <a:fld id="{3AFA47B7-15DE-8A48-AA22-B0BAEA64757A}" type="datetimeFigureOut">
              <a:rPr lang="fr-FR"/>
              <a:pPr>
                <a:defRPr/>
              </a:pPr>
              <a:t>15/07/2016</a:t>
            </a:fld>
            <a:endParaRPr lang="fr-FR"/>
          </a:p>
        </p:txBody>
      </p:sp>
      <p:sp>
        <p:nvSpPr>
          <p:cNvPr id="5" name="Espace réservé du pied de page 4"/>
          <p:cNvSpPr>
            <a:spLocks noGrp="1"/>
          </p:cNvSpPr>
          <p:nvPr>
            <p:ph type="ftr" sz="quarter" idx="11"/>
          </p:nvPr>
        </p:nvSpPr>
        <p:spPr/>
        <p:txBody>
          <a:bodyPr/>
          <a:lstStyle>
            <a:lvl1pPr>
              <a:defRPr/>
            </a:lvl1pPr>
          </a:lstStyle>
          <a:p>
            <a:pPr>
              <a:defRPr/>
            </a:pPr>
            <a:endParaRPr lang="fr-FR"/>
          </a:p>
        </p:txBody>
      </p:sp>
    </p:spTree>
    <p:extLst>
      <p:ext uri="{BB962C8B-B14F-4D97-AF65-F5344CB8AC3E}">
        <p14:creationId xmlns:p14="http://schemas.microsoft.com/office/powerpoint/2010/main" val="3316657052"/>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re et contenu">
    <p:spTree>
      <p:nvGrpSpPr>
        <p:cNvPr id="1" name=""/>
        <p:cNvGrpSpPr/>
        <p:nvPr/>
      </p:nvGrpSpPr>
      <p:grpSpPr>
        <a:xfrm>
          <a:off x="0" y="0"/>
          <a:ext cx="0" cy="0"/>
          <a:chOff x="0" y="0"/>
          <a:chExt cx="0" cy="0"/>
        </a:xfrm>
      </p:grpSpPr>
      <p:sp>
        <p:nvSpPr>
          <p:cNvPr id="2" name="Titre 1"/>
          <p:cNvSpPr>
            <a:spLocks noGrp="1"/>
          </p:cNvSpPr>
          <p:nvPr>
            <p:ph type="title"/>
          </p:nvPr>
        </p:nvSpPr>
        <p:spPr>
          <a:xfrm>
            <a:off x="1382232" y="36513"/>
            <a:ext cx="7304567" cy="1207496"/>
          </a:xfrm>
        </p:spPr>
        <p:txBody>
          <a:bodyPr/>
          <a:lstStyle>
            <a:lvl1pPr>
              <a:defRPr sz="3600"/>
            </a:lvl1pPr>
          </a:lstStyle>
          <a:p>
            <a:r>
              <a:rPr lang="fr-FR"/>
              <a:t>Cliquez et modifiez le titre</a:t>
            </a:r>
          </a:p>
        </p:txBody>
      </p:sp>
      <p:sp>
        <p:nvSpPr>
          <p:cNvPr id="3" name="Espace réservé du contenu 2"/>
          <p:cNvSpPr>
            <a:spLocks noGrp="1"/>
          </p:cNvSpPr>
          <p:nvPr>
            <p:ph idx="1"/>
          </p:nvPr>
        </p:nvSpPr>
        <p:spPr>
          <a:xfrm>
            <a:off x="457200" y="1244010"/>
            <a:ext cx="8229600" cy="4882154"/>
          </a:xfrm>
        </p:spPr>
        <p:txBody>
          <a:bodyPr/>
          <a:lstStyle>
            <a:lvl1pPr>
              <a:defRPr sz="2800" b="1">
                <a:solidFill>
                  <a:srgbClr val="C00000"/>
                </a:solidFill>
              </a:defRPr>
            </a:lvl1pPr>
          </a:lstStyle>
          <a:p>
            <a:pPr lvl="0"/>
            <a:r>
              <a:rPr lang="fr-FR" dirty="0"/>
              <a:t>Cliquez pour modifier les styles du texte du masque</a:t>
            </a:r>
          </a:p>
          <a:p>
            <a:pPr lvl="1"/>
            <a:r>
              <a:rPr lang="fr-FR" dirty="0"/>
              <a:t>Deuxième niveau</a:t>
            </a:r>
          </a:p>
          <a:p>
            <a:pPr lvl="2"/>
            <a:r>
              <a:rPr lang="fr-FR" dirty="0"/>
              <a:t>Troisième niveau</a:t>
            </a:r>
          </a:p>
          <a:p>
            <a:pPr lvl="3"/>
            <a:r>
              <a:rPr lang="fr-FR" dirty="0"/>
              <a:t>Quatrième niveau</a:t>
            </a:r>
          </a:p>
          <a:p>
            <a:pPr lvl="4"/>
            <a:r>
              <a:rPr lang="fr-FR" dirty="0"/>
              <a:t>Cinquième niveau</a:t>
            </a:r>
          </a:p>
        </p:txBody>
      </p:sp>
      <p:sp>
        <p:nvSpPr>
          <p:cNvPr id="4" name="Espace réservé de la date 3"/>
          <p:cNvSpPr>
            <a:spLocks noGrp="1"/>
          </p:cNvSpPr>
          <p:nvPr>
            <p:ph type="dt" sz="half" idx="10"/>
          </p:nvPr>
        </p:nvSpPr>
        <p:spPr/>
        <p:txBody>
          <a:bodyPr/>
          <a:lstStyle>
            <a:lvl1pPr>
              <a:defRPr/>
            </a:lvl1pPr>
          </a:lstStyle>
          <a:p>
            <a:pPr>
              <a:defRPr/>
            </a:pPr>
            <a:fld id="{FC392809-D8D6-9D42-B4A4-7EC7967EAFFA}" type="datetimeFigureOut">
              <a:rPr lang="fr-FR"/>
              <a:pPr>
                <a:defRPr/>
              </a:pPr>
              <a:t>15/07/2016</a:t>
            </a:fld>
            <a:endParaRPr lang="fr-FR"/>
          </a:p>
        </p:txBody>
      </p:sp>
      <p:sp>
        <p:nvSpPr>
          <p:cNvPr id="5" name="Espace réservé du pied de page 4"/>
          <p:cNvSpPr>
            <a:spLocks noGrp="1"/>
          </p:cNvSpPr>
          <p:nvPr>
            <p:ph type="ftr" sz="quarter" idx="11"/>
          </p:nvPr>
        </p:nvSpPr>
        <p:spPr/>
        <p:txBody>
          <a:bodyPr/>
          <a:lstStyle>
            <a:lvl1pPr>
              <a:defRPr/>
            </a:lvl1pPr>
          </a:lstStyle>
          <a:p>
            <a:pPr>
              <a:defRPr/>
            </a:pPr>
            <a:endParaRPr lang="fr-FR"/>
          </a:p>
        </p:txBody>
      </p:sp>
      <p:sp>
        <p:nvSpPr>
          <p:cNvPr id="6" name="Espace réservé du numéro de diapositive 5"/>
          <p:cNvSpPr>
            <a:spLocks noGrp="1"/>
          </p:cNvSpPr>
          <p:nvPr>
            <p:ph type="sldNum" sz="quarter" idx="12"/>
          </p:nvPr>
        </p:nvSpPr>
        <p:spPr>
          <a:xfrm>
            <a:off x="6553200" y="6356350"/>
            <a:ext cx="2133600" cy="365125"/>
          </a:xfrm>
          <a:prstGeom prst="rect">
            <a:avLst/>
          </a:prstGeom>
        </p:spPr>
        <p:txBody>
          <a:bodyPr/>
          <a:lstStyle>
            <a:lvl1pPr>
              <a:defRPr>
                <a:latin typeface="Arial" pitchFamily="34" charset="0"/>
                <a:ea typeface="+mn-ea"/>
                <a:cs typeface="+mn-cs"/>
              </a:defRPr>
            </a:lvl1pPr>
          </a:lstStyle>
          <a:p>
            <a:pPr>
              <a:defRPr/>
            </a:pPr>
            <a:endParaRPr lang="fr-FR"/>
          </a:p>
        </p:txBody>
      </p:sp>
    </p:spTree>
    <p:extLst>
      <p:ext uri="{BB962C8B-B14F-4D97-AF65-F5344CB8AC3E}">
        <p14:creationId xmlns:p14="http://schemas.microsoft.com/office/powerpoint/2010/main" val="144762861"/>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En-tête de section">
    <p:spTree>
      <p:nvGrpSpPr>
        <p:cNvPr id="1" name=""/>
        <p:cNvGrpSpPr/>
        <p:nvPr/>
      </p:nvGrpSpPr>
      <p:grpSpPr>
        <a:xfrm>
          <a:off x="0" y="0"/>
          <a:ext cx="0" cy="0"/>
          <a:chOff x="0" y="0"/>
          <a:chExt cx="0" cy="0"/>
        </a:xfrm>
      </p:grpSpPr>
      <p:sp>
        <p:nvSpPr>
          <p:cNvPr id="2" name="Titre 1"/>
          <p:cNvSpPr>
            <a:spLocks noGrp="1"/>
          </p:cNvSpPr>
          <p:nvPr>
            <p:ph type="title"/>
          </p:nvPr>
        </p:nvSpPr>
        <p:spPr>
          <a:xfrm>
            <a:off x="722313" y="4406900"/>
            <a:ext cx="7772400" cy="1362075"/>
          </a:xfrm>
        </p:spPr>
        <p:txBody>
          <a:bodyPr anchor="t"/>
          <a:lstStyle>
            <a:lvl1pPr algn="l">
              <a:defRPr sz="4000" b="1" cap="all"/>
            </a:lvl1pPr>
          </a:lstStyle>
          <a:p>
            <a:r>
              <a:rPr lang="fr-FR"/>
              <a:t>Cliquez et modifiez le titre</a:t>
            </a:r>
            <a:endParaRPr lang="fr-FR" dirty="0"/>
          </a:p>
        </p:txBody>
      </p:sp>
      <p:sp>
        <p:nvSpPr>
          <p:cNvPr id="3" name="Espace réservé du texte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fr-FR"/>
              <a:t>Cliquez pour modifier les styles du texte du masque</a:t>
            </a:r>
          </a:p>
        </p:txBody>
      </p:sp>
      <p:sp>
        <p:nvSpPr>
          <p:cNvPr id="4" name="Espace réservé de la date 3"/>
          <p:cNvSpPr>
            <a:spLocks noGrp="1"/>
          </p:cNvSpPr>
          <p:nvPr>
            <p:ph type="dt" sz="half" idx="10"/>
          </p:nvPr>
        </p:nvSpPr>
        <p:spPr/>
        <p:txBody>
          <a:bodyPr/>
          <a:lstStyle>
            <a:lvl1pPr algn="r">
              <a:defRPr/>
            </a:lvl1pPr>
          </a:lstStyle>
          <a:p>
            <a:pPr>
              <a:defRPr/>
            </a:pPr>
            <a:fld id="{D05B3BD8-368F-ED45-9863-D2CF2904D3B5}" type="datetimeFigureOut">
              <a:rPr lang="fr-FR"/>
              <a:pPr>
                <a:defRPr/>
              </a:pPr>
              <a:t>15/07/2016</a:t>
            </a:fld>
            <a:endParaRPr lang="fr-FR"/>
          </a:p>
        </p:txBody>
      </p:sp>
      <p:sp>
        <p:nvSpPr>
          <p:cNvPr id="5" name="Espace réservé du pied de page 4"/>
          <p:cNvSpPr>
            <a:spLocks noGrp="1"/>
          </p:cNvSpPr>
          <p:nvPr>
            <p:ph type="ftr" sz="quarter" idx="11"/>
          </p:nvPr>
        </p:nvSpPr>
        <p:spPr/>
        <p:txBody>
          <a:bodyPr/>
          <a:lstStyle>
            <a:lvl1pPr>
              <a:defRPr/>
            </a:lvl1pPr>
          </a:lstStyle>
          <a:p>
            <a:pPr>
              <a:defRPr/>
            </a:pPr>
            <a:endParaRPr lang="fr-FR"/>
          </a:p>
        </p:txBody>
      </p:sp>
    </p:spTree>
    <p:extLst>
      <p:ext uri="{BB962C8B-B14F-4D97-AF65-F5344CB8AC3E}">
        <p14:creationId xmlns:p14="http://schemas.microsoft.com/office/powerpoint/2010/main" val="2354889891"/>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Deux contenus">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Cliquez et modifiez le titre</a:t>
            </a:r>
          </a:p>
        </p:txBody>
      </p:sp>
      <p:sp>
        <p:nvSpPr>
          <p:cNvPr id="3" name="Espace réservé du contenu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contenu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e la date 3"/>
          <p:cNvSpPr>
            <a:spLocks noGrp="1"/>
          </p:cNvSpPr>
          <p:nvPr>
            <p:ph type="dt" sz="half" idx="10"/>
          </p:nvPr>
        </p:nvSpPr>
        <p:spPr/>
        <p:txBody>
          <a:bodyPr/>
          <a:lstStyle>
            <a:lvl1pPr algn="r">
              <a:defRPr/>
            </a:lvl1pPr>
          </a:lstStyle>
          <a:p>
            <a:pPr>
              <a:defRPr/>
            </a:pPr>
            <a:fld id="{11325926-B96E-F74F-A1EC-34418597A82D}" type="datetimeFigureOut">
              <a:rPr lang="fr-FR"/>
              <a:pPr>
                <a:defRPr/>
              </a:pPr>
              <a:t>15/07/2016</a:t>
            </a:fld>
            <a:endParaRPr lang="fr-FR"/>
          </a:p>
        </p:txBody>
      </p:sp>
      <p:sp>
        <p:nvSpPr>
          <p:cNvPr id="6" name="Espace réservé du pied de page 4"/>
          <p:cNvSpPr>
            <a:spLocks noGrp="1"/>
          </p:cNvSpPr>
          <p:nvPr>
            <p:ph type="ftr" sz="quarter" idx="11"/>
          </p:nvPr>
        </p:nvSpPr>
        <p:spPr/>
        <p:txBody>
          <a:bodyPr/>
          <a:lstStyle>
            <a:lvl1pPr>
              <a:defRPr/>
            </a:lvl1pPr>
          </a:lstStyle>
          <a:p>
            <a:pPr>
              <a:defRPr/>
            </a:pPr>
            <a:endParaRPr lang="fr-FR"/>
          </a:p>
        </p:txBody>
      </p:sp>
    </p:spTree>
    <p:extLst>
      <p:ext uri="{BB962C8B-B14F-4D97-AF65-F5344CB8AC3E}">
        <p14:creationId xmlns:p14="http://schemas.microsoft.com/office/powerpoint/2010/main" val="355987217"/>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aison">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lvl1pPr>
              <a:defRPr/>
            </a:lvl1pPr>
          </a:lstStyle>
          <a:p>
            <a:r>
              <a:rPr lang="fr-FR"/>
              <a:t>Cliquez et modifiez le titre</a:t>
            </a:r>
          </a:p>
        </p:txBody>
      </p:sp>
      <p:sp>
        <p:nvSpPr>
          <p:cNvPr id="3" name="Espace réservé du texte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fr-FR"/>
              <a:t>Cliquez pour modifier les styles du texte du masque</a:t>
            </a:r>
          </a:p>
        </p:txBody>
      </p:sp>
      <p:sp>
        <p:nvSpPr>
          <p:cNvPr id="4" name="Espace réservé du contenu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u texte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fr-FR"/>
              <a:t>Cliquez pour modifier les styles du texte du masque</a:t>
            </a:r>
          </a:p>
        </p:txBody>
      </p:sp>
      <p:sp>
        <p:nvSpPr>
          <p:cNvPr id="6" name="Espace réservé du contenu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7" name="Espace réservé de la date 3"/>
          <p:cNvSpPr>
            <a:spLocks noGrp="1"/>
          </p:cNvSpPr>
          <p:nvPr>
            <p:ph type="dt" sz="half" idx="10"/>
          </p:nvPr>
        </p:nvSpPr>
        <p:spPr/>
        <p:txBody>
          <a:bodyPr/>
          <a:lstStyle>
            <a:lvl1pPr algn="r">
              <a:defRPr/>
            </a:lvl1pPr>
          </a:lstStyle>
          <a:p>
            <a:pPr>
              <a:defRPr/>
            </a:pPr>
            <a:fld id="{6FC8FDFE-1C0E-4D47-A4CE-448E1F021934}" type="datetimeFigureOut">
              <a:rPr lang="fr-FR"/>
              <a:pPr>
                <a:defRPr/>
              </a:pPr>
              <a:t>15/07/2016</a:t>
            </a:fld>
            <a:endParaRPr lang="fr-FR"/>
          </a:p>
        </p:txBody>
      </p:sp>
      <p:sp>
        <p:nvSpPr>
          <p:cNvPr id="8" name="Espace réservé du pied de page 4"/>
          <p:cNvSpPr>
            <a:spLocks noGrp="1"/>
          </p:cNvSpPr>
          <p:nvPr>
            <p:ph type="ftr" sz="quarter" idx="11"/>
          </p:nvPr>
        </p:nvSpPr>
        <p:spPr/>
        <p:txBody>
          <a:bodyPr/>
          <a:lstStyle>
            <a:lvl1pPr>
              <a:defRPr/>
            </a:lvl1pPr>
          </a:lstStyle>
          <a:p>
            <a:pPr>
              <a:defRPr/>
            </a:pPr>
            <a:endParaRPr lang="fr-FR"/>
          </a:p>
        </p:txBody>
      </p:sp>
    </p:spTree>
    <p:extLst>
      <p:ext uri="{BB962C8B-B14F-4D97-AF65-F5344CB8AC3E}">
        <p14:creationId xmlns:p14="http://schemas.microsoft.com/office/powerpoint/2010/main" val="2075218902"/>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re seu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lvl1pPr>
              <a:defRPr sz="3600"/>
            </a:lvl1pPr>
          </a:lstStyle>
          <a:p>
            <a:r>
              <a:rPr lang="fr-FR" dirty="0"/>
              <a:t>Cliquez et modifiez le titre</a:t>
            </a:r>
          </a:p>
        </p:txBody>
      </p:sp>
      <p:sp>
        <p:nvSpPr>
          <p:cNvPr id="3" name="Espace réservé de la date 3"/>
          <p:cNvSpPr>
            <a:spLocks noGrp="1"/>
          </p:cNvSpPr>
          <p:nvPr>
            <p:ph type="dt" sz="half" idx="10"/>
          </p:nvPr>
        </p:nvSpPr>
        <p:spPr/>
        <p:txBody>
          <a:bodyPr/>
          <a:lstStyle>
            <a:lvl1pPr algn="r">
              <a:defRPr/>
            </a:lvl1pPr>
          </a:lstStyle>
          <a:p>
            <a:pPr>
              <a:defRPr/>
            </a:pPr>
            <a:fld id="{89109C97-90ED-AC40-BF7F-ED8ABBD3CF5D}" type="datetimeFigureOut">
              <a:rPr lang="fr-FR"/>
              <a:pPr>
                <a:defRPr/>
              </a:pPr>
              <a:t>15/07/2016</a:t>
            </a:fld>
            <a:endParaRPr lang="fr-FR"/>
          </a:p>
        </p:txBody>
      </p:sp>
      <p:sp>
        <p:nvSpPr>
          <p:cNvPr id="4" name="Espace réservé du pied de page 4"/>
          <p:cNvSpPr>
            <a:spLocks noGrp="1"/>
          </p:cNvSpPr>
          <p:nvPr>
            <p:ph type="ftr" sz="quarter" idx="11"/>
          </p:nvPr>
        </p:nvSpPr>
        <p:spPr/>
        <p:txBody>
          <a:bodyPr/>
          <a:lstStyle>
            <a:lvl1pPr>
              <a:defRPr/>
            </a:lvl1pPr>
          </a:lstStyle>
          <a:p>
            <a:pPr>
              <a:defRPr/>
            </a:pPr>
            <a:endParaRPr lang="fr-FR"/>
          </a:p>
        </p:txBody>
      </p:sp>
    </p:spTree>
    <p:extLst>
      <p:ext uri="{BB962C8B-B14F-4D97-AF65-F5344CB8AC3E}">
        <p14:creationId xmlns:p14="http://schemas.microsoft.com/office/powerpoint/2010/main" val="3210022330"/>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Vide">
    <p:spTree>
      <p:nvGrpSpPr>
        <p:cNvPr id="1" name=""/>
        <p:cNvGrpSpPr/>
        <p:nvPr/>
      </p:nvGrpSpPr>
      <p:grpSpPr>
        <a:xfrm>
          <a:off x="0" y="0"/>
          <a:ext cx="0" cy="0"/>
          <a:chOff x="0" y="0"/>
          <a:chExt cx="0" cy="0"/>
        </a:xfrm>
      </p:grpSpPr>
      <p:sp>
        <p:nvSpPr>
          <p:cNvPr id="2" name="Espace réservé de la date 3"/>
          <p:cNvSpPr>
            <a:spLocks noGrp="1"/>
          </p:cNvSpPr>
          <p:nvPr>
            <p:ph type="dt" sz="half" idx="10"/>
          </p:nvPr>
        </p:nvSpPr>
        <p:spPr/>
        <p:txBody>
          <a:bodyPr/>
          <a:lstStyle>
            <a:lvl1pPr algn="r">
              <a:defRPr/>
            </a:lvl1pPr>
          </a:lstStyle>
          <a:p>
            <a:pPr>
              <a:defRPr/>
            </a:pPr>
            <a:fld id="{89ABB821-406D-5F4F-A156-9BC0F95C1A4B}" type="datetimeFigureOut">
              <a:rPr lang="fr-FR"/>
              <a:pPr>
                <a:defRPr/>
              </a:pPr>
              <a:t>15/07/2016</a:t>
            </a:fld>
            <a:endParaRPr lang="fr-FR"/>
          </a:p>
        </p:txBody>
      </p:sp>
      <p:sp>
        <p:nvSpPr>
          <p:cNvPr id="3" name="Espace réservé du pied de page 4"/>
          <p:cNvSpPr>
            <a:spLocks noGrp="1"/>
          </p:cNvSpPr>
          <p:nvPr>
            <p:ph type="ftr" sz="quarter" idx="11"/>
          </p:nvPr>
        </p:nvSpPr>
        <p:spPr/>
        <p:txBody>
          <a:bodyPr/>
          <a:lstStyle>
            <a:lvl1pPr>
              <a:defRPr/>
            </a:lvl1pPr>
          </a:lstStyle>
          <a:p>
            <a:pPr>
              <a:defRPr/>
            </a:pPr>
            <a:endParaRPr lang="fr-FR"/>
          </a:p>
        </p:txBody>
      </p:sp>
    </p:spTree>
    <p:extLst>
      <p:ext uri="{BB962C8B-B14F-4D97-AF65-F5344CB8AC3E}">
        <p14:creationId xmlns:p14="http://schemas.microsoft.com/office/powerpoint/2010/main" val="2255720722"/>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u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457200" y="273050"/>
            <a:ext cx="3008313" cy="1162050"/>
          </a:xfrm>
        </p:spPr>
        <p:txBody>
          <a:bodyPr anchor="b"/>
          <a:lstStyle>
            <a:lvl1pPr algn="l">
              <a:defRPr sz="2000" b="1"/>
            </a:lvl1pPr>
          </a:lstStyle>
          <a:p>
            <a:r>
              <a:rPr lang="fr-FR"/>
              <a:t>Cliquez et modifiez le titre</a:t>
            </a:r>
          </a:p>
        </p:txBody>
      </p:sp>
      <p:sp>
        <p:nvSpPr>
          <p:cNvPr id="3" name="Espace réservé du contenu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texte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fr-FR"/>
              <a:t>Cliquez pour modifier les styles du texte du masque</a:t>
            </a:r>
          </a:p>
        </p:txBody>
      </p:sp>
      <p:sp>
        <p:nvSpPr>
          <p:cNvPr id="5" name="Espace réservé de la date 3"/>
          <p:cNvSpPr>
            <a:spLocks noGrp="1"/>
          </p:cNvSpPr>
          <p:nvPr>
            <p:ph type="dt" sz="half" idx="10"/>
          </p:nvPr>
        </p:nvSpPr>
        <p:spPr/>
        <p:txBody>
          <a:bodyPr/>
          <a:lstStyle>
            <a:lvl1pPr algn="r">
              <a:defRPr/>
            </a:lvl1pPr>
          </a:lstStyle>
          <a:p>
            <a:pPr>
              <a:defRPr/>
            </a:pPr>
            <a:fld id="{B444DF1C-1A90-0E41-9E9B-23023144BAE3}" type="datetimeFigureOut">
              <a:rPr lang="fr-FR"/>
              <a:pPr>
                <a:defRPr/>
              </a:pPr>
              <a:t>15/07/2016</a:t>
            </a:fld>
            <a:endParaRPr lang="fr-FR"/>
          </a:p>
        </p:txBody>
      </p:sp>
      <p:sp>
        <p:nvSpPr>
          <p:cNvPr id="6" name="Espace réservé du pied de page 4"/>
          <p:cNvSpPr>
            <a:spLocks noGrp="1"/>
          </p:cNvSpPr>
          <p:nvPr>
            <p:ph type="ftr" sz="quarter" idx="11"/>
          </p:nvPr>
        </p:nvSpPr>
        <p:spPr/>
        <p:txBody>
          <a:bodyPr/>
          <a:lstStyle>
            <a:lvl1pPr>
              <a:defRPr/>
            </a:lvl1pPr>
          </a:lstStyle>
          <a:p>
            <a:pPr>
              <a:defRPr/>
            </a:pPr>
            <a:endParaRPr lang="fr-FR"/>
          </a:p>
        </p:txBody>
      </p:sp>
    </p:spTree>
    <p:extLst>
      <p:ext uri="{BB962C8B-B14F-4D97-AF65-F5344CB8AC3E}">
        <p14:creationId xmlns:p14="http://schemas.microsoft.com/office/powerpoint/2010/main" val="642803487"/>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Image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1792288" y="4800600"/>
            <a:ext cx="5486400" cy="566738"/>
          </a:xfrm>
        </p:spPr>
        <p:txBody>
          <a:bodyPr anchor="b"/>
          <a:lstStyle>
            <a:lvl1pPr algn="l">
              <a:defRPr sz="2000" b="1"/>
            </a:lvl1pPr>
          </a:lstStyle>
          <a:p>
            <a:r>
              <a:rPr lang="fr-FR"/>
              <a:t>Cliquez et modifiez le titre</a:t>
            </a:r>
          </a:p>
        </p:txBody>
      </p:sp>
      <p:sp>
        <p:nvSpPr>
          <p:cNvPr id="3" name="Espace réservé pour une image  2"/>
          <p:cNvSpPr>
            <a:spLocks noGrp="1"/>
          </p:cNvSpPr>
          <p:nvPr>
            <p:ph type="pic" idx="1"/>
          </p:nvPr>
        </p:nvSpPr>
        <p:spPr>
          <a:xfrm>
            <a:off x="1792288" y="612775"/>
            <a:ext cx="54864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fr-FR" noProof="0"/>
              <a:t>Faire glisser l'image vers l'espace réservé ou cliquer sur l'icône pour l'ajouter</a:t>
            </a:r>
          </a:p>
        </p:txBody>
      </p:sp>
      <p:sp>
        <p:nvSpPr>
          <p:cNvPr id="4" name="Espace réservé du texte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fr-FR"/>
              <a:t>Cliquez pour modifier les styles du texte du masque</a:t>
            </a:r>
          </a:p>
        </p:txBody>
      </p:sp>
      <p:sp>
        <p:nvSpPr>
          <p:cNvPr id="5" name="Espace réservé de la date 3"/>
          <p:cNvSpPr>
            <a:spLocks noGrp="1"/>
          </p:cNvSpPr>
          <p:nvPr>
            <p:ph type="dt" sz="half" idx="10"/>
          </p:nvPr>
        </p:nvSpPr>
        <p:spPr/>
        <p:txBody>
          <a:bodyPr/>
          <a:lstStyle>
            <a:lvl1pPr algn="r">
              <a:defRPr/>
            </a:lvl1pPr>
          </a:lstStyle>
          <a:p>
            <a:pPr>
              <a:defRPr/>
            </a:pPr>
            <a:fld id="{44E8D1BA-20AC-3F47-9852-FF242C2CADDE}" type="datetimeFigureOut">
              <a:rPr lang="fr-FR"/>
              <a:pPr>
                <a:defRPr/>
              </a:pPr>
              <a:t>15/07/2016</a:t>
            </a:fld>
            <a:endParaRPr lang="fr-FR"/>
          </a:p>
        </p:txBody>
      </p:sp>
      <p:sp>
        <p:nvSpPr>
          <p:cNvPr id="6" name="Espace réservé du pied de page 4"/>
          <p:cNvSpPr>
            <a:spLocks noGrp="1"/>
          </p:cNvSpPr>
          <p:nvPr>
            <p:ph type="ftr" sz="quarter" idx="11"/>
          </p:nvPr>
        </p:nvSpPr>
        <p:spPr/>
        <p:txBody>
          <a:bodyPr/>
          <a:lstStyle>
            <a:lvl1pPr>
              <a:defRPr/>
            </a:lvl1pPr>
          </a:lstStyle>
          <a:p>
            <a:pPr>
              <a:defRPr/>
            </a:pPr>
            <a:endParaRPr lang="fr-FR"/>
          </a:p>
        </p:txBody>
      </p:sp>
    </p:spTree>
    <p:extLst>
      <p:ext uri="{BB962C8B-B14F-4D97-AF65-F5344CB8AC3E}">
        <p14:creationId xmlns:p14="http://schemas.microsoft.com/office/powerpoint/2010/main" val="2551120418"/>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image" Target="../media/image1.jpeg"/><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image" Target="../media/image2.emf"/></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pic>
        <p:nvPicPr>
          <p:cNvPr id="1026" name="Image 9" descr="acadq2014.jpg"/>
          <p:cNvPicPr>
            <a:picLocks noChangeAspect="1"/>
          </p:cNvPicPr>
          <p:nvPr/>
        </p:nvPicPr>
        <p:blipFill>
          <a:blip r:embed="rId13" cstate="email">
            <a:extLst>
              <a:ext uri="{28A0092B-C50C-407E-A947-70E740481C1C}">
                <a14:useLocalDpi xmlns:a14="http://schemas.microsoft.com/office/drawing/2010/main"/>
              </a:ext>
            </a:extLst>
          </a:blip>
          <a:srcRect/>
          <a:stretch>
            <a:fillRect/>
          </a:stretch>
        </p:blipFill>
        <p:spPr bwMode="auto">
          <a:xfrm>
            <a:off x="36513" y="36513"/>
            <a:ext cx="1038225" cy="10795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027" name="Espace réservé du titre 1"/>
          <p:cNvSpPr>
            <a:spLocks noGrp="1"/>
          </p:cNvSpPr>
          <p:nvPr>
            <p:ph type="title"/>
          </p:nvPr>
        </p:nvSpPr>
        <p:spPr bwMode="auto">
          <a:xfrm>
            <a:off x="457200" y="36513"/>
            <a:ext cx="8229600" cy="7819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p>
            <a:pPr lvl="0"/>
            <a:r>
              <a:rPr lang="fr-FR" dirty="0"/>
              <a:t>Cliquez et modifiez le titre</a:t>
            </a:r>
          </a:p>
        </p:txBody>
      </p:sp>
      <p:sp>
        <p:nvSpPr>
          <p:cNvPr id="1028" name="Espace réservé du texte 2"/>
          <p:cNvSpPr>
            <a:spLocks noGrp="1"/>
          </p:cNvSpPr>
          <p:nvPr>
            <p:ph type="body" idx="1"/>
          </p:nvPr>
        </p:nvSpPr>
        <p:spPr bwMode="auto">
          <a:xfrm>
            <a:off x="457200" y="1600200"/>
            <a:ext cx="8229600" cy="45259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2"/>
          </p:nvPr>
        </p:nvSpPr>
        <p:spPr>
          <a:xfrm>
            <a:off x="6553200" y="6356350"/>
            <a:ext cx="2133600" cy="365125"/>
          </a:xfrm>
          <a:prstGeom prst="rect">
            <a:avLst/>
          </a:prstGeom>
        </p:spPr>
        <p:txBody>
          <a:bodyPr vert="horz" wrap="square" lIns="91440" tIns="45720" rIns="91440" bIns="45720" numCol="1" anchor="ctr" anchorCtr="0" compatLnSpc="1">
            <a:prstTxWarp prst="textNoShape">
              <a:avLst/>
            </a:prstTxWarp>
          </a:bodyPr>
          <a:lstStyle>
            <a:lvl1pPr>
              <a:defRPr sz="1200">
                <a:solidFill>
                  <a:srgbClr val="898989"/>
                </a:solidFill>
                <a:latin typeface="Calibri" charset="0"/>
                <a:cs typeface="+mn-cs"/>
              </a:defRPr>
            </a:lvl1pPr>
          </a:lstStyle>
          <a:p>
            <a:pPr>
              <a:defRPr/>
            </a:pPr>
            <a:fld id="{292FC210-F986-8049-BF13-EFB794E4A441}" type="datetimeFigureOut">
              <a:rPr lang="fr-FR"/>
              <a:pPr>
                <a:defRPr/>
              </a:pPr>
              <a:t>15/07/2016</a:t>
            </a:fld>
            <a:endParaRPr lang="fr-FR"/>
          </a:p>
        </p:txBody>
      </p:sp>
      <p:sp>
        <p:nvSpPr>
          <p:cNvPr id="5" name="Espace réservé du pied de page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fontAlgn="auto">
              <a:spcBef>
                <a:spcPts val="0"/>
              </a:spcBef>
              <a:spcAft>
                <a:spcPts val="0"/>
              </a:spcAft>
              <a:defRPr sz="1200">
                <a:solidFill>
                  <a:schemeClr val="tx1">
                    <a:tint val="75000"/>
                  </a:schemeClr>
                </a:solidFill>
                <a:latin typeface="+mn-lt"/>
                <a:ea typeface="+mn-ea"/>
                <a:cs typeface="+mn-cs"/>
              </a:defRPr>
            </a:lvl1pPr>
          </a:lstStyle>
          <a:p>
            <a:pPr>
              <a:defRPr/>
            </a:pPr>
            <a:endParaRPr lang="fr-FR"/>
          </a:p>
        </p:txBody>
      </p:sp>
      <p:sp>
        <p:nvSpPr>
          <p:cNvPr id="9" name="Signalisation droite 7"/>
          <p:cNvSpPr>
            <a:spLocks noChangeArrowheads="1"/>
          </p:cNvSpPr>
          <p:nvPr/>
        </p:nvSpPr>
        <p:spPr bwMode="auto">
          <a:xfrm>
            <a:off x="0" y="2943225"/>
            <a:ext cx="768350" cy="211138"/>
          </a:xfrm>
          <a:prstGeom prst="homePlate">
            <a:avLst>
              <a:gd name="adj" fmla="val 50004"/>
            </a:avLst>
          </a:prstGeom>
          <a:gradFill rotWithShape="1">
            <a:gsLst>
              <a:gs pos="0">
                <a:srgbClr val="3F80CD"/>
              </a:gs>
              <a:gs pos="100000">
                <a:srgbClr val="9BC1FF"/>
              </a:gs>
            </a:gsLst>
            <a:lin ang="16200000"/>
          </a:gradFill>
          <a:ln w="9525">
            <a:solidFill>
              <a:srgbClr val="4A7EBB"/>
            </a:solidFill>
            <a:miter lim="800000"/>
            <a:headEnd/>
            <a:tailEnd/>
          </a:ln>
          <a:effectLst>
            <a:outerShdw blurRad="63500" dist="23000" dir="5400000" rotWithShape="0">
              <a:srgbClr val="000000">
                <a:alpha val="34999"/>
              </a:srgbClr>
            </a:outerShdw>
          </a:effectLst>
        </p:spPr>
        <p:txBody>
          <a:bodyPr anchor="ctr"/>
          <a:lstStyle/>
          <a:p>
            <a:pPr>
              <a:defRPr/>
            </a:pPr>
            <a:r>
              <a:rPr lang="fr-FR" sz="1000">
                <a:solidFill>
                  <a:srgbClr val="FFFFFF"/>
                </a:solidFill>
                <a:latin typeface="Calibri" charset="0"/>
                <a:cs typeface="+mn-cs"/>
              </a:rPr>
              <a:t>    </a:t>
            </a:r>
            <a:fld id="{74227DBF-04E3-EA44-BF97-617AF8603469}" type="slidenum">
              <a:rPr lang="fr-FR" sz="1000">
                <a:solidFill>
                  <a:srgbClr val="FFFFFF"/>
                </a:solidFill>
                <a:latin typeface="Calibri" charset="0"/>
                <a:cs typeface="+mn-cs"/>
              </a:rPr>
              <a:pPr>
                <a:defRPr/>
              </a:pPr>
              <a:t>‹N°›</a:t>
            </a:fld>
            <a:endParaRPr lang="fr-FR" sz="1000">
              <a:solidFill>
                <a:srgbClr val="FFFFFF"/>
              </a:solidFill>
              <a:latin typeface="Calibri" charset="0"/>
              <a:cs typeface="+mn-cs"/>
            </a:endParaRPr>
          </a:p>
        </p:txBody>
      </p:sp>
      <p:pic>
        <p:nvPicPr>
          <p:cNvPr id="1032" name="Image 11" descr="logo NPA.eps"/>
          <p:cNvPicPr>
            <a:picLocks noChangeAspect="1"/>
          </p:cNvPicPr>
          <p:nvPr/>
        </p:nvPicPr>
        <p:blipFill>
          <a:blip r:embed="rId14" cstate="email">
            <a:extLst>
              <a:ext uri="{28A0092B-C50C-407E-A947-70E740481C1C}">
                <a14:useLocalDpi xmlns:a14="http://schemas.microsoft.com/office/drawing/2010/main"/>
              </a:ext>
            </a:extLst>
          </a:blip>
          <a:srcRect/>
          <a:stretch>
            <a:fillRect/>
          </a:stretch>
        </p:blipFill>
        <p:spPr bwMode="auto">
          <a:xfrm>
            <a:off x="88900" y="5853113"/>
            <a:ext cx="947738" cy="8683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cSld>
  <p:clrMap bg1="lt1" tx1="dk1" bg2="lt2" tx2="dk2" accent1="accent1" accent2="accent2" accent3="accent3" accent4="accent4" accent5="accent5" accent6="accent6" hlink="hlink" folHlink="folHlink"/>
  <p:sldLayoutIdLst>
    <p:sldLayoutId id="2147483803" r:id="rId1"/>
    <p:sldLayoutId id="2147483804" r:id="rId2"/>
    <p:sldLayoutId id="2147483805" r:id="rId3"/>
    <p:sldLayoutId id="2147483806" r:id="rId4"/>
    <p:sldLayoutId id="2147483807" r:id="rId5"/>
    <p:sldLayoutId id="2147483808" r:id="rId6"/>
    <p:sldLayoutId id="2147483809" r:id="rId7"/>
    <p:sldLayoutId id="2147483810" r:id="rId8"/>
    <p:sldLayoutId id="2147483811" r:id="rId9"/>
    <p:sldLayoutId id="2147483812" r:id="rId10"/>
    <p:sldLayoutId id="2147483813" r:id="rId11"/>
  </p:sldLayoutIdLst>
  <p:txStyles>
    <p:titleStyle>
      <a:lvl1pPr algn="ctr" defTabSz="457200" rtl="0" eaLnBrk="1" fontAlgn="base" hangingPunct="1">
        <a:spcBef>
          <a:spcPct val="0"/>
        </a:spcBef>
        <a:spcAft>
          <a:spcPct val="0"/>
        </a:spcAft>
        <a:defRPr sz="4400" kern="1200">
          <a:solidFill>
            <a:schemeClr val="tx1"/>
          </a:solidFill>
          <a:latin typeface="+mj-lt"/>
          <a:ea typeface="ＭＳ Ｐゴシック" charset="0"/>
          <a:cs typeface="ＭＳ Ｐゴシック" charset="0"/>
        </a:defRPr>
      </a:lvl1pPr>
      <a:lvl2pPr algn="ctr" defTabSz="457200" rtl="0" eaLnBrk="1" fontAlgn="base" hangingPunct="1">
        <a:spcBef>
          <a:spcPct val="0"/>
        </a:spcBef>
        <a:spcAft>
          <a:spcPct val="0"/>
        </a:spcAft>
        <a:defRPr sz="4400">
          <a:solidFill>
            <a:schemeClr val="tx1"/>
          </a:solidFill>
          <a:latin typeface="Calibri" pitchFamily="34" charset="0"/>
          <a:ea typeface="ＭＳ Ｐゴシック" charset="0"/>
          <a:cs typeface="ＭＳ Ｐゴシック" charset="0"/>
        </a:defRPr>
      </a:lvl2pPr>
      <a:lvl3pPr algn="ctr" defTabSz="457200" rtl="0" eaLnBrk="1" fontAlgn="base" hangingPunct="1">
        <a:spcBef>
          <a:spcPct val="0"/>
        </a:spcBef>
        <a:spcAft>
          <a:spcPct val="0"/>
        </a:spcAft>
        <a:defRPr sz="4400">
          <a:solidFill>
            <a:schemeClr val="tx1"/>
          </a:solidFill>
          <a:latin typeface="Calibri" pitchFamily="34" charset="0"/>
          <a:ea typeface="ＭＳ Ｐゴシック" charset="0"/>
          <a:cs typeface="ＭＳ Ｐゴシック" charset="0"/>
        </a:defRPr>
      </a:lvl3pPr>
      <a:lvl4pPr algn="ctr" defTabSz="457200" rtl="0" eaLnBrk="1" fontAlgn="base" hangingPunct="1">
        <a:spcBef>
          <a:spcPct val="0"/>
        </a:spcBef>
        <a:spcAft>
          <a:spcPct val="0"/>
        </a:spcAft>
        <a:defRPr sz="4400">
          <a:solidFill>
            <a:schemeClr val="tx1"/>
          </a:solidFill>
          <a:latin typeface="Calibri" pitchFamily="34" charset="0"/>
          <a:ea typeface="ＭＳ Ｐゴシック" charset="0"/>
          <a:cs typeface="ＭＳ Ｐゴシック" charset="0"/>
        </a:defRPr>
      </a:lvl4pPr>
      <a:lvl5pPr algn="ctr" defTabSz="457200" rtl="0" eaLnBrk="1" fontAlgn="base" hangingPunct="1">
        <a:spcBef>
          <a:spcPct val="0"/>
        </a:spcBef>
        <a:spcAft>
          <a:spcPct val="0"/>
        </a:spcAft>
        <a:defRPr sz="4400">
          <a:solidFill>
            <a:schemeClr val="tx1"/>
          </a:solidFill>
          <a:latin typeface="Calibri" pitchFamily="34" charset="0"/>
          <a:ea typeface="ＭＳ Ｐゴシック" charset="0"/>
          <a:cs typeface="ＭＳ Ｐゴシック" charset="0"/>
        </a:defRPr>
      </a:lvl5pPr>
      <a:lvl6pPr marL="457200" algn="ctr" defTabSz="457200" rtl="0" eaLnBrk="1" fontAlgn="base" hangingPunct="1">
        <a:spcBef>
          <a:spcPct val="0"/>
        </a:spcBef>
        <a:spcAft>
          <a:spcPct val="0"/>
        </a:spcAft>
        <a:defRPr sz="4400">
          <a:solidFill>
            <a:schemeClr val="tx1"/>
          </a:solidFill>
          <a:latin typeface="Calibri" pitchFamily="34" charset="0"/>
        </a:defRPr>
      </a:lvl6pPr>
      <a:lvl7pPr marL="914400" algn="ctr" defTabSz="457200" rtl="0" eaLnBrk="1" fontAlgn="base" hangingPunct="1">
        <a:spcBef>
          <a:spcPct val="0"/>
        </a:spcBef>
        <a:spcAft>
          <a:spcPct val="0"/>
        </a:spcAft>
        <a:defRPr sz="4400">
          <a:solidFill>
            <a:schemeClr val="tx1"/>
          </a:solidFill>
          <a:latin typeface="Calibri" pitchFamily="34" charset="0"/>
        </a:defRPr>
      </a:lvl7pPr>
      <a:lvl8pPr marL="1371600" algn="ctr" defTabSz="457200" rtl="0" eaLnBrk="1" fontAlgn="base" hangingPunct="1">
        <a:spcBef>
          <a:spcPct val="0"/>
        </a:spcBef>
        <a:spcAft>
          <a:spcPct val="0"/>
        </a:spcAft>
        <a:defRPr sz="4400">
          <a:solidFill>
            <a:schemeClr val="tx1"/>
          </a:solidFill>
          <a:latin typeface="Calibri" pitchFamily="34" charset="0"/>
        </a:defRPr>
      </a:lvl8pPr>
      <a:lvl9pPr marL="1828800" algn="ctr" defTabSz="457200" rtl="0" eaLnBrk="1" fontAlgn="base" hangingPunct="1">
        <a:spcBef>
          <a:spcPct val="0"/>
        </a:spcBef>
        <a:spcAft>
          <a:spcPct val="0"/>
        </a:spcAft>
        <a:defRPr sz="4400">
          <a:solidFill>
            <a:schemeClr val="tx1"/>
          </a:solidFill>
          <a:latin typeface="Calibri" pitchFamily="34" charset="0"/>
        </a:defRPr>
      </a:lvl9pPr>
    </p:titleStyle>
    <p:bodyStyle>
      <a:lvl1pPr marL="342900" indent="-342900" algn="l" defTabSz="457200" rtl="0" eaLnBrk="1" fontAlgn="base" hangingPunct="1">
        <a:spcBef>
          <a:spcPct val="20000"/>
        </a:spcBef>
        <a:spcAft>
          <a:spcPct val="0"/>
        </a:spcAft>
        <a:buFont typeface="Arial" charset="0"/>
        <a:buChar char="•"/>
        <a:defRPr sz="3200" kern="1200">
          <a:solidFill>
            <a:schemeClr val="tx1"/>
          </a:solidFill>
          <a:latin typeface="+mn-lt"/>
          <a:ea typeface="ＭＳ Ｐゴシック" charset="0"/>
          <a:cs typeface="ＭＳ Ｐゴシック" charset="0"/>
        </a:defRPr>
      </a:lvl1pPr>
      <a:lvl2pPr marL="742950" indent="-285750" algn="l" defTabSz="457200" rtl="0" eaLnBrk="1" fontAlgn="base" hangingPunct="1">
        <a:spcBef>
          <a:spcPct val="20000"/>
        </a:spcBef>
        <a:spcAft>
          <a:spcPct val="0"/>
        </a:spcAft>
        <a:buFont typeface="Arial" charset="0"/>
        <a:buChar char="–"/>
        <a:defRPr sz="2800" kern="1200">
          <a:solidFill>
            <a:schemeClr val="tx1"/>
          </a:solidFill>
          <a:latin typeface="+mn-lt"/>
          <a:ea typeface="ＭＳ Ｐゴシック" charset="0"/>
          <a:cs typeface="+mn-cs"/>
        </a:defRPr>
      </a:lvl2pPr>
      <a:lvl3pPr marL="1143000" indent="-228600" algn="l" defTabSz="457200" rtl="0" eaLnBrk="1" fontAlgn="base" hangingPunct="1">
        <a:spcBef>
          <a:spcPct val="20000"/>
        </a:spcBef>
        <a:spcAft>
          <a:spcPct val="0"/>
        </a:spcAft>
        <a:buFont typeface="Arial" charset="0"/>
        <a:buChar char="•"/>
        <a:defRPr sz="2400" kern="1200">
          <a:solidFill>
            <a:schemeClr val="tx1"/>
          </a:solidFill>
          <a:latin typeface="+mn-lt"/>
          <a:ea typeface="ＭＳ Ｐゴシック" charset="0"/>
          <a:cs typeface="+mn-cs"/>
        </a:defRPr>
      </a:lvl3pPr>
      <a:lvl4pPr marL="1600200" indent="-228600" algn="l" defTabSz="457200" rtl="0" eaLnBrk="1" fontAlgn="base" hangingPunct="1">
        <a:spcBef>
          <a:spcPct val="20000"/>
        </a:spcBef>
        <a:spcAft>
          <a:spcPct val="0"/>
        </a:spcAft>
        <a:buFont typeface="Arial" charset="0"/>
        <a:buChar char="–"/>
        <a:defRPr sz="2000" kern="1200">
          <a:solidFill>
            <a:schemeClr val="tx1"/>
          </a:solidFill>
          <a:latin typeface="+mn-lt"/>
          <a:ea typeface="ＭＳ Ｐゴシック" charset="0"/>
          <a:cs typeface="+mn-cs"/>
        </a:defRPr>
      </a:lvl4pPr>
      <a:lvl5pPr marL="2057400" indent="-228600" algn="l" defTabSz="457200" rtl="0" eaLnBrk="1" fontAlgn="base" hangingPunct="1">
        <a:spcBef>
          <a:spcPct val="20000"/>
        </a:spcBef>
        <a:spcAft>
          <a:spcPct val="0"/>
        </a:spcAft>
        <a:buFont typeface="Arial" charset="0"/>
        <a:buChar char="»"/>
        <a:defRPr sz="2000" kern="1200">
          <a:solidFill>
            <a:schemeClr val="tx1"/>
          </a:solidFill>
          <a:latin typeface="+mn-lt"/>
          <a:ea typeface="ＭＳ Ｐゴシック" charset="0"/>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fr-FR"/>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6.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9.xml.rels><?xml version="1.0" encoding="UTF-8" standalone="yes"?>
<Relationships xmlns="http://schemas.openxmlformats.org/package/2006/relationships"><Relationship Id="rId2" Type="http://schemas.openxmlformats.org/officeDocument/2006/relationships/image" Target="../media/image8.jpeg"/><Relationship Id="rId1" Type="http://schemas.openxmlformats.org/officeDocument/2006/relationships/slideLayout" Target="../slideLayouts/slideLayout3.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3.xml"/></Relationships>
</file>

<file path=ppt/slides/_rels/slide30.xml.rels><?xml version="1.0" encoding="UTF-8" standalone="yes"?>
<Relationships xmlns="http://schemas.openxmlformats.org/package/2006/relationships"><Relationship Id="rId3" Type="http://schemas.openxmlformats.org/officeDocument/2006/relationships/hyperlink" Target="http://cache.media.eduscol.education.fr/file/Techno/50/8/RA16_C4_TECH_Outil_progression_pedagogique_547508.xlsx" TargetMode="External"/><Relationship Id="rId2" Type="http://schemas.openxmlformats.org/officeDocument/2006/relationships/hyperlink" Target="http://cache.media.eduscol.education.fr/file/Techno/97/3/RA16_C4_TECH_0_Present_aide_vudm_550973.pdf" TargetMode="External"/><Relationship Id="rId1" Type="http://schemas.openxmlformats.org/officeDocument/2006/relationships/slideLayout" Target="../slideLayouts/slideLayout3.xml"/></Relationships>
</file>

<file path=ppt/slides/_rels/slide31.xml.rels><?xml version="1.0" encoding="UTF-8" standalone="yes"?>
<Relationships xmlns="http://schemas.openxmlformats.org/package/2006/relationships"><Relationship Id="rId3" Type="http://schemas.openxmlformats.org/officeDocument/2006/relationships/hyperlink" Target="http://cache.media.eduscol.education.fr/file/Techno/96/1/RA16_C4_TECH_0_enseign_classe_ex1_550961.pdf" TargetMode="External"/><Relationship Id="rId2" Type="http://schemas.openxmlformats.org/officeDocument/2006/relationships/notesSlide" Target="../notesSlides/notesSlide6.xml"/><Relationship Id="rId1" Type="http://schemas.openxmlformats.org/officeDocument/2006/relationships/slideLayout" Target="../slideLayouts/slideLayout3.xml"/><Relationship Id="rId6" Type="http://schemas.openxmlformats.org/officeDocument/2006/relationships/hyperlink" Target="http://cache.media.eduscol.education.fr/file/Techno/96/7/RA16_C4_TECH_0_enseign_classe_ex4_550967.pdf" TargetMode="External"/><Relationship Id="rId5" Type="http://schemas.openxmlformats.org/officeDocument/2006/relationships/hyperlink" Target="http://cache.media.eduscol.education.fr/file/Techno/96/5/RA16_C4_TECH_0_enseign_classe_ex3_550965.pdf" TargetMode="External"/><Relationship Id="rId4" Type="http://schemas.openxmlformats.org/officeDocument/2006/relationships/hyperlink" Target="http://cache.media.eduscol.education.fr/file/Techno/96/3/RA16_C4_TECH_0_enseign_classe_ex2_550963.pdf" TargetMode="External"/></Relationships>
</file>

<file path=ppt/slides/_rels/slide32.xml.rels><?xml version="1.0" encoding="UTF-8" standalone="yes"?>
<Relationships xmlns="http://schemas.openxmlformats.org/package/2006/relationships"><Relationship Id="rId2" Type="http://schemas.openxmlformats.org/officeDocument/2006/relationships/hyperlink" Target="http://cache.media.eduscol.education.fr/file/Techno/50/8/RA16_C4_TECH_Outil_progression_pedagogique_547508.xlsx" TargetMode="External"/><Relationship Id="rId1" Type="http://schemas.openxmlformats.org/officeDocument/2006/relationships/slideLayout" Target="../slideLayouts/slideLayout3.xml"/></Relationships>
</file>

<file path=ppt/slides/_rels/slide33.xml.rels><?xml version="1.0" encoding="UTF-8" standalone="yes"?>
<Relationships xmlns="http://schemas.openxmlformats.org/package/2006/relationships"><Relationship Id="rId2" Type="http://schemas.openxmlformats.org/officeDocument/2006/relationships/hyperlink" Target="http://cache.media.eduscol.education.fr/file/Techno/50/8/RA16_C4_TECH_Outil_progression_pedagogique_547508.xlsx" TargetMode="External"/><Relationship Id="rId1" Type="http://schemas.openxmlformats.org/officeDocument/2006/relationships/slideLayout" Target="../slideLayouts/slideLayout3.xml"/></Relationships>
</file>

<file path=ppt/slides/_rels/slide34.xml.rels><?xml version="1.0" encoding="UTF-8" standalone="yes"?>
<Relationships xmlns="http://schemas.openxmlformats.org/package/2006/relationships"><Relationship Id="rId2" Type="http://schemas.openxmlformats.org/officeDocument/2006/relationships/hyperlink" Target="http://cache.media.eduscol.education.fr/file/Techno/50/8/RA16_C4_TECH_Outil_progression_pedagogique_547508.xlsx" TargetMode="External"/><Relationship Id="rId1" Type="http://schemas.openxmlformats.org/officeDocument/2006/relationships/slideLayout" Target="../slideLayouts/slideLayout3.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6.xml.rels><?xml version="1.0" encoding="UTF-8" standalone="yes"?>
<Relationships xmlns="http://schemas.openxmlformats.org/package/2006/relationships"><Relationship Id="rId2" Type="http://schemas.openxmlformats.org/officeDocument/2006/relationships/image" Target="../media/image9.jpeg"/><Relationship Id="rId1" Type="http://schemas.openxmlformats.org/officeDocument/2006/relationships/slideLayout" Target="../slideLayouts/slideLayout3.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0.xml.rels><?xml version="1.0" encoding="UTF-8" standalone="yes"?>
<Relationships xmlns="http://schemas.openxmlformats.org/package/2006/relationships"><Relationship Id="rId2" Type="http://schemas.openxmlformats.org/officeDocument/2006/relationships/image" Target="../media/image10.jpeg"/><Relationship Id="rId1" Type="http://schemas.openxmlformats.org/officeDocument/2006/relationships/slideLayout" Target="../slideLayouts/slideLayout3.xml"/></Relationships>
</file>

<file path=ppt/slides/_rels/slide51.xml.rels><?xml version="1.0" encoding="UTF-8" standalone="yes"?>
<Relationships xmlns="http://schemas.openxmlformats.org/package/2006/relationships"><Relationship Id="rId2" Type="http://schemas.openxmlformats.org/officeDocument/2006/relationships/image" Target="../media/image10.jpeg"/><Relationship Id="rId1" Type="http://schemas.openxmlformats.org/officeDocument/2006/relationships/slideLayout" Target="../slideLayouts/slideLayout3.xml"/></Relationships>
</file>

<file path=ppt/slides/_rels/slide52.xml.rels><?xml version="1.0" encoding="UTF-8" standalone="yes"?>
<Relationships xmlns="http://schemas.openxmlformats.org/package/2006/relationships"><Relationship Id="rId3" Type="http://schemas.openxmlformats.org/officeDocument/2006/relationships/image" Target="../media/image11.jpeg"/><Relationship Id="rId2" Type="http://schemas.openxmlformats.org/officeDocument/2006/relationships/image" Target="../media/image10.jpeg"/><Relationship Id="rId1" Type="http://schemas.openxmlformats.org/officeDocument/2006/relationships/slideLayout" Target="../slideLayouts/slideLayout3.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4.xml.rels><?xml version="1.0" encoding="UTF-8" standalone="yes"?>
<Relationships xmlns="http://schemas.openxmlformats.org/package/2006/relationships"><Relationship Id="rId2" Type="http://schemas.openxmlformats.org/officeDocument/2006/relationships/image" Target="../media/image12.jpeg"/><Relationship Id="rId1" Type="http://schemas.openxmlformats.org/officeDocument/2006/relationships/slideLayout" Target="../slideLayouts/slideLayout3.xml"/></Relationships>
</file>

<file path=ppt/slides/_rels/slide55.xml.rels><?xml version="1.0" encoding="UTF-8" standalone="yes"?>
<Relationships xmlns="http://schemas.openxmlformats.org/package/2006/relationships"><Relationship Id="rId3" Type="http://schemas.openxmlformats.org/officeDocument/2006/relationships/image" Target="../media/image13.jpeg"/><Relationship Id="rId2" Type="http://schemas.openxmlformats.org/officeDocument/2006/relationships/image" Target="../media/image12.jpeg"/><Relationship Id="rId1" Type="http://schemas.openxmlformats.org/officeDocument/2006/relationships/slideLayout" Target="../slideLayouts/slideLayout3.xml"/></Relationships>
</file>

<file path=ppt/slides/_rels/slide56.xml.rels><?xml version="1.0" encoding="UTF-8" standalone="yes"?>
<Relationships xmlns="http://schemas.openxmlformats.org/package/2006/relationships"><Relationship Id="rId3" Type="http://schemas.openxmlformats.org/officeDocument/2006/relationships/image" Target="../media/image14.jpeg"/><Relationship Id="rId2" Type="http://schemas.openxmlformats.org/officeDocument/2006/relationships/image" Target="../media/image12.jpeg"/><Relationship Id="rId1" Type="http://schemas.openxmlformats.org/officeDocument/2006/relationships/slideLayout" Target="../slideLayouts/slideLayout3.xml"/><Relationship Id="rId4" Type="http://schemas.openxmlformats.org/officeDocument/2006/relationships/image" Target="../media/image13.jpeg"/></Relationships>
</file>

<file path=ppt/slides/_rels/slide57.xml.rels><?xml version="1.0" encoding="UTF-8" standalone="yes"?>
<Relationships xmlns="http://schemas.openxmlformats.org/package/2006/relationships"><Relationship Id="rId2" Type="http://schemas.openxmlformats.org/officeDocument/2006/relationships/image" Target="../media/image15.jpeg"/><Relationship Id="rId1" Type="http://schemas.openxmlformats.org/officeDocument/2006/relationships/slideLayout" Target="../slideLayouts/slideLayout3.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xml.rels><?xml version="1.0" encoding="UTF-8" standalone="yes"?>
<Relationships xmlns="http://schemas.openxmlformats.org/package/2006/relationships"><Relationship Id="rId8" Type="http://schemas.openxmlformats.org/officeDocument/2006/relationships/tags" Target="../tags/tag8.xml"/><Relationship Id="rId13" Type="http://schemas.openxmlformats.org/officeDocument/2006/relationships/diagramQuickStyle" Target="../diagrams/quickStyle1.xml"/><Relationship Id="rId18" Type="http://schemas.openxmlformats.org/officeDocument/2006/relationships/image" Target="../media/image7.jpeg"/><Relationship Id="rId3" Type="http://schemas.openxmlformats.org/officeDocument/2006/relationships/tags" Target="../tags/tag3.xml"/><Relationship Id="rId7" Type="http://schemas.openxmlformats.org/officeDocument/2006/relationships/tags" Target="../tags/tag7.xml"/><Relationship Id="rId12" Type="http://schemas.openxmlformats.org/officeDocument/2006/relationships/diagramLayout" Target="../diagrams/layout1.xml"/><Relationship Id="rId17" Type="http://schemas.openxmlformats.org/officeDocument/2006/relationships/image" Target="../media/image6.jpeg"/><Relationship Id="rId2" Type="http://schemas.openxmlformats.org/officeDocument/2006/relationships/tags" Target="../tags/tag2.xml"/><Relationship Id="rId16" Type="http://schemas.openxmlformats.org/officeDocument/2006/relationships/image" Target="../media/image5.jpeg"/><Relationship Id="rId1" Type="http://schemas.openxmlformats.org/officeDocument/2006/relationships/tags" Target="../tags/tag1.xml"/><Relationship Id="rId6" Type="http://schemas.openxmlformats.org/officeDocument/2006/relationships/tags" Target="../tags/tag6.xml"/><Relationship Id="rId11" Type="http://schemas.openxmlformats.org/officeDocument/2006/relationships/diagramData" Target="../diagrams/data1.xml"/><Relationship Id="rId5" Type="http://schemas.openxmlformats.org/officeDocument/2006/relationships/tags" Target="../tags/tag5.xml"/><Relationship Id="rId15" Type="http://schemas.microsoft.com/office/2007/relationships/diagramDrawing" Target="../diagrams/drawing1.xml"/><Relationship Id="rId10" Type="http://schemas.openxmlformats.org/officeDocument/2006/relationships/notesSlide" Target="../notesSlides/notesSlide3.xml"/><Relationship Id="rId4" Type="http://schemas.openxmlformats.org/officeDocument/2006/relationships/tags" Target="../tags/tag4.xml"/><Relationship Id="rId9" Type="http://schemas.openxmlformats.org/officeDocument/2006/relationships/slideLayout" Target="../slideLayouts/slideLayout6.xml"/><Relationship Id="rId14" Type="http://schemas.openxmlformats.org/officeDocument/2006/relationships/diagramColors" Target="../diagrams/colors1.xml"/></Relationships>
</file>

<file path=ppt/slides/_rels/slide60.xml.rels><?xml version="1.0" encoding="UTF-8" standalone="yes"?>
<Relationships xmlns="http://schemas.openxmlformats.org/package/2006/relationships"><Relationship Id="rId2" Type="http://schemas.openxmlformats.org/officeDocument/2006/relationships/image" Target="../media/image16.jpeg"/><Relationship Id="rId1" Type="http://schemas.openxmlformats.org/officeDocument/2006/relationships/slideLayout" Target="../slideLayouts/slideLayout3.xml"/></Relationships>
</file>

<file path=ppt/slides/_rels/slide61.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Layout" Target="../slideLayouts/slideLayout3.xml"/></Relationships>
</file>

<file path=ppt/slides/_rels/slide62.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image" Target="../media/image18.png"/><Relationship Id="rId1" Type="http://schemas.openxmlformats.org/officeDocument/2006/relationships/slideLayout" Target="../slideLayouts/slideLayout3.xml"/></Relationships>
</file>

<file path=ppt/slides/_rels/slide63.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image" Target="../media/image18.png"/><Relationship Id="rId1" Type="http://schemas.openxmlformats.org/officeDocument/2006/relationships/slideLayout" Target="../slideLayouts/slideLayout3.xml"/><Relationship Id="rId4" Type="http://schemas.openxmlformats.org/officeDocument/2006/relationships/image" Target="../media/image17.png"/></Relationships>
</file>

<file path=ppt/slides/_rels/slide64.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image" Target="../media/image18.png"/><Relationship Id="rId1" Type="http://schemas.openxmlformats.org/officeDocument/2006/relationships/slideLayout" Target="../slideLayouts/slideLayout3.xml"/><Relationship Id="rId5" Type="http://schemas.openxmlformats.org/officeDocument/2006/relationships/image" Target="../media/image17.png"/><Relationship Id="rId4" Type="http://schemas.openxmlformats.org/officeDocument/2006/relationships/image" Target="../media/image20.jpeg"/></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6.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Layout" Target="../slideLayouts/slideLayout3.xml"/></Relationships>
</file>

<file path=ppt/slides/_rels/slide67.xml.rels><?xml version="1.0" encoding="UTF-8" standalone="yes"?>
<Relationships xmlns="http://schemas.openxmlformats.org/package/2006/relationships"><Relationship Id="rId2" Type="http://schemas.openxmlformats.org/officeDocument/2006/relationships/image" Target="../media/image22.emf"/><Relationship Id="rId1" Type="http://schemas.openxmlformats.org/officeDocument/2006/relationships/slideLayout" Target="../slideLayouts/slideLayout3.xml"/></Relationships>
</file>

<file path=ppt/slides/_rels/slide68.xml.rels><?xml version="1.0" encoding="UTF-8" standalone="yes"?>
<Relationships xmlns="http://schemas.openxmlformats.org/package/2006/relationships"><Relationship Id="rId2" Type="http://schemas.openxmlformats.org/officeDocument/2006/relationships/image" Target="../media/image22.emf"/><Relationship Id="rId1" Type="http://schemas.openxmlformats.org/officeDocument/2006/relationships/slideLayout" Target="../slideLayouts/slideLayout3.xml"/></Relationships>
</file>

<file path=ppt/slides/_rels/slide69.xml.rels><?xml version="1.0" encoding="UTF-8" standalone="yes"?>
<Relationships xmlns="http://schemas.openxmlformats.org/package/2006/relationships"><Relationship Id="rId2" Type="http://schemas.openxmlformats.org/officeDocument/2006/relationships/image" Target="../media/image22.emf"/><Relationship Id="rId1" Type="http://schemas.openxmlformats.org/officeDocument/2006/relationships/slideLayout" Target="../slideLayouts/slideLayout3.xml"/></Relationships>
</file>

<file path=ppt/slides/_rels/slide7.xml.rels><?xml version="1.0" encoding="UTF-8" standalone="yes"?>
<Relationships xmlns="http://schemas.openxmlformats.org/package/2006/relationships"><Relationship Id="rId8" Type="http://schemas.openxmlformats.org/officeDocument/2006/relationships/diagramData" Target="../diagrams/data3.xml"/><Relationship Id="rId13" Type="http://schemas.openxmlformats.org/officeDocument/2006/relationships/diagramData" Target="../diagrams/data4.xml"/><Relationship Id="rId3" Type="http://schemas.openxmlformats.org/officeDocument/2006/relationships/diagramData" Target="../diagrams/data2.xml"/><Relationship Id="rId7" Type="http://schemas.microsoft.com/office/2007/relationships/diagramDrawing" Target="../diagrams/drawing2.xml"/><Relationship Id="rId12" Type="http://schemas.microsoft.com/office/2007/relationships/diagramDrawing" Target="../diagrams/drawing3.xml"/><Relationship Id="rId17" Type="http://schemas.microsoft.com/office/2007/relationships/diagramDrawing" Target="../diagrams/drawing4.xml"/><Relationship Id="rId2" Type="http://schemas.openxmlformats.org/officeDocument/2006/relationships/notesSlide" Target="../notesSlides/notesSlide4.xml"/><Relationship Id="rId16" Type="http://schemas.openxmlformats.org/officeDocument/2006/relationships/diagramColors" Target="../diagrams/colors4.xml"/><Relationship Id="rId1" Type="http://schemas.openxmlformats.org/officeDocument/2006/relationships/slideLayout" Target="../slideLayouts/slideLayout6.xml"/><Relationship Id="rId6" Type="http://schemas.openxmlformats.org/officeDocument/2006/relationships/diagramColors" Target="../diagrams/colors2.xml"/><Relationship Id="rId11" Type="http://schemas.openxmlformats.org/officeDocument/2006/relationships/diagramColors" Target="../diagrams/colors3.xml"/><Relationship Id="rId5" Type="http://schemas.openxmlformats.org/officeDocument/2006/relationships/diagramQuickStyle" Target="../diagrams/quickStyle2.xml"/><Relationship Id="rId15" Type="http://schemas.openxmlformats.org/officeDocument/2006/relationships/diagramQuickStyle" Target="../diagrams/quickStyle4.xml"/><Relationship Id="rId10" Type="http://schemas.openxmlformats.org/officeDocument/2006/relationships/diagramQuickStyle" Target="../diagrams/quickStyle3.xml"/><Relationship Id="rId4" Type="http://schemas.openxmlformats.org/officeDocument/2006/relationships/diagramLayout" Target="../diagrams/layout2.xml"/><Relationship Id="rId9" Type="http://schemas.openxmlformats.org/officeDocument/2006/relationships/diagramLayout" Target="../diagrams/layout3.xml"/><Relationship Id="rId14" Type="http://schemas.openxmlformats.org/officeDocument/2006/relationships/diagramLayout" Target="../diagrams/layout4.xml"/></Relationships>
</file>

<file path=ppt/slides/_rels/slide70.xml.rels><?xml version="1.0" encoding="UTF-8" standalone="yes"?>
<Relationships xmlns="http://schemas.openxmlformats.org/package/2006/relationships"><Relationship Id="rId2" Type="http://schemas.openxmlformats.org/officeDocument/2006/relationships/image" Target="../media/image22.emf"/><Relationship Id="rId1" Type="http://schemas.openxmlformats.org/officeDocument/2006/relationships/slideLayout" Target="../slideLayouts/slideLayout3.xml"/></Relationships>
</file>

<file path=ppt/slides/_rels/slide71.xml.rels><?xml version="1.0" encoding="UTF-8" standalone="yes"?>
<Relationships xmlns="http://schemas.openxmlformats.org/package/2006/relationships"><Relationship Id="rId2" Type="http://schemas.openxmlformats.org/officeDocument/2006/relationships/image" Target="../media/image22.emf"/><Relationship Id="rId1" Type="http://schemas.openxmlformats.org/officeDocument/2006/relationships/slideLayout" Target="../slideLayouts/slideLayout3.xml"/></Relationships>
</file>

<file path=ppt/slides/_rels/slide72.xml.rels><?xml version="1.0" encoding="UTF-8" standalone="yes"?>
<Relationships xmlns="http://schemas.openxmlformats.org/package/2006/relationships"><Relationship Id="rId2" Type="http://schemas.openxmlformats.org/officeDocument/2006/relationships/image" Target="../media/image22.emf"/><Relationship Id="rId1" Type="http://schemas.openxmlformats.org/officeDocument/2006/relationships/slideLayout" Target="../slideLayouts/slideLayout3.xml"/></Relationships>
</file>

<file path=ppt/slides/_rels/slide73.xml.rels><?xml version="1.0" encoding="UTF-8" standalone="yes"?>
<Relationships xmlns="http://schemas.openxmlformats.org/package/2006/relationships"><Relationship Id="rId2" Type="http://schemas.openxmlformats.org/officeDocument/2006/relationships/image" Target="../media/image22.emf"/><Relationship Id="rId1" Type="http://schemas.openxmlformats.org/officeDocument/2006/relationships/slideLayout" Target="../slideLayouts/slideLayout3.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79.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3.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81.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image" Target="../media/image23.png"/><Relationship Id="rId1" Type="http://schemas.openxmlformats.org/officeDocument/2006/relationships/slideLayout" Target="../slideLayouts/slideLayout3.xml"/><Relationship Id="rId4" Type="http://schemas.openxmlformats.org/officeDocument/2006/relationships/image" Target="../media/image25.png"/></Relationships>
</file>

<file path=ppt/slides/_rels/slide82.xml.rels><?xml version="1.0" encoding="UTF-8" standalone="yes"?>
<Relationships xmlns="http://schemas.openxmlformats.org/package/2006/relationships"><Relationship Id="rId2" Type="http://schemas.openxmlformats.org/officeDocument/2006/relationships/image" Target="../media/image26.png"/><Relationship Id="rId1" Type="http://schemas.openxmlformats.org/officeDocument/2006/relationships/slideLayout" Target="../slideLayouts/slideLayout3.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84.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image" Target="../media/image27.png"/><Relationship Id="rId1" Type="http://schemas.openxmlformats.org/officeDocument/2006/relationships/slideLayout" Target="../slideLayouts/slideLayout3.xml"/><Relationship Id="rId4" Type="http://schemas.openxmlformats.org/officeDocument/2006/relationships/image" Target="../media/image29.png"/></Relationships>
</file>

<file path=ppt/slides/_rels/slide85.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Layout" Target="../slideLayouts/slideLayout3.xml"/></Relationships>
</file>

<file path=ppt/slides/_rels/slide86.xml.rels><?xml version="1.0" encoding="UTF-8" standalone="yes"?>
<Relationships xmlns="http://schemas.openxmlformats.org/package/2006/relationships"><Relationship Id="rId2" Type="http://schemas.openxmlformats.org/officeDocument/2006/relationships/image" Target="../media/image31.png"/><Relationship Id="rId1" Type="http://schemas.openxmlformats.org/officeDocument/2006/relationships/slideLayout" Target="../slideLayouts/slideLayout3.xml"/></Relationships>
</file>

<file path=ppt/slides/_rels/slide87.xml.rels><?xml version="1.0" encoding="UTF-8" standalone="yes"?>
<Relationships xmlns="http://schemas.openxmlformats.org/package/2006/relationships"><Relationship Id="rId2" Type="http://schemas.openxmlformats.org/officeDocument/2006/relationships/image" Target="../media/image32.png"/><Relationship Id="rId1" Type="http://schemas.openxmlformats.org/officeDocument/2006/relationships/slideLayout" Target="../slideLayouts/slideLayout3.xml"/></Relationships>
</file>

<file path=ppt/slides/_rels/slide88.xml.rels><?xml version="1.0" encoding="UTF-8" standalone="yes"?>
<Relationships xmlns="http://schemas.openxmlformats.org/package/2006/relationships"><Relationship Id="rId2" Type="http://schemas.openxmlformats.org/officeDocument/2006/relationships/image" Target="../media/image33.png"/><Relationship Id="rId1" Type="http://schemas.openxmlformats.org/officeDocument/2006/relationships/slideLayout" Target="../slideLayouts/slideLayout3.xml"/></Relationships>
</file>

<file path=ppt/slides/_rels/slide89.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image" Target="../media/image34.png"/><Relationship Id="rId1" Type="http://schemas.openxmlformats.org/officeDocument/2006/relationships/slideLayout" Target="../slideLayouts/slideLayout3.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3" name="Titre 1"/>
          <p:cNvSpPr>
            <a:spLocks noGrp="1"/>
          </p:cNvSpPr>
          <p:nvPr>
            <p:ph type="ctrTitle"/>
          </p:nvPr>
        </p:nvSpPr>
        <p:spPr>
          <a:xfrm>
            <a:off x="-7938" y="1023938"/>
            <a:ext cx="7451726" cy="1206500"/>
          </a:xfrm>
        </p:spPr>
        <p:txBody>
          <a:bodyPr/>
          <a:lstStyle/>
          <a:p>
            <a:pPr eaLnBrk="1" hangingPunct="1"/>
            <a:r>
              <a:rPr lang="fr-FR" dirty="0">
                <a:latin typeface="Calibri" charset="0"/>
              </a:rPr>
              <a:t>Rénovation des programmes de technologie au collège</a:t>
            </a:r>
            <a:br>
              <a:rPr lang="fr-FR" dirty="0">
                <a:latin typeface="Calibri" charset="0"/>
              </a:rPr>
            </a:br>
            <a:r>
              <a:rPr lang="fr-FR" dirty="0">
                <a:latin typeface="Calibri" charset="0"/>
              </a:rPr>
              <a:t>1</a:t>
            </a:r>
            <a:r>
              <a:rPr lang="fr-FR" baseline="30000" dirty="0">
                <a:latin typeface="Calibri" charset="0"/>
              </a:rPr>
              <a:t>ère</a:t>
            </a:r>
            <a:r>
              <a:rPr lang="fr-FR" dirty="0">
                <a:latin typeface="Calibri" charset="0"/>
              </a:rPr>
              <a:t> partie</a:t>
            </a:r>
          </a:p>
        </p:txBody>
      </p:sp>
      <p:sp>
        <p:nvSpPr>
          <p:cNvPr id="3" name="Sous-titre 2"/>
          <p:cNvSpPr>
            <a:spLocks noGrp="1"/>
          </p:cNvSpPr>
          <p:nvPr>
            <p:ph type="subTitle" idx="1"/>
          </p:nvPr>
        </p:nvSpPr>
        <p:spPr>
          <a:xfrm>
            <a:off x="4489450" y="4059238"/>
            <a:ext cx="4370388" cy="1752600"/>
          </a:xfrm>
        </p:spPr>
        <p:txBody>
          <a:bodyPr/>
          <a:lstStyle/>
          <a:p>
            <a:pPr eaLnBrk="1" hangingPunct="1">
              <a:buFont typeface="Arial" pitchFamily="34" charset="0"/>
              <a:buNone/>
              <a:defRPr/>
            </a:pPr>
            <a:r>
              <a:rPr lang="fr-FR" dirty="0">
                <a:ea typeface="+mn-ea"/>
                <a:cs typeface="+mn-cs"/>
              </a:rPr>
              <a:t>IA-IPR STI</a:t>
            </a: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re 3"/>
          <p:cNvSpPr>
            <a:spLocks noGrp="1"/>
          </p:cNvSpPr>
          <p:nvPr>
            <p:ph type="title"/>
          </p:nvPr>
        </p:nvSpPr>
        <p:spPr/>
        <p:txBody>
          <a:bodyPr/>
          <a:lstStyle/>
          <a:p>
            <a:r>
              <a:rPr lang="fr-FR" sz="3600" dirty="0"/>
              <a:t>De l’ancien au nouveau programme</a:t>
            </a:r>
          </a:p>
        </p:txBody>
      </p:sp>
      <p:sp>
        <p:nvSpPr>
          <p:cNvPr id="5" name="Espace réservé du contenu 4"/>
          <p:cNvSpPr>
            <a:spLocks noGrp="1"/>
          </p:cNvSpPr>
          <p:nvPr>
            <p:ph idx="1"/>
          </p:nvPr>
        </p:nvSpPr>
        <p:spPr>
          <a:xfrm>
            <a:off x="88136" y="1078757"/>
            <a:ext cx="8978746" cy="5894920"/>
          </a:xfrm>
        </p:spPr>
        <p:txBody>
          <a:bodyPr/>
          <a:lstStyle/>
          <a:p>
            <a:pPr lvl="0"/>
            <a:r>
              <a:rPr lang="fr-FR" dirty="0"/>
              <a:t>La modélisation et la simulation pour: </a:t>
            </a:r>
          </a:p>
          <a:p>
            <a:pPr lvl="2">
              <a:buFont typeface="Calibri" panose="020F0502020204030204" pitchFamily="34" charset="0"/>
              <a:buChar char="—"/>
            </a:pPr>
            <a:r>
              <a:rPr lang="fr-FR" sz="2800" dirty="0">
                <a:solidFill>
                  <a:prstClr val="black"/>
                </a:solidFill>
              </a:rPr>
              <a:t>la conception d’un prototype;</a:t>
            </a:r>
          </a:p>
          <a:p>
            <a:pPr lvl="2">
              <a:buFont typeface="Calibri" panose="020F0502020204030204" pitchFamily="34" charset="0"/>
              <a:buChar char="—"/>
            </a:pPr>
            <a:r>
              <a:rPr lang="fr-FR" sz="2800" dirty="0">
                <a:solidFill>
                  <a:prstClr val="black"/>
                </a:solidFill>
              </a:rPr>
              <a:t>l’interprétation des résultats de simulation;</a:t>
            </a:r>
          </a:p>
          <a:p>
            <a:pPr lvl="2">
              <a:buFont typeface="Calibri" panose="020F0502020204030204" pitchFamily="34" charset="0"/>
              <a:buChar char="—"/>
            </a:pPr>
            <a:r>
              <a:rPr lang="fr-FR" sz="2800" dirty="0">
                <a:solidFill>
                  <a:prstClr val="black"/>
                </a:solidFill>
              </a:rPr>
              <a:t>l’étude des écarts (simulation – cahier des charges et mesures-cahier des charges);</a:t>
            </a:r>
          </a:p>
          <a:p>
            <a:pPr lvl="2">
              <a:buFont typeface="Calibri" panose="020F0502020204030204" pitchFamily="34" charset="0"/>
              <a:buChar char="—"/>
            </a:pPr>
            <a:r>
              <a:rPr lang="fr-FR" sz="2800" dirty="0">
                <a:solidFill>
                  <a:prstClr val="black"/>
                </a:solidFill>
              </a:rPr>
              <a:t> la prise en compte des hypothèses pour interpréter un résultat.</a:t>
            </a:r>
          </a:p>
          <a:p>
            <a:pPr lvl="0"/>
            <a:r>
              <a:rPr lang="fr-FR" dirty="0"/>
              <a:t>La créativité et le design </a:t>
            </a:r>
          </a:p>
          <a:p>
            <a:pPr lvl="2">
              <a:buFont typeface="Calibri" panose="020F0502020204030204" pitchFamily="34" charset="0"/>
              <a:buChar char="—"/>
            </a:pPr>
            <a:r>
              <a:rPr lang="fr-FR" sz="2800" dirty="0">
                <a:solidFill>
                  <a:prstClr val="black"/>
                </a:solidFill>
              </a:rPr>
              <a:t>La démarche de créativité est utilisée</a:t>
            </a:r>
          </a:p>
          <a:p>
            <a:pPr lvl="2">
              <a:buFont typeface="Calibri" panose="020F0502020204030204" pitchFamily="34" charset="0"/>
              <a:buChar char="—"/>
            </a:pPr>
            <a:r>
              <a:rPr lang="fr-FR" sz="2800" dirty="0">
                <a:solidFill>
                  <a:prstClr val="black"/>
                </a:solidFill>
              </a:rPr>
              <a:t>L’approche design est mise en œuvre</a:t>
            </a:r>
          </a:p>
          <a:p>
            <a:endParaRPr lang="fr-FR" dirty="0"/>
          </a:p>
          <a:p>
            <a:pPr lvl="1"/>
            <a:endParaRPr lang="fr-FR" dirty="0"/>
          </a:p>
          <a:p>
            <a:pPr lvl="2"/>
            <a:endParaRPr lang="fr-FR" dirty="0"/>
          </a:p>
        </p:txBody>
      </p:sp>
    </p:spTree>
    <p:extLst>
      <p:ext uri="{BB962C8B-B14F-4D97-AF65-F5344CB8AC3E}">
        <p14:creationId xmlns:p14="http://schemas.microsoft.com/office/powerpoint/2010/main" val="2878926081"/>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re 3"/>
          <p:cNvSpPr>
            <a:spLocks noGrp="1"/>
          </p:cNvSpPr>
          <p:nvPr>
            <p:ph type="title"/>
          </p:nvPr>
        </p:nvSpPr>
        <p:spPr/>
        <p:txBody>
          <a:bodyPr/>
          <a:lstStyle/>
          <a:p>
            <a:r>
              <a:rPr lang="fr-FR" sz="3600" dirty="0"/>
              <a:t>De l’ancien au nouveau programme</a:t>
            </a:r>
          </a:p>
        </p:txBody>
      </p:sp>
      <p:sp>
        <p:nvSpPr>
          <p:cNvPr id="5" name="Espace réservé du contenu 4"/>
          <p:cNvSpPr>
            <a:spLocks noGrp="1"/>
          </p:cNvSpPr>
          <p:nvPr>
            <p:ph idx="1"/>
          </p:nvPr>
        </p:nvSpPr>
        <p:spPr>
          <a:xfrm>
            <a:off x="88136" y="1078757"/>
            <a:ext cx="8978746" cy="5894920"/>
          </a:xfrm>
        </p:spPr>
        <p:txBody>
          <a:bodyPr/>
          <a:lstStyle/>
          <a:p>
            <a:r>
              <a:rPr lang="fr-FR" dirty="0"/>
              <a:t>Les démarches sont renforcées</a:t>
            </a:r>
          </a:p>
          <a:p>
            <a:pPr lvl="1"/>
            <a:r>
              <a:rPr lang="fr-FR" dirty="0"/>
              <a:t>Démarches d’investigation, de résolution de problème, de projet</a:t>
            </a:r>
          </a:p>
          <a:p>
            <a:r>
              <a:rPr lang="fr-FR" dirty="0"/>
              <a:t>La collaboration est préconisée (travail d’équipe)</a:t>
            </a:r>
          </a:p>
          <a:p>
            <a:pPr marL="0" indent="0">
              <a:buNone/>
            </a:pPr>
            <a:endParaRPr lang="fr-FR" dirty="0"/>
          </a:p>
          <a:p>
            <a:pPr lvl="0"/>
            <a:r>
              <a:rPr lang="fr-FR" dirty="0"/>
              <a:t>Un enseignement d’informatique dispensé à la fois en mathématiques et en technologie</a:t>
            </a:r>
            <a:endParaRPr lang="fr-FR" sz="2800" dirty="0">
              <a:solidFill>
                <a:prstClr val="black"/>
              </a:solidFill>
            </a:endParaRPr>
          </a:p>
          <a:p>
            <a:pPr marL="914400" lvl="2" indent="0">
              <a:buNone/>
            </a:pPr>
            <a:r>
              <a:rPr lang="fr-FR" sz="2800" dirty="0">
                <a:solidFill>
                  <a:prstClr val="black"/>
                </a:solidFill>
              </a:rPr>
              <a:t>- Nécessité d’un travail entre les 2 disciplines</a:t>
            </a:r>
          </a:p>
          <a:p>
            <a:pPr marL="914400" lvl="2" indent="0">
              <a:buNone/>
            </a:pPr>
            <a:r>
              <a:rPr lang="fr-FR" sz="2800" dirty="0">
                <a:solidFill>
                  <a:prstClr val="black"/>
                </a:solidFill>
              </a:rPr>
              <a:t>- De l’informatique dès le cycle 3</a:t>
            </a:r>
          </a:p>
          <a:p>
            <a:pPr marL="914400" lvl="2" indent="0">
              <a:buNone/>
            </a:pPr>
            <a:r>
              <a:rPr lang="fr-FR" sz="2800" dirty="0">
                <a:solidFill>
                  <a:prstClr val="black"/>
                </a:solidFill>
              </a:rPr>
              <a:t>- Programmation dans le cadre de projets dès la 5ème </a:t>
            </a:r>
          </a:p>
          <a:p>
            <a:endParaRPr lang="fr-FR" dirty="0"/>
          </a:p>
          <a:p>
            <a:pPr lvl="1"/>
            <a:endParaRPr lang="fr-FR" dirty="0"/>
          </a:p>
          <a:p>
            <a:pPr lvl="2"/>
            <a:endParaRPr lang="fr-FR" dirty="0"/>
          </a:p>
        </p:txBody>
      </p:sp>
    </p:spTree>
    <p:extLst>
      <p:ext uri="{BB962C8B-B14F-4D97-AF65-F5344CB8AC3E}">
        <p14:creationId xmlns:p14="http://schemas.microsoft.com/office/powerpoint/2010/main" val="1428205397"/>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57200" y="1104209"/>
            <a:ext cx="8686800" cy="4882154"/>
          </a:xfrm>
        </p:spPr>
        <p:txBody>
          <a:bodyPr/>
          <a:lstStyle/>
          <a:p>
            <a:r>
              <a:rPr lang="fr-FR" dirty="0"/>
              <a:t>Rappel: pas de réalisation individuelle, du collaboratif</a:t>
            </a:r>
          </a:p>
          <a:p>
            <a:r>
              <a:rPr lang="fr-FR" dirty="0"/>
              <a:t>Réalisation de prototypes de tout ou partie d’un objet</a:t>
            </a:r>
          </a:p>
          <a:p>
            <a:pPr lvl="1"/>
            <a:r>
              <a:rPr lang="fr-FR" dirty="0"/>
              <a:t>Conception introduite dès la classe de 5</a:t>
            </a:r>
            <a:r>
              <a:rPr lang="fr-FR" baseline="30000" dirty="0"/>
              <a:t>ème</a:t>
            </a:r>
            <a:r>
              <a:rPr lang="fr-FR" dirty="0"/>
              <a:t> :</a:t>
            </a:r>
            <a:endParaRPr lang="fr-FR" baseline="30000" dirty="0"/>
          </a:p>
          <a:p>
            <a:pPr lvl="2"/>
            <a:r>
              <a:rPr lang="fr-FR" sz="2800" dirty="0"/>
              <a:t>recherche de solutions sur des fonctions simples;</a:t>
            </a:r>
          </a:p>
          <a:p>
            <a:pPr lvl="2"/>
            <a:r>
              <a:rPr lang="fr-FR" sz="2800" dirty="0"/>
              <a:t>comparaison des solutions.</a:t>
            </a:r>
          </a:p>
          <a:p>
            <a:pPr lvl="1"/>
            <a:r>
              <a:rPr lang="fr-FR" dirty="0"/>
              <a:t>Projets complets attendus en classe de 3</a:t>
            </a:r>
            <a:r>
              <a:rPr lang="fr-FR" baseline="30000" dirty="0"/>
              <a:t>ème</a:t>
            </a:r>
            <a:r>
              <a:rPr lang="fr-FR" dirty="0"/>
              <a:t>:</a:t>
            </a:r>
          </a:p>
          <a:p>
            <a:pPr lvl="2"/>
            <a:r>
              <a:rPr lang="fr-FR" sz="2800" dirty="0"/>
              <a:t>projets à caractère pluri-technologique;</a:t>
            </a:r>
          </a:p>
          <a:p>
            <a:pPr lvl="2"/>
            <a:r>
              <a:rPr lang="fr-FR" sz="2800" dirty="0"/>
              <a:t>conception, réalisation, validation</a:t>
            </a:r>
          </a:p>
          <a:p>
            <a:endParaRPr lang="fr-FR" sz="2400" dirty="0"/>
          </a:p>
        </p:txBody>
      </p:sp>
      <p:grpSp>
        <p:nvGrpSpPr>
          <p:cNvPr id="9" name="Groupe 8"/>
          <p:cNvGrpSpPr/>
          <p:nvPr/>
        </p:nvGrpSpPr>
        <p:grpSpPr>
          <a:xfrm>
            <a:off x="1736145" y="5146667"/>
            <a:ext cx="6908268" cy="1452037"/>
            <a:chOff x="1736145" y="4882520"/>
            <a:chExt cx="6908268" cy="1452037"/>
          </a:xfrm>
        </p:grpSpPr>
        <p:sp>
          <p:nvSpPr>
            <p:cNvPr id="4" name="Triangle isocèle 3"/>
            <p:cNvSpPr/>
            <p:nvPr/>
          </p:nvSpPr>
          <p:spPr>
            <a:xfrm rot="16200000">
              <a:off x="4737638" y="2514920"/>
              <a:ext cx="406499" cy="6409485"/>
            </a:xfrm>
            <a:prstGeom prst="triangle">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fr-FR"/>
            </a:p>
          </p:txBody>
        </p:sp>
        <p:sp>
          <p:nvSpPr>
            <p:cNvPr id="5" name="Rectangle 4"/>
            <p:cNvSpPr/>
            <p:nvPr/>
          </p:nvSpPr>
          <p:spPr>
            <a:xfrm>
              <a:off x="4377925" y="4962001"/>
              <a:ext cx="1326004" cy="369332"/>
            </a:xfrm>
            <a:prstGeom prst="rect">
              <a:avLst/>
            </a:prstGeom>
          </p:spPr>
          <p:txBody>
            <a:bodyPr wrap="none">
              <a:spAutoFit/>
            </a:bodyPr>
            <a:lstStyle/>
            <a:p>
              <a:r>
                <a:rPr lang="fr-FR" dirty="0"/>
                <a:t>Mini- projet</a:t>
              </a:r>
            </a:p>
          </p:txBody>
        </p:sp>
        <p:sp>
          <p:nvSpPr>
            <p:cNvPr id="6" name="Rectangle 5"/>
            <p:cNvSpPr/>
            <p:nvPr/>
          </p:nvSpPr>
          <p:spPr>
            <a:xfrm>
              <a:off x="7331233" y="4882520"/>
              <a:ext cx="1313180" cy="646331"/>
            </a:xfrm>
            <a:prstGeom prst="rect">
              <a:avLst/>
            </a:prstGeom>
          </p:spPr>
          <p:txBody>
            <a:bodyPr wrap="none">
              <a:spAutoFit/>
            </a:bodyPr>
            <a:lstStyle/>
            <a:p>
              <a:r>
                <a:rPr lang="fr-FR" dirty="0"/>
                <a:t>Démarche </a:t>
              </a:r>
            </a:p>
            <a:p>
              <a:r>
                <a:rPr lang="fr-FR" dirty="0"/>
                <a:t>de projet</a:t>
              </a:r>
            </a:p>
          </p:txBody>
        </p:sp>
        <p:sp>
          <p:nvSpPr>
            <p:cNvPr id="7" name="Rectangle 6"/>
            <p:cNvSpPr/>
            <p:nvPr/>
          </p:nvSpPr>
          <p:spPr>
            <a:xfrm>
              <a:off x="1905211" y="4973160"/>
              <a:ext cx="1377300" cy="646331"/>
            </a:xfrm>
            <a:prstGeom prst="rect">
              <a:avLst/>
            </a:prstGeom>
          </p:spPr>
          <p:txBody>
            <a:bodyPr wrap="none">
              <a:spAutoFit/>
            </a:bodyPr>
            <a:lstStyle/>
            <a:p>
              <a:r>
                <a:rPr lang="fr-FR" dirty="0"/>
                <a:t>Réalisation</a:t>
              </a:r>
            </a:p>
            <a:p>
              <a:r>
                <a:rPr lang="fr-FR" dirty="0"/>
                <a:t>collective</a:t>
              </a:r>
            </a:p>
          </p:txBody>
        </p:sp>
        <p:sp>
          <p:nvSpPr>
            <p:cNvPr id="8" name="Rectangle 7"/>
            <p:cNvSpPr/>
            <p:nvPr/>
          </p:nvSpPr>
          <p:spPr>
            <a:xfrm>
              <a:off x="3538171" y="5965225"/>
              <a:ext cx="2518703" cy="369332"/>
            </a:xfrm>
            <a:prstGeom prst="rect">
              <a:avLst/>
            </a:prstGeom>
          </p:spPr>
          <p:txBody>
            <a:bodyPr wrap="none">
              <a:spAutoFit/>
            </a:bodyPr>
            <a:lstStyle/>
            <a:p>
              <a:r>
                <a:rPr lang="fr-FR" dirty="0"/>
                <a:t>Technologie en cycle 4</a:t>
              </a:r>
            </a:p>
          </p:txBody>
        </p:sp>
      </p:grpSp>
      <p:cxnSp>
        <p:nvCxnSpPr>
          <p:cNvPr id="11" name="Connecteur droit avec flèche 10"/>
          <p:cNvCxnSpPr>
            <a:stCxn id="7" idx="3"/>
          </p:cNvCxnSpPr>
          <p:nvPr/>
        </p:nvCxnSpPr>
        <p:spPr>
          <a:xfrm flipV="1">
            <a:off x="3282511" y="5560472"/>
            <a:ext cx="972248" cy="1"/>
          </a:xfrm>
          <a:prstGeom prst="straightConnector1">
            <a:avLst/>
          </a:prstGeom>
          <a:ln>
            <a:tailEnd type="triangle"/>
          </a:ln>
        </p:spPr>
        <p:style>
          <a:lnRef idx="2">
            <a:schemeClr val="accent1"/>
          </a:lnRef>
          <a:fillRef idx="0">
            <a:schemeClr val="accent1"/>
          </a:fillRef>
          <a:effectRef idx="1">
            <a:schemeClr val="accent1"/>
          </a:effectRef>
          <a:fontRef idx="minor">
            <a:schemeClr val="tx1"/>
          </a:fontRef>
        </p:style>
      </p:cxnSp>
      <p:cxnSp>
        <p:nvCxnSpPr>
          <p:cNvPr id="12" name="Connecteur droit avec flèche 11"/>
          <p:cNvCxnSpPr/>
          <p:nvPr/>
        </p:nvCxnSpPr>
        <p:spPr>
          <a:xfrm flipV="1">
            <a:off x="6031457" y="5246414"/>
            <a:ext cx="972248" cy="1"/>
          </a:xfrm>
          <a:prstGeom prst="straightConnector1">
            <a:avLst/>
          </a:prstGeom>
          <a:ln>
            <a:tailEnd type="triangle"/>
          </a:ln>
        </p:spPr>
        <p:style>
          <a:lnRef idx="2">
            <a:schemeClr val="accent1"/>
          </a:lnRef>
          <a:fillRef idx="0">
            <a:schemeClr val="accent1"/>
          </a:fillRef>
          <a:effectRef idx="1">
            <a:schemeClr val="accent1"/>
          </a:effectRef>
          <a:fontRef idx="minor">
            <a:schemeClr val="tx1"/>
          </a:fontRef>
        </p:style>
      </p:cxnSp>
      <p:sp>
        <p:nvSpPr>
          <p:cNvPr id="13" name="Titre 3"/>
          <p:cNvSpPr txBox="1">
            <a:spLocks/>
          </p:cNvSpPr>
          <p:nvPr/>
        </p:nvSpPr>
        <p:spPr bwMode="auto">
          <a:xfrm>
            <a:off x="1534632" y="188913"/>
            <a:ext cx="7304567" cy="120749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defTabSz="457200" rtl="0" eaLnBrk="1" fontAlgn="base" hangingPunct="1">
              <a:spcBef>
                <a:spcPct val="0"/>
              </a:spcBef>
              <a:spcAft>
                <a:spcPct val="0"/>
              </a:spcAft>
              <a:defRPr sz="3600" kern="1200">
                <a:solidFill>
                  <a:schemeClr val="tx1"/>
                </a:solidFill>
                <a:latin typeface="+mj-lt"/>
                <a:ea typeface="ＭＳ Ｐゴシック" charset="0"/>
                <a:cs typeface="ＭＳ Ｐゴシック" charset="0"/>
              </a:defRPr>
            </a:lvl1pPr>
            <a:lvl2pPr algn="ctr" defTabSz="457200" rtl="0" eaLnBrk="1" fontAlgn="base" hangingPunct="1">
              <a:spcBef>
                <a:spcPct val="0"/>
              </a:spcBef>
              <a:spcAft>
                <a:spcPct val="0"/>
              </a:spcAft>
              <a:defRPr sz="4400">
                <a:solidFill>
                  <a:schemeClr val="tx1"/>
                </a:solidFill>
                <a:latin typeface="Calibri" pitchFamily="34" charset="0"/>
                <a:ea typeface="ＭＳ Ｐゴシック" charset="0"/>
                <a:cs typeface="ＭＳ Ｐゴシック" charset="0"/>
              </a:defRPr>
            </a:lvl2pPr>
            <a:lvl3pPr algn="ctr" defTabSz="457200" rtl="0" eaLnBrk="1" fontAlgn="base" hangingPunct="1">
              <a:spcBef>
                <a:spcPct val="0"/>
              </a:spcBef>
              <a:spcAft>
                <a:spcPct val="0"/>
              </a:spcAft>
              <a:defRPr sz="4400">
                <a:solidFill>
                  <a:schemeClr val="tx1"/>
                </a:solidFill>
                <a:latin typeface="Calibri" pitchFamily="34" charset="0"/>
                <a:ea typeface="ＭＳ Ｐゴシック" charset="0"/>
                <a:cs typeface="ＭＳ Ｐゴシック" charset="0"/>
              </a:defRPr>
            </a:lvl3pPr>
            <a:lvl4pPr algn="ctr" defTabSz="457200" rtl="0" eaLnBrk="1" fontAlgn="base" hangingPunct="1">
              <a:spcBef>
                <a:spcPct val="0"/>
              </a:spcBef>
              <a:spcAft>
                <a:spcPct val="0"/>
              </a:spcAft>
              <a:defRPr sz="4400">
                <a:solidFill>
                  <a:schemeClr val="tx1"/>
                </a:solidFill>
                <a:latin typeface="Calibri" pitchFamily="34" charset="0"/>
                <a:ea typeface="ＭＳ Ｐゴシック" charset="0"/>
                <a:cs typeface="ＭＳ Ｐゴシック" charset="0"/>
              </a:defRPr>
            </a:lvl4pPr>
            <a:lvl5pPr algn="ctr" defTabSz="457200" rtl="0" eaLnBrk="1" fontAlgn="base" hangingPunct="1">
              <a:spcBef>
                <a:spcPct val="0"/>
              </a:spcBef>
              <a:spcAft>
                <a:spcPct val="0"/>
              </a:spcAft>
              <a:defRPr sz="4400">
                <a:solidFill>
                  <a:schemeClr val="tx1"/>
                </a:solidFill>
                <a:latin typeface="Calibri" pitchFamily="34" charset="0"/>
                <a:ea typeface="ＭＳ Ｐゴシック" charset="0"/>
                <a:cs typeface="ＭＳ Ｐゴシック" charset="0"/>
              </a:defRPr>
            </a:lvl5pPr>
            <a:lvl6pPr marL="457200" algn="ctr" defTabSz="457200" rtl="0" eaLnBrk="1" fontAlgn="base" hangingPunct="1">
              <a:spcBef>
                <a:spcPct val="0"/>
              </a:spcBef>
              <a:spcAft>
                <a:spcPct val="0"/>
              </a:spcAft>
              <a:defRPr sz="4400">
                <a:solidFill>
                  <a:schemeClr val="tx1"/>
                </a:solidFill>
                <a:latin typeface="Calibri" pitchFamily="34" charset="0"/>
              </a:defRPr>
            </a:lvl6pPr>
            <a:lvl7pPr marL="914400" algn="ctr" defTabSz="457200" rtl="0" eaLnBrk="1" fontAlgn="base" hangingPunct="1">
              <a:spcBef>
                <a:spcPct val="0"/>
              </a:spcBef>
              <a:spcAft>
                <a:spcPct val="0"/>
              </a:spcAft>
              <a:defRPr sz="4400">
                <a:solidFill>
                  <a:schemeClr val="tx1"/>
                </a:solidFill>
                <a:latin typeface="Calibri" pitchFamily="34" charset="0"/>
              </a:defRPr>
            </a:lvl7pPr>
            <a:lvl8pPr marL="1371600" algn="ctr" defTabSz="457200" rtl="0" eaLnBrk="1" fontAlgn="base" hangingPunct="1">
              <a:spcBef>
                <a:spcPct val="0"/>
              </a:spcBef>
              <a:spcAft>
                <a:spcPct val="0"/>
              </a:spcAft>
              <a:defRPr sz="4400">
                <a:solidFill>
                  <a:schemeClr val="tx1"/>
                </a:solidFill>
                <a:latin typeface="Calibri" pitchFamily="34" charset="0"/>
              </a:defRPr>
            </a:lvl8pPr>
            <a:lvl9pPr marL="1828800" algn="ctr" defTabSz="457200" rtl="0" eaLnBrk="1" fontAlgn="base" hangingPunct="1">
              <a:spcBef>
                <a:spcPct val="0"/>
              </a:spcBef>
              <a:spcAft>
                <a:spcPct val="0"/>
              </a:spcAft>
              <a:defRPr sz="4400">
                <a:solidFill>
                  <a:schemeClr val="tx1"/>
                </a:solidFill>
                <a:latin typeface="Calibri" pitchFamily="34" charset="0"/>
              </a:defRPr>
            </a:lvl9pPr>
          </a:lstStyle>
          <a:p>
            <a:r>
              <a:rPr lang="fr-FR" dirty="0"/>
              <a:t>De l’ancien au nouveau programme</a:t>
            </a:r>
          </a:p>
        </p:txBody>
      </p:sp>
    </p:spTree>
    <p:extLst>
      <p:ext uri="{BB962C8B-B14F-4D97-AF65-F5344CB8AC3E}">
        <p14:creationId xmlns:p14="http://schemas.microsoft.com/office/powerpoint/2010/main" val="3171907607"/>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re 3"/>
          <p:cNvSpPr>
            <a:spLocks noGrp="1"/>
          </p:cNvSpPr>
          <p:nvPr>
            <p:ph type="title"/>
          </p:nvPr>
        </p:nvSpPr>
        <p:spPr/>
        <p:txBody>
          <a:bodyPr/>
          <a:lstStyle/>
          <a:p>
            <a:r>
              <a:rPr lang="fr-FR" dirty="0"/>
              <a:t>2. L’enseignement de Sciences et Technologie en 6</a:t>
            </a:r>
            <a:r>
              <a:rPr lang="fr-FR" baseline="30000" dirty="0"/>
              <a:t>ème</a:t>
            </a:r>
            <a:endParaRPr lang="fr-FR" dirty="0"/>
          </a:p>
        </p:txBody>
      </p:sp>
      <p:sp>
        <p:nvSpPr>
          <p:cNvPr id="5" name="Espace réservé du texte 4"/>
          <p:cNvSpPr>
            <a:spLocks noGrp="1"/>
          </p:cNvSpPr>
          <p:nvPr>
            <p:ph type="body" idx="1"/>
          </p:nvPr>
        </p:nvSpPr>
        <p:spPr/>
        <p:txBody>
          <a:bodyPr/>
          <a:lstStyle/>
          <a:p>
            <a:endParaRPr lang="fr-FR"/>
          </a:p>
        </p:txBody>
      </p:sp>
    </p:spTree>
    <p:extLst>
      <p:ext uri="{BB962C8B-B14F-4D97-AF65-F5344CB8AC3E}">
        <p14:creationId xmlns:p14="http://schemas.microsoft.com/office/powerpoint/2010/main" val="2714270647"/>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oneTexte 1"/>
          <p:cNvSpPr txBox="1"/>
          <p:nvPr/>
        </p:nvSpPr>
        <p:spPr>
          <a:xfrm>
            <a:off x="1258888" y="355243"/>
            <a:ext cx="7489825" cy="954087"/>
          </a:xfrm>
          <a:prstGeom prst="rect">
            <a:avLst/>
          </a:prstGeom>
          <a:noFill/>
        </p:spPr>
        <p:txBody>
          <a:bodyPr>
            <a:spAutoFit/>
          </a:bodyPr>
          <a:lstStyle/>
          <a:p>
            <a:pPr defTabSz="914400" fontAlgn="auto">
              <a:spcBef>
                <a:spcPts val="0"/>
              </a:spcBef>
              <a:spcAft>
                <a:spcPts val="0"/>
              </a:spcAft>
              <a:defRPr/>
            </a:pPr>
            <a:r>
              <a:rPr lang="fr-FR" sz="2800" b="1" kern="0" dirty="0">
                <a:solidFill>
                  <a:prstClr val="black"/>
                </a:solidFill>
                <a:latin typeface="+mj-lt"/>
                <a:cs typeface="Arial" panose="020B0604020202020204" pitchFamily="34" charset="0"/>
              </a:rPr>
              <a:t>Enseignement de Sciences et Technologie en 6</a:t>
            </a:r>
            <a:r>
              <a:rPr lang="fr-FR" sz="2800" b="1" kern="0" baseline="30000" dirty="0">
                <a:solidFill>
                  <a:prstClr val="black"/>
                </a:solidFill>
                <a:latin typeface="+mj-lt"/>
                <a:cs typeface="Arial" panose="020B0604020202020204" pitchFamily="34" charset="0"/>
              </a:rPr>
              <a:t>ème</a:t>
            </a:r>
            <a:r>
              <a:rPr lang="fr-FR" sz="2800" b="1" kern="0" dirty="0">
                <a:solidFill>
                  <a:prstClr val="black"/>
                </a:solidFill>
                <a:latin typeface="+mj-lt"/>
                <a:cs typeface="Arial" panose="020B0604020202020204" pitchFamily="34" charset="0"/>
              </a:rPr>
              <a:t>  à la rentrée 2015</a:t>
            </a:r>
          </a:p>
        </p:txBody>
      </p:sp>
      <p:sp>
        <p:nvSpPr>
          <p:cNvPr id="3" name="ZoneTexte 2"/>
          <p:cNvSpPr txBox="1"/>
          <p:nvPr/>
        </p:nvSpPr>
        <p:spPr>
          <a:xfrm>
            <a:off x="65641" y="1583524"/>
            <a:ext cx="5067899" cy="707886"/>
          </a:xfrm>
          <a:prstGeom prst="rect">
            <a:avLst/>
          </a:prstGeom>
          <a:solidFill>
            <a:schemeClr val="accent6">
              <a:lumMod val="20000"/>
              <a:lumOff val="80000"/>
            </a:schemeClr>
          </a:solidFill>
        </p:spPr>
        <p:txBody>
          <a:bodyPr wrap="square">
            <a:spAutoFit/>
          </a:bodyPr>
          <a:lstStyle/>
          <a:p>
            <a:pPr defTabSz="914400" fontAlgn="auto">
              <a:spcBef>
                <a:spcPts val="0"/>
              </a:spcBef>
              <a:spcAft>
                <a:spcPts val="0"/>
              </a:spcAft>
              <a:defRPr/>
            </a:pPr>
            <a:r>
              <a:rPr lang="fr-FR" sz="2000" kern="0" dirty="0">
                <a:solidFill>
                  <a:prstClr val="black"/>
                </a:solidFill>
                <a:latin typeface="+mj-lt"/>
                <a:cs typeface="Arial" panose="020B0604020202020204" pitchFamily="34" charset="0"/>
              </a:rPr>
              <a:t>1h30 de SVT  (1/2h à effectif réduit)</a:t>
            </a:r>
          </a:p>
          <a:p>
            <a:pPr defTabSz="914400" fontAlgn="auto">
              <a:spcBef>
                <a:spcPts val="0"/>
              </a:spcBef>
              <a:spcAft>
                <a:spcPts val="0"/>
              </a:spcAft>
              <a:defRPr/>
            </a:pPr>
            <a:r>
              <a:rPr lang="fr-FR" sz="2000" kern="0" dirty="0">
                <a:solidFill>
                  <a:prstClr val="black"/>
                </a:solidFill>
                <a:latin typeface="+mj-lt"/>
                <a:cs typeface="Arial" panose="020B0604020202020204" pitchFamily="34" charset="0"/>
              </a:rPr>
              <a:t>1h30 de Technologie (1/2h à effectif réduit</a:t>
            </a:r>
            <a:r>
              <a:rPr lang="fr-FR" kern="0" dirty="0">
                <a:solidFill>
                  <a:prstClr val="black"/>
                </a:solidFill>
                <a:latin typeface="+mj-lt"/>
              </a:rPr>
              <a:t>)</a:t>
            </a:r>
          </a:p>
        </p:txBody>
      </p:sp>
      <p:sp>
        <p:nvSpPr>
          <p:cNvPr id="4" name="ZoneTexte 3"/>
          <p:cNvSpPr txBox="1"/>
          <p:nvPr/>
        </p:nvSpPr>
        <p:spPr>
          <a:xfrm>
            <a:off x="5378450" y="1443089"/>
            <a:ext cx="3765550" cy="1016000"/>
          </a:xfrm>
          <a:prstGeom prst="rect">
            <a:avLst/>
          </a:prstGeom>
          <a:solidFill>
            <a:schemeClr val="accent6">
              <a:lumMod val="20000"/>
              <a:lumOff val="80000"/>
            </a:schemeClr>
          </a:solidFill>
        </p:spPr>
        <p:txBody>
          <a:bodyPr>
            <a:spAutoFit/>
          </a:bodyPr>
          <a:lstStyle/>
          <a:p>
            <a:pPr defTabSz="914400" fontAlgn="auto">
              <a:spcBef>
                <a:spcPts val="0"/>
              </a:spcBef>
              <a:spcAft>
                <a:spcPts val="0"/>
              </a:spcAft>
              <a:defRPr/>
            </a:pPr>
            <a:r>
              <a:rPr lang="fr-FR" sz="2000" kern="0" dirty="0">
                <a:solidFill>
                  <a:prstClr val="black"/>
                </a:solidFill>
                <a:latin typeface="+mj-lt"/>
                <a:cs typeface="Arial" panose="020B0604020202020204" pitchFamily="34" charset="0"/>
              </a:rPr>
              <a:t>1 professeur de SVT</a:t>
            </a:r>
          </a:p>
          <a:p>
            <a:pPr defTabSz="914400" fontAlgn="auto">
              <a:spcBef>
                <a:spcPts val="0"/>
              </a:spcBef>
              <a:spcAft>
                <a:spcPts val="0"/>
              </a:spcAft>
              <a:defRPr/>
            </a:pPr>
            <a:r>
              <a:rPr lang="fr-FR" sz="2000" kern="0" dirty="0">
                <a:solidFill>
                  <a:prstClr val="black"/>
                </a:solidFill>
                <a:latin typeface="+mj-lt"/>
                <a:cs typeface="Arial" panose="020B0604020202020204" pitchFamily="34" charset="0"/>
              </a:rPr>
              <a:t> + </a:t>
            </a:r>
          </a:p>
          <a:p>
            <a:pPr defTabSz="914400" fontAlgn="auto">
              <a:spcBef>
                <a:spcPts val="0"/>
              </a:spcBef>
              <a:spcAft>
                <a:spcPts val="0"/>
              </a:spcAft>
              <a:defRPr/>
            </a:pPr>
            <a:r>
              <a:rPr lang="fr-FR" sz="2000" kern="0" dirty="0">
                <a:solidFill>
                  <a:prstClr val="black"/>
                </a:solidFill>
                <a:latin typeface="+mj-lt"/>
                <a:cs typeface="Arial" panose="020B0604020202020204" pitchFamily="34" charset="0"/>
              </a:rPr>
              <a:t>1 professeur de Technologie</a:t>
            </a:r>
          </a:p>
        </p:txBody>
      </p:sp>
      <p:sp>
        <p:nvSpPr>
          <p:cNvPr id="5" name="ZoneTexte 4"/>
          <p:cNvSpPr txBox="1"/>
          <p:nvPr/>
        </p:nvSpPr>
        <p:spPr>
          <a:xfrm>
            <a:off x="834053" y="2551882"/>
            <a:ext cx="7421562" cy="400050"/>
          </a:xfrm>
          <a:prstGeom prst="rect">
            <a:avLst/>
          </a:prstGeom>
          <a:solidFill>
            <a:schemeClr val="accent6">
              <a:lumMod val="20000"/>
              <a:lumOff val="80000"/>
            </a:schemeClr>
          </a:solidFill>
        </p:spPr>
        <p:txBody>
          <a:bodyPr>
            <a:spAutoFit/>
          </a:bodyPr>
          <a:lstStyle/>
          <a:p>
            <a:pPr defTabSz="914400" fontAlgn="auto">
              <a:spcBef>
                <a:spcPts val="0"/>
              </a:spcBef>
              <a:spcAft>
                <a:spcPts val="0"/>
              </a:spcAft>
              <a:defRPr/>
            </a:pPr>
            <a:r>
              <a:rPr lang="fr-FR" sz="2000" kern="0" dirty="0">
                <a:solidFill>
                  <a:prstClr val="black"/>
                </a:solidFill>
                <a:latin typeface="+mj-lt"/>
                <a:cs typeface="Arial" panose="020B0604020202020204" pitchFamily="34" charset="0"/>
              </a:rPr>
              <a:t>1 programme de SVT et 1 programme de Technologie de 6</a:t>
            </a:r>
            <a:r>
              <a:rPr lang="fr-FR" sz="2000" kern="0" baseline="30000" dirty="0">
                <a:solidFill>
                  <a:prstClr val="black"/>
                </a:solidFill>
                <a:latin typeface="+mj-lt"/>
                <a:cs typeface="Arial" panose="020B0604020202020204" pitchFamily="34" charset="0"/>
              </a:rPr>
              <a:t>ème</a:t>
            </a:r>
            <a:r>
              <a:rPr lang="fr-FR" sz="2000" kern="0" dirty="0">
                <a:solidFill>
                  <a:prstClr val="black"/>
                </a:solidFill>
                <a:latin typeface="+mj-lt"/>
                <a:cs typeface="Arial" panose="020B0604020202020204" pitchFamily="34" charset="0"/>
              </a:rPr>
              <a:t> </a:t>
            </a:r>
          </a:p>
        </p:txBody>
      </p:sp>
      <p:sp>
        <p:nvSpPr>
          <p:cNvPr id="6" name="ZoneTexte 5"/>
          <p:cNvSpPr txBox="1"/>
          <p:nvPr/>
        </p:nvSpPr>
        <p:spPr>
          <a:xfrm>
            <a:off x="1423629" y="3059318"/>
            <a:ext cx="5976938" cy="400050"/>
          </a:xfrm>
          <a:prstGeom prst="rect">
            <a:avLst/>
          </a:prstGeom>
          <a:solidFill>
            <a:schemeClr val="accent6">
              <a:lumMod val="20000"/>
              <a:lumOff val="80000"/>
            </a:schemeClr>
          </a:solidFill>
        </p:spPr>
        <p:txBody>
          <a:bodyPr>
            <a:spAutoFit/>
          </a:bodyPr>
          <a:lstStyle/>
          <a:p>
            <a:pPr defTabSz="914400" eaLnBrk="1" fontAlgn="auto" hangingPunct="1">
              <a:spcBef>
                <a:spcPts val="0"/>
              </a:spcBef>
              <a:spcAft>
                <a:spcPts val="0"/>
              </a:spcAft>
              <a:defRPr/>
            </a:pPr>
            <a:r>
              <a:rPr lang="fr-FR" sz="2000" kern="0" dirty="0">
                <a:solidFill>
                  <a:prstClr val="black"/>
                </a:solidFill>
                <a:latin typeface="+mj-lt"/>
                <a:cs typeface="Arial" panose="020B0604020202020204" pitchFamily="34" charset="0"/>
              </a:rPr>
              <a:t>Quelques expérimentations d’EIST</a:t>
            </a:r>
          </a:p>
        </p:txBody>
      </p:sp>
      <p:sp>
        <p:nvSpPr>
          <p:cNvPr id="7" name="ZoneTexte 6"/>
          <p:cNvSpPr txBox="1"/>
          <p:nvPr/>
        </p:nvSpPr>
        <p:spPr>
          <a:xfrm>
            <a:off x="1258887" y="3717875"/>
            <a:ext cx="7489825" cy="954087"/>
          </a:xfrm>
          <a:prstGeom prst="rect">
            <a:avLst/>
          </a:prstGeom>
          <a:noFill/>
        </p:spPr>
        <p:txBody>
          <a:bodyPr>
            <a:spAutoFit/>
          </a:bodyPr>
          <a:lstStyle/>
          <a:p>
            <a:pPr defTabSz="914400" eaLnBrk="1" fontAlgn="auto" hangingPunct="1">
              <a:spcBef>
                <a:spcPts val="0"/>
              </a:spcBef>
              <a:spcAft>
                <a:spcPts val="0"/>
              </a:spcAft>
              <a:defRPr/>
            </a:pPr>
            <a:r>
              <a:rPr lang="fr-FR" sz="2800" b="1" kern="0" dirty="0">
                <a:solidFill>
                  <a:prstClr val="black"/>
                </a:solidFill>
                <a:latin typeface="+mj-lt"/>
                <a:cs typeface="Arial" panose="020B0604020202020204" pitchFamily="34" charset="0"/>
              </a:rPr>
              <a:t>Enseignement de Sciences et Technologie en 6</a:t>
            </a:r>
            <a:r>
              <a:rPr lang="fr-FR" sz="2800" b="1" kern="0" baseline="30000" dirty="0">
                <a:solidFill>
                  <a:prstClr val="black"/>
                </a:solidFill>
                <a:latin typeface="+mj-lt"/>
                <a:cs typeface="Arial" panose="020B0604020202020204" pitchFamily="34" charset="0"/>
              </a:rPr>
              <a:t>ème</a:t>
            </a:r>
            <a:r>
              <a:rPr lang="fr-FR" sz="2800" b="1" kern="0" dirty="0">
                <a:solidFill>
                  <a:prstClr val="black"/>
                </a:solidFill>
                <a:latin typeface="+mj-lt"/>
                <a:cs typeface="Arial" panose="020B0604020202020204" pitchFamily="34" charset="0"/>
              </a:rPr>
              <a:t>  à la rentrée 2016</a:t>
            </a:r>
          </a:p>
        </p:txBody>
      </p:sp>
      <p:sp>
        <p:nvSpPr>
          <p:cNvPr id="8" name="ZoneTexte 7"/>
          <p:cNvSpPr txBox="1"/>
          <p:nvPr/>
        </p:nvSpPr>
        <p:spPr>
          <a:xfrm>
            <a:off x="5133540" y="4399230"/>
            <a:ext cx="3989388" cy="1015663"/>
          </a:xfrm>
          <a:prstGeom prst="rect">
            <a:avLst/>
          </a:prstGeom>
          <a:solidFill>
            <a:schemeClr val="accent5">
              <a:lumMod val="20000"/>
              <a:lumOff val="80000"/>
            </a:schemeClr>
          </a:solidFill>
        </p:spPr>
        <p:txBody>
          <a:bodyPr>
            <a:spAutoFit/>
          </a:bodyPr>
          <a:lstStyle/>
          <a:p>
            <a:pPr>
              <a:defRPr/>
            </a:pPr>
            <a:r>
              <a:rPr lang="fr-FR" sz="2000" dirty="0">
                <a:solidFill>
                  <a:prstClr val="black"/>
                </a:solidFill>
                <a:latin typeface="+mj-lt"/>
                <a:cs typeface="Arial" panose="020B0604020202020204" pitchFamily="34" charset="0"/>
              </a:rPr>
              <a:t>3 professeurs </a:t>
            </a:r>
            <a:r>
              <a:rPr lang="fr-FR" sz="2000" b="1" dirty="0">
                <a:solidFill>
                  <a:prstClr val="black"/>
                </a:solidFill>
                <a:latin typeface="+mj-lt"/>
                <a:cs typeface="Arial" panose="020B0604020202020204" pitchFamily="34" charset="0"/>
              </a:rPr>
              <a:t>au plus par classe</a:t>
            </a:r>
            <a:r>
              <a:rPr lang="fr-FR" sz="2000" dirty="0">
                <a:solidFill>
                  <a:prstClr val="black"/>
                </a:solidFill>
                <a:latin typeface="+mj-lt"/>
                <a:cs typeface="Arial" panose="020B0604020202020204" pitchFamily="34" charset="0"/>
              </a:rPr>
              <a:t>, pouvant être issus des disciplines SVT, SPC, Technologie</a:t>
            </a:r>
          </a:p>
        </p:txBody>
      </p:sp>
      <p:sp>
        <p:nvSpPr>
          <p:cNvPr id="9" name="ZoneTexte 8"/>
          <p:cNvSpPr txBox="1"/>
          <p:nvPr/>
        </p:nvSpPr>
        <p:spPr>
          <a:xfrm>
            <a:off x="246293" y="4860925"/>
            <a:ext cx="4064000" cy="400050"/>
          </a:xfrm>
          <a:prstGeom prst="rect">
            <a:avLst/>
          </a:prstGeom>
          <a:solidFill>
            <a:schemeClr val="accent5">
              <a:lumMod val="20000"/>
              <a:lumOff val="80000"/>
            </a:schemeClr>
          </a:solidFill>
        </p:spPr>
        <p:txBody>
          <a:bodyPr>
            <a:spAutoFit/>
          </a:bodyPr>
          <a:lstStyle/>
          <a:p>
            <a:pPr defTabSz="914400" eaLnBrk="1" fontAlgn="auto" hangingPunct="1">
              <a:spcBef>
                <a:spcPts val="0"/>
              </a:spcBef>
              <a:spcAft>
                <a:spcPts val="0"/>
              </a:spcAft>
              <a:defRPr/>
            </a:pPr>
            <a:r>
              <a:rPr lang="fr-FR" kern="0" dirty="0">
                <a:solidFill>
                  <a:prstClr val="black"/>
                </a:solidFill>
                <a:cs typeface="Arial" panose="020B0604020202020204" pitchFamily="34" charset="0"/>
              </a:rPr>
              <a:t>     </a:t>
            </a:r>
            <a:r>
              <a:rPr lang="fr-FR" sz="2000" kern="0" dirty="0">
                <a:solidFill>
                  <a:prstClr val="black"/>
                </a:solidFill>
                <a:latin typeface="+mj-lt"/>
                <a:cs typeface="Arial" panose="020B0604020202020204" pitchFamily="34" charset="0"/>
              </a:rPr>
              <a:t>4h de Sciences et Technologie</a:t>
            </a:r>
            <a:endParaRPr lang="fr-FR" sz="2000" kern="0" dirty="0">
              <a:solidFill>
                <a:prstClr val="black"/>
              </a:solidFill>
              <a:latin typeface="+mj-lt"/>
            </a:endParaRPr>
          </a:p>
        </p:txBody>
      </p:sp>
      <p:sp>
        <p:nvSpPr>
          <p:cNvPr id="10" name="ZoneTexte 9"/>
          <p:cNvSpPr txBox="1"/>
          <p:nvPr/>
        </p:nvSpPr>
        <p:spPr>
          <a:xfrm>
            <a:off x="764996" y="6048273"/>
            <a:ext cx="7559675" cy="400110"/>
          </a:xfrm>
          <a:prstGeom prst="rect">
            <a:avLst/>
          </a:prstGeom>
          <a:solidFill>
            <a:schemeClr val="accent5">
              <a:lumMod val="20000"/>
              <a:lumOff val="80000"/>
            </a:schemeClr>
          </a:solidFill>
        </p:spPr>
        <p:txBody>
          <a:bodyPr>
            <a:spAutoFit/>
          </a:bodyPr>
          <a:lstStyle/>
          <a:p>
            <a:pPr defTabSz="914400" eaLnBrk="1" fontAlgn="auto" hangingPunct="1">
              <a:spcBef>
                <a:spcPts val="0"/>
              </a:spcBef>
              <a:spcAft>
                <a:spcPts val="0"/>
              </a:spcAft>
              <a:defRPr/>
            </a:pPr>
            <a:r>
              <a:rPr lang="fr-FR" sz="2000" kern="0" dirty="0">
                <a:solidFill>
                  <a:prstClr val="black"/>
                </a:solidFill>
                <a:latin typeface="+mj-lt"/>
                <a:cs typeface="Arial" panose="020B0604020202020204" pitchFamily="34" charset="0"/>
              </a:rPr>
              <a:t>1 programme commun de Sciences et Technologie de cycle 3</a:t>
            </a:r>
          </a:p>
        </p:txBody>
      </p:sp>
    </p:spTree>
    <p:extLst>
      <p:ext uri="{BB962C8B-B14F-4D97-AF65-F5344CB8AC3E}">
        <p14:creationId xmlns:p14="http://schemas.microsoft.com/office/powerpoint/2010/main" val="2274739694"/>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oneTexte 1"/>
          <p:cNvSpPr txBox="1"/>
          <p:nvPr/>
        </p:nvSpPr>
        <p:spPr>
          <a:xfrm>
            <a:off x="2326250" y="243344"/>
            <a:ext cx="4536253" cy="954107"/>
          </a:xfrm>
          <a:prstGeom prst="rect">
            <a:avLst/>
          </a:prstGeom>
          <a:noFill/>
        </p:spPr>
        <p:txBody>
          <a:bodyPr wrap="square">
            <a:spAutoFit/>
          </a:bodyPr>
          <a:lstStyle/>
          <a:p>
            <a:pPr defTabSz="914400" eaLnBrk="1" fontAlgn="auto" hangingPunct="1">
              <a:spcBef>
                <a:spcPts val="0"/>
              </a:spcBef>
              <a:spcAft>
                <a:spcPts val="0"/>
              </a:spcAft>
              <a:defRPr/>
            </a:pPr>
            <a:r>
              <a:rPr lang="fr-FR" sz="2800" b="1" kern="0" dirty="0">
                <a:solidFill>
                  <a:prstClr val="black"/>
                </a:solidFill>
                <a:latin typeface="+mj-lt"/>
                <a:cs typeface="Arial" panose="020B0604020202020204" pitchFamily="34" charset="0"/>
              </a:rPr>
              <a:t>Objectifs de l’enseignement </a:t>
            </a:r>
          </a:p>
          <a:p>
            <a:pPr defTabSz="914400" eaLnBrk="1" fontAlgn="auto" hangingPunct="1">
              <a:spcBef>
                <a:spcPts val="0"/>
              </a:spcBef>
              <a:spcAft>
                <a:spcPts val="0"/>
              </a:spcAft>
              <a:defRPr/>
            </a:pPr>
            <a:r>
              <a:rPr lang="fr-FR" sz="2800" b="1" kern="0" dirty="0">
                <a:solidFill>
                  <a:prstClr val="black"/>
                </a:solidFill>
                <a:latin typeface="+mj-lt"/>
                <a:cs typeface="Arial" panose="020B0604020202020204" pitchFamily="34" charset="0"/>
              </a:rPr>
              <a:t>de Sciences et Technologie</a:t>
            </a:r>
          </a:p>
        </p:txBody>
      </p:sp>
      <p:sp>
        <p:nvSpPr>
          <p:cNvPr id="3" name="Espace réservé du contenu 3"/>
          <p:cNvSpPr txBox="1">
            <a:spLocks/>
          </p:cNvSpPr>
          <p:nvPr/>
        </p:nvSpPr>
        <p:spPr>
          <a:xfrm>
            <a:off x="378433" y="1584837"/>
            <a:ext cx="8946541" cy="3154710"/>
          </a:xfrm>
          <a:prstGeom prst="rect">
            <a:avLst/>
          </a:prstGeom>
        </p:spPr>
        <p:txBody>
          <a:bodyPr vert="horz" wrap="square" lIns="91440" tIns="45720" rIns="91440" bIns="45720" rtlCol="0">
            <a:spAutoFit/>
          </a:bodyPr>
          <a:lstStyle>
            <a:lvl1pPr marL="342900" indent="-342900" algn="l" defTabSz="457200" rtl="0" eaLnBrk="1" latinLnBrk="0" hangingPunct="1">
              <a:spcBef>
                <a:spcPts val="1000"/>
              </a:spcBef>
              <a:spcAft>
                <a:spcPts val="0"/>
              </a:spcAft>
              <a:buClr>
                <a:schemeClr val="bg2">
                  <a:lumMod val="40000"/>
                  <a:lumOff val="60000"/>
                </a:schemeClr>
              </a:buClr>
              <a:buSzPct val="80000"/>
              <a:buFont typeface="Wingdings 3" charset="2"/>
              <a:buChar char=""/>
              <a:defRPr sz="2000" b="0" i="0" kern="1200">
                <a:solidFill>
                  <a:schemeClr val="tx1"/>
                </a:solidFill>
                <a:latin typeface="+mj-lt"/>
                <a:ea typeface="+mj-ea"/>
                <a:cs typeface="+mj-cs"/>
              </a:defRPr>
            </a:lvl1pPr>
            <a:lvl2pPr marL="742950" indent="-285750" algn="l" defTabSz="457200" rtl="0" eaLnBrk="1" latinLnBrk="0" hangingPunct="1">
              <a:spcBef>
                <a:spcPts val="1000"/>
              </a:spcBef>
              <a:spcAft>
                <a:spcPts val="0"/>
              </a:spcAft>
              <a:buClr>
                <a:schemeClr val="bg2">
                  <a:lumMod val="40000"/>
                  <a:lumOff val="60000"/>
                </a:schemeClr>
              </a:buClr>
              <a:buSzPct val="80000"/>
              <a:buFont typeface="Wingdings 3" charset="2"/>
              <a:buChar char=""/>
              <a:defRPr sz="1800" b="0" i="0" kern="1200">
                <a:solidFill>
                  <a:schemeClr val="tx1"/>
                </a:solidFill>
                <a:latin typeface="+mj-lt"/>
                <a:ea typeface="+mj-ea"/>
                <a:cs typeface="+mj-cs"/>
              </a:defRPr>
            </a:lvl2pPr>
            <a:lvl3pPr marL="1143000" indent="-228600" algn="l" defTabSz="457200" rtl="0" eaLnBrk="1" latinLnBrk="0" hangingPunct="1">
              <a:spcBef>
                <a:spcPts val="1000"/>
              </a:spcBef>
              <a:spcAft>
                <a:spcPts val="0"/>
              </a:spcAft>
              <a:buClr>
                <a:schemeClr val="bg2">
                  <a:lumMod val="40000"/>
                  <a:lumOff val="60000"/>
                </a:schemeClr>
              </a:buClr>
              <a:buSzPct val="80000"/>
              <a:buFont typeface="Wingdings 3" charset="2"/>
              <a:buChar char=""/>
              <a:defRPr sz="1600" b="0" i="0" kern="1200">
                <a:solidFill>
                  <a:schemeClr val="tx1"/>
                </a:solidFill>
                <a:latin typeface="+mj-lt"/>
                <a:ea typeface="+mj-ea"/>
                <a:cs typeface="+mj-cs"/>
              </a:defRPr>
            </a:lvl3pPr>
            <a:lvl4pPr marL="1600200" indent="-228600" algn="l" defTabSz="457200" rtl="0" eaLnBrk="1" latinLnBrk="0" hangingPunct="1">
              <a:spcBef>
                <a:spcPts val="1000"/>
              </a:spcBef>
              <a:spcAft>
                <a:spcPts val="0"/>
              </a:spcAft>
              <a:buClr>
                <a:schemeClr val="bg2">
                  <a:lumMod val="40000"/>
                  <a:lumOff val="60000"/>
                </a:schemeClr>
              </a:buClr>
              <a:buSzPct val="80000"/>
              <a:buFont typeface="Wingdings 3" charset="2"/>
              <a:buChar char=""/>
              <a:defRPr sz="1400" b="0" i="0" kern="1200">
                <a:solidFill>
                  <a:schemeClr val="tx1"/>
                </a:solidFill>
                <a:latin typeface="+mj-lt"/>
                <a:ea typeface="+mj-ea"/>
                <a:cs typeface="+mj-cs"/>
              </a:defRPr>
            </a:lvl4pPr>
            <a:lvl5pPr marL="2057400" indent="-228600" algn="l" defTabSz="457200" rtl="0" eaLnBrk="1" latinLnBrk="0" hangingPunct="1">
              <a:spcBef>
                <a:spcPts val="1000"/>
              </a:spcBef>
              <a:spcAft>
                <a:spcPts val="0"/>
              </a:spcAft>
              <a:buClr>
                <a:schemeClr val="bg2">
                  <a:lumMod val="40000"/>
                  <a:lumOff val="60000"/>
                </a:schemeClr>
              </a:buClr>
              <a:buSzPct val="80000"/>
              <a:buFont typeface="Wingdings 3" charset="2"/>
              <a:buChar char=""/>
              <a:defRPr sz="1400" b="0" i="0" kern="1200">
                <a:solidFill>
                  <a:schemeClr val="tx1"/>
                </a:solidFill>
                <a:latin typeface="+mj-lt"/>
                <a:ea typeface="+mj-ea"/>
                <a:cs typeface="+mj-cs"/>
              </a:defRPr>
            </a:lvl5pPr>
            <a:lvl6pPr marL="2506000" indent="-228600" algn="l" defTabSz="457200" rtl="0" eaLnBrk="1" latinLnBrk="0" hangingPunct="1">
              <a:spcBef>
                <a:spcPts val="1000"/>
              </a:spcBef>
              <a:spcAft>
                <a:spcPts val="0"/>
              </a:spcAft>
              <a:buClr>
                <a:schemeClr val="bg2">
                  <a:lumMod val="40000"/>
                  <a:lumOff val="60000"/>
                </a:schemeClr>
              </a:buClr>
              <a:buSzPct val="80000"/>
              <a:buFont typeface="Wingdings 3" charset="2"/>
              <a:buChar char=""/>
              <a:defRPr sz="1400" b="0" i="0" kern="1200">
                <a:solidFill>
                  <a:schemeClr val="tx1"/>
                </a:solidFill>
                <a:latin typeface="+mj-lt"/>
                <a:ea typeface="+mj-ea"/>
                <a:cs typeface="+mj-cs"/>
              </a:defRPr>
            </a:lvl6pPr>
            <a:lvl7pPr marL="2971800" indent="-228600" algn="l" defTabSz="457200" rtl="0" eaLnBrk="1" latinLnBrk="0" hangingPunct="1">
              <a:spcBef>
                <a:spcPts val="1000"/>
              </a:spcBef>
              <a:spcAft>
                <a:spcPts val="0"/>
              </a:spcAft>
              <a:buClr>
                <a:schemeClr val="bg2">
                  <a:lumMod val="40000"/>
                  <a:lumOff val="60000"/>
                </a:schemeClr>
              </a:buClr>
              <a:buSzPct val="80000"/>
              <a:buFont typeface="Wingdings 3" charset="2"/>
              <a:buChar char=""/>
              <a:defRPr sz="1400" b="0" i="0" kern="1200">
                <a:solidFill>
                  <a:schemeClr val="tx1"/>
                </a:solidFill>
                <a:latin typeface="+mj-lt"/>
                <a:ea typeface="+mj-ea"/>
                <a:cs typeface="+mj-cs"/>
              </a:defRPr>
            </a:lvl7pPr>
            <a:lvl8pPr marL="3429000" indent="-228600" algn="l" defTabSz="457200" rtl="0" eaLnBrk="1" latinLnBrk="0" hangingPunct="1">
              <a:spcBef>
                <a:spcPts val="1000"/>
              </a:spcBef>
              <a:spcAft>
                <a:spcPts val="0"/>
              </a:spcAft>
              <a:buClr>
                <a:schemeClr val="bg2">
                  <a:lumMod val="40000"/>
                  <a:lumOff val="60000"/>
                </a:schemeClr>
              </a:buClr>
              <a:buSzPct val="80000"/>
              <a:buFont typeface="Wingdings 3" charset="2"/>
              <a:buChar char=""/>
              <a:defRPr sz="1400" b="0" i="0" kern="1200">
                <a:solidFill>
                  <a:schemeClr val="tx1"/>
                </a:solidFill>
                <a:latin typeface="+mj-lt"/>
                <a:ea typeface="+mj-ea"/>
                <a:cs typeface="+mj-cs"/>
              </a:defRPr>
            </a:lvl8pPr>
            <a:lvl9pPr marL="3886200" indent="-228600" algn="l" defTabSz="457200" rtl="0" eaLnBrk="1" latinLnBrk="0" hangingPunct="1">
              <a:spcBef>
                <a:spcPts val="1000"/>
              </a:spcBef>
              <a:spcAft>
                <a:spcPts val="0"/>
              </a:spcAft>
              <a:buClr>
                <a:schemeClr val="bg2">
                  <a:lumMod val="40000"/>
                  <a:lumOff val="60000"/>
                </a:schemeClr>
              </a:buClr>
              <a:buSzPct val="80000"/>
              <a:buFont typeface="Wingdings 3" charset="2"/>
              <a:buChar char=""/>
              <a:defRPr sz="1400" b="0" i="0" kern="1200">
                <a:solidFill>
                  <a:schemeClr val="tx1"/>
                </a:solidFill>
                <a:latin typeface="+mj-lt"/>
                <a:ea typeface="+mj-ea"/>
                <a:cs typeface="+mj-cs"/>
              </a:defRPr>
            </a:lvl9pPr>
          </a:lstStyle>
          <a:p>
            <a:pPr marR="0" lvl="1" algn="l" defTabSz="457200" rtl="0" eaLnBrk="1" fontAlgn="auto" latinLnBrk="0" hangingPunct="1">
              <a:lnSpc>
                <a:spcPct val="150000"/>
              </a:lnSpc>
              <a:spcBef>
                <a:spcPts val="1000"/>
              </a:spcBef>
              <a:spcAft>
                <a:spcPts val="0"/>
              </a:spcAft>
              <a:buClr>
                <a:srgbClr val="1E5155">
                  <a:lumMod val="40000"/>
                  <a:lumOff val="60000"/>
                </a:srgbClr>
              </a:buClr>
              <a:buSzPct val="80000"/>
              <a:buFont typeface="Arial" panose="020B0604020202020204" pitchFamily="34" charset="0"/>
              <a:buChar char="•"/>
              <a:tabLst/>
              <a:defRPr/>
            </a:pPr>
            <a:r>
              <a:rPr kumimoji="0" lang="fr-FR" sz="2400" b="1" i="0" u="none" strike="noStrike" kern="1200" cap="none" spc="0" normalizeH="0" baseline="0" noProof="0" dirty="0">
                <a:ln>
                  <a:noFill/>
                </a:ln>
                <a:effectLst/>
                <a:uLnTx/>
                <a:uFillTx/>
                <a:cs typeface="Arial" panose="020B0604020202020204" pitchFamily="34" charset="0"/>
              </a:rPr>
              <a:t>Acquérir une première culture scientifique et technique </a:t>
            </a:r>
          </a:p>
          <a:p>
            <a:pPr marR="0" lvl="1" algn="l" defTabSz="457200" rtl="0" eaLnBrk="1" fontAlgn="auto" latinLnBrk="0" hangingPunct="1">
              <a:lnSpc>
                <a:spcPct val="150000"/>
              </a:lnSpc>
              <a:spcBef>
                <a:spcPts val="1000"/>
              </a:spcBef>
              <a:spcAft>
                <a:spcPts val="0"/>
              </a:spcAft>
              <a:buClr>
                <a:srgbClr val="1E5155">
                  <a:lumMod val="40000"/>
                  <a:lumOff val="60000"/>
                </a:srgbClr>
              </a:buClr>
              <a:buSzPct val="80000"/>
              <a:buFont typeface="Arial" panose="020B0604020202020204" pitchFamily="34" charset="0"/>
              <a:buChar char="•"/>
              <a:tabLst/>
              <a:defRPr/>
            </a:pPr>
            <a:r>
              <a:rPr kumimoji="0" lang="fr-FR" sz="2400" b="1" i="0" u="none" strike="noStrike" kern="1200" cap="none" spc="0" normalizeH="0" baseline="0" noProof="0" dirty="0">
                <a:ln>
                  <a:noFill/>
                </a:ln>
                <a:effectLst/>
                <a:uLnTx/>
                <a:uFillTx/>
                <a:cs typeface="Arial" panose="020B0604020202020204" pitchFamily="34" charset="0"/>
              </a:rPr>
              <a:t>Adopter une approche rationnelle du monde</a:t>
            </a:r>
          </a:p>
          <a:p>
            <a:pPr marR="0" lvl="1" algn="l" defTabSz="457200" rtl="0" eaLnBrk="1" fontAlgn="auto" latinLnBrk="0" hangingPunct="1">
              <a:lnSpc>
                <a:spcPct val="150000"/>
              </a:lnSpc>
              <a:spcBef>
                <a:spcPts val="1000"/>
              </a:spcBef>
              <a:spcAft>
                <a:spcPts val="0"/>
              </a:spcAft>
              <a:buClr>
                <a:srgbClr val="1E5155">
                  <a:lumMod val="40000"/>
                  <a:lumOff val="60000"/>
                </a:srgbClr>
              </a:buClr>
              <a:buSzPct val="80000"/>
              <a:buFont typeface="Arial" panose="020B0604020202020204" pitchFamily="34" charset="0"/>
              <a:buChar char="•"/>
              <a:tabLst/>
              <a:defRPr/>
            </a:pPr>
            <a:r>
              <a:rPr kumimoji="0" lang="fr-FR" sz="2400" b="1" i="0" u="none" strike="noStrike" kern="1200" cap="none" spc="0" normalizeH="0" baseline="0" noProof="0" dirty="0">
                <a:ln>
                  <a:noFill/>
                </a:ln>
                <a:effectLst/>
                <a:uLnTx/>
                <a:uFillTx/>
                <a:cs typeface="Arial" panose="020B0604020202020204" pitchFamily="34" charset="0"/>
              </a:rPr>
              <a:t>Proposer des explications et des solutions </a:t>
            </a:r>
            <a:r>
              <a:rPr kumimoji="0" lang="fr-FR" sz="2400" b="0" i="0" u="none" strike="noStrike" kern="1200" cap="none" spc="0" normalizeH="0" baseline="0" noProof="0" dirty="0">
                <a:ln>
                  <a:noFill/>
                </a:ln>
                <a:effectLst/>
                <a:uLnTx/>
                <a:uFillTx/>
                <a:cs typeface="Arial" panose="020B0604020202020204" pitchFamily="34" charset="0"/>
              </a:rPr>
              <a:t>à des problèmes d’ordre scientifique et technique</a:t>
            </a:r>
            <a:r>
              <a:rPr kumimoji="0" lang="fr-FR" sz="2000" b="0" i="0" u="none" strike="noStrike" kern="1200" cap="none" spc="0" normalizeH="0" baseline="0" noProof="0" dirty="0">
                <a:ln>
                  <a:noFill/>
                </a:ln>
                <a:effectLst/>
                <a:uLnTx/>
                <a:uFillTx/>
                <a:cs typeface="Arial" panose="020B0604020202020204" pitchFamily="34" charset="0"/>
              </a:rPr>
              <a:t>.</a:t>
            </a:r>
          </a:p>
          <a:p>
            <a:pPr marL="800100" marR="0" lvl="1" indent="-342900" algn="l" defTabSz="457200" rtl="0" eaLnBrk="1" fontAlgn="auto" latinLnBrk="0" hangingPunct="1">
              <a:lnSpc>
                <a:spcPct val="150000"/>
              </a:lnSpc>
              <a:spcBef>
                <a:spcPts val="1000"/>
              </a:spcBef>
              <a:spcAft>
                <a:spcPts val="0"/>
              </a:spcAft>
              <a:buClr>
                <a:srgbClr val="1E5155">
                  <a:lumMod val="40000"/>
                  <a:lumOff val="60000"/>
                </a:srgbClr>
              </a:buClr>
              <a:buSzPct val="80000"/>
              <a:buFont typeface="Wingdings" panose="05000000000000000000" pitchFamily="2" charset="2"/>
              <a:buChar char="ü"/>
              <a:tabLst/>
              <a:defRPr/>
            </a:pPr>
            <a:endParaRPr kumimoji="0" lang="fr-FR" sz="2000" b="0" i="0" u="none" strike="noStrike" kern="1200" cap="none" spc="0" normalizeH="0" baseline="0" noProof="0" dirty="0">
              <a:ln>
                <a:noFill/>
              </a:ln>
              <a:solidFill>
                <a:sysClr val="window" lastClr="FFFFFF"/>
              </a:solidFill>
              <a:effectLst/>
              <a:uLnTx/>
              <a:uFillTx/>
              <a:latin typeface="Arial" panose="020B0604020202020204" pitchFamily="34" charset="0"/>
              <a:cs typeface="Arial" panose="020B0604020202020204" pitchFamily="34" charset="0"/>
            </a:endParaRPr>
          </a:p>
        </p:txBody>
      </p:sp>
      <p:sp>
        <p:nvSpPr>
          <p:cNvPr id="4" name="ZoneTexte 3"/>
          <p:cNvSpPr txBox="1"/>
          <p:nvPr/>
        </p:nvSpPr>
        <p:spPr>
          <a:xfrm>
            <a:off x="201765" y="4617373"/>
            <a:ext cx="8785225" cy="1200329"/>
          </a:xfrm>
          <a:prstGeom prst="rect">
            <a:avLst/>
          </a:prstGeom>
          <a:noFill/>
        </p:spPr>
        <p:txBody>
          <a:bodyPr>
            <a:spAutoFit/>
          </a:bodyPr>
          <a:lstStyle/>
          <a:p>
            <a:pPr defTabSz="914400" eaLnBrk="1" fontAlgn="auto" hangingPunct="1">
              <a:spcBef>
                <a:spcPts val="0"/>
              </a:spcBef>
              <a:spcAft>
                <a:spcPts val="0"/>
              </a:spcAft>
              <a:defRPr/>
            </a:pPr>
            <a:r>
              <a:rPr lang="fr-FR" sz="2400" kern="0" dirty="0">
                <a:solidFill>
                  <a:prstClr val="black"/>
                </a:solidFill>
                <a:latin typeface="+mj-lt"/>
                <a:cs typeface="Arial" panose="020B0604020202020204" pitchFamily="34" charset="0"/>
              </a:rPr>
              <a:t>Construire un enseignement qui a du </a:t>
            </a:r>
            <a:r>
              <a:rPr lang="fr-FR" sz="2400" b="1" kern="0" dirty="0">
                <a:solidFill>
                  <a:prstClr val="black"/>
                </a:solidFill>
                <a:latin typeface="+mj-lt"/>
                <a:cs typeface="Arial" panose="020B0604020202020204" pitchFamily="34" charset="0"/>
              </a:rPr>
              <a:t>sens</a:t>
            </a:r>
            <a:r>
              <a:rPr lang="fr-FR" sz="2400" kern="0" dirty="0">
                <a:solidFill>
                  <a:prstClr val="black"/>
                </a:solidFill>
                <a:latin typeface="+mj-lt"/>
                <a:cs typeface="Arial" panose="020B0604020202020204" pitchFamily="34" charset="0"/>
              </a:rPr>
              <a:t>, en faisant apparaître une </a:t>
            </a:r>
            <a:r>
              <a:rPr lang="fr-FR" sz="2400" b="1" kern="0" dirty="0">
                <a:solidFill>
                  <a:prstClr val="black"/>
                </a:solidFill>
                <a:latin typeface="+mj-lt"/>
                <a:cs typeface="Arial" panose="020B0604020202020204" pitchFamily="34" charset="0"/>
              </a:rPr>
              <a:t>vraie cohérence entre les différents champs disciplinaires</a:t>
            </a:r>
            <a:r>
              <a:rPr lang="fr-FR" sz="2400" kern="0" dirty="0">
                <a:solidFill>
                  <a:prstClr val="black"/>
                </a:solidFill>
                <a:latin typeface="+mj-lt"/>
                <a:cs typeface="Arial" panose="020B0604020202020204" pitchFamily="34" charset="0"/>
              </a:rPr>
              <a:t> SVT, SPC, et Technologie</a:t>
            </a:r>
          </a:p>
        </p:txBody>
      </p:sp>
    </p:spTree>
    <p:extLst>
      <p:ext uri="{BB962C8B-B14F-4D97-AF65-F5344CB8AC3E}">
        <p14:creationId xmlns:p14="http://schemas.microsoft.com/office/powerpoint/2010/main" val="503354529"/>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oneTexte 1"/>
          <p:cNvSpPr txBox="1"/>
          <p:nvPr/>
        </p:nvSpPr>
        <p:spPr>
          <a:xfrm>
            <a:off x="2199653" y="422408"/>
            <a:ext cx="4630699" cy="954107"/>
          </a:xfrm>
          <a:prstGeom prst="rect">
            <a:avLst/>
          </a:prstGeom>
          <a:noFill/>
        </p:spPr>
        <p:txBody>
          <a:bodyPr wrap="square">
            <a:spAutoFit/>
          </a:bodyPr>
          <a:lstStyle/>
          <a:p>
            <a:pPr defTabSz="914400" eaLnBrk="1" fontAlgn="auto" hangingPunct="1">
              <a:spcBef>
                <a:spcPts val="0"/>
              </a:spcBef>
              <a:spcAft>
                <a:spcPts val="0"/>
              </a:spcAft>
              <a:defRPr/>
            </a:pPr>
            <a:r>
              <a:rPr lang="fr-FR" sz="2800" b="1" kern="0" dirty="0">
                <a:solidFill>
                  <a:prstClr val="black"/>
                </a:solidFill>
                <a:latin typeface="+mj-lt"/>
                <a:cs typeface="Arial" panose="020B0604020202020204" pitchFamily="34" charset="0"/>
              </a:rPr>
              <a:t>Objectifs de l’enseignement </a:t>
            </a:r>
          </a:p>
          <a:p>
            <a:pPr defTabSz="914400" eaLnBrk="1" fontAlgn="auto" hangingPunct="1">
              <a:spcBef>
                <a:spcPts val="0"/>
              </a:spcBef>
              <a:spcAft>
                <a:spcPts val="0"/>
              </a:spcAft>
              <a:defRPr/>
            </a:pPr>
            <a:r>
              <a:rPr lang="fr-FR" sz="2800" b="1" kern="0" dirty="0">
                <a:solidFill>
                  <a:prstClr val="black"/>
                </a:solidFill>
                <a:latin typeface="+mj-lt"/>
                <a:cs typeface="Arial" panose="020B0604020202020204" pitchFamily="34" charset="0"/>
              </a:rPr>
              <a:t>de Sciences et Technologie</a:t>
            </a:r>
          </a:p>
        </p:txBody>
      </p:sp>
      <p:sp>
        <p:nvSpPr>
          <p:cNvPr id="3" name="ZoneTexte 1"/>
          <p:cNvSpPr txBox="1">
            <a:spLocks noChangeArrowheads="1"/>
          </p:cNvSpPr>
          <p:nvPr/>
        </p:nvSpPr>
        <p:spPr bwMode="auto">
          <a:xfrm>
            <a:off x="312124" y="1747218"/>
            <a:ext cx="8280400" cy="400050"/>
          </a:xfrm>
          <a:prstGeom prst="rect">
            <a:avLst/>
          </a:prstGeom>
          <a:noFill/>
          <a:ln w="9525">
            <a:noFill/>
            <a:miter lim="800000"/>
            <a:headEnd/>
            <a:tailEnd/>
          </a:ln>
        </p:spPr>
        <p:txBody>
          <a:bodyPr>
            <a:spAutoFit/>
          </a:bodyPr>
          <a:lstStyle/>
          <a:p>
            <a:r>
              <a:rPr lang="fr-FR" altLang="fr-FR" dirty="0"/>
              <a:t> </a:t>
            </a:r>
            <a:r>
              <a:rPr lang="fr-FR" altLang="fr-FR" sz="2000" b="1" dirty="0">
                <a:latin typeface="+mj-lt"/>
                <a:cs typeface="Arial" pitchFamily="34" charset="0"/>
              </a:rPr>
              <a:t>POUR    faire acquérir des compétences du socle aux élèves </a:t>
            </a:r>
          </a:p>
        </p:txBody>
      </p:sp>
      <p:sp>
        <p:nvSpPr>
          <p:cNvPr id="4" name="ZoneTexte 3"/>
          <p:cNvSpPr txBox="1"/>
          <p:nvPr/>
        </p:nvSpPr>
        <p:spPr>
          <a:xfrm>
            <a:off x="864020" y="2467165"/>
            <a:ext cx="8103709" cy="3354765"/>
          </a:xfrm>
          <a:prstGeom prst="rect">
            <a:avLst/>
          </a:prstGeom>
          <a:solidFill>
            <a:schemeClr val="accent5">
              <a:lumMod val="20000"/>
              <a:lumOff val="80000"/>
            </a:schemeClr>
          </a:solidFill>
        </p:spPr>
        <p:txBody>
          <a:bodyPr wrap="square">
            <a:spAutoFit/>
          </a:bodyPr>
          <a:lstStyle/>
          <a:p>
            <a:pPr marL="285750" indent="-285750">
              <a:buFont typeface="Arial" panose="020B0604020202020204" pitchFamily="34" charset="0"/>
              <a:buChar char="•"/>
              <a:defRPr/>
            </a:pPr>
            <a:r>
              <a:rPr lang="fr-FR" sz="2400" dirty="0">
                <a:latin typeface="+mj-lt"/>
                <a:cs typeface="Arial" panose="020B0604020202020204" pitchFamily="34" charset="0"/>
              </a:rPr>
              <a:t>Pratiquer des démarches scientifiques ( domaine 4)</a:t>
            </a:r>
          </a:p>
          <a:p>
            <a:pPr marL="285750" indent="-285750">
              <a:buFont typeface="Arial" panose="020B0604020202020204" pitchFamily="34" charset="0"/>
              <a:buChar char="•"/>
              <a:defRPr/>
            </a:pPr>
            <a:r>
              <a:rPr lang="fr-FR" sz="2400" dirty="0">
                <a:latin typeface="+mj-lt"/>
                <a:cs typeface="Arial" panose="020B0604020202020204" pitchFamily="34" charset="0"/>
              </a:rPr>
              <a:t>Concevoir, créer, réaliser ( domaines 4 et 5)</a:t>
            </a:r>
          </a:p>
          <a:p>
            <a:pPr marL="285750" indent="-285750">
              <a:buFont typeface="Arial" panose="020B0604020202020204" pitchFamily="34" charset="0"/>
              <a:buChar char="•"/>
              <a:defRPr/>
            </a:pPr>
            <a:r>
              <a:rPr lang="fr-FR" sz="2400" dirty="0">
                <a:latin typeface="+mj-lt"/>
                <a:cs typeface="Arial" panose="020B0604020202020204" pitchFamily="34" charset="0"/>
              </a:rPr>
              <a:t>S’approprier des outils et des méthodes ( domaine 2)</a:t>
            </a:r>
          </a:p>
          <a:p>
            <a:pPr marL="285750" indent="-285750">
              <a:buFont typeface="Arial" panose="020B0604020202020204" pitchFamily="34" charset="0"/>
              <a:buChar char="•"/>
              <a:defRPr/>
            </a:pPr>
            <a:r>
              <a:rPr lang="fr-FR" sz="2400" dirty="0">
                <a:latin typeface="+mj-lt"/>
                <a:cs typeface="Arial" panose="020B0604020202020204" pitchFamily="34" charset="0"/>
              </a:rPr>
              <a:t>Pratiquer des langages ( domaine 1)</a:t>
            </a:r>
          </a:p>
          <a:p>
            <a:pPr marL="285750" indent="-285750">
              <a:buFont typeface="Arial" panose="020B0604020202020204" pitchFamily="34" charset="0"/>
              <a:buChar char="•"/>
              <a:defRPr/>
            </a:pPr>
            <a:r>
              <a:rPr lang="fr-FR" sz="2400" dirty="0">
                <a:latin typeface="+mj-lt"/>
                <a:cs typeface="Arial" panose="020B0604020202020204" pitchFamily="34" charset="0"/>
              </a:rPr>
              <a:t>Mobiliser des outils numériques ( domaine 5)</a:t>
            </a:r>
          </a:p>
          <a:p>
            <a:pPr marL="285750" indent="-285750">
              <a:buFont typeface="Arial" panose="020B0604020202020204" pitchFamily="34" charset="0"/>
              <a:buChar char="•"/>
              <a:defRPr/>
            </a:pPr>
            <a:r>
              <a:rPr lang="fr-FR" sz="2400" dirty="0">
                <a:latin typeface="+mj-lt"/>
                <a:cs typeface="Arial" panose="020B0604020202020204" pitchFamily="34" charset="0"/>
              </a:rPr>
              <a:t>Adopter un comportement éthique et responsable ( domaines 3 et 5)</a:t>
            </a:r>
          </a:p>
          <a:p>
            <a:pPr marL="285750" indent="-285750">
              <a:buFont typeface="Arial" panose="020B0604020202020204" pitchFamily="34" charset="0"/>
              <a:buChar char="•"/>
              <a:defRPr/>
            </a:pPr>
            <a:r>
              <a:rPr lang="fr-FR" sz="2400" dirty="0">
                <a:latin typeface="+mj-lt"/>
                <a:cs typeface="Arial" panose="020B0604020202020204" pitchFamily="34" charset="0"/>
              </a:rPr>
              <a:t>Se situer dans l’espace et le temps ( domaine 5)</a:t>
            </a:r>
          </a:p>
          <a:p>
            <a:pPr>
              <a:defRPr/>
            </a:pPr>
            <a:endParaRPr lang="fr-FR" sz="2000" dirty="0">
              <a:latin typeface="+mj-lt"/>
              <a:cs typeface="Arial" panose="020B0604020202020204" pitchFamily="34" charset="0"/>
            </a:endParaRPr>
          </a:p>
        </p:txBody>
      </p:sp>
    </p:spTree>
    <p:extLst>
      <p:ext uri="{BB962C8B-B14F-4D97-AF65-F5344CB8AC3E}">
        <p14:creationId xmlns:p14="http://schemas.microsoft.com/office/powerpoint/2010/main" val="1436195978"/>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ous-titre 2"/>
          <p:cNvSpPr txBox="1">
            <a:spLocks/>
          </p:cNvSpPr>
          <p:nvPr/>
        </p:nvSpPr>
        <p:spPr>
          <a:xfrm>
            <a:off x="829498" y="378910"/>
            <a:ext cx="8261752" cy="1287658"/>
          </a:xfrm>
          <a:prstGeom prst="rect">
            <a:avLst/>
          </a:prstGeom>
        </p:spPr>
        <p:txBody>
          <a:bodyPr/>
          <a:lstStyle>
            <a:lvl1pPr marL="342900" indent="-342900" algn="l" defTabSz="457200" rtl="0" eaLnBrk="1" fontAlgn="base" hangingPunct="1">
              <a:spcBef>
                <a:spcPct val="20000"/>
              </a:spcBef>
              <a:spcAft>
                <a:spcPct val="0"/>
              </a:spcAft>
              <a:buFont typeface="Arial" charset="0"/>
              <a:buChar char="•"/>
              <a:defRPr sz="3200" kern="1200">
                <a:solidFill>
                  <a:schemeClr val="tx1"/>
                </a:solidFill>
                <a:latin typeface="+mn-lt"/>
                <a:ea typeface="ＭＳ Ｐゴシック" charset="0"/>
                <a:cs typeface="ＭＳ Ｐゴシック" charset="0"/>
              </a:defRPr>
            </a:lvl1pPr>
            <a:lvl2pPr marL="742950" indent="-285750" algn="l" defTabSz="457200" rtl="0" eaLnBrk="1" fontAlgn="base" hangingPunct="1">
              <a:spcBef>
                <a:spcPct val="20000"/>
              </a:spcBef>
              <a:spcAft>
                <a:spcPct val="0"/>
              </a:spcAft>
              <a:buFont typeface="Arial" charset="0"/>
              <a:buChar char="–"/>
              <a:defRPr sz="2800" kern="1200">
                <a:solidFill>
                  <a:schemeClr val="tx1"/>
                </a:solidFill>
                <a:latin typeface="+mn-lt"/>
                <a:ea typeface="ＭＳ Ｐゴシック" charset="0"/>
                <a:cs typeface="+mn-cs"/>
              </a:defRPr>
            </a:lvl2pPr>
            <a:lvl3pPr marL="1143000" indent="-228600" algn="l" defTabSz="457200" rtl="0" eaLnBrk="1" fontAlgn="base" hangingPunct="1">
              <a:spcBef>
                <a:spcPct val="20000"/>
              </a:spcBef>
              <a:spcAft>
                <a:spcPct val="0"/>
              </a:spcAft>
              <a:buFont typeface="Arial" charset="0"/>
              <a:buChar char="•"/>
              <a:defRPr sz="2400" kern="1200">
                <a:solidFill>
                  <a:schemeClr val="tx1"/>
                </a:solidFill>
                <a:latin typeface="+mn-lt"/>
                <a:ea typeface="ＭＳ Ｐゴシック" charset="0"/>
                <a:cs typeface="+mn-cs"/>
              </a:defRPr>
            </a:lvl3pPr>
            <a:lvl4pPr marL="1600200" indent="-228600" algn="l" defTabSz="457200" rtl="0" eaLnBrk="1" fontAlgn="base" hangingPunct="1">
              <a:spcBef>
                <a:spcPct val="20000"/>
              </a:spcBef>
              <a:spcAft>
                <a:spcPct val="0"/>
              </a:spcAft>
              <a:buFont typeface="Arial" charset="0"/>
              <a:buChar char="–"/>
              <a:defRPr sz="2000" kern="1200">
                <a:solidFill>
                  <a:schemeClr val="tx1"/>
                </a:solidFill>
                <a:latin typeface="+mn-lt"/>
                <a:ea typeface="ＭＳ Ｐゴシック" charset="0"/>
                <a:cs typeface="+mn-cs"/>
              </a:defRPr>
            </a:lvl4pPr>
            <a:lvl5pPr marL="2057400" indent="-228600" algn="l" defTabSz="457200" rtl="0" eaLnBrk="1" fontAlgn="base" hangingPunct="1">
              <a:spcBef>
                <a:spcPct val="20000"/>
              </a:spcBef>
              <a:spcAft>
                <a:spcPct val="0"/>
              </a:spcAft>
              <a:buFont typeface="Arial" charset="0"/>
              <a:buChar char="»"/>
              <a:defRPr sz="2000" kern="1200">
                <a:solidFill>
                  <a:schemeClr val="tx1"/>
                </a:solidFill>
                <a:latin typeface="+mn-lt"/>
                <a:ea typeface="ＭＳ Ｐゴシック" charset="0"/>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buNone/>
            </a:pPr>
            <a:r>
              <a:rPr lang="fr-FR" sz="2800" b="1" dirty="0">
                <a:latin typeface="+mj-lt"/>
                <a:cs typeface="Arial" panose="020B0604020202020204" pitchFamily="34" charset="0"/>
              </a:rPr>
              <a:t>Organisation visée pour  assurer une continuité avec le 1</a:t>
            </a:r>
            <a:r>
              <a:rPr lang="fr-FR" sz="2800" b="1" baseline="30000" dirty="0">
                <a:latin typeface="+mj-lt"/>
                <a:cs typeface="Arial" panose="020B0604020202020204" pitchFamily="34" charset="0"/>
              </a:rPr>
              <a:t>er</a:t>
            </a:r>
            <a:r>
              <a:rPr lang="fr-FR" sz="2800" b="1" dirty="0">
                <a:latin typeface="+mj-lt"/>
                <a:cs typeface="Arial" panose="020B0604020202020204" pitchFamily="34" charset="0"/>
              </a:rPr>
              <a:t> degré</a:t>
            </a:r>
          </a:p>
          <a:p>
            <a:pPr marL="0" indent="0">
              <a:buNone/>
            </a:pPr>
            <a:r>
              <a:rPr lang="fr-FR" sz="2800" b="1" dirty="0">
                <a:latin typeface="+mj-lt"/>
                <a:cs typeface="Arial" panose="020B0604020202020204" pitchFamily="34" charset="0"/>
              </a:rPr>
              <a:t>1 seul enseignant – 1 nouvel enseignement</a:t>
            </a:r>
          </a:p>
        </p:txBody>
      </p:sp>
      <p:sp>
        <p:nvSpPr>
          <p:cNvPr id="3" name="ZoneTexte 2"/>
          <p:cNvSpPr txBox="1"/>
          <p:nvPr/>
        </p:nvSpPr>
        <p:spPr>
          <a:xfrm>
            <a:off x="693174" y="2003878"/>
            <a:ext cx="8229600" cy="2185214"/>
          </a:xfrm>
          <a:prstGeom prst="rect">
            <a:avLst/>
          </a:prstGeom>
          <a:noFill/>
        </p:spPr>
        <p:txBody>
          <a:bodyPr wrap="square" rtlCol="0">
            <a:spAutoFit/>
          </a:bodyPr>
          <a:lstStyle/>
          <a:p>
            <a:pPr marL="342900" indent="-342900">
              <a:buFont typeface="Arial" panose="020B0604020202020204" pitchFamily="34" charset="0"/>
              <a:buChar char="•"/>
            </a:pPr>
            <a:r>
              <a:rPr lang="fr-FR" sz="2400" dirty="0">
                <a:latin typeface="+mj-lt"/>
              </a:rPr>
              <a:t>1 seul enseignant  devant une classe tout au long de l’année </a:t>
            </a:r>
          </a:p>
          <a:p>
            <a:r>
              <a:rPr lang="fr-FR" sz="2400" dirty="0">
                <a:latin typeface="+mj-lt"/>
              </a:rPr>
              <a:t>ou </a:t>
            </a:r>
          </a:p>
          <a:p>
            <a:pPr marL="342900" indent="-342900">
              <a:buFont typeface="Arial" panose="020B0604020202020204" pitchFamily="34" charset="0"/>
              <a:buChar char="•"/>
            </a:pPr>
            <a:r>
              <a:rPr lang="fr-FR" sz="2400" dirty="0">
                <a:latin typeface="+mj-lt"/>
              </a:rPr>
              <a:t>1 seul enseignant devant une classe durant une partie de l’année . </a:t>
            </a:r>
          </a:p>
          <a:p>
            <a:r>
              <a:rPr lang="fr-FR" sz="2000" dirty="0">
                <a:latin typeface="+mj-lt"/>
              </a:rPr>
              <a:t>Exemple : 13 semaines par l’enseignant de Techno  puis 13 semaines par un enseignant de SVT puis 10 semaines par un enseignant de SPC</a:t>
            </a:r>
          </a:p>
        </p:txBody>
      </p:sp>
      <p:sp>
        <p:nvSpPr>
          <p:cNvPr id="4" name="Sous-titre 2"/>
          <p:cNvSpPr txBox="1">
            <a:spLocks/>
          </p:cNvSpPr>
          <p:nvPr/>
        </p:nvSpPr>
        <p:spPr bwMode="auto">
          <a:xfrm>
            <a:off x="829497" y="4681534"/>
            <a:ext cx="7494835" cy="855039"/>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marL="0" indent="0" algn="ctr" defTabSz="457200" rtl="0" eaLnBrk="0" fontAlgn="base" hangingPunct="0">
              <a:spcBef>
                <a:spcPct val="20000"/>
              </a:spcBef>
              <a:spcAft>
                <a:spcPct val="0"/>
              </a:spcAft>
              <a:buFont typeface="Arial" pitchFamily="34" charset="0"/>
              <a:buNone/>
              <a:defRPr sz="2800" kern="1200">
                <a:solidFill>
                  <a:schemeClr val="tx1">
                    <a:tint val="75000"/>
                  </a:schemeClr>
                </a:solidFill>
                <a:latin typeface="+mn-lt"/>
                <a:ea typeface="+mn-ea"/>
                <a:cs typeface="+mn-cs"/>
              </a:defRPr>
            </a:lvl1pPr>
            <a:lvl2pPr marL="457200" indent="0" algn="ctr" defTabSz="457200" rtl="0" eaLnBrk="0" fontAlgn="base" hangingPunct="0">
              <a:spcBef>
                <a:spcPct val="20000"/>
              </a:spcBef>
              <a:spcAft>
                <a:spcPct val="0"/>
              </a:spcAft>
              <a:buFont typeface="Arial" pitchFamily="34" charset="0"/>
              <a:buNone/>
              <a:defRPr sz="2800" kern="1200">
                <a:solidFill>
                  <a:schemeClr val="tx1">
                    <a:tint val="75000"/>
                  </a:schemeClr>
                </a:solidFill>
                <a:latin typeface="+mn-lt"/>
                <a:ea typeface="+mn-ea"/>
                <a:cs typeface="+mn-cs"/>
              </a:defRPr>
            </a:lvl2pPr>
            <a:lvl3pPr marL="914400" indent="0" algn="ctr" defTabSz="457200" rtl="0" eaLnBrk="0" fontAlgn="base" hangingPunct="0">
              <a:spcBef>
                <a:spcPct val="20000"/>
              </a:spcBef>
              <a:spcAft>
                <a:spcPct val="0"/>
              </a:spcAft>
              <a:buFont typeface="Arial" pitchFamily="34" charset="0"/>
              <a:buNone/>
              <a:defRPr sz="2400" kern="1200">
                <a:solidFill>
                  <a:schemeClr val="tx1">
                    <a:tint val="75000"/>
                  </a:schemeClr>
                </a:solidFill>
                <a:latin typeface="+mn-lt"/>
                <a:ea typeface="+mn-ea"/>
                <a:cs typeface="+mn-cs"/>
              </a:defRPr>
            </a:lvl3pPr>
            <a:lvl4pPr marL="1371600" indent="0" algn="ctr" defTabSz="457200" rtl="0" eaLnBrk="0" fontAlgn="base" hangingPunct="0">
              <a:spcBef>
                <a:spcPct val="20000"/>
              </a:spcBef>
              <a:spcAft>
                <a:spcPct val="0"/>
              </a:spcAft>
              <a:buFont typeface="Arial" pitchFamily="34" charset="0"/>
              <a:buNone/>
              <a:defRPr sz="2000" kern="1200">
                <a:solidFill>
                  <a:schemeClr val="tx1">
                    <a:tint val="75000"/>
                  </a:schemeClr>
                </a:solidFill>
                <a:latin typeface="+mn-lt"/>
                <a:ea typeface="+mn-ea"/>
                <a:cs typeface="+mn-cs"/>
              </a:defRPr>
            </a:lvl4pPr>
            <a:lvl5pPr marL="1828800" indent="0" algn="ctr" defTabSz="457200" rtl="0" eaLnBrk="0" fontAlgn="base" hangingPunct="0">
              <a:spcBef>
                <a:spcPct val="20000"/>
              </a:spcBef>
              <a:spcAft>
                <a:spcPct val="0"/>
              </a:spcAft>
              <a:buFont typeface="Arial" pitchFamily="34" charset="0"/>
              <a:buNone/>
              <a:defRPr sz="2000" kern="1200">
                <a:solidFill>
                  <a:schemeClr val="tx1">
                    <a:tint val="75000"/>
                  </a:schemeClr>
                </a:solidFill>
                <a:latin typeface="+mn-lt"/>
                <a:ea typeface="+mn-ea"/>
                <a:cs typeface="+mn-cs"/>
              </a:defRPr>
            </a:lvl5pPr>
            <a:lvl6pPr marL="2286000" indent="0" algn="ctr" defTabSz="457200" rtl="0" eaLnBrk="1" latinLnBrk="0" hangingPunct="1">
              <a:spcBef>
                <a:spcPct val="20000"/>
              </a:spcBef>
              <a:buFont typeface="Arial"/>
              <a:buNone/>
              <a:defRPr sz="2000" kern="1200">
                <a:solidFill>
                  <a:schemeClr val="tx1">
                    <a:tint val="75000"/>
                  </a:schemeClr>
                </a:solidFill>
                <a:latin typeface="+mn-lt"/>
                <a:ea typeface="+mn-ea"/>
                <a:cs typeface="+mn-cs"/>
              </a:defRPr>
            </a:lvl6pPr>
            <a:lvl7pPr marL="2743200" indent="0" algn="ctr" defTabSz="457200" rtl="0" eaLnBrk="1" latinLnBrk="0" hangingPunct="1">
              <a:spcBef>
                <a:spcPct val="20000"/>
              </a:spcBef>
              <a:buFont typeface="Arial"/>
              <a:buNone/>
              <a:defRPr sz="2000" kern="1200">
                <a:solidFill>
                  <a:schemeClr val="tx1">
                    <a:tint val="75000"/>
                  </a:schemeClr>
                </a:solidFill>
                <a:latin typeface="+mn-lt"/>
                <a:ea typeface="+mn-ea"/>
                <a:cs typeface="+mn-cs"/>
              </a:defRPr>
            </a:lvl7pPr>
            <a:lvl8pPr marL="3200400" indent="0" algn="ctr" defTabSz="457200" rtl="0" eaLnBrk="1" latinLnBrk="0" hangingPunct="1">
              <a:spcBef>
                <a:spcPct val="20000"/>
              </a:spcBef>
              <a:buFont typeface="Arial"/>
              <a:buNone/>
              <a:defRPr sz="2000" kern="1200">
                <a:solidFill>
                  <a:schemeClr val="tx1">
                    <a:tint val="75000"/>
                  </a:schemeClr>
                </a:solidFill>
                <a:latin typeface="+mn-lt"/>
                <a:ea typeface="+mn-ea"/>
                <a:cs typeface="+mn-cs"/>
              </a:defRPr>
            </a:lvl8pPr>
            <a:lvl9pPr marL="3657600" indent="0" algn="ctr" defTabSz="457200" rtl="0" eaLnBrk="1" latinLnBrk="0" hangingPunct="1">
              <a:spcBef>
                <a:spcPct val="20000"/>
              </a:spcBef>
              <a:buFont typeface="Arial"/>
              <a:buNone/>
              <a:defRPr sz="2000" kern="1200">
                <a:solidFill>
                  <a:schemeClr val="tx1">
                    <a:tint val="75000"/>
                  </a:schemeClr>
                </a:solidFill>
                <a:latin typeface="+mn-lt"/>
                <a:ea typeface="+mn-ea"/>
                <a:cs typeface="+mn-cs"/>
              </a:defRPr>
            </a:lvl9pPr>
          </a:lstStyle>
          <a:p>
            <a:r>
              <a:rPr lang="fr-FR" b="1" dirty="0">
                <a:solidFill>
                  <a:schemeClr val="tx1"/>
                </a:solidFill>
                <a:latin typeface="+mj-lt"/>
                <a:cs typeface="Arial" panose="020B0604020202020204" pitchFamily="34" charset="0"/>
              </a:rPr>
              <a:t>Afin de tendre vers cette organisation</a:t>
            </a:r>
          </a:p>
        </p:txBody>
      </p:sp>
      <p:sp>
        <p:nvSpPr>
          <p:cNvPr id="5" name="ZoneTexte 4"/>
          <p:cNvSpPr txBox="1"/>
          <p:nvPr/>
        </p:nvSpPr>
        <p:spPr>
          <a:xfrm>
            <a:off x="845574" y="5213762"/>
            <a:ext cx="8229600" cy="1200329"/>
          </a:xfrm>
          <a:prstGeom prst="rect">
            <a:avLst/>
          </a:prstGeom>
          <a:noFill/>
        </p:spPr>
        <p:txBody>
          <a:bodyPr wrap="square" rtlCol="0">
            <a:spAutoFit/>
          </a:bodyPr>
          <a:lstStyle/>
          <a:p>
            <a:pPr marL="285750" indent="-285750">
              <a:buFont typeface="Arial" panose="020B0604020202020204" pitchFamily="34" charset="0"/>
              <a:buChar char="•"/>
            </a:pPr>
            <a:r>
              <a:rPr lang="fr-FR" sz="2400" dirty="0">
                <a:latin typeface="+mj-lt"/>
              </a:rPr>
              <a:t>Plusieurs enseignants travaillant en parallèle dans la semaine sur une problématique commune avec des pratiques pédagogiques communes</a:t>
            </a:r>
          </a:p>
        </p:txBody>
      </p:sp>
    </p:spTree>
    <p:extLst>
      <p:ext uri="{BB962C8B-B14F-4D97-AF65-F5344CB8AC3E}">
        <p14:creationId xmlns:p14="http://schemas.microsoft.com/office/powerpoint/2010/main" val="3761147496"/>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Group 188"/>
          <p:cNvGraphicFramePr>
            <a:graphicFrameLocks/>
          </p:cNvGraphicFramePr>
          <p:nvPr/>
        </p:nvGraphicFramePr>
        <p:xfrm>
          <a:off x="1403350" y="1830388"/>
          <a:ext cx="7435850" cy="4478337"/>
        </p:xfrm>
        <a:graphic>
          <a:graphicData uri="http://schemas.openxmlformats.org/drawingml/2006/table">
            <a:tbl>
              <a:tblPr/>
              <a:tblGrid>
                <a:gridCol w="1244841">
                  <a:extLst>
                    <a:ext uri="{9D8B030D-6E8A-4147-A177-3AD203B41FA5}">
                      <a16:colId xmlns:a16="http://schemas.microsoft.com/office/drawing/2014/main" val="20000"/>
                    </a:ext>
                  </a:extLst>
                </a:gridCol>
                <a:gridCol w="3246545">
                  <a:extLst>
                    <a:ext uri="{9D8B030D-6E8A-4147-A177-3AD203B41FA5}">
                      <a16:colId xmlns:a16="http://schemas.microsoft.com/office/drawing/2014/main" val="20001"/>
                    </a:ext>
                  </a:extLst>
                </a:gridCol>
                <a:gridCol w="911225">
                  <a:extLst>
                    <a:ext uri="{9D8B030D-6E8A-4147-A177-3AD203B41FA5}">
                      <a16:colId xmlns:a16="http://schemas.microsoft.com/office/drawing/2014/main" val="20002"/>
                    </a:ext>
                  </a:extLst>
                </a:gridCol>
                <a:gridCol w="2033239">
                  <a:extLst>
                    <a:ext uri="{9D8B030D-6E8A-4147-A177-3AD203B41FA5}">
                      <a16:colId xmlns:a16="http://schemas.microsoft.com/office/drawing/2014/main" val="20003"/>
                    </a:ext>
                  </a:extLst>
                </a:gridCol>
              </a:tblGrid>
              <a:tr h="258560">
                <a:tc gridSpan="2">
                  <a:txBody>
                    <a:bodyPr/>
                    <a:lstStyle>
                      <a:lvl1pPr marL="0" algn="l" defTabSz="457200" rtl="0" eaLnBrk="1" latinLnBrk="0" hangingPunct="1">
                        <a:defRPr sz="1800" kern="1200">
                          <a:solidFill>
                            <a:schemeClr val="tx1"/>
                          </a:solidFill>
                          <a:latin typeface="Calibri"/>
                        </a:defRPr>
                      </a:lvl1pPr>
                      <a:lvl2pPr marL="457200" algn="l" defTabSz="457200" rtl="0" eaLnBrk="1" latinLnBrk="0" hangingPunct="1">
                        <a:defRPr sz="1800" kern="1200">
                          <a:solidFill>
                            <a:schemeClr val="tx1"/>
                          </a:solidFill>
                          <a:latin typeface="Calibri"/>
                        </a:defRPr>
                      </a:lvl2pPr>
                      <a:lvl3pPr marL="914400" algn="l" defTabSz="457200" rtl="0" eaLnBrk="1" latinLnBrk="0" hangingPunct="1">
                        <a:defRPr sz="1800" kern="1200">
                          <a:solidFill>
                            <a:schemeClr val="tx1"/>
                          </a:solidFill>
                          <a:latin typeface="Calibri"/>
                        </a:defRPr>
                      </a:lvl3pPr>
                      <a:lvl4pPr marL="1371600" algn="l" defTabSz="457200" rtl="0" eaLnBrk="1" latinLnBrk="0" hangingPunct="1">
                        <a:defRPr sz="1800" kern="1200">
                          <a:solidFill>
                            <a:schemeClr val="tx1"/>
                          </a:solidFill>
                          <a:latin typeface="Calibri"/>
                        </a:defRPr>
                      </a:lvl4pPr>
                      <a:lvl5pPr marL="1828800" algn="l" defTabSz="457200" rtl="0" eaLnBrk="1" latinLnBrk="0" hangingPunct="1">
                        <a:defRPr sz="1800" kern="1200">
                          <a:solidFill>
                            <a:schemeClr val="tx1"/>
                          </a:solidFill>
                          <a:latin typeface="Calibri"/>
                        </a:defRPr>
                      </a:lvl5pPr>
                      <a:lvl6pPr marL="2286000" algn="l" defTabSz="457200" rtl="0" eaLnBrk="1" latinLnBrk="0" hangingPunct="1">
                        <a:defRPr sz="1800" kern="1200">
                          <a:solidFill>
                            <a:schemeClr val="tx1"/>
                          </a:solidFill>
                          <a:latin typeface="Calibri"/>
                        </a:defRPr>
                      </a:lvl6pPr>
                      <a:lvl7pPr marL="2743200" algn="l" defTabSz="457200" rtl="0" eaLnBrk="1" latinLnBrk="0" hangingPunct="1">
                        <a:defRPr sz="1800" kern="1200">
                          <a:solidFill>
                            <a:schemeClr val="tx1"/>
                          </a:solidFill>
                          <a:latin typeface="Calibri"/>
                        </a:defRPr>
                      </a:lvl7pPr>
                      <a:lvl8pPr marL="3200400" algn="l" defTabSz="457200" rtl="0" eaLnBrk="1" latinLnBrk="0" hangingPunct="1">
                        <a:defRPr sz="1800" kern="1200">
                          <a:solidFill>
                            <a:schemeClr val="tx1"/>
                          </a:solidFill>
                          <a:latin typeface="Calibri"/>
                        </a:defRPr>
                      </a:lvl8pPr>
                      <a:lvl9pPr marL="3657600" algn="l" defTabSz="457200" rtl="0" eaLnBrk="1" latinLnBrk="0" hangingPunct="1">
                        <a:defRPr sz="1800" kern="1200">
                          <a:solidFill>
                            <a:schemeClr val="tx1"/>
                          </a:solidFill>
                          <a:latin typeface="Calibri"/>
                        </a:defRPr>
                      </a:lvl9p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fr-FR" sz="1000" b="1" i="0" u="none" strike="noStrike" cap="none" normalizeH="0" baseline="0" dirty="0">
                          <a:ln>
                            <a:noFill/>
                          </a:ln>
                          <a:solidFill>
                            <a:srgbClr val="9B008A"/>
                          </a:solidFill>
                          <a:effectLst/>
                          <a:latin typeface="Arial" charset="0"/>
                          <a:ea typeface="MS Mincho" charset="-128"/>
                          <a:cs typeface="Arial" charset="0"/>
                        </a:rPr>
                        <a:t>Programmes actuels </a:t>
                      </a:r>
                    </a:p>
                  </a:txBody>
                  <a:tcPr marL="91444" marR="91444" marT="45714" marB="4571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ysClr val="window" lastClr="FFFFFF"/>
                    </a:solidFill>
                  </a:tcPr>
                </a:tc>
                <a:tc hMerge="1">
                  <a:txBody>
                    <a:bodyPr/>
                    <a:lstStyle/>
                    <a:p>
                      <a:endParaRPr lang="fr-FR"/>
                    </a:p>
                  </a:txBody>
                  <a:tcPr/>
                </a:tc>
                <a:tc gridSpan="2">
                  <a:txBody>
                    <a:bodyPr/>
                    <a:lstStyle>
                      <a:lvl1pPr marL="0" algn="l" defTabSz="457200" rtl="0" eaLnBrk="1" latinLnBrk="0" hangingPunct="1">
                        <a:defRPr sz="1800" kern="1200">
                          <a:solidFill>
                            <a:schemeClr val="tx1"/>
                          </a:solidFill>
                          <a:latin typeface="Calibri"/>
                        </a:defRPr>
                      </a:lvl1pPr>
                      <a:lvl2pPr marL="457200" algn="l" defTabSz="457200" rtl="0" eaLnBrk="1" latinLnBrk="0" hangingPunct="1">
                        <a:defRPr sz="1800" kern="1200">
                          <a:solidFill>
                            <a:schemeClr val="tx1"/>
                          </a:solidFill>
                          <a:latin typeface="Calibri"/>
                        </a:defRPr>
                      </a:lvl2pPr>
                      <a:lvl3pPr marL="914400" algn="l" defTabSz="457200" rtl="0" eaLnBrk="1" latinLnBrk="0" hangingPunct="1">
                        <a:defRPr sz="1800" kern="1200">
                          <a:solidFill>
                            <a:schemeClr val="tx1"/>
                          </a:solidFill>
                          <a:latin typeface="Calibri"/>
                        </a:defRPr>
                      </a:lvl3pPr>
                      <a:lvl4pPr marL="1371600" algn="l" defTabSz="457200" rtl="0" eaLnBrk="1" latinLnBrk="0" hangingPunct="1">
                        <a:defRPr sz="1800" kern="1200">
                          <a:solidFill>
                            <a:schemeClr val="tx1"/>
                          </a:solidFill>
                          <a:latin typeface="Calibri"/>
                        </a:defRPr>
                      </a:lvl4pPr>
                      <a:lvl5pPr marL="1828800" algn="l" defTabSz="457200" rtl="0" eaLnBrk="1" latinLnBrk="0" hangingPunct="1">
                        <a:defRPr sz="1800" kern="1200">
                          <a:solidFill>
                            <a:schemeClr val="tx1"/>
                          </a:solidFill>
                          <a:latin typeface="Calibri"/>
                        </a:defRPr>
                      </a:lvl5pPr>
                      <a:lvl6pPr marL="2286000" algn="l" defTabSz="457200" rtl="0" eaLnBrk="1" latinLnBrk="0" hangingPunct="1">
                        <a:defRPr sz="1800" kern="1200">
                          <a:solidFill>
                            <a:schemeClr val="tx1"/>
                          </a:solidFill>
                          <a:latin typeface="Calibri"/>
                        </a:defRPr>
                      </a:lvl6pPr>
                      <a:lvl7pPr marL="2743200" algn="l" defTabSz="457200" rtl="0" eaLnBrk="1" latinLnBrk="0" hangingPunct="1">
                        <a:defRPr sz="1800" kern="1200">
                          <a:solidFill>
                            <a:schemeClr val="tx1"/>
                          </a:solidFill>
                          <a:latin typeface="Calibri"/>
                        </a:defRPr>
                      </a:lvl7pPr>
                      <a:lvl8pPr marL="3200400" algn="l" defTabSz="457200" rtl="0" eaLnBrk="1" latinLnBrk="0" hangingPunct="1">
                        <a:defRPr sz="1800" kern="1200">
                          <a:solidFill>
                            <a:schemeClr val="tx1"/>
                          </a:solidFill>
                          <a:latin typeface="Calibri"/>
                        </a:defRPr>
                      </a:lvl8pPr>
                      <a:lvl9pPr marL="3657600" algn="l" defTabSz="457200" rtl="0" eaLnBrk="1" latinLnBrk="0" hangingPunct="1">
                        <a:defRPr sz="1800" kern="1200">
                          <a:solidFill>
                            <a:schemeClr val="tx1"/>
                          </a:solidFill>
                          <a:latin typeface="Calibri"/>
                        </a:defRPr>
                      </a:lvl9p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fr-FR" sz="1000" b="0" i="0" u="none" strike="noStrike" cap="none" normalizeH="0" baseline="0">
                          <a:ln>
                            <a:noFill/>
                          </a:ln>
                          <a:solidFill>
                            <a:schemeClr val="tx1"/>
                          </a:solidFill>
                          <a:effectLst/>
                          <a:latin typeface="Arial" charset="0"/>
                          <a:ea typeface="MS Mincho" charset="-128"/>
                          <a:cs typeface="Arial" charset="0"/>
                        </a:rPr>
                        <a:t>Programmes rénovés 2016 </a:t>
                      </a:r>
                    </a:p>
                  </a:txBody>
                  <a:tcPr marL="91444" marR="91444" marT="45714" marB="4571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BDDEFF"/>
                    </a:solidFill>
                  </a:tcPr>
                </a:tc>
                <a:tc hMerge="1">
                  <a:txBody>
                    <a:bodyPr/>
                    <a:lstStyle/>
                    <a:p>
                      <a:endParaRPr lang="fr-FR"/>
                    </a:p>
                  </a:txBody>
                  <a:tcPr/>
                </a:tc>
                <a:extLst>
                  <a:ext uri="{0D108BD9-81ED-4DB2-BD59-A6C34878D82A}">
                    <a16:rowId xmlns:a16="http://schemas.microsoft.com/office/drawing/2014/main" val="10000"/>
                  </a:ext>
                </a:extLst>
              </a:tr>
              <a:tr h="269333">
                <a:tc>
                  <a:txBody>
                    <a:bodyPr/>
                    <a:lstStyle>
                      <a:lvl1pPr marL="0" algn="l" defTabSz="457200" rtl="0" eaLnBrk="1" latinLnBrk="0" hangingPunct="1">
                        <a:defRPr sz="1800" kern="1200">
                          <a:solidFill>
                            <a:schemeClr val="tx1"/>
                          </a:solidFill>
                          <a:latin typeface="Calibri"/>
                        </a:defRPr>
                      </a:lvl1pPr>
                      <a:lvl2pPr marL="457200" algn="l" defTabSz="457200" rtl="0" eaLnBrk="1" latinLnBrk="0" hangingPunct="1">
                        <a:defRPr sz="1800" kern="1200">
                          <a:solidFill>
                            <a:schemeClr val="tx1"/>
                          </a:solidFill>
                          <a:latin typeface="Calibri"/>
                        </a:defRPr>
                      </a:lvl2pPr>
                      <a:lvl3pPr marL="914400" algn="l" defTabSz="457200" rtl="0" eaLnBrk="1" latinLnBrk="0" hangingPunct="1">
                        <a:defRPr sz="1800" kern="1200">
                          <a:solidFill>
                            <a:schemeClr val="tx1"/>
                          </a:solidFill>
                          <a:latin typeface="Calibri"/>
                        </a:defRPr>
                      </a:lvl3pPr>
                      <a:lvl4pPr marL="1371600" algn="l" defTabSz="457200" rtl="0" eaLnBrk="1" latinLnBrk="0" hangingPunct="1">
                        <a:defRPr sz="1800" kern="1200">
                          <a:solidFill>
                            <a:schemeClr val="tx1"/>
                          </a:solidFill>
                          <a:latin typeface="Calibri"/>
                        </a:defRPr>
                      </a:lvl4pPr>
                      <a:lvl5pPr marL="1828800" algn="l" defTabSz="457200" rtl="0" eaLnBrk="1" latinLnBrk="0" hangingPunct="1">
                        <a:defRPr sz="1800" kern="1200">
                          <a:solidFill>
                            <a:schemeClr val="tx1"/>
                          </a:solidFill>
                          <a:latin typeface="Calibri"/>
                        </a:defRPr>
                      </a:lvl5pPr>
                      <a:lvl6pPr marL="2286000" algn="l" defTabSz="457200" rtl="0" eaLnBrk="1" latinLnBrk="0" hangingPunct="1">
                        <a:defRPr sz="1800" kern="1200">
                          <a:solidFill>
                            <a:schemeClr val="tx1"/>
                          </a:solidFill>
                          <a:latin typeface="Calibri"/>
                        </a:defRPr>
                      </a:lvl6pPr>
                      <a:lvl7pPr marL="2743200" algn="l" defTabSz="457200" rtl="0" eaLnBrk="1" latinLnBrk="0" hangingPunct="1">
                        <a:defRPr sz="1800" kern="1200">
                          <a:solidFill>
                            <a:schemeClr val="tx1"/>
                          </a:solidFill>
                          <a:latin typeface="Calibri"/>
                        </a:defRPr>
                      </a:lvl7pPr>
                      <a:lvl8pPr marL="3200400" algn="l" defTabSz="457200" rtl="0" eaLnBrk="1" latinLnBrk="0" hangingPunct="1">
                        <a:defRPr sz="1800" kern="1200">
                          <a:solidFill>
                            <a:schemeClr val="tx1"/>
                          </a:solidFill>
                          <a:latin typeface="Calibri"/>
                        </a:defRPr>
                      </a:lvl8pPr>
                      <a:lvl9pPr marL="3657600" algn="l" defTabSz="457200" rtl="0" eaLnBrk="1" latinLnBrk="0" hangingPunct="1">
                        <a:defRPr sz="1800" kern="1200">
                          <a:solidFill>
                            <a:schemeClr val="tx1"/>
                          </a:solidFill>
                          <a:latin typeface="Calibri"/>
                        </a:defRPr>
                      </a:lvl9pPr>
                    </a:lstStyle>
                    <a:p>
                      <a:pPr marL="0" marR="0" lvl="0" indent="0" algn="l" defTabSz="457200" rtl="0" eaLnBrk="1" fontAlgn="base" latinLnBrk="0" hangingPunct="1">
                        <a:lnSpc>
                          <a:spcPct val="100000"/>
                        </a:lnSpc>
                        <a:spcBef>
                          <a:spcPct val="0"/>
                        </a:spcBef>
                        <a:spcAft>
                          <a:spcPct val="0"/>
                        </a:spcAft>
                        <a:buClrTx/>
                        <a:buSzTx/>
                        <a:buFontTx/>
                        <a:buNone/>
                        <a:tabLst/>
                      </a:pPr>
                      <a:r>
                        <a:rPr kumimoji="0" lang="fr-FR" sz="1000" b="1" i="0" u="none" strike="noStrike" cap="none" normalizeH="0" baseline="0">
                          <a:ln>
                            <a:noFill/>
                          </a:ln>
                          <a:solidFill>
                            <a:srgbClr val="9B008A"/>
                          </a:solidFill>
                          <a:effectLst/>
                          <a:latin typeface="Arial" charset="0"/>
                          <a:ea typeface="MS Mincho" charset="-128"/>
                          <a:cs typeface="Arial" charset="0"/>
                        </a:rPr>
                        <a:t>CE2/CM1/CM2</a:t>
                      </a:r>
                    </a:p>
                  </a:txBody>
                  <a:tcPr marL="91444" marR="91444" marT="45714" marB="4571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ysClr val="window" lastClr="FFFFFF"/>
                    </a:solidFill>
                  </a:tcPr>
                </a:tc>
                <a:tc>
                  <a:txBody>
                    <a:bodyPr/>
                    <a:lstStyle>
                      <a:lvl1pPr marL="0" algn="l" defTabSz="457200" rtl="0" eaLnBrk="1" latinLnBrk="0" hangingPunct="1">
                        <a:defRPr sz="1800" kern="1200">
                          <a:solidFill>
                            <a:schemeClr val="tx1"/>
                          </a:solidFill>
                          <a:latin typeface="Calibri"/>
                        </a:defRPr>
                      </a:lvl1pPr>
                      <a:lvl2pPr marL="457200" algn="l" defTabSz="457200" rtl="0" eaLnBrk="1" latinLnBrk="0" hangingPunct="1">
                        <a:defRPr sz="1800" kern="1200">
                          <a:solidFill>
                            <a:schemeClr val="tx1"/>
                          </a:solidFill>
                          <a:latin typeface="Calibri"/>
                        </a:defRPr>
                      </a:lvl2pPr>
                      <a:lvl3pPr marL="914400" algn="l" defTabSz="457200" rtl="0" eaLnBrk="1" latinLnBrk="0" hangingPunct="1">
                        <a:defRPr sz="1800" kern="1200">
                          <a:solidFill>
                            <a:schemeClr val="tx1"/>
                          </a:solidFill>
                          <a:latin typeface="Calibri"/>
                        </a:defRPr>
                      </a:lvl3pPr>
                      <a:lvl4pPr marL="1371600" algn="l" defTabSz="457200" rtl="0" eaLnBrk="1" latinLnBrk="0" hangingPunct="1">
                        <a:defRPr sz="1800" kern="1200">
                          <a:solidFill>
                            <a:schemeClr val="tx1"/>
                          </a:solidFill>
                          <a:latin typeface="Calibri"/>
                        </a:defRPr>
                      </a:lvl4pPr>
                      <a:lvl5pPr marL="1828800" algn="l" defTabSz="457200" rtl="0" eaLnBrk="1" latinLnBrk="0" hangingPunct="1">
                        <a:defRPr sz="1800" kern="1200">
                          <a:solidFill>
                            <a:schemeClr val="tx1"/>
                          </a:solidFill>
                          <a:latin typeface="Calibri"/>
                        </a:defRPr>
                      </a:lvl5pPr>
                      <a:lvl6pPr marL="2286000" algn="l" defTabSz="457200" rtl="0" eaLnBrk="1" latinLnBrk="0" hangingPunct="1">
                        <a:defRPr sz="1800" kern="1200">
                          <a:solidFill>
                            <a:schemeClr val="tx1"/>
                          </a:solidFill>
                          <a:latin typeface="Calibri"/>
                        </a:defRPr>
                      </a:lvl6pPr>
                      <a:lvl7pPr marL="2743200" algn="l" defTabSz="457200" rtl="0" eaLnBrk="1" latinLnBrk="0" hangingPunct="1">
                        <a:defRPr sz="1800" kern="1200">
                          <a:solidFill>
                            <a:schemeClr val="tx1"/>
                          </a:solidFill>
                          <a:latin typeface="Calibri"/>
                        </a:defRPr>
                      </a:lvl7pPr>
                      <a:lvl8pPr marL="3200400" algn="l" defTabSz="457200" rtl="0" eaLnBrk="1" latinLnBrk="0" hangingPunct="1">
                        <a:defRPr sz="1800" kern="1200">
                          <a:solidFill>
                            <a:schemeClr val="tx1"/>
                          </a:solidFill>
                          <a:latin typeface="Calibri"/>
                        </a:defRPr>
                      </a:lvl8pPr>
                      <a:lvl9pPr marL="3657600" algn="l" defTabSz="457200" rtl="0" eaLnBrk="1" latinLnBrk="0" hangingPunct="1">
                        <a:defRPr sz="1800" kern="1200">
                          <a:solidFill>
                            <a:schemeClr val="tx1"/>
                          </a:solidFill>
                          <a:latin typeface="Calibri"/>
                        </a:defRPr>
                      </a:lvl9pPr>
                    </a:lstStyle>
                    <a:p>
                      <a:pPr marL="0" marR="0" lvl="0" indent="0" algn="l" defTabSz="457200" rtl="0" eaLnBrk="1" fontAlgn="base" latinLnBrk="0" hangingPunct="1">
                        <a:lnSpc>
                          <a:spcPct val="100000"/>
                        </a:lnSpc>
                        <a:spcBef>
                          <a:spcPct val="0"/>
                        </a:spcBef>
                        <a:spcAft>
                          <a:spcPct val="0"/>
                        </a:spcAft>
                        <a:buClrTx/>
                        <a:buSzTx/>
                        <a:buFontTx/>
                        <a:buNone/>
                        <a:tabLst/>
                      </a:pPr>
                      <a:r>
                        <a:rPr kumimoji="0" lang="fr-FR" sz="1000" b="1" i="0" u="none" strike="noStrike" cap="none" normalizeH="0" baseline="0">
                          <a:ln>
                            <a:noFill/>
                          </a:ln>
                          <a:solidFill>
                            <a:srgbClr val="9B008A"/>
                          </a:solidFill>
                          <a:effectLst/>
                          <a:latin typeface="Arial" charset="0"/>
                          <a:ea typeface="MS Mincho" charset="-128"/>
                          <a:cs typeface="Arial" charset="0"/>
                        </a:rPr>
                        <a:t>Sciences expérimentales et technologie</a:t>
                      </a:r>
                    </a:p>
                  </a:txBody>
                  <a:tcPr marL="91444" marR="91444" marT="45714" marB="4571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ysClr val="window" lastClr="FFFFFF"/>
                    </a:solidFill>
                  </a:tcPr>
                </a:tc>
                <a:tc rowSpan="5">
                  <a:txBody>
                    <a:bodyPr/>
                    <a:lstStyle>
                      <a:lvl1pPr marL="0" algn="l" defTabSz="457200" rtl="0" eaLnBrk="1" latinLnBrk="0" hangingPunct="1">
                        <a:defRPr sz="1800" kern="1200">
                          <a:solidFill>
                            <a:schemeClr val="tx1"/>
                          </a:solidFill>
                          <a:latin typeface="Calibri"/>
                        </a:defRPr>
                      </a:lvl1pPr>
                      <a:lvl2pPr marL="457200" algn="l" defTabSz="457200" rtl="0" eaLnBrk="1" latinLnBrk="0" hangingPunct="1">
                        <a:defRPr sz="1800" kern="1200">
                          <a:solidFill>
                            <a:schemeClr val="tx1"/>
                          </a:solidFill>
                          <a:latin typeface="Calibri"/>
                        </a:defRPr>
                      </a:lvl2pPr>
                      <a:lvl3pPr marL="914400" algn="l" defTabSz="457200" rtl="0" eaLnBrk="1" latinLnBrk="0" hangingPunct="1">
                        <a:defRPr sz="1800" kern="1200">
                          <a:solidFill>
                            <a:schemeClr val="tx1"/>
                          </a:solidFill>
                          <a:latin typeface="Calibri"/>
                        </a:defRPr>
                      </a:lvl3pPr>
                      <a:lvl4pPr marL="1371600" algn="l" defTabSz="457200" rtl="0" eaLnBrk="1" latinLnBrk="0" hangingPunct="1">
                        <a:defRPr sz="1800" kern="1200">
                          <a:solidFill>
                            <a:schemeClr val="tx1"/>
                          </a:solidFill>
                          <a:latin typeface="Calibri"/>
                        </a:defRPr>
                      </a:lvl4pPr>
                      <a:lvl5pPr marL="1828800" algn="l" defTabSz="457200" rtl="0" eaLnBrk="1" latinLnBrk="0" hangingPunct="1">
                        <a:defRPr sz="1800" kern="1200">
                          <a:solidFill>
                            <a:schemeClr val="tx1"/>
                          </a:solidFill>
                          <a:latin typeface="Calibri"/>
                        </a:defRPr>
                      </a:lvl5pPr>
                      <a:lvl6pPr marL="2286000" algn="l" defTabSz="457200" rtl="0" eaLnBrk="1" latinLnBrk="0" hangingPunct="1">
                        <a:defRPr sz="1800" kern="1200">
                          <a:solidFill>
                            <a:schemeClr val="tx1"/>
                          </a:solidFill>
                          <a:latin typeface="Calibri"/>
                        </a:defRPr>
                      </a:lvl6pPr>
                      <a:lvl7pPr marL="2743200" algn="l" defTabSz="457200" rtl="0" eaLnBrk="1" latinLnBrk="0" hangingPunct="1">
                        <a:defRPr sz="1800" kern="1200">
                          <a:solidFill>
                            <a:schemeClr val="tx1"/>
                          </a:solidFill>
                          <a:latin typeface="Calibri"/>
                        </a:defRPr>
                      </a:lvl7pPr>
                      <a:lvl8pPr marL="3200400" algn="l" defTabSz="457200" rtl="0" eaLnBrk="1" latinLnBrk="0" hangingPunct="1">
                        <a:defRPr sz="1800" kern="1200">
                          <a:solidFill>
                            <a:schemeClr val="tx1"/>
                          </a:solidFill>
                          <a:latin typeface="Calibri"/>
                        </a:defRPr>
                      </a:lvl8pPr>
                      <a:lvl9pPr marL="3657600" algn="l" defTabSz="457200" rtl="0" eaLnBrk="1" latinLnBrk="0" hangingPunct="1">
                        <a:defRPr sz="1800" kern="1200">
                          <a:solidFill>
                            <a:schemeClr val="tx1"/>
                          </a:solidFill>
                          <a:latin typeface="Calibri"/>
                        </a:defRPr>
                      </a:lvl9pPr>
                    </a:lstStyle>
                    <a:p>
                      <a:pPr marL="0" marR="0" lvl="0" indent="0" algn="l" defTabSz="457200" rtl="0" eaLnBrk="1" fontAlgn="base" latinLnBrk="0" hangingPunct="1">
                        <a:lnSpc>
                          <a:spcPct val="100000"/>
                        </a:lnSpc>
                        <a:spcBef>
                          <a:spcPct val="0"/>
                        </a:spcBef>
                        <a:spcAft>
                          <a:spcPct val="0"/>
                        </a:spcAft>
                        <a:buClrTx/>
                        <a:buSzTx/>
                        <a:buFontTx/>
                        <a:buNone/>
                        <a:tabLst/>
                      </a:pPr>
                      <a:r>
                        <a:rPr kumimoji="0" lang="fr-FR" sz="1000" b="0" i="0" u="none" strike="noStrike" cap="none" normalizeH="0" baseline="0" dirty="0">
                          <a:ln>
                            <a:noFill/>
                          </a:ln>
                          <a:solidFill>
                            <a:schemeClr val="tx1"/>
                          </a:solidFill>
                          <a:effectLst/>
                          <a:latin typeface="Arial" charset="0"/>
                          <a:ea typeface="MS Mincho" charset="-128"/>
                          <a:cs typeface="Arial" charset="0"/>
                        </a:rPr>
                        <a:t>Cycle 3 :</a:t>
                      </a:r>
                      <a:endParaRPr kumimoji="0" lang="fr-FR" sz="1000" b="0" i="0" u="none" strike="noStrike" cap="none" normalizeH="0" baseline="0" dirty="0">
                        <a:ln>
                          <a:noFill/>
                        </a:ln>
                        <a:solidFill>
                          <a:schemeClr val="tx1"/>
                        </a:solidFill>
                        <a:effectLst/>
                        <a:latin typeface="Arial" charset="0"/>
                        <a:ea typeface="MS Mincho" charset="-128"/>
                        <a:cs typeface="Times New Roman" pitchFamily="18" charset="0"/>
                      </a:endParaRPr>
                    </a:p>
                    <a:p>
                      <a:pPr marL="0" marR="0" lvl="0" indent="0" algn="l" defTabSz="457200" rtl="0" eaLnBrk="0" fontAlgn="base" latinLnBrk="0" hangingPunct="0">
                        <a:lnSpc>
                          <a:spcPct val="100000"/>
                        </a:lnSpc>
                        <a:spcBef>
                          <a:spcPct val="0"/>
                        </a:spcBef>
                        <a:spcAft>
                          <a:spcPct val="0"/>
                        </a:spcAft>
                        <a:buClrTx/>
                        <a:buSzTx/>
                        <a:buFontTx/>
                        <a:buNone/>
                        <a:tabLst/>
                      </a:pPr>
                      <a:r>
                        <a:rPr kumimoji="0" lang="fr-FR" sz="1000" b="0" i="0" u="none" strike="noStrike" cap="none" normalizeH="0" baseline="0" dirty="0">
                          <a:ln>
                            <a:noFill/>
                          </a:ln>
                          <a:solidFill>
                            <a:schemeClr val="tx1"/>
                          </a:solidFill>
                          <a:effectLst/>
                          <a:latin typeface="Arial" charset="0"/>
                          <a:ea typeface="MS Mincho" charset="-128"/>
                          <a:cs typeface="Arial" charset="0"/>
                        </a:rPr>
                        <a:t>CM1, CM2, </a:t>
                      </a:r>
                    </a:p>
                    <a:p>
                      <a:pPr marL="0" marR="0" lvl="0" indent="0" algn="l" defTabSz="457200" rtl="0" eaLnBrk="0" fontAlgn="base" latinLnBrk="0" hangingPunct="0">
                        <a:lnSpc>
                          <a:spcPct val="100000"/>
                        </a:lnSpc>
                        <a:spcBef>
                          <a:spcPct val="0"/>
                        </a:spcBef>
                        <a:spcAft>
                          <a:spcPct val="0"/>
                        </a:spcAft>
                        <a:buClrTx/>
                        <a:buSzTx/>
                        <a:buFontTx/>
                        <a:buNone/>
                        <a:tabLst/>
                      </a:pPr>
                      <a:r>
                        <a:rPr kumimoji="0" lang="fr-FR" sz="1000" b="0" i="0" u="none" strike="noStrike" cap="none" normalizeH="0" baseline="0" dirty="0">
                          <a:ln>
                            <a:noFill/>
                          </a:ln>
                          <a:solidFill>
                            <a:schemeClr val="tx1"/>
                          </a:solidFill>
                          <a:effectLst/>
                          <a:latin typeface="Arial" charset="0"/>
                          <a:ea typeface="MS Mincho" charset="-128"/>
                          <a:cs typeface="Arial" charset="0"/>
                        </a:rPr>
                        <a:t>78 heures annuelles,</a:t>
                      </a:r>
                    </a:p>
                    <a:p>
                      <a:pPr marL="0" marR="0" lvl="0" indent="0" algn="l" defTabSz="457200" rtl="0" eaLnBrk="0" fontAlgn="base" latinLnBrk="0" hangingPunct="0">
                        <a:lnSpc>
                          <a:spcPct val="100000"/>
                        </a:lnSpc>
                        <a:spcBef>
                          <a:spcPct val="0"/>
                        </a:spcBef>
                        <a:spcAft>
                          <a:spcPct val="0"/>
                        </a:spcAft>
                        <a:buClrTx/>
                        <a:buSzTx/>
                        <a:buFontTx/>
                        <a:buNone/>
                        <a:tabLst/>
                      </a:pPr>
                      <a:endParaRPr kumimoji="0" lang="fr-FR" sz="1000" b="0" i="0" u="none" strike="noStrike" cap="none" normalizeH="0" baseline="0" dirty="0">
                        <a:ln>
                          <a:noFill/>
                        </a:ln>
                        <a:solidFill>
                          <a:schemeClr val="tx1"/>
                        </a:solidFill>
                        <a:effectLst/>
                        <a:latin typeface="Arial" charset="0"/>
                        <a:ea typeface="MS Mincho" charset="-128"/>
                        <a:cs typeface="Arial" charset="0"/>
                      </a:endParaRPr>
                    </a:p>
                    <a:p>
                      <a:pPr marL="0" marR="0" lvl="0" indent="0" algn="l" defTabSz="457200" rtl="0" eaLnBrk="0" fontAlgn="base" latinLnBrk="0" hangingPunct="0">
                        <a:lnSpc>
                          <a:spcPct val="100000"/>
                        </a:lnSpc>
                        <a:spcBef>
                          <a:spcPct val="0"/>
                        </a:spcBef>
                        <a:spcAft>
                          <a:spcPct val="0"/>
                        </a:spcAft>
                        <a:buClrTx/>
                        <a:buSzTx/>
                        <a:buFontTx/>
                        <a:buNone/>
                        <a:tabLst/>
                      </a:pPr>
                      <a:r>
                        <a:rPr kumimoji="0" lang="fr-FR" sz="1000" b="0" i="0" u="none" strike="noStrike" cap="none" normalizeH="0" baseline="0" dirty="0">
                          <a:ln>
                            <a:noFill/>
                          </a:ln>
                          <a:solidFill>
                            <a:schemeClr val="tx1"/>
                          </a:solidFill>
                          <a:effectLst/>
                          <a:latin typeface="Arial" charset="0"/>
                          <a:ea typeface="MS Mincho" charset="-128"/>
                          <a:cs typeface="Arial" charset="0"/>
                        </a:rPr>
                        <a:t>6em</a:t>
                      </a:r>
                      <a:endParaRPr kumimoji="0" lang="fr-FR" sz="1000" b="0" i="0" u="none" strike="noStrike" cap="none" normalizeH="0" baseline="0" dirty="0">
                        <a:ln>
                          <a:noFill/>
                        </a:ln>
                        <a:solidFill>
                          <a:schemeClr val="tx1"/>
                        </a:solidFill>
                        <a:effectLst/>
                        <a:latin typeface="Arial" charset="0"/>
                        <a:cs typeface="Times New Roman" pitchFamily="18" charset="0"/>
                      </a:endParaRPr>
                    </a:p>
                    <a:p>
                      <a:pPr marL="0" marR="0" lvl="0" indent="0" algn="l" defTabSz="457200" rtl="0" eaLnBrk="0" fontAlgn="base" latinLnBrk="0" hangingPunct="0">
                        <a:lnSpc>
                          <a:spcPct val="100000"/>
                        </a:lnSpc>
                        <a:spcBef>
                          <a:spcPct val="0"/>
                        </a:spcBef>
                        <a:spcAft>
                          <a:spcPct val="0"/>
                        </a:spcAft>
                        <a:buClrTx/>
                        <a:buSzTx/>
                        <a:buFontTx/>
                        <a:buNone/>
                        <a:tabLst/>
                      </a:pPr>
                      <a:r>
                        <a:rPr kumimoji="0" lang="fr-FR" sz="1000" b="0" i="0" u="none" strike="noStrike" cap="none" normalizeH="0" baseline="0" dirty="0">
                          <a:ln>
                            <a:noFill/>
                          </a:ln>
                          <a:solidFill>
                            <a:schemeClr val="tx1"/>
                          </a:solidFill>
                          <a:effectLst/>
                          <a:latin typeface="Arial" charset="0"/>
                          <a:ea typeface="MS Mincho" charset="-128"/>
                        </a:rPr>
                        <a:t>4 heures globalisées avec les PC et SVT</a:t>
                      </a:r>
                      <a:endParaRPr kumimoji="0" lang="fr-FR" sz="1000" b="0" i="0" u="none" strike="noStrike" cap="none" normalizeH="0" baseline="0" dirty="0">
                        <a:ln>
                          <a:noFill/>
                        </a:ln>
                        <a:solidFill>
                          <a:schemeClr val="tx1"/>
                        </a:solidFill>
                        <a:effectLst/>
                        <a:latin typeface="Arial" charset="0"/>
                      </a:endParaRPr>
                    </a:p>
                  </a:txBody>
                  <a:tcPr marL="91444" marR="91444" marT="45714" marB="4571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BDDEFF"/>
                    </a:solidFill>
                  </a:tcPr>
                </a:tc>
                <a:tc>
                  <a:txBody>
                    <a:bodyPr/>
                    <a:lstStyle>
                      <a:lvl1pPr marL="0" algn="l" defTabSz="457200" rtl="0" eaLnBrk="1" latinLnBrk="0" hangingPunct="1">
                        <a:defRPr sz="1800" kern="1200">
                          <a:solidFill>
                            <a:schemeClr val="tx1"/>
                          </a:solidFill>
                          <a:latin typeface="Calibri"/>
                        </a:defRPr>
                      </a:lvl1pPr>
                      <a:lvl2pPr marL="457200" algn="l" defTabSz="457200" rtl="0" eaLnBrk="1" latinLnBrk="0" hangingPunct="1">
                        <a:defRPr sz="1800" kern="1200">
                          <a:solidFill>
                            <a:schemeClr val="tx1"/>
                          </a:solidFill>
                          <a:latin typeface="Calibri"/>
                        </a:defRPr>
                      </a:lvl2pPr>
                      <a:lvl3pPr marL="914400" algn="l" defTabSz="457200" rtl="0" eaLnBrk="1" latinLnBrk="0" hangingPunct="1">
                        <a:defRPr sz="1800" kern="1200">
                          <a:solidFill>
                            <a:schemeClr val="tx1"/>
                          </a:solidFill>
                          <a:latin typeface="Calibri"/>
                        </a:defRPr>
                      </a:lvl3pPr>
                      <a:lvl4pPr marL="1371600" algn="l" defTabSz="457200" rtl="0" eaLnBrk="1" latinLnBrk="0" hangingPunct="1">
                        <a:defRPr sz="1800" kern="1200">
                          <a:solidFill>
                            <a:schemeClr val="tx1"/>
                          </a:solidFill>
                          <a:latin typeface="Calibri"/>
                        </a:defRPr>
                      </a:lvl4pPr>
                      <a:lvl5pPr marL="1828800" algn="l" defTabSz="457200" rtl="0" eaLnBrk="1" latinLnBrk="0" hangingPunct="1">
                        <a:defRPr sz="1800" kern="1200">
                          <a:solidFill>
                            <a:schemeClr val="tx1"/>
                          </a:solidFill>
                          <a:latin typeface="Calibri"/>
                        </a:defRPr>
                      </a:lvl5pPr>
                      <a:lvl6pPr marL="2286000" algn="l" defTabSz="457200" rtl="0" eaLnBrk="1" latinLnBrk="0" hangingPunct="1">
                        <a:defRPr sz="1800" kern="1200">
                          <a:solidFill>
                            <a:schemeClr val="tx1"/>
                          </a:solidFill>
                          <a:latin typeface="Calibri"/>
                        </a:defRPr>
                      </a:lvl6pPr>
                      <a:lvl7pPr marL="2743200" algn="l" defTabSz="457200" rtl="0" eaLnBrk="1" latinLnBrk="0" hangingPunct="1">
                        <a:defRPr sz="1800" kern="1200">
                          <a:solidFill>
                            <a:schemeClr val="tx1"/>
                          </a:solidFill>
                          <a:latin typeface="Calibri"/>
                        </a:defRPr>
                      </a:lvl7pPr>
                      <a:lvl8pPr marL="3200400" algn="l" defTabSz="457200" rtl="0" eaLnBrk="1" latinLnBrk="0" hangingPunct="1">
                        <a:defRPr sz="1800" kern="1200">
                          <a:solidFill>
                            <a:schemeClr val="tx1"/>
                          </a:solidFill>
                          <a:latin typeface="Calibri"/>
                        </a:defRPr>
                      </a:lvl8pPr>
                      <a:lvl9pPr marL="3657600" algn="l" defTabSz="457200" rtl="0" eaLnBrk="1" latinLnBrk="0" hangingPunct="1">
                        <a:defRPr sz="1800" kern="1200">
                          <a:solidFill>
                            <a:schemeClr val="tx1"/>
                          </a:solidFill>
                          <a:latin typeface="Calibri"/>
                        </a:defRPr>
                      </a:lvl9p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fr-FR" sz="1000" b="1" i="0" u="none" strike="noStrike" cap="none" normalizeH="0" baseline="0">
                          <a:ln>
                            <a:noFill/>
                          </a:ln>
                          <a:solidFill>
                            <a:srgbClr val="EE0060"/>
                          </a:solidFill>
                          <a:effectLst/>
                          <a:latin typeface="Arial" charset="0"/>
                          <a:ea typeface="MS Mincho" charset="-128"/>
                          <a:cs typeface="Arial" charset="0"/>
                        </a:rPr>
                        <a:t>Sciences et technologie</a:t>
                      </a:r>
                      <a:endParaRPr kumimoji="0" lang="fr-FR" sz="1000" b="0" i="0" u="none" strike="noStrike" cap="none" normalizeH="0" baseline="0">
                        <a:ln>
                          <a:noFill/>
                        </a:ln>
                        <a:solidFill>
                          <a:schemeClr val="tx1"/>
                        </a:solidFill>
                        <a:effectLst/>
                        <a:latin typeface="Arial" charset="0"/>
                        <a:ea typeface="MS Mincho" charset="-128"/>
                        <a:cs typeface="Arial" charset="0"/>
                      </a:endParaRPr>
                    </a:p>
                  </a:txBody>
                  <a:tcPr marL="91444" marR="91444" marT="45714" marB="4571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BDDEFF"/>
                    </a:solidFill>
                  </a:tcPr>
                </a:tc>
                <a:extLst>
                  <a:ext uri="{0D108BD9-81ED-4DB2-BD59-A6C34878D82A}">
                    <a16:rowId xmlns:a16="http://schemas.microsoft.com/office/drawing/2014/main" val="10001"/>
                  </a:ext>
                </a:extLst>
              </a:tr>
              <a:tr h="1551359">
                <a:tc>
                  <a:txBody>
                    <a:bodyPr/>
                    <a:lstStyle>
                      <a:lvl1pPr marL="0" algn="l" defTabSz="457200" rtl="0" eaLnBrk="1" latinLnBrk="0" hangingPunct="1">
                        <a:defRPr sz="1800" kern="1200">
                          <a:solidFill>
                            <a:schemeClr val="tx1"/>
                          </a:solidFill>
                          <a:latin typeface="Calibri"/>
                        </a:defRPr>
                      </a:lvl1pPr>
                      <a:lvl2pPr marL="457200" algn="l" defTabSz="457200" rtl="0" eaLnBrk="1" latinLnBrk="0" hangingPunct="1">
                        <a:defRPr sz="1800" kern="1200">
                          <a:solidFill>
                            <a:schemeClr val="tx1"/>
                          </a:solidFill>
                          <a:latin typeface="Calibri"/>
                        </a:defRPr>
                      </a:lvl2pPr>
                      <a:lvl3pPr marL="914400" algn="l" defTabSz="457200" rtl="0" eaLnBrk="1" latinLnBrk="0" hangingPunct="1">
                        <a:defRPr sz="1800" kern="1200">
                          <a:solidFill>
                            <a:schemeClr val="tx1"/>
                          </a:solidFill>
                          <a:latin typeface="Calibri"/>
                        </a:defRPr>
                      </a:lvl3pPr>
                      <a:lvl4pPr marL="1371600" algn="l" defTabSz="457200" rtl="0" eaLnBrk="1" latinLnBrk="0" hangingPunct="1">
                        <a:defRPr sz="1800" kern="1200">
                          <a:solidFill>
                            <a:schemeClr val="tx1"/>
                          </a:solidFill>
                          <a:latin typeface="Calibri"/>
                        </a:defRPr>
                      </a:lvl4pPr>
                      <a:lvl5pPr marL="1828800" algn="l" defTabSz="457200" rtl="0" eaLnBrk="1" latinLnBrk="0" hangingPunct="1">
                        <a:defRPr sz="1800" kern="1200">
                          <a:solidFill>
                            <a:schemeClr val="tx1"/>
                          </a:solidFill>
                          <a:latin typeface="Calibri"/>
                        </a:defRPr>
                      </a:lvl5pPr>
                      <a:lvl6pPr marL="2286000" algn="l" defTabSz="457200" rtl="0" eaLnBrk="1" latinLnBrk="0" hangingPunct="1">
                        <a:defRPr sz="1800" kern="1200">
                          <a:solidFill>
                            <a:schemeClr val="tx1"/>
                          </a:solidFill>
                          <a:latin typeface="Calibri"/>
                        </a:defRPr>
                      </a:lvl6pPr>
                      <a:lvl7pPr marL="2743200" algn="l" defTabSz="457200" rtl="0" eaLnBrk="1" latinLnBrk="0" hangingPunct="1">
                        <a:defRPr sz="1800" kern="1200">
                          <a:solidFill>
                            <a:schemeClr val="tx1"/>
                          </a:solidFill>
                          <a:latin typeface="Calibri"/>
                        </a:defRPr>
                      </a:lvl7pPr>
                      <a:lvl8pPr marL="3200400" algn="l" defTabSz="457200" rtl="0" eaLnBrk="1" latinLnBrk="0" hangingPunct="1">
                        <a:defRPr sz="1800" kern="1200">
                          <a:solidFill>
                            <a:schemeClr val="tx1"/>
                          </a:solidFill>
                          <a:latin typeface="Calibri"/>
                        </a:defRPr>
                      </a:lvl8pPr>
                      <a:lvl9pPr marL="3657600" algn="l" defTabSz="457200" rtl="0" eaLnBrk="1" latinLnBrk="0" hangingPunct="1">
                        <a:defRPr sz="1800" kern="1200">
                          <a:solidFill>
                            <a:schemeClr val="tx1"/>
                          </a:solidFill>
                          <a:latin typeface="Calibri"/>
                        </a:defRPr>
                      </a:lvl9pPr>
                    </a:lstStyle>
                    <a:p>
                      <a:pPr marL="0" marR="0" lvl="0" indent="0" algn="l" defTabSz="457200" rtl="0" eaLnBrk="1" fontAlgn="base" latinLnBrk="0" hangingPunct="1">
                        <a:lnSpc>
                          <a:spcPct val="100000"/>
                        </a:lnSpc>
                        <a:spcBef>
                          <a:spcPct val="0"/>
                        </a:spcBef>
                        <a:spcAft>
                          <a:spcPct val="0"/>
                        </a:spcAft>
                        <a:buClrTx/>
                        <a:buSzTx/>
                        <a:buFontTx/>
                        <a:buNone/>
                        <a:tabLst/>
                      </a:pPr>
                      <a:r>
                        <a:rPr kumimoji="0" lang="fr-FR" sz="1000" b="0" i="0" u="none" strike="noStrike" cap="none" normalizeH="0" baseline="0" dirty="0">
                          <a:ln>
                            <a:noFill/>
                          </a:ln>
                          <a:solidFill>
                            <a:schemeClr val="tx1"/>
                          </a:solidFill>
                          <a:effectLst/>
                          <a:latin typeface="Arial" charset="0"/>
                          <a:ea typeface="MS Mincho" charset="-128"/>
                          <a:cs typeface="Arial" charset="0"/>
                        </a:rPr>
                        <a:t>Horaire annualisé de 78 heures</a:t>
                      </a:r>
                    </a:p>
                  </a:txBody>
                  <a:tcPr marL="91444" marR="91444" marT="45714" marB="4571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ysClr val="window" lastClr="FFFFFF"/>
                    </a:solidFill>
                  </a:tcPr>
                </a:tc>
                <a:tc>
                  <a:txBody>
                    <a:bodyPr/>
                    <a:lstStyle>
                      <a:lvl1pPr marL="0" algn="l" defTabSz="457200" rtl="0" eaLnBrk="1" latinLnBrk="0" hangingPunct="1">
                        <a:defRPr sz="1800" kern="1200">
                          <a:solidFill>
                            <a:schemeClr val="tx1"/>
                          </a:solidFill>
                          <a:latin typeface="Calibri"/>
                        </a:defRPr>
                      </a:lvl1pPr>
                      <a:lvl2pPr marL="457200" algn="l" defTabSz="457200" rtl="0" eaLnBrk="1" latinLnBrk="0" hangingPunct="1">
                        <a:defRPr sz="1800" kern="1200">
                          <a:solidFill>
                            <a:schemeClr val="tx1"/>
                          </a:solidFill>
                          <a:latin typeface="Calibri"/>
                        </a:defRPr>
                      </a:lvl2pPr>
                      <a:lvl3pPr marL="914400" algn="l" defTabSz="457200" rtl="0" eaLnBrk="1" latinLnBrk="0" hangingPunct="1">
                        <a:defRPr sz="1800" kern="1200">
                          <a:solidFill>
                            <a:schemeClr val="tx1"/>
                          </a:solidFill>
                          <a:latin typeface="Calibri"/>
                        </a:defRPr>
                      </a:lvl3pPr>
                      <a:lvl4pPr marL="1371600" algn="l" defTabSz="457200" rtl="0" eaLnBrk="1" latinLnBrk="0" hangingPunct="1">
                        <a:defRPr sz="1800" kern="1200">
                          <a:solidFill>
                            <a:schemeClr val="tx1"/>
                          </a:solidFill>
                          <a:latin typeface="Calibri"/>
                        </a:defRPr>
                      </a:lvl4pPr>
                      <a:lvl5pPr marL="1828800" algn="l" defTabSz="457200" rtl="0" eaLnBrk="1" latinLnBrk="0" hangingPunct="1">
                        <a:defRPr sz="1800" kern="1200">
                          <a:solidFill>
                            <a:schemeClr val="tx1"/>
                          </a:solidFill>
                          <a:latin typeface="Calibri"/>
                        </a:defRPr>
                      </a:lvl5pPr>
                      <a:lvl6pPr marL="2286000" algn="l" defTabSz="457200" rtl="0" eaLnBrk="1" latinLnBrk="0" hangingPunct="1">
                        <a:defRPr sz="1800" kern="1200">
                          <a:solidFill>
                            <a:schemeClr val="tx1"/>
                          </a:solidFill>
                          <a:latin typeface="Calibri"/>
                        </a:defRPr>
                      </a:lvl6pPr>
                      <a:lvl7pPr marL="2743200" algn="l" defTabSz="457200" rtl="0" eaLnBrk="1" latinLnBrk="0" hangingPunct="1">
                        <a:defRPr sz="1800" kern="1200">
                          <a:solidFill>
                            <a:schemeClr val="tx1"/>
                          </a:solidFill>
                          <a:latin typeface="Calibri"/>
                        </a:defRPr>
                      </a:lvl7pPr>
                      <a:lvl8pPr marL="3200400" algn="l" defTabSz="457200" rtl="0" eaLnBrk="1" latinLnBrk="0" hangingPunct="1">
                        <a:defRPr sz="1800" kern="1200">
                          <a:solidFill>
                            <a:schemeClr val="tx1"/>
                          </a:solidFill>
                          <a:latin typeface="Calibri"/>
                        </a:defRPr>
                      </a:lvl8pPr>
                      <a:lvl9pPr marL="3657600" algn="l" defTabSz="457200" rtl="0" eaLnBrk="1" latinLnBrk="0" hangingPunct="1">
                        <a:defRPr sz="1800" kern="1200">
                          <a:solidFill>
                            <a:schemeClr val="tx1"/>
                          </a:solidFill>
                          <a:latin typeface="Calibri"/>
                        </a:defRPr>
                      </a:lvl9pPr>
                    </a:lstStyle>
                    <a:p>
                      <a:pPr marL="0" marR="0" lvl="0" indent="0" algn="l" defTabSz="457200" rtl="0" eaLnBrk="1" fontAlgn="base" latinLnBrk="0" hangingPunct="1">
                        <a:lnSpc>
                          <a:spcPct val="100000"/>
                        </a:lnSpc>
                        <a:spcBef>
                          <a:spcPct val="0"/>
                        </a:spcBef>
                        <a:spcAft>
                          <a:spcPct val="0"/>
                        </a:spcAft>
                        <a:buClrTx/>
                        <a:buSzTx/>
                        <a:buFontTx/>
                        <a:buNone/>
                        <a:tabLst/>
                      </a:pPr>
                      <a:r>
                        <a:rPr kumimoji="0" lang="fr-FR" sz="1000" b="0" i="0" u="none" strike="noStrike" cap="none" normalizeH="0" baseline="0" dirty="0">
                          <a:ln>
                            <a:noFill/>
                          </a:ln>
                          <a:solidFill>
                            <a:schemeClr val="tx1"/>
                          </a:solidFill>
                          <a:effectLst/>
                          <a:latin typeface="Arial" charset="0"/>
                          <a:ea typeface="MS Mincho" charset="-128"/>
                          <a:cs typeface="Arial" charset="0"/>
                        </a:rPr>
                        <a:t>Le ciel et la terre </a:t>
                      </a:r>
                      <a:endParaRPr kumimoji="0" lang="fr-FR" sz="1000" b="0" i="0" u="none" strike="noStrike" cap="none" normalizeH="0" baseline="0" dirty="0">
                        <a:ln>
                          <a:noFill/>
                        </a:ln>
                        <a:solidFill>
                          <a:schemeClr val="tx1"/>
                        </a:solidFill>
                        <a:effectLst/>
                        <a:latin typeface="Arial" charset="0"/>
                        <a:ea typeface="MS Mincho" charset="-128"/>
                        <a:cs typeface="Times New Roman" pitchFamily="18" charset="0"/>
                      </a:endParaRPr>
                    </a:p>
                    <a:p>
                      <a:pPr marL="0" marR="0" lvl="0" indent="0" algn="l" defTabSz="457200" rtl="0" eaLnBrk="0" fontAlgn="base" latinLnBrk="0" hangingPunct="0">
                        <a:lnSpc>
                          <a:spcPct val="100000"/>
                        </a:lnSpc>
                        <a:spcBef>
                          <a:spcPct val="0"/>
                        </a:spcBef>
                        <a:spcAft>
                          <a:spcPct val="0"/>
                        </a:spcAft>
                        <a:buClrTx/>
                        <a:buSzTx/>
                        <a:buFontTx/>
                        <a:buNone/>
                        <a:tabLst/>
                      </a:pPr>
                      <a:r>
                        <a:rPr kumimoji="0" lang="fr-FR" sz="1000" b="0" i="0" u="none" strike="noStrike" cap="none" normalizeH="0" baseline="0" dirty="0">
                          <a:ln>
                            <a:noFill/>
                          </a:ln>
                          <a:solidFill>
                            <a:schemeClr val="tx1"/>
                          </a:solidFill>
                          <a:effectLst/>
                          <a:latin typeface="Arial" charset="0"/>
                          <a:ea typeface="MS Mincho" charset="-128"/>
                          <a:cs typeface="Arial" charset="0"/>
                        </a:rPr>
                        <a:t>La matière.</a:t>
                      </a:r>
                      <a:endParaRPr kumimoji="0" lang="fr-FR" sz="1000" b="0" i="0" u="none" strike="noStrike" cap="none" normalizeH="0" baseline="0" dirty="0">
                        <a:ln>
                          <a:noFill/>
                        </a:ln>
                        <a:solidFill>
                          <a:schemeClr val="tx1"/>
                        </a:solidFill>
                        <a:effectLst/>
                        <a:latin typeface="Arial" charset="0"/>
                        <a:ea typeface="MS Mincho" charset="-128"/>
                        <a:cs typeface="Times New Roman" pitchFamily="18" charset="0"/>
                      </a:endParaRPr>
                    </a:p>
                    <a:p>
                      <a:pPr marL="0" marR="0" lvl="0" indent="0" algn="l" defTabSz="457200" rtl="0" eaLnBrk="0" fontAlgn="base" latinLnBrk="0" hangingPunct="0">
                        <a:lnSpc>
                          <a:spcPct val="100000"/>
                        </a:lnSpc>
                        <a:spcBef>
                          <a:spcPct val="0"/>
                        </a:spcBef>
                        <a:spcAft>
                          <a:spcPct val="0"/>
                        </a:spcAft>
                        <a:buClrTx/>
                        <a:buSzTx/>
                        <a:buFontTx/>
                        <a:buNone/>
                        <a:tabLst/>
                      </a:pPr>
                      <a:r>
                        <a:rPr kumimoji="0" lang="fr-FR" sz="1000" b="0" i="0" u="none" strike="noStrike" cap="none" normalizeH="0" baseline="0" dirty="0">
                          <a:ln>
                            <a:noFill/>
                          </a:ln>
                          <a:solidFill>
                            <a:schemeClr val="tx1"/>
                          </a:solidFill>
                          <a:effectLst/>
                          <a:latin typeface="Arial" charset="0"/>
                          <a:ea typeface="MS Mincho" charset="-128"/>
                        </a:rPr>
                        <a:t>L’énergie</a:t>
                      </a:r>
                      <a:endParaRPr kumimoji="0" lang="fr-FR" sz="1000" b="0" i="0" u="none" strike="noStrike" cap="none" normalizeH="0" baseline="0" dirty="0">
                        <a:ln>
                          <a:noFill/>
                        </a:ln>
                        <a:solidFill>
                          <a:schemeClr val="tx1"/>
                        </a:solidFill>
                        <a:effectLst/>
                        <a:latin typeface="Arial" charset="0"/>
                        <a:cs typeface="Times New Roman" pitchFamily="18" charset="0"/>
                      </a:endParaRPr>
                    </a:p>
                    <a:p>
                      <a:pPr marL="0" marR="0" lvl="0" indent="0" algn="l" defTabSz="457200" rtl="0" eaLnBrk="0" fontAlgn="base" latinLnBrk="0" hangingPunct="0">
                        <a:lnSpc>
                          <a:spcPct val="100000"/>
                        </a:lnSpc>
                        <a:spcBef>
                          <a:spcPct val="0"/>
                        </a:spcBef>
                        <a:spcAft>
                          <a:spcPct val="0"/>
                        </a:spcAft>
                        <a:buClrTx/>
                        <a:buSzTx/>
                        <a:buFontTx/>
                        <a:buNone/>
                        <a:tabLst/>
                      </a:pPr>
                      <a:r>
                        <a:rPr kumimoji="0" lang="fr-FR" sz="1000" b="0" i="0" u="none" strike="noStrike" cap="none" normalizeH="0" baseline="0" dirty="0">
                          <a:ln>
                            <a:noFill/>
                          </a:ln>
                          <a:solidFill>
                            <a:schemeClr val="tx1"/>
                          </a:solidFill>
                          <a:effectLst/>
                          <a:latin typeface="Arial" charset="0"/>
                          <a:ea typeface="MS Mincho" charset="-128"/>
                        </a:rPr>
                        <a:t>L’unité et la diversité du vivant</a:t>
                      </a:r>
                      <a:endParaRPr kumimoji="0" lang="fr-FR" sz="1000" b="0" i="0" u="none" strike="noStrike" cap="none" normalizeH="0" baseline="0" dirty="0">
                        <a:ln>
                          <a:noFill/>
                        </a:ln>
                        <a:solidFill>
                          <a:schemeClr val="tx1"/>
                        </a:solidFill>
                        <a:effectLst/>
                        <a:latin typeface="Arial" charset="0"/>
                        <a:cs typeface="Times New Roman" pitchFamily="18" charset="0"/>
                      </a:endParaRPr>
                    </a:p>
                    <a:p>
                      <a:pPr marL="0" marR="0" lvl="0" indent="0" algn="l" defTabSz="457200" rtl="0" eaLnBrk="0" fontAlgn="base" latinLnBrk="0" hangingPunct="0">
                        <a:lnSpc>
                          <a:spcPct val="100000"/>
                        </a:lnSpc>
                        <a:spcBef>
                          <a:spcPct val="0"/>
                        </a:spcBef>
                        <a:spcAft>
                          <a:spcPct val="0"/>
                        </a:spcAft>
                        <a:buClrTx/>
                        <a:buSzTx/>
                        <a:buFontTx/>
                        <a:buNone/>
                        <a:tabLst/>
                      </a:pPr>
                      <a:r>
                        <a:rPr kumimoji="0" lang="fr-FR" sz="1000" b="0" i="0" u="none" strike="noStrike" cap="none" normalizeH="0" baseline="0" dirty="0">
                          <a:ln>
                            <a:noFill/>
                          </a:ln>
                          <a:solidFill>
                            <a:schemeClr val="tx1"/>
                          </a:solidFill>
                          <a:effectLst/>
                          <a:latin typeface="Arial" charset="0"/>
                          <a:ea typeface="MS Mincho" charset="-128"/>
                        </a:rPr>
                        <a:t>Le fonctionnement du vivant, </a:t>
                      </a:r>
                      <a:endParaRPr kumimoji="0" lang="fr-FR" sz="1000" b="0" i="0" u="none" strike="noStrike" cap="none" normalizeH="0" baseline="0" dirty="0">
                        <a:ln>
                          <a:noFill/>
                        </a:ln>
                        <a:solidFill>
                          <a:schemeClr val="tx1"/>
                        </a:solidFill>
                        <a:effectLst/>
                        <a:latin typeface="Arial" charset="0"/>
                        <a:cs typeface="Times New Roman" pitchFamily="18" charset="0"/>
                      </a:endParaRPr>
                    </a:p>
                    <a:p>
                      <a:pPr marL="0" marR="0" lvl="0" indent="0" algn="l" defTabSz="457200" rtl="0" eaLnBrk="0" fontAlgn="base" latinLnBrk="0" hangingPunct="0">
                        <a:lnSpc>
                          <a:spcPct val="100000"/>
                        </a:lnSpc>
                        <a:spcBef>
                          <a:spcPct val="0"/>
                        </a:spcBef>
                        <a:spcAft>
                          <a:spcPct val="0"/>
                        </a:spcAft>
                        <a:buClrTx/>
                        <a:buSzTx/>
                        <a:buFontTx/>
                        <a:buNone/>
                        <a:tabLst/>
                      </a:pPr>
                      <a:r>
                        <a:rPr kumimoji="0" lang="fr-FR" sz="1000" b="0" i="0" u="none" strike="noStrike" cap="none" normalizeH="0" baseline="0" dirty="0">
                          <a:ln>
                            <a:noFill/>
                          </a:ln>
                          <a:solidFill>
                            <a:schemeClr val="tx1"/>
                          </a:solidFill>
                          <a:effectLst/>
                          <a:latin typeface="Arial" charset="0"/>
                          <a:ea typeface="MS Mincho" charset="-128"/>
                        </a:rPr>
                        <a:t>Le fonctionnement du corps humain et la santé, </a:t>
                      </a:r>
                      <a:endParaRPr kumimoji="0" lang="fr-FR" sz="1000" b="0" i="0" u="none" strike="noStrike" cap="none" normalizeH="0" baseline="0" dirty="0">
                        <a:ln>
                          <a:noFill/>
                        </a:ln>
                        <a:solidFill>
                          <a:schemeClr val="tx1"/>
                        </a:solidFill>
                        <a:effectLst/>
                        <a:latin typeface="Arial" charset="0"/>
                        <a:cs typeface="Times New Roman" pitchFamily="18" charset="0"/>
                      </a:endParaRPr>
                    </a:p>
                    <a:p>
                      <a:pPr marL="0" marR="0" lvl="0" indent="0" algn="l" defTabSz="457200" rtl="0" eaLnBrk="0" fontAlgn="base" latinLnBrk="0" hangingPunct="0">
                        <a:lnSpc>
                          <a:spcPct val="100000"/>
                        </a:lnSpc>
                        <a:spcBef>
                          <a:spcPct val="0"/>
                        </a:spcBef>
                        <a:spcAft>
                          <a:spcPct val="0"/>
                        </a:spcAft>
                        <a:buClrTx/>
                        <a:buSzTx/>
                        <a:buFontTx/>
                        <a:buNone/>
                        <a:tabLst/>
                      </a:pPr>
                      <a:r>
                        <a:rPr kumimoji="0" lang="fr-FR" sz="1000" b="0" i="0" u="none" strike="noStrike" cap="none" normalizeH="0" baseline="0" dirty="0">
                          <a:ln>
                            <a:noFill/>
                          </a:ln>
                          <a:solidFill>
                            <a:schemeClr val="tx1"/>
                          </a:solidFill>
                          <a:effectLst/>
                          <a:latin typeface="Arial" charset="0"/>
                          <a:ea typeface="MS Mincho" charset="-128"/>
                        </a:rPr>
                        <a:t>Les êtres vivants dans leur environnement, </a:t>
                      </a:r>
                      <a:endParaRPr kumimoji="0" lang="fr-FR" sz="1000" b="0" i="0" u="none" strike="noStrike" cap="none" normalizeH="0" baseline="0" dirty="0">
                        <a:ln>
                          <a:noFill/>
                        </a:ln>
                        <a:solidFill>
                          <a:schemeClr val="tx1"/>
                        </a:solidFill>
                        <a:effectLst/>
                        <a:latin typeface="Arial" charset="0"/>
                        <a:cs typeface="Times New Roman" pitchFamily="18" charset="0"/>
                      </a:endParaRPr>
                    </a:p>
                    <a:p>
                      <a:pPr marL="0" marR="0" lvl="0" indent="0" algn="l" defTabSz="457200" rtl="0" eaLnBrk="0" fontAlgn="base" latinLnBrk="0" hangingPunct="0">
                        <a:lnSpc>
                          <a:spcPct val="100000"/>
                        </a:lnSpc>
                        <a:spcBef>
                          <a:spcPct val="0"/>
                        </a:spcBef>
                        <a:spcAft>
                          <a:spcPct val="0"/>
                        </a:spcAft>
                        <a:buClrTx/>
                        <a:buSzTx/>
                        <a:buFontTx/>
                        <a:buNone/>
                        <a:tabLst/>
                      </a:pPr>
                      <a:r>
                        <a:rPr kumimoji="0" lang="fr-FR" sz="1000" b="0" i="0" u="none" strike="noStrike" cap="none" normalizeH="0" baseline="0" dirty="0">
                          <a:ln>
                            <a:noFill/>
                          </a:ln>
                          <a:solidFill>
                            <a:schemeClr val="tx1"/>
                          </a:solidFill>
                          <a:effectLst/>
                          <a:latin typeface="Arial" charset="0"/>
                          <a:ea typeface="MS Mincho" charset="-128"/>
                        </a:rPr>
                        <a:t>Les objets techniques, </a:t>
                      </a:r>
                      <a:endParaRPr kumimoji="0" lang="fr-FR" sz="1000" b="0" i="0" u="none" strike="noStrike" cap="none" normalizeH="0" baseline="0" dirty="0">
                        <a:ln>
                          <a:noFill/>
                        </a:ln>
                        <a:solidFill>
                          <a:schemeClr val="tx1"/>
                        </a:solidFill>
                        <a:effectLst/>
                        <a:latin typeface="Arial" charset="0"/>
                        <a:cs typeface="Times New Roman" pitchFamily="18" charset="0"/>
                      </a:endParaRPr>
                    </a:p>
                    <a:p>
                      <a:pPr marL="0" marR="0" lvl="0" indent="0" algn="l" defTabSz="457200" rtl="0" eaLnBrk="0" fontAlgn="base" latinLnBrk="0" hangingPunct="0">
                        <a:lnSpc>
                          <a:spcPct val="100000"/>
                        </a:lnSpc>
                        <a:spcBef>
                          <a:spcPct val="0"/>
                        </a:spcBef>
                        <a:spcAft>
                          <a:spcPct val="0"/>
                        </a:spcAft>
                        <a:buClrTx/>
                        <a:buSzTx/>
                        <a:buFontTx/>
                        <a:buNone/>
                        <a:tabLst/>
                      </a:pPr>
                      <a:r>
                        <a:rPr kumimoji="0" lang="fr-FR" sz="1000" b="0" i="0" u="none" strike="noStrike" cap="none" normalizeH="0" baseline="0" dirty="0">
                          <a:ln>
                            <a:noFill/>
                          </a:ln>
                          <a:solidFill>
                            <a:schemeClr val="tx1"/>
                          </a:solidFill>
                          <a:effectLst/>
                          <a:latin typeface="Arial" charset="0"/>
                          <a:ea typeface="MS Mincho" charset="-128"/>
                        </a:rPr>
                        <a:t>Environnement et développement durable</a:t>
                      </a:r>
                      <a:endParaRPr kumimoji="0" lang="fr-FR" sz="1000" b="0" i="0" u="none" strike="noStrike" cap="none" normalizeH="0" baseline="0" dirty="0">
                        <a:ln>
                          <a:noFill/>
                        </a:ln>
                        <a:solidFill>
                          <a:schemeClr val="tx1"/>
                        </a:solidFill>
                        <a:effectLst/>
                        <a:latin typeface="Arial" charset="0"/>
                      </a:endParaRPr>
                    </a:p>
                  </a:txBody>
                  <a:tcPr marL="91444" marR="91444" marT="45714" marB="4571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ysClr val="window" lastClr="FFFFFF"/>
                    </a:solidFill>
                  </a:tcPr>
                </a:tc>
                <a:tc vMerge="1">
                  <a:txBody>
                    <a:bodyPr/>
                    <a:lstStyle/>
                    <a:p>
                      <a:endParaRPr lang="fr-FR"/>
                    </a:p>
                  </a:txBody>
                  <a:tcPr/>
                </a:tc>
                <a:tc rowSpan="4">
                  <a:txBody>
                    <a:bodyPr/>
                    <a:lstStyle>
                      <a:lvl1pPr marL="0" algn="l" defTabSz="457200" rtl="0" eaLnBrk="1" latinLnBrk="0" hangingPunct="1">
                        <a:defRPr sz="1800" kern="1200">
                          <a:solidFill>
                            <a:schemeClr val="tx1"/>
                          </a:solidFill>
                          <a:latin typeface="Calibri"/>
                        </a:defRPr>
                      </a:lvl1pPr>
                      <a:lvl2pPr marL="457200" algn="l" defTabSz="457200" rtl="0" eaLnBrk="1" latinLnBrk="0" hangingPunct="1">
                        <a:defRPr sz="1800" kern="1200">
                          <a:solidFill>
                            <a:schemeClr val="tx1"/>
                          </a:solidFill>
                          <a:latin typeface="Calibri"/>
                        </a:defRPr>
                      </a:lvl2pPr>
                      <a:lvl3pPr marL="914400" algn="l" defTabSz="457200" rtl="0" eaLnBrk="1" latinLnBrk="0" hangingPunct="1">
                        <a:defRPr sz="1800" kern="1200">
                          <a:solidFill>
                            <a:schemeClr val="tx1"/>
                          </a:solidFill>
                          <a:latin typeface="Calibri"/>
                        </a:defRPr>
                      </a:lvl3pPr>
                      <a:lvl4pPr marL="1371600" algn="l" defTabSz="457200" rtl="0" eaLnBrk="1" latinLnBrk="0" hangingPunct="1">
                        <a:defRPr sz="1800" kern="1200">
                          <a:solidFill>
                            <a:schemeClr val="tx1"/>
                          </a:solidFill>
                          <a:latin typeface="Calibri"/>
                        </a:defRPr>
                      </a:lvl4pPr>
                      <a:lvl5pPr marL="1828800" algn="l" defTabSz="457200" rtl="0" eaLnBrk="1" latinLnBrk="0" hangingPunct="1">
                        <a:defRPr sz="1800" kern="1200">
                          <a:solidFill>
                            <a:schemeClr val="tx1"/>
                          </a:solidFill>
                          <a:latin typeface="Calibri"/>
                        </a:defRPr>
                      </a:lvl5pPr>
                      <a:lvl6pPr marL="2286000" algn="l" defTabSz="457200" rtl="0" eaLnBrk="1" latinLnBrk="0" hangingPunct="1">
                        <a:defRPr sz="1800" kern="1200">
                          <a:solidFill>
                            <a:schemeClr val="tx1"/>
                          </a:solidFill>
                          <a:latin typeface="Calibri"/>
                        </a:defRPr>
                      </a:lvl6pPr>
                      <a:lvl7pPr marL="2743200" algn="l" defTabSz="457200" rtl="0" eaLnBrk="1" latinLnBrk="0" hangingPunct="1">
                        <a:defRPr sz="1800" kern="1200">
                          <a:solidFill>
                            <a:schemeClr val="tx1"/>
                          </a:solidFill>
                          <a:latin typeface="Calibri"/>
                        </a:defRPr>
                      </a:lvl7pPr>
                      <a:lvl8pPr marL="3200400" algn="l" defTabSz="457200" rtl="0" eaLnBrk="1" latinLnBrk="0" hangingPunct="1">
                        <a:defRPr sz="1800" kern="1200">
                          <a:solidFill>
                            <a:schemeClr val="tx1"/>
                          </a:solidFill>
                          <a:latin typeface="Calibri"/>
                        </a:defRPr>
                      </a:lvl8pPr>
                      <a:lvl9pPr marL="3657600" algn="l" defTabSz="457200" rtl="0" eaLnBrk="1" latinLnBrk="0" hangingPunct="1">
                        <a:defRPr sz="1800" kern="1200">
                          <a:solidFill>
                            <a:schemeClr val="tx1"/>
                          </a:solidFill>
                          <a:latin typeface="Calibri"/>
                        </a:defRPr>
                      </a:lvl9pPr>
                    </a:lstStyle>
                    <a:p>
                      <a:pPr marL="0" marR="0" lvl="0" indent="0" algn="l" defTabSz="457200" rtl="0" eaLnBrk="1" fontAlgn="base" latinLnBrk="0" hangingPunct="1">
                        <a:lnSpc>
                          <a:spcPct val="100000"/>
                        </a:lnSpc>
                        <a:spcBef>
                          <a:spcPct val="0"/>
                        </a:spcBef>
                        <a:spcAft>
                          <a:spcPct val="0"/>
                        </a:spcAft>
                        <a:buClrTx/>
                        <a:buSzTx/>
                        <a:buFontTx/>
                        <a:buNone/>
                        <a:tabLst/>
                      </a:pPr>
                      <a:r>
                        <a:rPr kumimoji="0" lang="fr-FR" sz="1000" b="0" i="0" u="none" strike="noStrike" cap="none" normalizeH="0" baseline="0" dirty="0">
                          <a:ln>
                            <a:noFill/>
                          </a:ln>
                          <a:solidFill>
                            <a:schemeClr val="tx1"/>
                          </a:solidFill>
                          <a:effectLst/>
                          <a:latin typeface="Arial" charset="0"/>
                          <a:ea typeface="MS Mincho" charset="-128"/>
                          <a:cs typeface="Arial" charset="0"/>
                        </a:rPr>
                        <a:t>Matière, mouvement, énergie, informations</a:t>
                      </a:r>
                    </a:p>
                    <a:p>
                      <a:pPr marL="0" marR="0" lvl="0" indent="0" algn="l" defTabSz="457200" rtl="0" eaLnBrk="1" fontAlgn="base" latinLnBrk="0" hangingPunct="1">
                        <a:lnSpc>
                          <a:spcPct val="100000"/>
                        </a:lnSpc>
                        <a:spcBef>
                          <a:spcPct val="0"/>
                        </a:spcBef>
                        <a:spcAft>
                          <a:spcPct val="0"/>
                        </a:spcAft>
                        <a:buClrTx/>
                        <a:buSzTx/>
                        <a:buFontTx/>
                        <a:buNone/>
                        <a:tabLst/>
                      </a:pPr>
                      <a:endParaRPr kumimoji="0" lang="fr-FR" sz="1000" b="0" i="0" u="none" strike="noStrike" cap="none" normalizeH="0" baseline="0" dirty="0">
                        <a:ln>
                          <a:noFill/>
                        </a:ln>
                        <a:solidFill>
                          <a:schemeClr val="tx1"/>
                        </a:solidFill>
                        <a:effectLst/>
                        <a:latin typeface="Arial" charset="0"/>
                        <a:ea typeface="MS Mincho" charset="-128"/>
                        <a:cs typeface="Arial" charset="0"/>
                      </a:endParaRPr>
                    </a:p>
                    <a:p>
                      <a:pPr marL="0" marR="0" lvl="0" indent="0" algn="l" defTabSz="457200" rtl="0" eaLnBrk="0" fontAlgn="base" latinLnBrk="0" hangingPunct="0">
                        <a:lnSpc>
                          <a:spcPct val="100000"/>
                        </a:lnSpc>
                        <a:spcBef>
                          <a:spcPct val="0"/>
                        </a:spcBef>
                        <a:spcAft>
                          <a:spcPct val="0"/>
                        </a:spcAft>
                        <a:buClrTx/>
                        <a:buSzTx/>
                        <a:buFontTx/>
                        <a:buNone/>
                        <a:tabLst/>
                      </a:pPr>
                      <a:r>
                        <a:rPr kumimoji="0" lang="fr-FR" altLang="ja-JP" sz="1000" b="0" i="0" u="none" strike="noStrike" cap="none" normalizeH="0" baseline="0" dirty="0">
                          <a:ln>
                            <a:noFill/>
                          </a:ln>
                          <a:solidFill>
                            <a:schemeClr val="tx1"/>
                          </a:solidFill>
                          <a:effectLst/>
                          <a:latin typeface="Arial" charset="0"/>
                          <a:ea typeface="MS Mincho" charset="-128"/>
                          <a:cs typeface="Arial" charset="0"/>
                        </a:rPr>
                        <a:t>Le vivant, sa diversité et les fonctions qui le caractérisent</a:t>
                      </a:r>
                    </a:p>
                    <a:p>
                      <a:pPr marL="0" marR="0" lvl="0" indent="0" algn="l" defTabSz="457200" rtl="0" eaLnBrk="0" fontAlgn="base" latinLnBrk="0" hangingPunct="0">
                        <a:lnSpc>
                          <a:spcPct val="100000"/>
                        </a:lnSpc>
                        <a:spcBef>
                          <a:spcPct val="0"/>
                        </a:spcBef>
                        <a:spcAft>
                          <a:spcPct val="0"/>
                        </a:spcAft>
                        <a:buClrTx/>
                        <a:buSzTx/>
                        <a:buFontTx/>
                        <a:buNone/>
                        <a:tabLst/>
                      </a:pPr>
                      <a:endParaRPr kumimoji="0" lang="fr-FR" altLang="ja-JP" sz="1000" b="0" i="0" u="none" strike="noStrike" cap="none" normalizeH="0" baseline="0" dirty="0">
                        <a:ln>
                          <a:noFill/>
                        </a:ln>
                        <a:solidFill>
                          <a:schemeClr val="tx1"/>
                        </a:solidFill>
                        <a:effectLst/>
                        <a:latin typeface="Arial" charset="0"/>
                        <a:ea typeface="MS Mincho" charset="-128"/>
                        <a:cs typeface="Arial" charset="0"/>
                      </a:endParaRPr>
                    </a:p>
                    <a:p>
                      <a:pPr marL="0" marR="0" lvl="0" indent="0" algn="l" defTabSz="457200" rtl="0" eaLnBrk="0" fontAlgn="base" latinLnBrk="0" hangingPunct="0">
                        <a:lnSpc>
                          <a:spcPct val="100000"/>
                        </a:lnSpc>
                        <a:spcBef>
                          <a:spcPct val="0"/>
                        </a:spcBef>
                        <a:spcAft>
                          <a:spcPct val="0"/>
                        </a:spcAft>
                        <a:buClrTx/>
                        <a:buSzTx/>
                        <a:buFontTx/>
                        <a:buNone/>
                        <a:tabLst/>
                      </a:pPr>
                      <a:r>
                        <a:rPr kumimoji="0" lang="fr-FR" altLang="ja-JP" sz="1000" b="0" i="0" u="none" strike="noStrike" cap="none" normalizeH="0" baseline="0" dirty="0">
                          <a:ln>
                            <a:noFill/>
                          </a:ln>
                          <a:solidFill>
                            <a:schemeClr val="tx1"/>
                          </a:solidFill>
                          <a:effectLst/>
                          <a:latin typeface="Arial" charset="0"/>
                          <a:ea typeface="MS Mincho" charset="-128"/>
                          <a:cs typeface="Arial" charset="0"/>
                        </a:rPr>
                        <a:t>Matériaux et objets techniques</a:t>
                      </a:r>
                    </a:p>
                    <a:p>
                      <a:pPr marL="0" marR="0" lvl="0" indent="0" algn="l" defTabSz="457200" rtl="0" eaLnBrk="0" fontAlgn="base" latinLnBrk="0" hangingPunct="0">
                        <a:lnSpc>
                          <a:spcPct val="100000"/>
                        </a:lnSpc>
                        <a:spcBef>
                          <a:spcPct val="0"/>
                        </a:spcBef>
                        <a:spcAft>
                          <a:spcPct val="0"/>
                        </a:spcAft>
                        <a:buClrTx/>
                        <a:buSzTx/>
                        <a:buFontTx/>
                        <a:buNone/>
                        <a:tabLst/>
                      </a:pPr>
                      <a:endParaRPr kumimoji="0" lang="fr-FR" altLang="ja-JP" sz="1000" b="0" i="0" u="none" strike="noStrike" cap="none" normalizeH="0" baseline="0" dirty="0">
                        <a:ln>
                          <a:noFill/>
                        </a:ln>
                        <a:solidFill>
                          <a:schemeClr val="tx1"/>
                        </a:solidFill>
                        <a:effectLst/>
                        <a:latin typeface="Arial" charset="0"/>
                        <a:ea typeface="MS Mincho" charset="-128"/>
                        <a:cs typeface="Arial" charset="0"/>
                      </a:endParaRPr>
                    </a:p>
                    <a:p>
                      <a:pPr marL="0" marR="0" lvl="0" indent="0" algn="l" defTabSz="457200" rtl="0" eaLnBrk="0" fontAlgn="base" latinLnBrk="0" hangingPunct="0">
                        <a:lnSpc>
                          <a:spcPct val="100000"/>
                        </a:lnSpc>
                        <a:spcBef>
                          <a:spcPct val="0"/>
                        </a:spcBef>
                        <a:spcAft>
                          <a:spcPct val="0"/>
                        </a:spcAft>
                        <a:buClrTx/>
                        <a:buSzTx/>
                        <a:buFontTx/>
                        <a:buNone/>
                        <a:tabLst/>
                      </a:pPr>
                      <a:r>
                        <a:rPr kumimoji="0" lang="fr-FR" altLang="ja-JP" sz="1000" b="0" i="0" u="none" strike="noStrike" cap="none" normalizeH="0" baseline="0" dirty="0">
                          <a:ln>
                            <a:noFill/>
                          </a:ln>
                          <a:solidFill>
                            <a:schemeClr val="tx1"/>
                          </a:solidFill>
                          <a:effectLst/>
                          <a:latin typeface="Arial" charset="0"/>
                          <a:ea typeface="MS Mincho" charset="-128"/>
                          <a:cs typeface="Arial" charset="0"/>
                        </a:rPr>
                        <a:t>La planète Terre. Les êtres vivants dans leur environnement</a:t>
                      </a:r>
                    </a:p>
                  </a:txBody>
                  <a:tcPr marL="91444" marR="91444" marT="45714" marB="4571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BDDEFF"/>
                    </a:solidFill>
                  </a:tcPr>
                </a:tc>
                <a:extLst>
                  <a:ext uri="{0D108BD9-81ED-4DB2-BD59-A6C34878D82A}">
                    <a16:rowId xmlns:a16="http://schemas.microsoft.com/office/drawing/2014/main" val="10002"/>
                  </a:ext>
                </a:extLst>
              </a:tr>
              <a:tr h="265967">
                <a:tc>
                  <a:txBody>
                    <a:bodyPr/>
                    <a:lstStyle>
                      <a:lvl1pPr marL="0" algn="l" defTabSz="457200" rtl="0" eaLnBrk="1" latinLnBrk="0" hangingPunct="1">
                        <a:defRPr sz="1800" kern="1200">
                          <a:solidFill>
                            <a:schemeClr val="tx1"/>
                          </a:solidFill>
                          <a:latin typeface="Calibri"/>
                        </a:defRPr>
                      </a:lvl1pPr>
                      <a:lvl2pPr marL="457200" algn="l" defTabSz="457200" rtl="0" eaLnBrk="1" latinLnBrk="0" hangingPunct="1">
                        <a:defRPr sz="1800" kern="1200">
                          <a:solidFill>
                            <a:schemeClr val="tx1"/>
                          </a:solidFill>
                          <a:latin typeface="Calibri"/>
                        </a:defRPr>
                      </a:lvl2pPr>
                      <a:lvl3pPr marL="914400" algn="l" defTabSz="457200" rtl="0" eaLnBrk="1" latinLnBrk="0" hangingPunct="1">
                        <a:defRPr sz="1800" kern="1200">
                          <a:solidFill>
                            <a:schemeClr val="tx1"/>
                          </a:solidFill>
                          <a:latin typeface="Calibri"/>
                        </a:defRPr>
                      </a:lvl3pPr>
                      <a:lvl4pPr marL="1371600" algn="l" defTabSz="457200" rtl="0" eaLnBrk="1" latinLnBrk="0" hangingPunct="1">
                        <a:defRPr sz="1800" kern="1200">
                          <a:solidFill>
                            <a:schemeClr val="tx1"/>
                          </a:solidFill>
                          <a:latin typeface="Calibri"/>
                        </a:defRPr>
                      </a:lvl4pPr>
                      <a:lvl5pPr marL="1828800" algn="l" defTabSz="457200" rtl="0" eaLnBrk="1" latinLnBrk="0" hangingPunct="1">
                        <a:defRPr sz="1800" kern="1200">
                          <a:solidFill>
                            <a:schemeClr val="tx1"/>
                          </a:solidFill>
                          <a:latin typeface="Calibri"/>
                        </a:defRPr>
                      </a:lvl5pPr>
                      <a:lvl6pPr marL="2286000" algn="l" defTabSz="457200" rtl="0" eaLnBrk="1" latinLnBrk="0" hangingPunct="1">
                        <a:defRPr sz="1800" kern="1200">
                          <a:solidFill>
                            <a:schemeClr val="tx1"/>
                          </a:solidFill>
                          <a:latin typeface="Calibri"/>
                        </a:defRPr>
                      </a:lvl6pPr>
                      <a:lvl7pPr marL="2743200" algn="l" defTabSz="457200" rtl="0" eaLnBrk="1" latinLnBrk="0" hangingPunct="1">
                        <a:defRPr sz="1800" kern="1200">
                          <a:solidFill>
                            <a:schemeClr val="tx1"/>
                          </a:solidFill>
                          <a:latin typeface="Calibri"/>
                        </a:defRPr>
                      </a:lvl7pPr>
                      <a:lvl8pPr marL="3200400" algn="l" defTabSz="457200" rtl="0" eaLnBrk="1" latinLnBrk="0" hangingPunct="1">
                        <a:defRPr sz="1800" kern="1200">
                          <a:solidFill>
                            <a:schemeClr val="tx1"/>
                          </a:solidFill>
                          <a:latin typeface="Calibri"/>
                        </a:defRPr>
                      </a:lvl8pPr>
                      <a:lvl9pPr marL="3657600" algn="l" defTabSz="457200" rtl="0" eaLnBrk="1" latinLnBrk="0" hangingPunct="1">
                        <a:defRPr sz="1800" kern="1200">
                          <a:solidFill>
                            <a:schemeClr val="tx1"/>
                          </a:solidFill>
                          <a:latin typeface="Calibri"/>
                        </a:defRPr>
                      </a:lvl9pPr>
                    </a:lstStyle>
                    <a:p>
                      <a:pPr marL="0" marR="0" lvl="0" indent="0" algn="l" defTabSz="457200" rtl="0" eaLnBrk="1" fontAlgn="base" latinLnBrk="0" hangingPunct="1">
                        <a:lnSpc>
                          <a:spcPct val="100000"/>
                        </a:lnSpc>
                        <a:spcBef>
                          <a:spcPct val="0"/>
                        </a:spcBef>
                        <a:spcAft>
                          <a:spcPct val="0"/>
                        </a:spcAft>
                        <a:buClrTx/>
                        <a:buSzTx/>
                        <a:buFontTx/>
                        <a:buNone/>
                        <a:tabLst/>
                      </a:pPr>
                      <a:r>
                        <a:rPr kumimoji="0" lang="fr-FR" sz="1000" b="0" i="0" u="none" strike="noStrike" cap="none" normalizeH="0" baseline="0">
                          <a:ln>
                            <a:noFill/>
                          </a:ln>
                          <a:solidFill>
                            <a:schemeClr val="tx1"/>
                          </a:solidFill>
                          <a:effectLst/>
                          <a:latin typeface="Arial" charset="0"/>
                          <a:ea typeface="MS Mincho" charset="-128"/>
                          <a:cs typeface="Arial" charset="0"/>
                        </a:rPr>
                        <a:t>6em</a:t>
                      </a:r>
                    </a:p>
                  </a:txBody>
                  <a:tcPr marL="91444" marR="91444" marT="45714" marB="4571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ysClr val="window" lastClr="FFFFFF"/>
                    </a:solidFill>
                  </a:tcPr>
                </a:tc>
                <a:tc>
                  <a:txBody>
                    <a:bodyPr/>
                    <a:lstStyle>
                      <a:lvl1pPr marL="0" algn="l" defTabSz="457200" rtl="0" eaLnBrk="1" latinLnBrk="0" hangingPunct="1">
                        <a:defRPr sz="1800" kern="1200">
                          <a:solidFill>
                            <a:schemeClr val="tx1"/>
                          </a:solidFill>
                          <a:latin typeface="Calibri"/>
                        </a:defRPr>
                      </a:lvl1pPr>
                      <a:lvl2pPr marL="457200" algn="l" defTabSz="457200" rtl="0" eaLnBrk="1" latinLnBrk="0" hangingPunct="1">
                        <a:defRPr sz="1800" kern="1200">
                          <a:solidFill>
                            <a:schemeClr val="tx1"/>
                          </a:solidFill>
                          <a:latin typeface="Calibri"/>
                        </a:defRPr>
                      </a:lvl2pPr>
                      <a:lvl3pPr marL="914400" algn="l" defTabSz="457200" rtl="0" eaLnBrk="1" latinLnBrk="0" hangingPunct="1">
                        <a:defRPr sz="1800" kern="1200">
                          <a:solidFill>
                            <a:schemeClr val="tx1"/>
                          </a:solidFill>
                          <a:latin typeface="Calibri"/>
                        </a:defRPr>
                      </a:lvl3pPr>
                      <a:lvl4pPr marL="1371600" algn="l" defTabSz="457200" rtl="0" eaLnBrk="1" latinLnBrk="0" hangingPunct="1">
                        <a:defRPr sz="1800" kern="1200">
                          <a:solidFill>
                            <a:schemeClr val="tx1"/>
                          </a:solidFill>
                          <a:latin typeface="Calibri"/>
                        </a:defRPr>
                      </a:lvl4pPr>
                      <a:lvl5pPr marL="1828800" algn="l" defTabSz="457200" rtl="0" eaLnBrk="1" latinLnBrk="0" hangingPunct="1">
                        <a:defRPr sz="1800" kern="1200">
                          <a:solidFill>
                            <a:schemeClr val="tx1"/>
                          </a:solidFill>
                          <a:latin typeface="Calibri"/>
                        </a:defRPr>
                      </a:lvl5pPr>
                      <a:lvl6pPr marL="2286000" algn="l" defTabSz="457200" rtl="0" eaLnBrk="1" latinLnBrk="0" hangingPunct="1">
                        <a:defRPr sz="1800" kern="1200">
                          <a:solidFill>
                            <a:schemeClr val="tx1"/>
                          </a:solidFill>
                          <a:latin typeface="Calibri"/>
                        </a:defRPr>
                      </a:lvl6pPr>
                      <a:lvl7pPr marL="2743200" algn="l" defTabSz="457200" rtl="0" eaLnBrk="1" latinLnBrk="0" hangingPunct="1">
                        <a:defRPr sz="1800" kern="1200">
                          <a:solidFill>
                            <a:schemeClr val="tx1"/>
                          </a:solidFill>
                          <a:latin typeface="Calibri"/>
                        </a:defRPr>
                      </a:lvl7pPr>
                      <a:lvl8pPr marL="3200400" algn="l" defTabSz="457200" rtl="0" eaLnBrk="1" latinLnBrk="0" hangingPunct="1">
                        <a:defRPr sz="1800" kern="1200">
                          <a:solidFill>
                            <a:schemeClr val="tx1"/>
                          </a:solidFill>
                          <a:latin typeface="Calibri"/>
                        </a:defRPr>
                      </a:lvl8pPr>
                      <a:lvl9pPr marL="3657600" algn="l" defTabSz="457200" rtl="0" eaLnBrk="1" latinLnBrk="0" hangingPunct="1">
                        <a:defRPr sz="1800" kern="1200">
                          <a:solidFill>
                            <a:schemeClr val="tx1"/>
                          </a:solidFill>
                          <a:latin typeface="Calibri"/>
                        </a:defRPr>
                      </a:lvl9pPr>
                    </a:lstStyle>
                    <a:p>
                      <a:pPr marL="0" marR="0" lvl="0" indent="0" algn="l" defTabSz="457200" rtl="0" eaLnBrk="0" fontAlgn="base" latinLnBrk="0" hangingPunct="0">
                        <a:lnSpc>
                          <a:spcPct val="100000"/>
                        </a:lnSpc>
                        <a:spcBef>
                          <a:spcPct val="20000"/>
                        </a:spcBef>
                        <a:spcAft>
                          <a:spcPct val="0"/>
                        </a:spcAft>
                        <a:buClrTx/>
                        <a:buSzTx/>
                        <a:buFont typeface="Arial" charset="0"/>
                        <a:buNone/>
                        <a:tabLst/>
                      </a:pPr>
                      <a:endParaRPr kumimoji="0" lang="fr-FR" sz="800" b="0" i="0" u="none" strike="noStrike" cap="none" normalizeH="0" baseline="0">
                        <a:ln>
                          <a:noFill/>
                        </a:ln>
                        <a:solidFill>
                          <a:srgbClr val="683086"/>
                        </a:solidFill>
                        <a:effectLst/>
                        <a:latin typeface="Arial" charset="0"/>
                      </a:endParaRPr>
                    </a:p>
                  </a:txBody>
                  <a:tcPr marL="91444" marR="91444" marT="45714" marB="4571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ysClr val="window" lastClr="FFFFFF"/>
                    </a:solidFill>
                  </a:tcPr>
                </a:tc>
                <a:tc vMerge="1">
                  <a:txBody>
                    <a:bodyPr/>
                    <a:lstStyle/>
                    <a:p>
                      <a:endParaRPr lang="fr-FR"/>
                    </a:p>
                  </a:txBody>
                  <a:tcPr/>
                </a:tc>
                <a:tc vMerge="1">
                  <a:txBody>
                    <a:bodyPr/>
                    <a:lstStyle/>
                    <a:p>
                      <a:endParaRPr lang="fr-FR"/>
                    </a:p>
                  </a:txBody>
                  <a:tcPr/>
                </a:tc>
                <a:extLst>
                  <a:ext uri="{0D108BD9-81ED-4DB2-BD59-A6C34878D82A}">
                    <a16:rowId xmlns:a16="http://schemas.microsoft.com/office/drawing/2014/main" val="10003"/>
                  </a:ext>
                </a:extLst>
              </a:tr>
              <a:tr h="1066559">
                <a:tc>
                  <a:txBody>
                    <a:bodyPr/>
                    <a:lstStyle>
                      <a:lvl1pPr marL="0" algn="l" defTabSz="457200" rtl="0" eaLnBrk="1" latinLnBrk="0" hangingPunct="1">
                        <a:defRPr sz="1800" kern="1200">
                          <a:solidFill>
                            <a:schemeClr val="tx1"/>
                          </a:solidFill>
                          <a:latin typeface="Calibri"/>
                        </a:defRPr>
                      </a:lvl1pPr>
                      <a:lvl2pPr marL="457200" algn="l" defTabSz="457200" rtl="0" eaLnBrk="1" latinLnBrk="0" hangingPunct="1">
                        <a:defRPr sz="1800" kern="1200">
                          <a:solidFill>
                            <a:schemeClr val="tx1"/>
                          </a:solidFill>
                          <a:latin typeface="Calibri"/>
                        </a:defRPr>
                      </a:lvl2pPr>
                      <a:lvl3pPr marL="914400" algn="l" defTabSz="457200" rtl="0" eaLnBrk="1" latinLnBrk="0" hangingPunct="1">
                        <a:defRPr sz="1800" kern="1200">
                          <a:solidFill>
                            <a:schemeClr val="tx1"/>
                          </a:solidFill>
                          <a:latin typeface="Calibri"/>
                        </a:defRPr>
                      </a:lvl3pPr>
                      <a:lvl4pPr marL="1371600" algn="l" defTabSz="457200" rtl="0" eaLnBrk="1" latinLnBrk="0" hangingPunct="1">
                        <a:defRPr sz="1800" kern="1200">
                          <a:solidFill>
                            <a:schemeClr val="tx1"/>
                          </a:solidFill>
                          <a:latin typeface="Calibri"/>
                        </a:defRPr>
                      </a:lvl4pPr>
                      <a:lvl5pPr marL="1828800" algn="l" defTabSz="457200" rtl="0" eaLnBrk="1" latinLnBrk="0" hangingPunct="1">
                        <a:defRPr sz="1800" kern="1200">
                          <a:solidFill>
                            <a:schemeClr val="tx1"/>
                          </a:solidFill>
                          <a:latin typeface="Calibri"/>
                        </a:defRPr>
                      </a:lvl5pPr>
                      <a:lvl6pPr marL="2286000" algn="l" defTabSz="457200" rtl="0" eaLnBrk="1" latinLnBrk="0" hangingPunct="1">
                        <a:defRPr sz="1800" kern="1200">
                          <a:solidFill>
                            <a:schemeClr val="tx1"/>
                          </a:solidFill>
                          <a:latin typeface="Calibri"/>
                        </a:defRPr>
                      </a:lvl6pPr>
                      <a:lvl7pPr marL="2743200" algn="l" defTabSz="457200" rtl="0" eaLnBrk="1" latinLnBrk="0" hangingPunct="1">
                        <a:defRPr sz="1800" kern="1200">
                          <a:solidFill>
                            <a:schemeClr val="tx1"/>
                          </a:solidFill>
                          <a:latin typeface="Calibri"/>
                        </a:defRPr>
                      </a:lvl7pPr>
                      <a:lvl8pPr marL="3200400" algn="l" defTabSz="457200" rtl="0" eaLnBrk="1" latinLnBrk="0" hangingPunct="1">
                        <a:defRPr sz="1800" kern="1200">
                          <a:solidFill>
                            <a:schemeClr val="tx1"/>
                          </a:solidFill>
                          <a:latin typeface="Calibri"/>
                        </a:defRPr>
                      </a:lvl8pPr>
                      <a:lvl9pPr marL="3657600" algn="l" defTabSz="457200" rtl="0" eaLnBrk="1" latinLnBrk="0" hangingPunct="1">
                        <a:defRPr sz="1800" kern="1200">
                          <a:solidFill>
                            <a:schemeClr val="tx1"/>
                          </a:solidFill>
                          <a:latin typeface="Calibri"/>
                        </a:defRPr>
                      </a:lvl9pPr>
                    </a:lstStyle>
                    <a:p>
                      <a:pPr marL="0" marR="0" lvl="0" indent="0" algn="l" defTabSz="457200" rtl="0" eaLnBrk="1" fontAlgn="base" latinLnBrk="0" hangingPunct="1">
                        <a:lnSpc>
                          <a:spcPct val="100000"/>
                        </a:lnSpc>
                        <a:spcBef>
                          <a:spcPct val="0"/>
                        </a:spcBef>
                        <a:spcAft>
                          <a:spcPct val="0"/>
                        </a:spcAft>
                        <a:buClrTx/>
                        <a:buSzTx/>
                        <a:buFontTx/>
                        <a:buNone/>
                        <a:tabLst/>
                      </a:pPr>
                      <a:r>
                        <a:rPr kumimoji="0" lang="fr-FR" sz="1000" b="0" i="0" u="none" strike="noStrike" cap="none" normalizeH="0" baseline="0">
                          <a:ln>
                            <a:noFill/>
                          </a:ln>
                          <a:solidFill>
                            <a:schemeClr val="tx1"/>
                          </a:solidFill>
                          <a:effectLst/>
                          <a:latin typeface="Arial" charset="0"/>
                          <a:ea typeface="MS Mincho" charset="-128"/>
                          <a:cs typeface="Arial" charset="0"/>
                        </a:rPr>
                        <a:t>SVT</a:t>
                      </a:r>
                      <a:endParaRPr kumimoji="0" lang="fr-FR" sz="1000" b="0" i="0" u="none" strike="noStrike" cap="none" normalizeH="0" baseline="0">
                        <a:ln>
                          <a:noFill/>
                        </a:ln>
                        <a:solidFill>
                          <a:schemeClr val="tx1"/>
                        </a:solidFill>
                        <a:effectLst/>
                        <a:latin typeface="Arial" charset="0"/>
                        <a:ea typeface="MS Mincho" charset="-128"/>
                        <a:cs typeface="Times New Roman" pitchFamily="18" charset="0"/>
                      </a:endParaRPr>
                    </a:p>
                    <a:p>
                      <a:pPr marL="0" marR="0" lvl="0" indent="0" algn="l" defTabSz="457200" rtl="0" eaLnBrk="0" fontAlgn="base" latinLnBrk="0" hangingPunct="0">
                        <a:lnSpc>
                          <a:spcPct val="100000"/>
                        </a:lnSpc>
                        <a:spcBef>
                          <a:spcPct val="0"/>
                        </a:spcBef>
                        <a:spcAft>
                          <a:spcPct val="0"/>
                        </a:spcAft>
                        <a:buClrTx/>
                        <a:buSzTx/>
                        <a:buFontTx/>
                        <a:buNone/>
                        <a:tabLst/>
                      </a:pPr>
                      <a:r>
                        <a:rPr kumimoji="0" lang="fr-FR" sz="1000" b="0" i="0" u="none" strike="noStrike" cap="none" normalizeH="0" baseline="0">
                          <a:ln>
                            <a:noFill/>
                          </a:ln>
                          <a:solidFill>
                            <a:schemeClr val="tx1"/>
                          </a:solidFill>
                          <a:effectLst/>
                          <a:latin typeface="Arial" charset="0"/>
                          <a:ea typeface="MS Mincho" charset="-128"/>
                          <a:cs typeface="Arial" charset="0"/>
                        </a:rPr>
                        <a:t>1h30 (dont 30 minutes en effectifs allégés)</a:t>
                      </a:r>
                      <a:endParaRPr kumimoji="0" lang="fr-FR" sz="1000" b="0" i="0" u="none" strike="noStrike" cap="none" normalizeH="0" baseline="0">
                        <a:ln>
                          <a:noFill/>
                        </a:ln>
                        <a:solidFill>
                          <a:schemeClr val="tx1"/>
                        </a:solidFill>
                        <a:effectLst/>
                        <a:latin typeface="Arial" charset="0"/>
                      </a:endParaRPr>
                    </a:p>
                  </a:txBody>
                  <a:tcPr marL="91444" marR="91444" marT="45714" marB="4571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ysClr val="window" lastClr="FFFFFF"/>
                    </a:solidFill>
                  </a:tcPr>
                </a:tc>
                <a:tc>
                  <a:txBody>
                    <a:bodyPr/>
                    <a:lstStyle>
                      <a:lvl1pPr marL="0" algn="l" defTabSz="457200" rtl="0" eaLnBrk="1" latinLnBrk="0" hangingPunct="1">
                        <a:defRPr sz="1800" kern="1200">
                          <a:solidFill>
                            <a:schemeClr val="tx1"/>
                          </a:solidFill>
                          <a:latin typeface="Calibri"/>
                        </a:defRPr>
                      </a:lvl1pPr>
                      <a:lvl2pPr marL="457200" algn="l" defTabSz="457200" rtl="0" eaLnBrk="1" latinLnBrk="0" hangingPunct="1">
                        <a:defRPr sz="1800" kern="1200">
                          <a:solidFill>
                            <a:schemeClr val="tx1"/>
                          </a:solidFill>
                          <a:latin typeface="Calibri"/>
                        </a:defRPr>
                      </a:lvl2pPr>
                      <a:lvl3pPr marL="914400" algn="l" defTabSz="457200" rtl="0" eaLnBrk="1" latinLnBrk="0" hangingPunct="1">
                        <a:defRPr sz="1800" kern="1200">
                          <a:solidFill>
                            <a:schemeClr val="tx1"/>
                          </a:solidFill>
                          <a:latin typeface="Calibri"/>
                        </a:defRPr>
                      </a:lvl3pPr>
                      <a:lvl4pPr marL="1371600" algn="l" defTabSz="457200" rtl="0" eaLnBrk="1" latinLnBrk="0" hangingPunct="1">
                        <a:defRPr sz="1800" kern="1200">
                          <a:solidFill>
                            <a:schemeClr val="tx1"/>
                          </a:solidFill>
                          <a:latin typeface="Calibri"/>
                        </a:defRPr>
                      </a:lvl4pPr>
                      <a:lvl5pPr marL="1828800" algn="l" defTabSz="457200" rtl="0" eaLnBrk="1" latinLnBrk="0" hangingPunct="1">
                        <a:defRPr sz="1800" kern="1200">
                          <a:solidFill>
                            <a:schemeClr val="tx1"/>
                          </a:solidFill>
                          <a:latin typeface="Calibri"/>
                        </a:defRPr>
                      </a:lvl5pPr>
                      <a:lvl6pPr marL="2286000" algn="l" defTabSz="457200" rtl="0" eaLnBrk="1" latinLnBrk="0" hangingPunct="1">
                        <a:defRPr sz="1800" kern="1200">
                          <a:solidFill>
                            <a:schemeClr val="tx1"/>
                          </a:solidFill>
                          <a:latin typeface="Calibri"/>
                        </a:defRPr>
                      </a:lvl6pPr>
                      <a:lvl7pPr marL="2743200" algn="l" defTabSz="457200" rtl="0" eaLnBrk="1" latinLnBrk="0" hangingPunct="1">
                        <a:defRPr sz="1800" kern="1200">
                          <a:solidFill>
                            <a:schemeClr val="tx1"/>
                          </a:solidFill>
                          <a:latin typeface="Calibri"/>
                        </a:defRPr>
                      </a:lvl7pPr>
                      <a:lvl8pPr marL="3200400" algn="l" defTabSz="457200" rtl="0" eaLnBrk="1" latinLnBrk="0" hangingPunct="1">
                        <a:defRPr sz="1800" kern="1200">
                          <a:solidFill>
                            <a:schemeClr val="tx1"/>
                          </a:solidFill>
                          <a:latin typeface="Calibri"/>
                        </a:defRPr>
                      </a:lvl8pPr>
                      <a:lvl9pPr marL="3657600" algn="l" defTabSz="457200" rtl="0" eaLnBrk="1" latinLnBrk="0" hangingPunct="1">
                        <a:defRPr sz="1800" kern="1200">
                          <a:solidFill>
                            <a:schemeClr val="tx1"/>
                          </a:solidFill>
                          <a:latin typeface="Calibri"/>
                        </a:defRPr>
                      </a:lvl9pPr>
                    </a:lstStyle>
                    <a:p>
                      <a:pPr marL="0" marR="0" lvl="0" indent="0" algn="l" defTabSz="457200" rtl="0" eaLnBrk="1" fontAlgn="base" latinLnBrk="0" hangingPunct="1">
                        <a:lnSpc>
                          <a:spcPct val="100000"/>
                        </a:lnSpc>
                        <a:spcBef>
                          <a:spcPct val="0"/>
                        </a:spcBef>
                        <a:spcAft>
                          <a:spcPct val="0"/>
                        </a:spcAft>
                        <a:buClrTx/>
                        <a:buSzTx/>
                        <a:buFontTx/>
                        <a:buNone/>
                        <a:tabLst/>
                      </a:pPr>
                      <a:r>
                        <a:rPr kumimoji="0" lang="fr-FR" sz="1000" b="0" i="0" u="none" strike="noStrike" cap="none" normalizeH="0" baseline="0" dirty="0">
                          <a:ln>
                            <a:noFill/>
                          </a:ln>
                          <a:solidFill>
                            <a:schemeClr val="tx1"/>
                          </a:solidFill>
                          <a:effectLst/>
                          <a:latin typeface="Arial" charset="0"/>
                          <a:ea typeface="MS Mincho" charset="-128"/>
                          <a:cs typeface="Arial" charset="0"/>
                        </a:rPr>
                        <a:t>Caractéristiques de l’environnement proche et répartition des êtres vivants</a:t>
                      </a:r>
                      <a:endParaRPr kumimoji="0" lang="fr-FR" sz="1000" b="0" i="0" u="none" strike="noStrike" cap="none" normalizeH="0" baseline="0" dirty="0">
                        <a:ln>
                          <a:noFill/>
                        </a:ln>
                        <a:solidFill>
                          <a:schemeClr val="tx1"/>
                        </a:solidFill>
                        <a:effectLst/>
                        <a:latin typeface="Arial" charset="0"/>
                        <a:ea typeface="MS Mincho" charset="-128"/>
                        <a:cs typeface="Times New Roman" pitchFamily="18" charset="0"/>
                      </a:endParaRPr>
                    </a:p>
                    <a:p>
                      <a:pPr marL="0" marR="0" lvl="0" indent="0" algn="l" defTabSz="457200" rtl="0" eaLnBrk="0" fontAlgn="base" latinLnBrk="0" hangingPunct="0">
                        <a:lnSpc>
                          <a:spcPct val="100000"/>
                        </a:lnSpc>
                        <a:spcBef>
                          <a:spcPct val="0"/>
                        </a:spcBef>
                        <a:spcAft>
                          <a:spcPct val="0"/>
                        </a:spcAft>
                        <a:buClrTx/>
                        <a:buSzTx/>
                        <a:buFontTx/>
                        <a:buNone/>
                        <a:tabLst/>
                      </a:pPr>
                      <a:r>
                        <a:rPr kumimoji="0" lang="fr-FR" sz="1000" b="0" i="0" u="none" strike="noStrike" cap="none" normalizeH="0" baseline="0" dirty="0">
                          <a:ln>
                            <a:noFill/>
                          </a:ln>
                          <a:solidFill>
                            <a:schemeClr val="tx1"/>
                          </a:solidFill>
                          <a:effectLst/>
                          <a:latin typeface="Arial" charset="0"/>
                          <a:ea typeface="MS Mincho" charset="-128"/>
                          <a:cs typeface="Arial" charset="0"/>
                        </a:rPr>
                        <a:t>Le peuplement d’un milieu</a:t>
                      </a:r>
                      <a:endParaRPr kumimoji="0" lang="fr-FR" sz="1000" b="0" i="0" u="none" strike="noStrike" cap="none" normalizeH="0" baseline="0" dirty="0">
                        <a:ln>
                          <a:noFill/>
                        </a:ln>
                        <a:solidFill>
                          <a:schemeClr val="tx1"/>
                        </a:solidFill>
                        <a:effectLst/>
                        <a:latin typeface="Arial" charset="0"/>
                        <a:cs typeface="Times New Roman" pitchFamily="18" charset="0"/>
                      </a:endParaRPr>
                    </a:p>
                    <a:p>
                      <a:pPr marL="0" marR="0" lvl="0" indent="0" algn="l" defTabSz="457200" rtl="0" eaLnBrk="0" fontAlgn="base" latinLnBrk="0" hangingPunct="0">
                        <a:lnSpc>
                          <a:spcPct val="100000"/>
                        </a:lnSpc>
                        <a:spcBef>
                          <a:spcPct val="0"/>
                        </a:spcBef>
                        <a:spcAft>
                          <a:spcPct val="0"/>
                        </a:spcAft>
                        <a:buClrTx/>
                        <a:buSzTx/>
                        <a:buFontTx/>
                        <a:buNone/>
                        <a:tabLst/>
                      </a:pPr>
                      <a:r>
                        <a:rPr kumimoji="0" lang="fr-FR" sz="1000" b="0" i="0" u="none" strike="noStrike" cap="none" normalizeH="0" baseline="0" dirty="0">
                          <a:ln>
                            <a:noFill/>
                          </a:ln>
                          <a:solidFill>
                            <a:schemeClr val="tx1"/>
                          </a:solidFill>
                          <a:effectLst/>
                          <a:latin typeface="Arial" charset="0"/>
                          <a:ea typeface="MS Mincho" charset="-128"/>
                        </a:rPr>
                        <a:t>Origine de la matière des êtres vivants </a:t>
                      </a:r>
                      <a:endParaRPr kumimoji="0" lang="fr-FR" sz="1000" b="0" i="0" u="none" strike="noStrike" cap="none" normalizeH="0" baseline="0" dirty="0">
                        <a:ln>
                          <a:noFill/>
                        </a:ln>
                        <a:solidFill>
                          <a:schemeClr val="tx1"/>
                        </a:solidFill>
                        <a:effectLst/>
                        <a:latin typeface="Arial" charset="0"/>
                        <a:cs typeface="Times New Roman" pitchFamily="18" charset="0"/>
                      </a:endParaRPr>
                    </a:p>
                    <a:p>
                      <a:pPr marL="0" marR="0" lvl="0" indent="0" algn="l" defTabSz="457200" rtl="0" eaLnBrk="0" fontAlgn="base" latinLnBrk="0" hangingPunct="0">
                        <a:lnSpc>
                          <a:spcPct val="100000"/>
                        </a:lnSpc>
                        <a:spcBef>
                          <a:spcPct val="0"/>
                        </a:spcBef>
                        <a:spcAft>
                          <a:spcPct val="0"/>
                        </a:spcAft>
                        <a:buClrTx/>
                        <a:buSzTx/>
                        <a:buFontTx/>
                        <a:buNone/>
                        <a:tabLst/>
                      </a:pPr>
                      <a:r>
                        <a:rPr kumimoji="0" lang="fr-FR" sz="1000" b="0" i="0" u="none" strike="noStrike" cap="none" normalizeH="0" baseline="0" dirty="0">
                          <a:ln>
                            <a:noFill/>
                          </a:ln>
                          <a:solidFill>
                            <a:schemeClr val="tx1"/>
                          </a:solidFill>
                          <a:effectLst/>
                          <a:latin typeface="Arial" charset="0"/>
                          <a:ea typeface="MS Mincho" charset="-128"/>
                        </a:rPr>
                        <a:t>Des pratiques au service de l’alimentation humaine </a:t>
                      </a:r>
                      <a:endParaRPr kumimoji="0" lang="fr-FR" sz="1000" b="0" i="0" u="none" strike="noStrike" cap="none" normalizeH="0" baseline="0" dirty="0">
                        <a:ln>
                          <a:noFill/>
                        </a:ln>
                        <a:solidFill>
                          <a:schemeClr val="tx1"/>
                        </a:solidFill>
                        <a:effectLst/>
                        <a:latin typeface="Arial" charset="0"/>
                        <a:cs typeface="Times New Roman" pitchFamily="18" charset="0"/>
                      </a:endParaRPr>
                    </a:p>
                    <a:p>
                      <a:pPr marL="0" marR="0" lvl="0" indent="0" algn="l" defTabSz="457200" rtl="0" eaLnBrk="0" fontAlgn="base" latinLnBrk="0" hangingPunct="0">
                        <a:lnSpc>
                          <a:spcPct val="100000"/>
                        </a:lnSpc>
                        <a:spcBef>
                          <a:spcPct val="0"/>
                        </a:spcBef>
                        <a:spcAft>
                          <a:spcPct val="0"/>
                        </a:spcAft>
                        <a:buClrTx/>
                        <a:buSzTx/>
                        <a:buFontTx/>
                        <a:buNone/>
                        <a:tabLst/>
                      </a:pPr>
                      <a:r>
                        <a:rPr kumimoji="0" lang="fr-FR" sz="1000" b="0" i="0" u="none" strike="noStrike" cap="none" normalizeH="0" baseline="0" dirty="0">
                          <a:ln>
                            <a:noFill/>
                          </a:ln>
                          <a:solidFill>
                            <a:schemeClr val="tx1"/>
                          </a:solidFill>
                          <a:effectLst/>
                          <a:latin typeface="Arial" charset="0"/>
                          <a:ea typeface="MS Mincho" charset="-128"/>
                        </a:rPr>
                        <a:t>Diversité, parentés et unité des êtres vivants </a:t>
                      </a:r>
                      <a:endParaRPr kumimoji="0" lang="fr-FR" sz="1000" b="0" i="0" u="none" strike="noStrike" cap="none" normalizeH="0" baseline="0" dirty="0">
                        <a:ln>
                          <a:noFill/>
                        </a:ln>
                        <a:solidFill>
                          <a:schemeClr val="tx1"/>
                        </a:solidFill>
                        <a:effectLst/>
                        <a:latin typeface="Arial" charset="0"/>
                        <a:cs typeface="Times New Roman" pitchFamily="18" charset="0"/>
                      </a:endParaRPr>
                    </a:p>
                  </a:txBody>
                  <a:tcPr marL="91444" marR="91444" marT="45714" marB="4571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ysClr val="window" lastClr="FFFFFF"/>
                    </a:solidFill>
                  </a:tcPr>
                </a:tc>
                <a:tc vMerge="1">
                  <a:txBody>
                    <a:bodyPr/>
                    <a:lstStyle/>
                    <a:p>
                      <a:endParaRPr lang="fr-FR"/>
                    </a:p>
                  </a:txBody>
                  <a:tcPr/>
                </a:tc>
                <a:tc vMerge="1">
                  <a:txBody>
                    <a:bodyPr/>
                    <a:lstStyle/>
                    <a:p>
                      <a:endParaRPr lang="fr-FR"/>
                    </a:p>
                  </a:txBody>
                  <a:tcPr/>
                </a:tc>
                <a:extLst>
                  <a:ext uri="{0D108BD9-81ED-4DB2-BD59-A6C34878D82A}">
                    <a16:rowId xmlns:a16="http://schemas.microsoft.com/office/drawing/2014/main" val="10004"/>
                  </a:ext>
                </a:extLst>
              </a:tr>
              <a:tr h="1066559">
                <a:tc>
                  <a:txBody>
                    <a:bodyPr/>
                    <a:lstStyle>
                      <a:lvl1pPr marL="0" algn="l" defTabSz="457200" rtl="0" eaLnBrk="1" latinLnBrk="0" hangingPunct="1">
                        <a:defRPr sz="1800" kern="1200">
                          <a:solidFill>
                            <a:schemeClr val="tx1"/>
                          </a:solidFill>
                          <a:latin typeface="Calibri"/>
                        </a:defRPr>
                      </a:lvl1pPr>
                      <a:lvl2pPr marL="457200" algn="l" defTabSz="457200" rtl="0" eaLnBrk="1" latinLnBrk="0" hangingPunct="1">
                        <a:defRPr sz="1800" kern="1200">
                          <a:solidFill>
                            <a:schemeClr val="tx1"/>
                          </a:solidFill>
                          <a:latin typeface="Calibri"/>
                        </a:defRPr>
                      </a:lvl2pPr>
                      <a:lvl3pPr marL="914400" algn="l" defTabSz="457200" rtl="0" eaLnBrk="1" latinLnBrk="0" hangingPunct="1">
                        <a:defRPr sz="1800" kern="1200">
                          <a:solidFill>
                            <a:schemeClr val="tx1"/>
                          </a:solidFill>
                          <a:latin typeface="Calibri"/>
                        </a:defRPr>
                      </a:lvl3pPr>
                      <a:lvl4pPr marL="1371600" algn="l" defTabSz="457200" rtl="0" eaLnBrk="1" latinLnBrk="0" hangingPunct="1">
                        <a:defRPr sz="1800" kern="1200">
                          <a:solidFill>
                            <a:schemeClr val="tx1"/>
                          </a:solidFill>
                          <a:latin typeface="Calibri"/>
                        </a:defRPr>
                      </a:lvl4pPr>
                      <a:lvl5pPr marL="1828800" algn="l" defTabSz="457200" rtl="0" eaLnBrk="1" latinLnBrk="0" hangingPunct="1">
                        <a:defRPr sz="1800" kern="1200">
                          <a:solidFill>
                            <a:schemeClr val="tx1"/>
                          </a:solidFill>
                          <a:latin typeface="Calibri"/>
                        </a:defRPr>
                      </a:lvl5pPr>
                      <a:lvl6pPr marL="2286000" algn="l" defTabSz="457200" rtl="0" eaLnBrk="1" latinLnBrk="0" hangingPunct="1">
                        <a:defRPr sz="1800" kern="1200">
                          <a:solidFill>
                            <a:schemeClr val="tx1"/>
                          </a:solidFill>
                          <a:latin typeface="Calibri"/>
                        </a:defRPr>
                      </a:lvl6pPr>
                      <a:lvl7pPr marL="2743200" algn="l" defTabSz="457200" rtl="0" eaLnBrk="1" latinLnBrk="0" hangingPunct="1">
                        <a:defRPr sz="1800" kern="1200">
                          <a:solidFill>
                            <a:schemeClr val="tx1"/>
                          </a:solidFill>
                          <a:latin typeface="Calibri"/>
                        </a:defRPr>
                      </a:lvl7pPr>
                      <a:lvl8pPr marL="3200400" algn="l" defTabSz="457200" rtl="0" eaLnBrk="1" latinLnBrk="0" hangingPunct="1">
                        <a:defRPr sz="1800" kern="1200">
                          <a:solidFill>
                            <a:schemeClr val="tx1"/>
                          </a:solidFill>
                          <a:latin typeface="Calibri"/>
                        </a:defRPr>
                      </a:lvl8pPr>
                      <a:lvl9pPr marL="3657600" algn="l" defTabSz="457200" rtl="0" eaLnBrk="1" latinLnBrk="0" hangingPunct="1">
                        <a:defRPr sz="1800" kern="1200">
                          <a:solidFill>
                            <a:schemeClr val="tx1"/>
                          </a:solidFill>
                          <a:latin typeface="Calibri"/>
                        </a:defRPr>
                      </a:lvl9pPr>
                    </a:lstStyle>
                    <a:p>
                      <a:pPr marL="0" marR="0" lvl="0" indent="0" algn="l" defTabSz="457200" rtl="0" eaLnBrk="1" fontAlgn="base" latinLnBrk="0" hangingPunct="1">
                        <a:lnSpc>
                          <a:spcPct val="100000"/>
                        </a:lnSpc>
                        <a:spcBef>
                          <a:spcPct val="0"/>
                        </a:spcBef>
                        <a:spcAft>
                          <a:spcPct val="0"/>
                        </a:spcAft>
                        <a:buClrTx/>
                        <a:buSzTx/>
                        <a:buFontTx/>
                        <a:buNone/>
                        <a:tabLst/>
                      </a:pPr>
                      <a:r>
                        <a:rPr kumimoji="0" lang="fr-FR" sz="1000" b="0" i="0" u="none" strike="noStrike" cap="none" normalizeH="0" baseline="0">
                          <a:ln>
                            <a:noFill/>
                          </a:ln>
                          <a:solidFill>
                            <a:schemeClr val="tx1"/>
                          </a:solidFill>
                          <a:effectLst/>
                          <a:latin typeface="Arial" charset="0"/>
                          <a:ea typeface="MS Mincho" charset="-128"/>
                          <a:cs typeface="Arial" charset="0"/>
                        </a:rPr>
                        <a:t>Technologie</a:t>
                      </a:r>
                      <a:endParaRPr kumimoji="0" lang="fr-FR" sz="1000" b="0" i="0" u="none" strike="noStrike" cap="none" normalizeH="0" baseline="0">
                        <a:ln>
                          <a:noFill/>
                        </a:ln>
                        <a:solidFill>
                          <a:schemeClr val="tx1"/>
                        </a:solidFill>
                        <a:effectLst/>
                        <a:latin typeface="Arial" charset="0"/>
                        <a:ea typeface="MS Mincho" charset="-128"/>
                        <a:cs typeface="Times New Roman" pitchFamily="18" charset="0"/>
                      </a:endParaRPr>
                    </a:p>
                    <a:p>
                      <a:pPr marL="0" marR="0" lvl="0" indent="0" algn="l" defTabSz="457200" rtl="0" eaLnBrk="0" fontAlgn="base" latinLnBrk="0" hangingPunct="0">
                        <a:lnSpc>
                          <a:spcPct val="100000"/>
                        </a:lnSpc>
                        <a:spcBef>
                          <a:spcPct val="0"/>
                        </a:spcBef>
                        <a:spcAft>
                          <a:spcPct val="0"/>
                        </a:spcAft>
                        <a:buClrTx/>
                        <a:buSzTx/>
                        <a:buFontTx/>
                        <a:buNone/>
                        <a:tabLst/>
                      </a:pPr>
                      <a:r>
                        <a:rPr kumimoji="0" lang="fr-FR" sz="1000" b="0" i="0" u="none" strike="noStrike" cap="none" normalizeH="0" baseline="0">
                          <a:ln>
                            <a:noFill/>
                          </a:ln>
                          <a:solidFill>
                            <a:schemeClr val="tx1"/>
                          </a:solidFill>
                          <a:effectLst/>
                          <a:latin typeface="Arial" charset="0"/>
                          <a:ea typeface="MS Mincho" charset="-128"/>
                          <a:cs typeface="Arial" charset="0"/>
                        </a:rPr>
                        <a:t>1h30 (dont 30 minutes en effectifs allégés)</a:t>
                      </a:r>
                      <a:endParaRPr kumimoji="0" lang="fr-FR" sz="1000" b="0" i="0" u="none" strike="noStrike" cap="none" normalizeH="0" baseline="0">
                        <a:ln>
                          <a:noFill/>
                        </a:ln>
                        <a:solidFill>
                          <a:schemeClr val="tx1"/>
                        </a:solidFill>
                        <a:effectLst/>
                        <a:latin typeface="Arial" charset="0"/>
                      </a:endParaRPr>
                    </a:p>
                  </a:txBody>
                  <a:tcPr marL="91444" marR="91444" marT="45714" marB="4571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ysClr val="window" lastClr="FFFFFF"/>
                    </a:solidFill>
                  </a:tcPr>
                </a:tc>
                <a:tc>
                  <a:txBody>
                    <a:bodyPr/>
                    <a:lstStyle>
                      <a:lvl1pPr marL="0" algn="l" defTabSz="457200" rtl="0" eaLnBrk="1" latinLnBrk="0" hangingPunct="1">
                        <a:defRPr sz="1800" kern="1200">
                          <a:solidFill>
                            <a:schemeClr val="tx1"/>
                          </a:solidFill>
                          <a:latin typeface="Calibri"/>
                        </a:defRPr>
                      </a:lvl1pPr>
                      <a:lvl2pPr marL="457200" algn="l" defTabSz="457200" rtl="0" eaLnBrk="1" latinLnBrk="0" hangingPunct="1">
                        <a:defRPr sz="1800" kern="1200">
                          <a:solidFill>
                            <a:schemeClr val="tx1"/>
                          </a:solidFill>
                          <a:latin typeface="Calibri"/>
                        </a:defRPr>
                      </a:lvl2pPr>
                      <a:lvl3pPr marL="914400" algn="l" defTabSz="457200" rtl="0" eaLnBrk="1" latinLnBrk="0" hangingPunct="1">
                        <a:defRPr sz="1800" kern="1200">
                          <a:solidFill>
                            <a:schemeClr val="tx1"/>
                          </a:solidFill>
                          <a:latin typeface="Calibri"/>
                        </a:defRPr>
                      </a:lvl3pPr>
                      <a:lvl4pPr marL="1371600" algn="l" defTabSz="457200" rtl="0" eaLnBrk="1" latinLnBrk="0" hangingPunct="1">
                        <a:defRPr sz="1800" kern="1200">
                          <a:solidFill>
                            <a:schemeClr val="tx1"/>
                          </a:solidFill>
                          <a:latin typeface="Calibri"/>
                        </a:defRPr>
                      </a:lvl4pPr>
                      <a:lvl5pPr marL="1828800" algn="l" defTabSz="457200" rtl="0" eaLnBrk="1" latinLnBrk="0" hangingPunct="1">
                        <a:defRPr sz="1800" kern="1200">
                          <a:solidFill>
                            <a:schemeClr val="tx1"/>
                          </a:solidFill>
                          <a:latin typeface="Calibri"/>
                        </a:defRPr>
                      </a:lvl5pPr>
                      <a:lvl6pPr marL="2286000" algn="l" defTabSz="457200" rtl="0" eaLnBrk="1" latinLnBrk="0" hangingPunct="1">
                        <a:defRPr sz="1800" kern="1200">
                          <a:solidFill>
                            <a:schemeClr val="tx1"/>
                          </a:solidFill>
                          <a:latin typeface="Calibri"/>
                        </a:defRPr>
                      </a:lvl6pPr>
                      <a:lvl7pPr marL="2743200" algn="l" defTabSz="457200" rtl="0" eaLnBrk="1" latinLnBrk="0" hangingPunct="1">
                        <a:defRPr sz="1800" kern="1200">
                          <a:solidFill>
                            <a:schemeClr val="tx1"/>
                          </a:solidFill>
                          <a:latin typeface="Calibri"/>
                        </a:defRPr>
                      </a:lvl7pPr>
                      <a:lvl8pPr marL="3200400" algn="l" defTabSz="457200" rtl="0" eaLnBrk="1" latinLnBrk="0" hangingPunct="1">
                        <a:defRPr sz="1800" kern="1200">
                          <a:solidFill>
                            <a:schemeClr val="tx1"/>
                          </a:solidFill>
                          <a:latin typeface="Calibri"/>
                        </a:defRPr>
                      </a:lvl8pPr>
                      <a:lvl9pPr marL="3657600" algn="l" defTabSz="457200" rtl="0" eaLnBrk="1" latinLnBrk="0" hangingPunct="1">
                        <a:defRPr sz="1800" kern="1200">
                          <a:solidFill>
                            <a:schemeClr val="tx1"/>
                          </a:solidFill>
                          <a:latin typeface="Calibri"/>
                        </a:defRPr>
                      </a:lvl9pPr>
                    </a:lstStyle>
                    <a:p>
                      <a:pPr marL="0" marR="0" lvl="0" indent="0" algn="l" defTabSz="457200" rtl="0" eaLnBrk="1" fontAlgn="base" latinLnBrk="0" hangingPunct="1">
                        <a:lnSpc>
                          <a:spcPct val="100000"/>
                        </a:lnSpc>
                        <a:spcBef>
                          <a:spcPct val="0"/>
                        </a:spcBef>
                        <a:spcAft>
                          <a:spcPct val="0"/>
                        </a:spcAft>
                        <a:buClrTx/>
                        <a:buSzTx/>
                        <a:buFontTx/>
                        <a:buNone/>
                        <a:tabLst/>
                      </a:pPr>
                      <a:r>
                        <a:rPr kumimoji="0" lang="fr-FR" sz="1000" b="0" i="0" u="none" strike="noStrike" cap="none" normalizeH="0" baseline="0" dirty="0">
                          <a:ln>
                            <a:noFill/>
                          </a:ln>
                          <a:solidFill>
                            <a:schemeClr val="tx1"/>
                          </a:solidFill>
                          <a:effectLst/>
                          <a:latin typeface="Arial" charset="0"/>
                          <a:ea typeface="MS Mincho" charset="-128"/>
                          <a:cs typeface="Arial" charset="0"/>
                        </a:rPr>
                        <a:t>L’analyse du fonctionnement d’un objet technique,</a:t>
                      </a:r>
                      <a:endParaRPr kumimoji="0" lang="fr-FR" sz="1000" b="0" i="0" u="none" strike="noStrike" cap="none" normalizeH="0" baseline="0" dirty="0">
                        <a:ln>
                          <a:noFill/>
                        </a:ln>
                        <a:solidFill>
                          <a:schemeClr val="tx1"/>
                        </a:solidFill>
                        <a:effectLst/>
                        <a:latin typeface="Arial" charset="0"/>
                        <a:ea typeface="MS Mincho" charset="-128"/>
                        <a:cs typeface="Times New Roman" pitchFamily="18" charset="0"/>
                      </a:endParaRPr>
                    </a:p>
                    <a:p>
                      <a:pPr marL="0" marR="0" lvl="0" indent="0" algn="l" defTabSz="457200" rtl="0" eaLnBrk="0" fontAlgn="base" latinLnBrk="0" hangingPunct="0">
                        <a:lnSpc>
                          <a:spcPct val="100000"/>
                        </a:lnSpc>
                        <a:spcBef>
                          <a:spcPct val="0"/>
                        </a:spcBef>
                        <a:spcAft>
                          <a:spcPct val="0"/>
                        </a:spcAft>
                        <a:buClrTx/>
                        <a:buSzTx/>
                        <a:buFontTx/>
                        <a:buNone/>
                        <a:tabLst/>
                      </a:pPr>
                      <a:r>
                        <a:rPr kumimoji="0" lang="fr-FR" sz="1000" b="0" i="0" u="none" strike="noStrike" cap="none" normalizeH="0" baseline="0" dirty="0">
                          <a:ln>
                            <a:noFill/>
                          </a:ln>
                          <a:solidFill>
                            <a:schemeClr val="tx1"/>
                          </a:solidFill>
                          <a:effectLst/>
                          <a:latin typeface="Arial" charset="0"/>
                          <a:ea typeface="MS Mincho" charset="-128"/>
                          <a:cs typeface="Arial" charset="0"/>
                        </a:rPr>
                        <a:t>Les matériaux utilisés,</a:t>
                      </a:r>
                      <a:endParaRPr kumimoji="0" lang="fr-FR" sz="1000" b="0" i="0" u="none" strike="noStrike" cap="none" normalizeH="0" baseline="0" dirty="0">
                        <a:ln>
                          <a:noFill/>
                        </a:ln>
                        <a:solidFill>
                          <a:schemeClr val="tx1"/>
                        </a:solidFill>
                        <a:effectLst/>
                        <a:latin typeface="Arial" charset="0"/>
                        <a:cs typeface="Times New Roman" pitchFamily="18" charset="0"/>
                      </a:endParaRPr>
                    </a:p>
                    <a:p>
                      <a:pPr marL="0" marR="0" lvl="0" indent="0" algn="l" defTabSz="457200" rtl="0" eaLnBrk="0" fontAlgn="base" latinLnBrk="0" hangingPunct="0">
                        <a:lnSpc>
                          <a:spcPct val="100000"/>
                        </a:lnSpc>
                        <a:spcBef>
                          <a:spcPct val="0"/>
                        </a:spcBef>
                        <a:spcAft>
                          <a:spcPct val="0"/>
                        </a:spcAft>
                        <a:buClrTx/>
                        <a:buSzTx/>
                        <a:buFontTx/>
                        <a:buNone/>
                        <a:tabLst/>
                      </a:pPr>
                      <a:r>
                        <a:rPr kumimoji="0" lang="fr-FR" sz="1000" b="0" i="0" u="none" strike="noStrike" cap="none" normalizeH="0" baseline="0" dirty="0">
                          <a:ln>
                            <a:noFill/>
                          </a:ln>
                          <a:solidFill>
                            <a:schemeClr val="tx1"/>
                          </a:solidFill>
                          <a:effectLst/>
                          <a:latin typeface="Arial" charset="0"/>
                          <a:ea typeface="MS Mincho" charset="-128"/>
                        </a:rPr>
                        <a:t>Les énergies mises en œuvre</a:t>
                      </a:r>
                      <a:endParaRPr kumimoji="0" lang="fr-FR" sz="1000" b="0" i="0" u="none" strike="noStrike" cap="none" normalizeH="0" baseline="0" dirty="0">
                        <a:ln>
                          <a:noFill/>
                        </a:ln>
                        <a:solidFill>
                          <a:schemeClr val="tx1"/>
                        </a:solidFill>
                        <a:effectLst/>
                        <a:latin typeface="Arial" charset="0"/>
                        <a:cs typeface="Times New Roman" pitchFamily="18" charset="0"/>
                      </a:endParaRPr>
                    </a:p>
                    <a:p>
                      <a:pPr marL="0" marR="0" lvl="0" indent="0" algn="l" defTabSz="457200" rtl="0" eaLnBrk="0" fontAlgn="base" latinLnBrk="0" hangingPunct="0">
                        <a:lnSpc>
                          <a:spcPct val="100000"/>
                        </a:lnSpc>
                        <a:spcBef>
                          <a:spcPct val="0"/>
                        </a:spcBef>
                        <a:spcAft>
                          <a:spcPct val="0"/>
                        </a:spcAft>
                        <a:buClrTx/>
                        <a:buSzTx/>
                        <a:buFontTx/>
                        <a:buNone/>
                        <a:tabLst/>
                      </a:pPr>
                      <a:r>
                        <a:rPr kumimoji="0" lang="fr-FR" sz="1000" b="0" i="0" u="none" strike="noStrike" cap="none" normalizeH="0" baseline="0" dirty="0">
                          <a:ln>
                            <a:noFill/>
                          </a:ln>
                          <a:solidFill>
                            <a:schemeClr val="tx1"/>
                          </a:solidFill>
                          <a:effectLst/>
                          <a:latin typeface="Arial" charset="0"/>
                          <a:ea typeface="MS Mincho" charset="-128"/>
                        </a:rPr>
                        <a:t>L’évolution des objets techniques,</a:t>
                      </a:r>
                      <a:endParaRPr kumimoji="0" lang="fr-FR" sz="1000" b="0" i="0" u="none" strike="noStrike" cap="none" normalizeH="0" baseline="0" dirty="0">
                        <a:ln>
                          <a:noFill/>
                        </a:ln>
                        <a:solidFill>
                          <a:schemeClr val="tx1"/>
                        </a:solidFill>
                        <a:effectLst/>
                        <a:latin typeface="Arial" charset="0"/>
                        <a:cs typeface="Times New Roman" pitchFamily="18" charset="0"/>
                      </a:endParaRPr>
                    </a:p>
                    <a:p>
                      <a:pPr marL="0" marR="0" lvl="0" indent="0" algn="l" defTabSz="457200" rtl="0" eaLnBrk="0" fontAlgn="base" latinLnBrk="0" hangingPunct="0">
                        <a:lnSpc>
                          <a:spcPct val="100000"/>
                        </a:lnSpc>
                        <a:spcBef>
                          <a:spcPct val="0"/>
                        </a:spcBef>
                        <a:spcAft>
                          <a:spcPct val="0"/>
                        </a:spcAft>
                        <a:buClrTx/>
                        <a:buSzTx/>
                        <a:buFontTx/>
                        <a:buNone/>
                        <a:tabLst/>
                      </a:pPr>
                      <a:r>
                        <a:rPr kumimoji="0" lang="fr-FR" sz="1000" b="0" i="0" u="none" strike="noStrike" cap="none" normalizeH="0" baseline="0" dirty="0">
                          <a:ln>
                            <a:noFill/>
                          </a:ln>
                          <a:solidFill>
                            <a:schemeClr val="tx1"/>
                          </a:solidFill>
                          <a:effectLst/>
                          <a:latin typeface="Arial" charset="0"/>
                          <a:ea typeface="MS Mincho" charset="-128"/>
                        </a:rPr>
                        <a:t>La communication et la gestion de l’information</a:t>
                      </a:r>
                      <a:endParaRPr kumimoji="0" lang="fr-FR" sz="1000" b="0" i="0" u="none" strike="noStrike" cap="none" normalizeH="0" baseline="0" dirty="0">
                        <a:ln>
                          <a:noFill/>
                        </a:ln>
                        <a:solidFill>
                          <a:schemeClr val="tx1"/>
                        </a:solidFill>
                        <a:effectLst/>
                        <a:latin typeface="Arial" charset="0"/>
                        <a:cs typeface="Times New Roman" pitchFamily="18" charset="0"/>
                      </a:endParaRPr>
                    </a:p>
                    <a:p>
                      <a:pPr marL="0" marR="0" lvl="0" indent="0" algn="l" defTabSz="457200" rtl="0" eaLnBrk="0" fontAlgn="base" latinLnBrk="0" hangingPunct="0">
                        <a:lnSpc>
                          <a:spcPct val="100000"/>
                        </a:lnSpc>
                        <a:spcBef>
                          <a:spcPct val="0"/>
                        </a:spcBef>
                        <a:spcAft>
                          <a:spcPct val="0"/>
                        </a:spcAft>
                        <a:buClrTx/>
                        <a:buSzTx/>
                        <a:buFontTx/>
                        <a:buNone/>
                        <a:tabLst/>
                      </a:pPr>
                      <a:r>
                        <a:rPr kumimoji="0" lang="fr-FR" sz="1000" b="0" i="0" u="none" strike="noStrike" cap="none" normalizeH="0" baseline="0" dirty="0">
                          <a:ln>
                            <a:noFill/>
                          </a:ln>
                          <a:solidFill>
                            <a:schemeClr val="tx1"/>
                          </a:solidFill>
                          <a:effectLst/>
                          <a:latin typeface="Arial" charset="0"/>
                          <a:ea typeface="MS Mincho" charset="-128"/>
                        </a:rPr>
                        <a:t>Les processus de réalisation d’un objet technique</a:t>
                      </a:r>
                      <a:endParaRPr kumimoji="0" lang="fr-FR" sz="1000" b="0" i="0" u="none" strike="noStrike" cap="none" normalizeH="0" baseline="0" dirty="0">
                        <a:ln>
                          <a:noFill/>
                        </a:ln>
                        <a:solidFill>
                          <a:schemeClr val="tx1"/>
                        </a:solidFill>
                        <a:effectLst/>
                        <a:latin typeface="Arial" charset="0"/>
                        <a:cs typeface="Times New Roman" pitchFamily="18" charset="0"/>
                      </a:endParaRPr>
                    </a:p>
                  </a:txBody>
                  <a:tcPr marL="91444" marR="91444" marT="45714" marB="45714"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ysClr val="window" lastClr="FFFFFF"/>
                    </a:solidFill>
                  </a:tcPr>
                </a:tc>
                <a:tc vMerge="1">
                  <a:txBody>
                    <a:bodyPr/>
                    <a:lstStyle/>
                    <a:p>
                      <a:endParaRPr lang="fr-FR"/>
                    </a:p>
                  </a:txBody>
                  <a:tcPr/>
                </a:tc>
                <a:tc vMerge="1">
                  <a:txBody>
                    <a:bodyPr/>
                    <a:lstStyle/>
                    <a:p>
                      <a:endParaRPr lang="fr-FR"/>
                    </a:p>
                  </a:txBody>
                  <a:tcPr/>
                </a:tc>
                <a:extLst>
                  <a:ext uri="{0D108BD9-81ED-4DB2-BD59-A6C34878D82A}">
                    <a16:rowId xmlns:a16="http://schemas.microsoft.com/office/drawing/2014/main" val="10005"/>
                  </a:ext>
                </a:extLst>
              </a:tr>
            </a:tbl>
          </a:graphicData>
        </a:graphic>
      </p:graphicFrame>
      <p:sp>
        <p:nvSpPr>
          <p:cNvPr id="3" name="AutoShape 184"/>
          <p:cNvSpPr>
            <a:spLocks noChangeArrowheads="1"/>
          </p:cNvSpPr>
          <p:nvPr/>
        </p:nvSpPr>
        <p:spPr bwMode="auto">
          <a:xfrm>
            <a:off x="5795963" y="0"/>
            <a:ext cx="3348037" cy="1628775"/>
          </a:xfrm>
          <a:prstGeom prst="wedgeRoundRectCallout">
            <a:avLst>
              <a:gd name="adj1" fmla="val -940"/>
              <a:gd name="adj2" fmla="val 77444"/>
              <a:gd name="adj3" fmla="val 16667"/>
            </a:avLst>
          </a:prstGeom>
          <a:solidFill>
            <a:srgbClr val="BDDEFF"/>
          </a:solidFill>
          <a:ln w="9525">
            <a:solidFill>
              <a:srgbClr val="000000"/>
            </a:solidFill>
            <a:miter lim="800000"/>
            <a:headEnd/>
            <a:tailEnd/>
          </a:ln>
        </p:spPr>
        <p:txBody>
          <a:bodyPr/>
          <a:lstStyle/>
          <a:p>
            <a:r>
              <a:rPr lang="fr-FR" altLang="fr-FR" sz="1400" b="1">
                <a:solidFill>
                  <a:srgbClr val="0000FF"/>
                </a:solidFill>
              </a:rPr>
              <a:t>CM1-CM2-6</a:t>
            </a:r>
            <a:r>
              <a:rPr lang="fr-FR" altLang="fr-FR" sz="1400" b="1" baseline="30000">
                <a:solidFill>
                  <a:srgbClr val="0000FF"/>
                </a:solidFill>
              </a:rPr>
              <a:t>e</a:t>
            </a:r>
            <a:r>
              <a:rPr lang="fr-FR" altLang="fr-FR" sz="1400" b="1">
                <a:solidFill>
                  <a:srgbClr val="0000FF"/>
                </a:solidFill>
              </a:rPr>
              <a:t> Cycle 3 de consolidation:</a:t>
            </a:r>
          </a:p>
          <a:p>
            <a:r>
              <a:rPr lang="fr-FR" altLang="fr-FR" sz="1400" b="1">
                <a:solidFill>
                  <a:srgbClr val="0000FF"/>
                </a:solidFill>
              </a:rPr>
              <a:t>le programme définit globalement les contenus et précise les attendus de fin de  cycle</a:t>
            </a:r>
          </a:p>
        </p:txBody>
      </p:sp>
      <p:sp>
        <p:nvSpPr>
          <p:cNvPr id="4" name="AutoShape 174"/>
          <p:cNvSpPr>
            <a:spLocks noChangeArrowheads="1"/>
          </p:cNvSpPr>
          <p:nvPr/>
        </p:nvSpPr>
        <p:spPr bwMode="auto">
          <a:xfrm>
            <a:off x="0" y="0"/>
            <a:ext cx="3779838" cy="1700213"/>
          </a:xfrm>
          <a:prstGeom prst="wedgeRoundRectCallout">
            <a:avLst>
              <a:gd name="adj1" fmla="val 27199"/>
              <a:gd name="adj2" fmla="val 62000"/>
              <a:gd name="adj3" fmla="val 16667"/>
            </a:avLst>
          </a:prstGeom>
          <a:solidFill>
            <a:srgbClr val="800080"/>
          </a:solidFill>
          <a:ln w="9525">
            <a:solidFill>
              <a:srgbClr val="000000"/>
            </a:solidFill>
            <a:miter lim="800000"/>
            <a:headEnd/>
            <a:tailEnd/>
          </a:ln>
        </p:spPr>
        <p:txBody>
          <a:bodyPr/>
          <a:lstStyle/>
          <a:p>
            <a:pPr>
              <a:spcBef>
                <a:spcPct val="50000"/>
              </a:spcBef>
            </a:pPr>
            <a:r>
              <a:rPr lang="fr-FR" altLang="fr-FR" sz="1400" b="1">
                <a:solidFill>
                  <a:srgbClr val="FFFFFF"/>
                </a:solidFill>
              </a:rPr>
              <a:t>Cycle d’approfondissement CE2,CM1,CM2 .</a:t>
            </a:r>
          </a:p>
          <a:p>
            <a:pPr>
              <a:spcBef>
                <a:spcPct val="50000"/>
              </a:spcBef>
            </a:pPr>
            <a:r>
              <a:rPr lang="fr-FR" altLang="fr-FR" sz="1400" b="1">
                <a:solidFill>
                  <a:srgbClr val="FFFFFF"/>
                </a:solidFill>
              </a:rPr>
              <a:t>6em: cycle d’adaptation au collège .</a:t>
            </a:r>
          </a:p>
          <a:p>
            <a:pPr>
              <a:spcBef>
                <a:spcPct val="50000"/>
              </a:spcBef>
            </a:pPr>
            <a:r>
              <a:rPr lang="fr-FR" altLang="fr-FR" sz="1400" b="1">
                <a:solidFill>
                  <a:srgbClr val="FFFFFF"/>
                </a:solidFill>
              </a:rPr>
              <a:t>Le programme définit des enseignements séparément pour chaque classe</a:t>
            </a:r>
          </a:p>
        </p:txBody>
      </p:sp>
    </p:spTree>
    <p:extLst>
      <p:ext uri="{BB962C8B-B14F-4D97-AF65-F5344CB8AC3E}">
        <p14:creationId xmlns:p14="http://schemas.microsoft.com/office/powerpoint/2010/main" val="755729448"/>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oneTexte 6"/>
          <p:cNvSpPr txBox="1">
            <a:spLocks noChangeArrowheads="1"/>
          </p:cNvSpPr>
          <p:nvPr/>
        </p:nvSpPr>
        <p:spPr bwMode="auto">
          <a:xfrm>
            <a:off x="1872286" y="313064"/>
            <a:ext cx="5177443" cy="954107"/>
          </a:xfrm>
          <a:prstGeom prst="rect">
            <a:avLst/>
          </a:prstGeom>
          <a:noFill/>
          <a:ln w="9525">
            <a:noFill/>
            <a:miter lim="800000"/>
            <a:headEnd/>
            <a:tailEnd/>
          </a:ln>
        </p:spPr>
        <p:txBody>
          <a:bodyPr wrap="none">
            <a:spAutoFit/>
          </a:bodyPr>
          <a:lstStyle/>
          <a:p>
            <a:r>
              <a:rPr lang="fr-FR" altLang="fr-FR" sz="2800" b="1" dirty="0">
                <a:latin typeface="+mj-lt"/>
              </a:rPr>
              <a:t>Une progression  à construire  sur</a:t>
            </a:r>
          </a:p>
          <a:p>
            <a:r>
              <a:rPr lang="fr-FR" altLang="fr-FR" sz="2800" b="1" dirty="0">
                <a:latin typeface="+mj-lt"/>
              </a:rPr>
              <a:t> des thèmes interdisciplinaires </a:t>
            </a:r>
          </a:p>
        </p:txBody>
      </p:sp>
      <p:sp>
        <p:nvSpPr>
          <p:cNvPr id="3" name="ZoneTexte 2"/>
          <p:cNvSpPr txBox="1"/>
          <p:nvPr/>
        </p:nvSpPr>
        <p:spPr>
          <a:xfrm>
            <a:off x="635100" y="1606385"/>
            <a:ext cx="8494457" cy="2000548"/>
          </a:xfrm>
          <a:prstGeom prst="rect">
            <a:avLst/>
          </a:prstGeom>
          <a:noFill/>
        </p:spPr>
        <p:txBody>
          <a:bodyPr wrap="square" rtlCol="0">
            <a:spAutoFit/>
          </a:bodyPr>
          <a:lstStyle/>
          <a:p>
            <a:pPr marL="285750" lvl="0" indent="-285750" defTabSz="914400">
              <a:spcBef>
                <a:spcPct val="30000"/>
              </a:spcBef>
              <a:buFont typeface="Arial" panose="020B0604020202020204" pitchFamily="34" charset="0"/>
              <a:buChar char="•"/>
            </a:pPr>
            <a:r>
              <a:rPr lang="fr-FR" altLang="fr-FR" sz="2000" dirty="0">
                <a:solidFill>
                  <a:prstClr val="black"/>
                </a:solidFill>
                <a:latin typeface="+mj-lt"/>
                <a:cs typeface="Arial" panose="020B0604020202020204" pitchFamily="34" charset="0"/>
              </a:rPr>
              <a:t>Les savoirs sont regroupés en </a:t>
            </a:r>
            <a:r>
              <a:rPr lang="fr-FR" altLang="fr-FR" sz="2000" b="1" dirty="0">
                <a:solidFill>
                  <a:prstClr val="black"/>
                </a:solidFill>
                <a:latin typeface="+mj-lt"/>
                <a:cs typeface="Arial" panose="020B0604020202020204" pitchFamily="34" charset="0"/>
              </a:rPr>
              <a:t>4 thèmes principaux </a:t>
            </a:r>
            <a:r>
              <a:rPr lang="fr-FR" altLang="fr-FR" sz="2000" dirty="0">
                <a:solidFill>
                  <a:prstClr val="black"/>
                </a:solidFill>
                <a:latin typeface="+mj-lt"/>
                <a:cs typeface="Arial" panose="020B0604020202020204" pitchFamily="34" charset="0"/>
              </a:rPr>
              <a:t>dans le programme, </a:t>
            </a:r>
          </a:p>
          <a:p>
            <a:pPr marL="285750" lvl="0" indent="-285750" defTabSz="914400">
              <a:spcBef>
                <a:spcPct val="30000"/>
              </a:spcBef>
              <a:buFont typeface="Arial" panose="020B0604020202020204" pitchFamily="34" charset="0"/>
              <a:buChar char="•"/>
            </a:pPr>
            <a:r>
              <a:rPr lang="fr-FR" altLang="fr-FR" sz="2000" dirty="0">
                <a:solidFill>
                  <a:prstClr val="black"/>
                </a:solidFill>
                <a:latin typeface="+mj-lt"/>
                <a:cs typeface="Arial" panose="020B0604020202020204" pitchFamily="34" charset="0"/>
              </a:rPr>
              <a:t>mais ces thèmes ne constituent pas forcément des thématiques interdisciplinaires.</a:t>
            </a:r>
          </a:p>
          <a:p>
            <a:pPr marL="285750" lvl="0" indent="-285750" defTabSz="914400">
              <a:buFont typeface="Arial" panose="020B0604020202020204" pitchFamily="34" charset="0"/>
              <a:buChar char="•"/>
            </a:pPr>
            <a:r>
              <a:rPr lang="fr-FR" altLang="fr-FR" sz="2000" dirty="0">
                <a:solidFill>
                  <a:prstClr val="black"/>
                </a:solidFill>
                <a:latin typeface="+mj-lt"/>
                <a:cs typeface="Arial" panose="020B0604020202020204" pitchFamily="34" charset="0"/>
              </a:rPr>
              <a:t>Les thématiques sont  notamment reliées au </a:t>
            </a:r>
            <a:r>
              <a:rPr lang="fr-FR" altLang="fr-FR" sz="2000" b="1" dirty="0">
                <a:solidFill>
                  <a:prstClr val="black"/>
                </a:solidFill>
                <a:latin typeface="+mj-lt"/>
                <a:cs typeface="Arial" pitchFamily="34" charset="0"/>
              </a:rPr>
              <a:t>concept d'énergie  </a:t>
            </a:r>
            <a:r>
              <a:rPr lang="fr-FR" altLang="fr-FR" sz="2000" dirty="0">
                <a:solidFill>
                  <a:prstClr val="black"/>
                </a:solidFill>
                <a:latin typeface="+mj-lt"/>
                <a:cs typeface="Arial" pitchFamily="34" charset="0"/>
              </a:rPr>
              <a:t>et les notions étudiées </a:t>
            </a:r>
            <a:r>
              <a:rPr lang="fr-FR" altLang="fr-FR" dirty="0">
                <a:solidFill>
                  <a:prstClr val="black"/>
                </a:solidFill>
                <a:latin typeface="+mj-lt"/>
                <a:cs typeface="Arial" pitchFamily="34" charset="0"/>
              </a:rPr>
              <a:t>trouvent leur application  dans l’éducation au </a:t>
            </a:r>
            <a:r>
              <a:rPr lang="fr-FR" altLang="fr-FR" b="1" dirty="0">
                <a:solidFill>
                  <a:prstClr val="black"/>
                </a:solidFill>
                <a:latin typeface="+mj-lt"/>
                <a:cs typeface="Arial" pitchFamily="34" charset="0"/>
              </a:rPr>
              <a:t>développement durable</a:t>
            </a:r>
            <a:r>
              <a:rPr lang="fr-FR" altLang="fr-FR" dirty="0">
                <a:solidFill>
                  <a:prstClr val="black"/>
                </a:solidFill>
                <a:latin typeface="+mj-lt"/>
                <a:cs typeface="Arial" pitchFamily="34" charset="0"/>
              </a:rPr>
              <a:t>. </a:t>
            </a:r>
          </a:p>
        </p:txBody>
      </p:sp>
      <p:sp>
        <p:nvSpPr>
          <p:cNvPr id="4" name="ZoneTexte 3"/>
          <p:cNvSpPr txBox="1"/>
          <p:nvPr/>
        </p:nvSpPr>
        <p:spPr>
          <a:xfrm>
            <a:off x="129063" y="4015756"/>
            <a:ext cx="4069942" cy="2585323"/>
          </a:xfrm>
          <a:prstGeom prst="rect">
            <a:avLst/>
          </a:prstGeom>
          <a:noFill/>
          <a:ln w="3175">
            <a:solidFill>
              <a:schemeClr val="tx1"/>
            </a:solidFill>
          </a:ln>
        </p:spPr>
        <p:txBody>
          <a:bodyPr wrap="square" rtlCol="0">
            <a:spAutoFit/>
          </a:bodyPr>
          <a:lstStyle/>
          <a:p>
            <a:r>
              <a:rPr lang="fr-FR" dirty="0">
                <a:latin typeface="+mj-lt"/>
              </a:rPr>
              <a:t>4 thèmes principaux:</a:t>
            </a:r>
          </a:p>
          <a:p>
            <a:pPr marL="285750" indent="-285750">
              <a:buFont typeface="Wingdings" panose="05000000000000000000" pitchFamily="2" charset="2"/>
              <a:buChar char="§"/>
            </a:pPr>
            <a:r>
              <a:rPr lang="fr-FR" dirty="0">
                <a:latin typeface="+mj-lt"/>
              </a:rPr>
              <a:t>Matière, mouvement, énergie, informations</a:t>
            </a:r>
          </a:p>
          <a:p>
            <a:pPr marL="285750" indent="-285750">
              <a:buFont typeface="Wingdings" panose="05000000000000000000" pitchFamily="2" charset="2"/>
              <a:buChar char="§"/>
            </a:pPr>
            <a:r>
              <a:rPr lang="fr-FR" dirty="0">
                <a:latin typeface="+mj-lt"/>
              </a:rPr>
              <a:t>Le vivant, sa diversité et les fonctions qui le caractérisent</a:t>
            </a:r>
          </a:p>
          <a:p>
            <a:pPr marL="285750" indent="-285750">
              <a:buFont typeface="Wingdings" panose="05000000000000000000" pitchFamily="2" charset="2"/>
              <a:buChar char="§"/>
            </a:pPr>
            <a:r>
              <a:rPr lang="fr-FR" dirty="0">
                <a:latin typeface="+mj-lt"/>
              </a:rPr>
              <a:t>Matériaux et objets techniques</a:t>
            </a:r>
          </a:p>
          <a:p>
            <a:pPr marL="285750" indent="-285750">
              <a:buFont typeface="Wingdings" panose="05000000000000000000" pitchFamily="2" charset="2"/>
              <a:buChar char="§"/>
            </a:pPr>
            <a:r>
              <a:rPr lang="fr-FR" dirty="0">
                <a:latin typeface="+mj-lt"/>
              </a:rPr>
              <a:t>La planète Terre, Les êtres vivants dans leur environnement</a:t>
            </a:r>
          </a:p>
          <a:p>
            <a:pPr marL="285750" indent="-285750">
              <a:buFont typeface="Wingdings" panose="05000000000000000000" pitchFamily="2" charset="2"/>
              <a:buChar char="§"/>
            </a:pPr>
            <a:endParaRPr lang="fr-FR" dirty="0"/>
          </a:p>
        </p:txBody>
      </p:sp>
      <p:sp>
        <p:nvSpPr>
          <p:cNvPr id="5" name="Rectangle 1"/>
          <p:cNvSpPr>
            <a:spLocks noChangeArrowheads="1"/>
          </p:cNvSpPr>
          <p:nvPr/>
        </p:nvSpPr>
        <p:spPr bwMode="auto">
          <a:xfrm>
            <a:off x="5073445" y="4130035"/>
            <a:ext cx="3952568" cy="2308324"/>
          </a:xfrm>
          <a:prstGeom prst="rect">
            <a:avLst/>
          </a:prstGeom>
          <a:noFill/>
          <a:ln w="3175">
            <a:solidFill>
              <a:schemeClr val="tx1"/>
            </a:solidFill>
            <a:miter lim="800000"/>
            <a:headEnd/>
            <a:tailEnd/>
          </a:ln>
          <a:effectLst/>
        </p:spPr>
        <p:txBody>
          <a:bodyPr wrap="square" anchor="ctr">
            <a:spAutoFit/>
          </a:bodyPr>
          <a:lstStyle/>
          <a:p>
            <a:pPr defTabSz="914400"/>
            <a:r>
              <a:rPr lang="fr-FR" altLang="fr-FR" dirty="0">
                <a:latin typeface="+mj-lt"/>
                <a:cs typeface="Arial" pitchFamily="34" charset="0"/>
              </a:rPr>
              <a:t>Exemples de thématiques interdisciplinaires : </a:t>
            </a:r>
          </a:p>
          <a:p>
            <a:pPr defTabSz="914400"/>
            <a:r>
              <a:rPr lang="fr-FR" altLang="fr-FR" dirty="0">
                <a:latin typeface="+mj-lt"/>
                <a:cs typeface="Arial" pitchFamily="34" charset="0"/>
              </a:rPr>
              <a:t>Et si nous faisions du pain ?</a:t>
            </a:r>
          </a:p>
          <a:p>
            <a:pPr defTabSz="914400"/>
            <a:r>
              <a:rPr lang="fr-FR" altLang="fr-FR" dirty="0">
                <a:latin typeface="+mj-lt"/>
                <a:cs typeface="Arial" pitchFamily="34" charset="0"/>
              </a:rPr>
              <a:t>Notre environnement change</a:t>
            </a:r>
          </a:p>
          <a:p>
            <a:pPr defTabSz="914400"/>
            <a:r>
              <a:rPr lang="fr-FR" altLang="fr-FR" dirty="0">
                <a:latin typeface="+mj-lt"/>
                <a:cs typeface="Arial" pitchFamily="34" charset="0"/>
              </a:rPr>
              <a:t>Mars, une nouvelle planète pour vivre ?</a:t>
            </a:r>
          </a:p>
          <a:p>
            <a:pPr defTabSz="914400"/>
            <a:r>
              <a:rPr lang="fr-FR" altLang="fr-FR" dirty="0">
                <a:latin typeface="+mj-lt"/>
                <a:cs typeface="Arial" pitchFamily="34" charset="0"/>
              </a:rPr>
              <a:t>….</a:t>
            </a:r>
          </a:p>
          <a:p>
            <a:pPr defTabSz="914400"/>
            <a:r>
              <a:rPr lang="fr-FR" altLang="fr-FR" dirty="0">
                <a:latin typeface="+mj-lt"/>
                <a:cs typeface="Arial" pitchFamily="34" charset="0"/>
              </a:rPr>
              <a:t>d’autres exemples sur le site http://www.fondation-lamap.org/</a:t>
            </a:r>
          </a:p>
        </p:txBody>
      </p:sp>
      <p:sp>
        <p:nvSpPr>
          <p:cNvPr id="6" name="Flèche droite 5"/>
          <p:cNvSpPr/>
          <p:nvPr/>
        </p:nvSpPr>
        <p:spPr>
          <a:xfrm>
            <a:off x="4342212" y="5102942"/>
            <a:ext cx="731233" cy="550587"/>
          </a:xfrm>
          <a:prstGeom prst="rightArrow">
            <a:avLst/>
          </a:prstGeom>
        </p:spPr>
        <p:style>
          <a:lnRef idx="1">
            <a:schemeClr val="accent1"/>
          </a:lnRef>
          <a:fillRef idx="3">
            <a:schemeClr val="accent1"/>
          </a:fillRef>
          <a:effectRef idx="2">
            <a:schemeClr val="accent1"/>
          </a:effectRef>
          <a:fontRef idx="minor">
            <a:schemeClr val="lt1"/>
          </a:fontRef>
        </p:style>
        <p:txBody>
          <a:bodyPr rtlCol="0" anchor="ctr"/>
          <a:lstStyle/>
          <a:p>
            <a:pPr algn="ctr"/>
            <a:endParaRPr lang="fr-FR"/>
          </a:p>
        </p:txBody>
      </p:sp>
    </p:spTree>
    <p:extLst>
      <p:ext uri="{BB962C8B-B14F-4D97-AF65-F5344CB8AC3E}">
        <p14:creationId xmlns:p14="http://schemas.microsoft.com/office/powerpoint/2010/main" val="3544782086"/>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dirty="0"/>
              <a:t>Plan de l’exposé</a:t>
            </a:r>
          </a:p>
        </p:txBody>
      </p:sp>
      <p:sp>
        <p:nvSpPr>
          <p:cNvPr id="4" name="Espace réservé du contenu 3"/>
          <p:cNvSpPr>
            <a:spLocks noGrp="1"/>
          </p:cNvSpPr>
          <p:nvPr>
            <p:ph idx="1"/>
          </p:nvPr>
        </p:nvSpPr>
        <p:spPr>
          <a:xfrm>
            <a:off x="892884" y="1600200"/>
            <a:ext cx="7793915" cy="4525963"/>
          </a:xfrm>
        </p:spPr>
        <p:txBody>
          <a:bodyPr/>
          <a:lstStyle/>
          <a:p>
            <a:pPr marL="514350" indent="-514350">
              <a:buFont typeface="+mj-lt"/>
              <a:buAutoNum type="arabicPeriod"/>
            </a:pPr>
            <a:r>
              <a:rPr lang="fr-FR" dirty="0"/>
              <a:t>Esprit et structure du programme</a:t>
            </a:r>
          </a:p>
          <a:p>
            <a:pPr marL="514350" indent="-514350">
              <a:buFont typeface="+mj-lt"/>
              <a:buAutoNum type="arabicPeriod"/>
            </a:pPr>
            <a:r>
              <a:rPr lang="fr-FR" dirty="0"/>
              <a:t>L’enseignement de Sciences et Technologie en 6</a:t>
            </a:r>
            <a:r>
              <a:rPr lang="fr-FR" baseline="30000" dirty="0"/>
              <a:t>ème</a:t>
            </a:r>
            <a:r>
              <a:rPr lang="fr-FR" dirty="0"/>
              <a:t> </a:t>
            </a:r>
          </a:p>
          <a:p>
            <a:pPr marL="514350" indent="-514350">
              <a:buFont typeface="+mj-lt"/>
              <a:buAutoNum type="arabicPeriod"/>
            </a:pPr>
            <a:r>
              <a:rPr lang="fr-FR" dirty="0"/>
              <a:t>Progression sur le  cycle 4</a:t>
            </a:r>
          </a:p>
          <a:p>
            <a:pPr marL="514350" indent="-514350">
              <a:buFont typeface="+mj-lt"/>
              <a:buAutoNum type="arabicPeriod"/>
            </a:pPr>
            <a:r>
              <a:rPr lang="fr-FR" dirty="0"/>
              <a:t>Enseignement d’informatique</a:t>
            </a:r>
          </a:p>
          <a:p>
            <a:pPr marL="514350" indent="-514350">
              <a:buFont typeface="+mj-lt"/>
              <a:buAutoNum type="arabicPeriod"/>
            </a:pPr>
            <a:r>
              <a:rPr lang="fr-FR" dirty="0"/>
              <a:t>Evolution des contenus</a:t>
            </a:r>
          </a:p>
          <a:p>
            <a:pPr marL="514350" indent="-514350">
              <a:buFont typeface="+mj-lt"/>
              <a:buAutoNum type="arabicPeriod"/>
            </a:pPr>
            <a:r>
              <a:rPr lang="fr-FR" dirty="0"/>
              <a:t>L’épreuve du DNB</a:t>
            </a:r>
          </a:p>
          <a:p>
            <a:pPr marL="514350" indent="-514350">
              <a:buFont typeface="+mj-lt"/>
              <a:buAutoNum type="arabicPeriod"/>
            </a:pPr>
            <a:endParaRPr lang="fr-FR" dirty="0"/>
          </a:p>
        </p:txBody>
      </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oneTexte 6"/>
          <p:cNvSpPr txBox="1">
            <a:spLocks noChangeArrowheads="1"/>
          </p:cNvSpPr>
          <p:nvPr/>
        </p:nvSpPr>
        <p:spPr bwMode="auto">
          <a:xfrm>
            <a:off x="2034909" y="313064"/>
            <a:ext cx="5177443" cy="954107"/>
          </a:xfrm>
          <a:prstGeom prst="rect">
            <a:avLst/>
          </a:prstGeom>
          <a:noFill/>
          <a:ln w="9525">
            <a:noFill/>
            <a:miter lim="800000"/>
            <a:headEnd/>
            <a:tailEnd/>
          </a:ln>
        </p:spPr>
        <p:txBody>
          <a:bodyPr wrap="none">
            <a:spAutoFit/>
          </a:bodyPr>
          <a:lstStyle/>
          <a:p>
            <a:r>
              <a:rPr lang="fr-FR" altLang="fr-FR" sz="2800" b="1" dirty="0">
                <a:latin typeface="+mj-lt"/>
              </a:rPr>
              <a:t>Une progression  à construire  sur</a:t>
            </a:r>
          </a:p>
          <a:p>
            <a:r>
              <a:rPr lang="fr-FR" altLang="fr-FR" sz="2800" b="1" dirty="0">
                <a:latin typeface="+mj-lt"/>
              </a:rPr>
              <a:t> des thèmes interdisciplinaires </a:t>
            </a:r>
          </a:p>
        </p:txBody>
      </p:sp>
      <p:sp>
        <p:nvSpPr>
          <p:cNvPr id="3" name="ZoneTexte 2"/>
          <p:cNvSpPr txBox="1"/>
          <p:nvPr/>
        </p:nvSpPr>
        <p:spPr>
          <a:xfrm>
            <a:off x="5321102" y="2320954"/>
            <a:ext cx="3583859" cy="1015663"/>
          </a:xfrm>
          <a:prstGeom prst="rect">
            <a:avLst/>
          </a:prstGeom>
          <a:noFill/>
        </p:spPr>
        <p:txBody>
          <a:bodyPr wrap="square" rtlCol="0">
            <a:spAutoFit/>
          </a:bodyPr>
          <a:lstStyle/>
          <a:p>
            <a:r>
              <a:rPr lang="fr-FR" sz="2000" dirty="0">
                <a:latin typeface="+mj-lt"/>
              </a:rPr>
              <a:t>Un thème à partir duquel on questionne  pour faire émerger des questions  : la planète  Mars</a:t>
            </a:r>
          </a:p>
        </p:txBody>
      </p:sp>
      <p:sp>
        <p:nvSpPr>
          <p:cNvPr id="4" name="ZoneTexte 3"/>
          <p:cNvSpPr txBox="1"/>
          <p:nvPr/>
        </p:nvSpPr>
        <p:spPr>
          <a:xfrm>
            <a:off x="619431" y="2459454"/>
            <a:ext cx="3583859" cy="707886"/>
          </a:xfrm>
          <a:prstGeom prst="rect">
            <a:avLst/>
          </a:prstGeom>
          <a:noFill/>
        </p:spPr>
        <p:txBody>
          <a:bodyPr wrap="square" rtlCol="0">
            <a:spAutoFit/>
          </a:bodyPr>
          <a:lstStyle/>
          <a:p>
            <a:r>
              <a:rPr lang="fr-FR" sz="2000" dirty="0">
                <a:latin typeface="+mj-lt"/>
              </a:rPr>
              <a:t>Une question : Mars , une nouvelle planète pour vivre ?</a:t>
            </a:r>
          </a:p>
        </p:txBody>
      </p:sp>
      <p:sp>
        <p:nvSpPr>
          <p:cNvPr id="5" name="ZoneTexte 4"/>
          <p:cNvSpPr txBox="1"/>
          <p:nvPr/>
        </p:nvSpPr>
        <p:spPr>
          <a:xfrm>
            <a:off x="3496567" y="1474839"/>
            <a:ext cx="1127064" cy="369332"/>
          </a:xfrm>
          <a:prstGeom prst="rect">
            <a:avLst/>
          </a:prstGeom>
          <a:noFill/>
        </p:spPr>
        <p:txBody>
          <a:bodyPr wrap="square" rtlCol="0">
            <a:spAutoFit/>
          </a:bodyPr>
          <a:lstStyle/>
          <a:p>
            <a:r>
              <a:rPr lang="fr-FR" dirty="0"/>
              <a:t> </a:t>
            </a:r>
            <a:r>
              <a:rPr lang="fr-FR" b="1" dirty="0"/>
              <a:t>Entrée</a:t>
            </a:r>
          </a:p>
        </p:txBody>
      </p:sp>
      <p:sp>
        <p:nvSpPr>
          <p:cNvPr id="6" name="Rectangle 5"/>
          <p:cNvSpPr/>
          <p:nvPr/>
        </p:nvSpPr>
        <p:spPr>
          <a:xfrm>
            <a:off x="1925299" y="5399939"/>
            <a:ext cx="5507888" cy="1323439"/>
          </a:xfrm>
          <a:prstGeom prst="rect">
            <a:avLst/>
          </a:prstGeom>
        </p:spPr>
        <p:txBody>
          <a:bodyPr wrap="square">
            <a:spAutoFit/>
          </a:bodyPr>
          <a:lstStyle/>
          <a:p>
            <a:pPr lvl="0"/>
            <a:r>
              <a:rPr lang="fr-FR" sz="2000" dirty="0">
                <a:solidFill>
                  <a:prstClr val="black"/>
                </a:solidFill>
                <a:latin typeface="+mj-lt"/>
              </a:rPr>
              <a:t>Traiter ces questions du point de vue des trois champs disciplinaires de façon  à faire acquérir aux élèves les connaissances et les compétences du programme</a:t>
            </a:r>
          </a:p>
        </p:txBody>
      </p:sp>
      <p:sp>
        <p:nvSpPr>
          <p:cNvPr id="7" name="Flèche droite 6"/>
          <p:cNvSpPr/>
          <p:nvPr/>
        </p:nvSpPr>
        <p:spPr>
          <a:xfrm rot="1924547">
            <a:off x="4501360" y="1896386"/>
            <a:ext cx="678426" cy="331527"/>
          </a:xfrm>
          <a:prstGeom prst="rightArrow">
            <a:avLst/>
          </a:prstGeom>
        </p:spPr>
        <p:style>
          <a:lnRef idx="1">
            <a:schemeClr val="accent1"/>
          </a:lnRef>
          <a:fillRef idx="3">
            <a:schemeClr val="accent1"/>
          </a:fillRef>
          <a:effectRef idx="2">
            <a:schemeClr val="accent1"/>
          </a:effectRef>
          <a:fontRef idx="minor">
            <a:schemeClr val="lt1"/>
          </a:fontRef>
        </p:style>
        <p:txBody>
          <a:bodyPr rtlCol="0" anchor="ctr"/>
          <a:lstStyle/>
          <a:p>
            <a:pPr algn="ctr"/>
            <a:endParaRPr lang="fr-FR"/>
          </a:p>
        </p:txBody>
      </p:sp>
      <p:sp>
        <p:nvSpPr>
          <p:cNvPr id="8" name="Flèche droite 7"/>
          <p:cNvSpPr/>
          <p:nvPr/>
        </p:nvSpPr>
        <p:spPr>
          <a:xfrm rot="8046149">
            <a:off x="2854571" y="1934740"/>
            <a:ext cx="678426" cy="331527"/>
          </a:xfrm>
          <a:prstGeom prst="rightArrow">
            <a:avLst/>
          </a:prstGeom>
        </p:spPr>
        <p:style>
          <a:lnRef idx="1">
            <a:schemeClr val="accent1"/>
          </a:lnRef>
          <a:fillRef idx="3">
            <a:schemeClr val="accent1"/>
          </a:fillRef>
          <a:effectRef idx="2">
            <a:schemeClr val="accent1"/>
          </a:effectRef>
          <a:fontRef idx="minor">
            <a:schemeClr val="lt1"/>
          </a:fontRef>
        </p:style>
        <p:txBody>
          <a:bodyPr rtlCol="0" anchor="ctr"/>
          <a:lstStyle/>
          <a:p>
            <a:pPr algn="ctr"/>
            <a:endParaRPr lang="fr-FR"/>
          </a:p>
        </p:txBody>
      </p:sp>
      <p:sp>
        <p:nvSpPr>
          <p:cNvPr id="9" name="Flèche vers le bas 8"/>
          <p:cNvSpPr/>
          <p:nvPr/>
        </p:nvSpPr>
        <p:spPr>
          <a:xfrm>
            <a:off x="3838873" y="4629802"/>
            <a:ext cx="442451" cy="628471"/>
          </a:xfrm>
          <a:prstGeom prst="downArrow">
            <a:avLst/>
          </a:prstGeom>
        </p:spPr>
        <p:style>
          <a:lnRef idx="1">
            <a:schemeClr val="accent1"/>
          </a:lnRef>
          <a:fillRef idx="3">
            <a:schemeClr val="accent1"/>
          </a:fillRef>
          <a:effectRef idx="2">
            <a:schemeClr val="accent1"/>
          </a:effectRef>
          <a:fontRef idx="minor">
            <a:schemeClr val="lt1"/>
          </a:fontRef>
        </p:style>
        <p:txBody>
          <a:bodyPr rtlCol="0" anchor="ctr"/>
          <a:lstStyle/>
          <a:p>
            <a:pPr algn="ctr"/>
            <a:endParaRPr lang="fr-FR"/>
          </a:p>
        </p:txBody>
      </p:sp>
      <p:sp>
        <p:nvSpPr>
          <p:cNvPr id="10" name="ZoneTexte 9"/>
          <p:cNvSpPr txBox="1"/>
          <p:nvPr/>
        </p:nvSpPr>
        <p:spPr>
          <a:xfrm>
            <a:off x="3496567" y="4270700"/>
            <a:ext cx="1127064" cy="369332"/>
          </a:xfrm>
          <a:prstGeom prst="rect">
            <a:avLst/>
          </a:prstGeom>
          <a:noFill/>
        </p:spPr>
        <p:txBody>
          <a:bodyPr wrap="square" rtlCol="0">
            <a:spAutoFit/>
          </a:bodyPr>
          <a:lstStyle/>
          <a:p>
            <a:r>
              <a:rPr lang="fr-FR" b="1" dirty="0"/>
              <a:t>Objectif </a:t>
            </a:r>
          </a:p>
        </p:txBody>
      </p:sp>
    </p:spTree>
    <p:extLst>
      <p:ext uri="{BB962C8B-B14F-4D97-AF65-F5344CB8AC3E}">
        <p14:creationId xmlns:p14="http://schemas.microsoft.com/office/powerpoint/2010/main" val="2175739822"/>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oneTexte 6"/>
          <p:cNvSpPr txBox="1">
            <a:spLocks noChangeArrowheads="1"/>
          </p:cNvSpPr>
          <p:nvPr/>
        </p:nvSpPr>
        <p:spPr bwMode="auto">
          <a:xfrm>
            <a:off x="1722671" y="308417"/>
            <a:ext cx="5236946" cy="954107"/>
          </a:xfrm>
          <a:prstGeom prst="rect">
            <a:avLst/>
          </a:prstGeom>
          <a:noFill/>
          <a:ln w="9525">
            <a:noFill/>
            <a:miter lim="800000"/>
            <a:headEnd/>
            <a:tailEnd/>
          </a:ln>
        </p:spPr>
        <p:txBody>
          <a:bodyPr wrap="none">
            <a:spAutoFit/>
          </a:bodyPr>
          <a:lstStyle/>
          <a:p>
            <a:r>
              <a:rPr lang="fr-FR" altLang="fr-FR" sz="2800" b="1" dirty="0">
                <a:latin typeface="+mj-lt"/>
              </a:rPr>
              <a:t>Une pédagogie qui met en œuvre </a:t>
            </a:r>
          </a:p>
          <a:p>
            <a:r>
              <a:rPr lang="fr-FR" altLang="fr-FR" sz="2800" b="1" dirty="0">
                <a:latin typeface="+mj-lt"/>
              </a:rPr>
              <a:t>les démarches  scientifiques</a:t>
            </a:r>
          </a:p>
        </p:txBody>
      </p:sp>
      <p:sp>
        <p:nvSpPr>
          <p:cNvPr id="3" name="ZoneTexte 2"/>
          <p:cNvSpPr txBox="1"/>
          <p:nvPr/>
        </p:nvSpPr>
        <p:spPr>
          <a:xfrm>
            <a:off x="412954" y="1798746"/>
            <a:ext cx="8288593" cy="707886"/>
          </a:xfrm>
          <a:prstGeom prst="rect">
            <a:avLst/>
          </a:prstGeom>
          <a:noFill/>
        </p:spPr>
        <p:txBody>
          <a:bodyPr wrap="square" rtlCol="0">
            <a:spAutoFit/>
          </a:bodyPr>
          <a:lstStyle/>
          <a:p>
            <a:r>
              <a:rPr lang="fr-FR" sz="2000" dirty="0">
                <a:latin typeface="+mj-lt"/>
              </a:rPr>
              <a:t>Les démarches pédagogiques doivent permettre de faire acquérir aux élèves les démarches scientifiques </a:t>
            </a:r>
          </a:p>
        </p:txBody>
      </p:sp>
      <p:sp>
        <p:nvSpPr>
          <p:cNvPr id="4" name="ZoneTexte 3"/>
          <p:cNvSpPr txBox="1"/>
          <p:nvPr/>
        </p:nvSpPr>
        <p:spPr>
          <a:xfrm>
            <a:off x="1127759" y="2487356"/>
            <a:ext cx="7573788" cy="5262979"/>
          </a:xfrm>
          <a:prstGeom prst="rect">
            <a:avLst/>
          </a:prstGeom>
          <a:noFill/>
        </p:spPr>
        <p:txBody>
          <a:bodyPr wrap="square" rtlCol="0">
            <a:spAutoFit/>
          </a:bodyPr>
          <a:lstStyle/>
          <a:p>
            <a:endParaRPr lang="fr-FR" dirty="0"/>
          </a:p>
          <a:p>
            <a:pPr marL="285750" indent="-285750">
              <a:buFont typeface="Arial" panose="020B0604020202020204" pitchFamily="34" charset="0"/>
              <a:buChar char="•"/>
            </a:pPr>
            <a:r>
              <a:rPr lang="fr-FR" sz="2400" dirty="0">
                <a:latin typeface="+mj-lt"/>
              </a:rPr>
              <a:t>Démarche d’investigation</a:t>
            </a:r>
          </a:p>
          <a:p>
            <a:pPr marL="285750" indent="-285750">
              <a:buFont typeface="Arial" panose="020B0604020202020204" pitchFamily="34" charset="0"/>
              <a:buChar char="•"/>
            </a:pPr>
            <a:endParaRPr lang="fr-FR" sz="2400" dirty="0">
              <a:latin typeface="+mj-lt"/>
            </a:endParaRPr>
          </a:p>
          <a:p>
            <a:pPr marL="285750" indent="-285750">
              <a:buFont typeface="Arial" panose="020B0604020202020204" pitchFamily="34" charset="0"/>
              <a:buChar char="•"/>
            </a:pPr>
            <a:r>
              <a:rPr lang="fr-FR" sz="2400" dirty="0">
                <a:latin typeface="+mj-lt"/>
              </a:rPr>
              <a:t>Démarche de résolution de problème</a:t>
            </a:r>
          </a:p>
          <a:p>
            <a:pPr marL="285750" indent="-285750">
              <a:buFont typeface="Arial" panose="020B0604020202020204" pitchFamily="34" charset="0"/>
              <a:buChar char="•"/>
            </a:pPr>
            <a:endParaRPr lang="fr-FR" sz="2400" dirty="0">
              <a:latin typeface="+mj-lt"/>
            </a:endParaRPr>
          </a:p>
          <a:p>
            <a:pPr marL="285750" indent="-285750">
              <a:buFont typeface="Arial" panose="020B0604020202020204" pitchFamily="34" charset="0"/>
              <a:buChar char="•"/>
            </a:pPr>
            <a:r>
              <a:rPr lang="fr-FR" sz="2400" dirty="0">
                <a:latin typeface="+mj-lt"/>
              </a:rPr>
              <a:t>Privilégier l’expérimentation </a:t>
            </a:r>
          </a:p>
          <a:p>
            <a:pPr marL="285750" indent="-285750">
              <a:buFont typeface="Arial" panose="020B0604020202020204" pitchFamily="34" charset="0"/>
              <a:buChar char="•"/>
            </a:pPr>
            <a:endParaRPr lang="fr-FR" sz="2400" dirty="0">
              <a:latin typeface="+mj-lt"/>
            </a:endParaRPr>
          </a:p>
          <a:p>
            <a:pPr marL="285750" indent="-285750">
              <a:buFont typeface="Arial" panose="020B0604020202020204" pitchFamily="34" charset="0"/>
              <a:buChar char="•"/>
            </a:pPr>
            <a:r>
              <a:rPr lang="fr-FR" sz="2400" dirty="0">
                <a:latin typeface="+mj-lt"/>
              </a:rPr>
              <a:t>La partie Technologie ne doit pas se limiter à de la fabrication</a:t>
            </a:r>
          </a:p>
          <a:p>
            <a:pPr marL="285750" indent="-285750">
              <a:buFont typeface="Arial" panose="020B0604020202020204" pitchFamily="34" charset="0"/>
              <a:buChar char="•"/>
            </a:pPr>
            <a:endParaRPr lang="fr-FR" sz="2400" dirty="0">
              <a:latin typeface="+mj-lt"/>
            </a:endParaRPr>
          </a:p>
          <a:p>
            <a:pPr marL="285750" indent="-285750">
              <a:buFont typeface="Arial" panose="020B0604020202020204" pitchFamily="34" charset="0"/>
              <a:buChar char="•"/>
            </a:pPr>
            <a:endParaRPr lang="fr-FR" sz="2400" dirty="0">
              <a:latin typeface="+mj-lt"/>
            </a:endParaRPr>
          </a:p>
          <a:p>
            <a:pPr marL="285750" indent="-285750">
              <a:buFont typeface="Arial" panose="020B0604020202020204" pitchFamily="34" charset="0"/>
              <a:buChar char="•"/>
            </a:pPr>
            <a:endParaRPr lang="fr-FR" sz="2400" dirty="0">
              <a:latin typeface="+mj-lt"/>
            </a:endParaRPr>
          </a:p>
          <a:p>
            <a:endParaRPr lang="fr-FR" dirty="0"/>
          </a:p>
          <a:p>
            <a:endParaRPr lang="fr-FR" dirty="0"/>
          </a:p>
          <a:p>
            <a:r>
              <a:rPr lang="fr-FR" dirty="0"/>
              <a:t>:</a:t>
            </a:r>
          </a:p>
        </p:txBody>
      </p:sp>
    </p:spTree>
    <p:extLst>
      <p:ext uri="{BB962C8B-B14F-4D97-AF65-F5344CB8AC3E}">
        <p14:creationId xmlns:p14="http://schemas.microsoft.com/office/powerpoint/2010/main" val="1778507469"/>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ZoneTexte 3"/>
          <p:cNvSpPr txBox="1"/>
          <p:nvPr/>
        </p:nvSpPr>
        <p:spPr>
          <a:xfrm>
            <a:off x="596816" y="1488960"/>
            <a:ext cx="8547183" cy="4524315"/>
          </a:xfrm>
          <a:prstGeom prst="rect">
            <a:avLst/>
          </a:prstGeom>
          <a:noFill/>
        </p:spPr>
        <p:txBody>
          <a:bodyPr wrap="square" rtlCol="0">
            <a:spAutoFit/>
          </a:bodyPr>
          <a:lstStyle/>
          <a:p>
            <a:pPr marL="342900" indent="-342900">
              <a:buFont typeface="Arial" panose="020B0604020202020204" pitchFamily="34" charset="0"/>
              <a:buChar char="•"/>
            </a:pPr>
            <a:r>
              <a:rPr lang="fr-FR" sz="2400" dirty="0">
                <a:latin typeface="+mj-lt"/>
              </a:rPr>
              <a:t>De la concertation entre enseignants: </a:t>
            </a:r>
            <a:r>
              <a:rPr lang="fr-FR" sz="2400" dirty="0">
                <a:solidFill>
                  <a:srgbClr val="000000"/>
                </a:solidFill>
                <a:latin typeface="+mj-lt"/>
              </a:rPr>
              <a:t> </a:t>
            </a:r>
            <a:r>
              <a:rPr lang="fr-FR" sz="2400" dirty="0">
                <a:solidFill>
                  <a:srgbClr val="000000"/>
                </a:solidFill>
                <a:latin typeface="+mj-lt"/>
                <a:ea typeface="Calibri"/>
              </a:rPr>
              <a:t>échanges de connaissances, d'analyses, de méthodes.</a:t>
            </a:r>
            <a:endParaRPr lang="fr-FR" sz="2400" dirty="0">
              <a:latin typeface="+mj-lt"/>
            </a:endParaRPr>
          </a:p>
          <a:p>
            <a:pPr marL="342900" indent="-342900">
              <a:buFont typeface="Arial" panose="020B0604020202020204" pitchFamily="34" charset="0"/>
              <a:buChar char="•"/>
            </a:pPr>
            <a:endParaRPr lang="fr-FR" sz="2400" dirty="0">
              <a:latin typeface="+mj-lt"/>
            </a:endParaRPr>
          </a:p>
          <a:p>
            <a:pPr marL="342900" indent="-342900">
              <a:buFont typeface="Arial" panose="020B0604020202020204" pitchFamily="34" charset="0"/>
              <a:buChar char="•"/>
            </a:pPr>
            <a:endParaRPr lang="fr-FR" sz="2400" dirty="0">
              <a:latin typeface="+mj-lt"/>
            </a:endParaRPr>
          </a:p>
          <a:p>
            <a:pPr marL="342900" indent="-342900">
              <a:buFont typeface="Arial" panose="020B0604020202020204" pitchFamily="34" charset="0"/>
              <a:buChar char="•"/>
            </a:pPr>
            <a:r>
              <a:rPr lang="fr-FR" sz="2400" dirty="0">
                <a:latin typeface="+mj-lt"/>
              </a:rPr>
              <a:t>Des pratiques pédagogiques  communes :</a:t>
            </a:r>
          </a:p>
          <a:p>
            <a:pPr marL="800100" lvl="1" indent="-342900">
              <a:buFont typeface="Wingdings" panose="05000000000000000000" pitchFamily="2" charset="2"/>
              <a:buChar char="§"/>
            </a:pPr>
            <a:r>
              <a:rPr lang="fr-FR" sz="2400" dirty="0">
                <a:latin typeface="+mj-lt"/>
              </a:rPr>
              <a:t>des rituelles de séances communes ( problématiques – démarches – bilan- remédiation) ;</a:t>
            </a:r>
          </a:p>
          <a:p>
            <a:pPr marL="800100" lvl="1" indent="-342900">
              <a:buFont typeface="Wingdings" panose="05000000000000000000" pitchFamily="2" charset="2"/>
              <a:buChar char="§"/>
            </a:pPr>
            <a:r>
              <a:rPr lang="fr-FR" sz="2400" dirty="0">
                <a:latin typeface="+mj-lt"/>
              </a:rPr>
              <a:t>un  unique cahier de sciences ;</a:t>
            </a:r>
          </a:p>
          <a:p>
            <a:pPr marL="800100" lvl="1" indent="-342900">
              <a:buFont typeface="Wingdings" panose="05000000000000000000" pitchFamily="2" charset="2"/>
              <a:buChar char="§"/>
            </a:pPr>
            <a:r>
              <a:rPr lang="fr-FR" sz="2400" dirty="0">
                <a:latin typeface="+mj-lt"/>
              </a:rPr>
              <a:t>une démarche d’évaluation commun e (échelles descriptives sur les compétences – évaluations formative et sommative);</a:t>
            </a:r>
          </a:p>
          <a:p>
            <a:pPr marL="800100" lvl="1" indent="-342900">
              <a:buFont typeface="Wingdings" panose="05000000000000000000" pitchFamily="2" charset="2"/>
              <a:buChar char="§"/>
            </a:pPr>
            <a:r>
              <a:rPr lang="fr-FR" sz="2400" dirty="0">
                <a:latin typeface="+mj-lt"/>
              </a:rPr>
              <a:t>un vocabulaire scientifique commun .</a:t>
            </a:r>
          </a:p>
          <a:p>
            <a:pPr marL="342900" indent="-342900">
              <a:buFont typeface="Wingdings" panose="05000000000000000000" pitchFamily="2" charset="2"/>
              <a:buChar char="§"/>
            </a:pPr>
            <a:endParaRPr lang="fr-FR" sz="2400" dirty="0">
              <a:latin typeface="+mj-lt"/>
            </a:endParaRPr>
          </a:p>
        </p:txBody>
      </p:sp>
      <p:sp>
        <p:nvSpPr>
          <p:cNvPr id="5" name="ZoneTexte 6"/>
          <p:cNvSpPr txBox="1">
            <a:spLocks noChangeArrowheads="1"/>
          </p:cNvSpPr>
          <p:nvPr/>
        </p:nvSpPr>
        <p:spPr bwMode="auto">
          <a:xfrm>
            <a:off x="1257890" y="313065"/>
            <a:ext cx="6890541" cy="954107"/>
          </a:xfrm>
          <a:prstGeom prst="rect">
            <a:avLst/>
          </a:prstGeom>
          <a:noFill/>
          <a:ln w="9525">
            <a:noFill/>
            <a:miter lim="800000"/>
            <a:headEnd/>
            <a:tailEnd/>
          </a:ln>
        </p:spPr>
        <p:txBody>
          <a:bodyPr wrap="none">
            <a:spAutoFit/>
          </a:bodyPr>
          <a:lstStyle/>
          <a:p>
            <a:r>
              <a:rPr lang="fr-FR" altLang="fr-FR" sz="2800" b="1" dirty="0">
                <a:latin typeface="+mj-lt"/>
              </a:rPr>
              <a:t>Une organisation qui permet la cohérence de</a:t>
            </a:r>
          </a:p>
          <a:p>
            <a:r>
              <a:rPr lang="fr-FR" altLang="fr-FR" sz="2800" b="1" dirty="0">
                <a:latin typeface="+mj-lt"/>
              </a:rPr>
              <a:t>l’enseignement</a:t>
            </a:r>
          </a:p>
        </p:txBody>
      </p:sp>
    </p:spTree>
    <p:extLst>
      <p:ext uri="{BB962C8B-B14F-4D97-AF65-F5344CB8AC3E}">
        <p14:creationId xmlns:p14="http://schemas.microsoft.com/office/powerpoint/2010/main" val="2091271941"/>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ZoneTexte 4"/>
          <p:cNvSpPr txBox="1"/>
          <p:nvPr/>
        </p:nvSpPr>
        <p:spPr>
          <a:xfrm>
            <a:off x="1898650" y="1512888"/>
            <a:ext cx="2266950" cy="803275"/>
          </a:xfrm>
          <a:prstGeom prst="snip1Rect">
            <a:avLst/>
          </a:prstGeom>
          <a:solidFill>
            <a:schemeClr val="bg1">
              <a:lumMod val="95000"/>
            </a:schemeClr>
          </a:solidFill>
        </p:spPr>
        <p:txBody>
          <a:bodyPr>
            <a:spAutoFit/>
          </a:bodyPr>
          <a:lstStyle/>
          <a:p>
            <a:pPr algn="ctr">
              <a:defRPr/>
            </a:pPr>
            <a:r>
              <a:rPr lang="fr-FR" sz="1400" dirty="0">
                <a:solidFill>
                  <a:schemeClr val="accent6">
                    <a:lumMod val="50000"/>
                  </a:schemeClr>
                </a:solidFill>
                <a:cs typeface="Arial" panose="020B0604020202020204" pitchFamily="34" charset="0"/>
              </a:rPr>
              <a:t>Quels sont les organismes vivants </a:t>
            </a:r>
          </a:p>
          <a:p>
            <a:pPr algn="ctr">
              <a:defRPr/>
            </a:pPr>
            <a:r>
              <a:rPr lang="fr-FR" sz="1400" dirty="0">
                <a:solidFill>
                  <a:schemeClr val="accent6">
                    <a:lumMod val="50000"/>
                  </a:schemeClr>
                </a:solidFill>
                <a:cs typeface="Arial" panose="020B0604020202020204" pitchFamily="34" charset="0"/>
              </a:rPr>
              <a:t>dans la cour du collège ?</a:t>
            </a:r>
          </a:p>
        </p:txBody>
      </p:sp>
      <p:sp>
        <p:nvSpPr>
          <p:cNvPr id="7" name="ZoneTexte 6"/>
          <p:cNvSpPr txBox="1"/>
          <p:nvPr/>
        </p:nvSpPr>
        <p:spPr>
          <a:xfrm>
            <a:off x="1898650" y="2987675"/>
            <a:ext cx="2459038" cy="803275"/>
          </a:xfrm>
          <a:prstGeom prst="snip1Rect">
            <a:avLst/>
          </a:prstGeom>
          <a:solidFill>
            <a:schemeClr val="bg1">
              <a:lumMod val="95000"/>
            </a:schemeClr>
          </a:solidFill>
        </p:spPr>
        <p:txBody>
          <a:bodyPr>
            <a:spAutoFit/>
          </a:bodyPr>
          <a:lstStyle/>
          <a:p>
            <a:pPr algn="ctr">
              <a:defRPr/>
            </a:pPr>
            <a:r>
              <a:rPr lang="fr-FR" sz="1400" dirty="0">
                <a:solidFill>
                  <a:schemeClr val="accent6">
                    <a:lumMod val="50000"/>
                  </a:schemeClr>
                </a:solidFill>
                <a:latin typeface="Arial" charset="0"/>
              </a:rPr>
              <a:t>Recherche des interactions des organismes avec l’environnement</a:t>
            </a:r>
          </a:p>
        </p:txBody>
      </p:sp>
      <p:cxnSp>
        <p:nvCxnSpPr>
          <p:cNvPr id="8" name="Connecteur droit avec flèche 7"/>
          <p:cNvCxnSpPr>
            <a:endCxn id="20" idx="2"/>
          </p:cNvCxnSpPr>
          <p:nvPr/>
        </p:nvCxnSpPr>
        <p:spPr>
          <a:xfrm flipV="1">
            <a:off x="4219575" y="1784350"/>
            <a:ext cx="1408113" cy="38100"/>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0" name="ZoneTexte 9"/>
          <p:cNvSpPr txBox="1">
            <a:spLocks noChangeArrowheads="1"/>
          </p:cNvSpPr>
          <p:nvPr/>
        </p:nvSpPr>
        <p:spPr bwMode="auto">
          <a:xfrm>
            <a:off x="6105525" y="2081213"/>
            <a:ext cx="1939925" cy="831850"/>
          </a:xfrm>
          <a:prstGeom prst="rect">
            <a:avLst/>
          </a:prstGeom>
          <a:noFill/>
          <a:ln w="9525">
            <a:noFill/>
            <a:miter lim="800000"/>
            <a:headEnd/>
            <a:tailEnd/>
          </a:ln>
        </p:spPr>
        <p:txBody>
          <a:bodyPr wrap="none">
            <a:spAutoFit/>
          </a:bodyPr>
          <a:lstStyle/>
          <a:p>
            <a:pPr algn="ctr"/>
            <a:r>
              <a:rPr lang="fr-FR" altLang="fr-FR" sz="1200"/>
              <a:t>Formulation d’hypothèses</a:t>
            </a:r>
          </a:p>
          <a:p>
            <a:pPr algn="ctr"/>
            <a:r>
              <a:rPr lang="fr-FR" altLang="fr-FR" sz="1200"/>
              <a:t>(Température, lumière) </a:t>
            </a:r>
            <a:br>
              <a:rPr lang="fr-FR" altLang="fr-FR" sz="1200"/>
            </a:br>
            <a:endParaRPr lang="fr-FR" altLang="fr-FR" sz="1200"/>
          </a:p>
          <a:p>
            <a:pPr algn="ctr"/>
            <a:endParaRPr lang="fr-FR" altLang="fr-FR" sz="1200"/>
          </a:p>
        </p:txBody>
      </p:sp>
      <p:cxnSp>
        <p:nvCxnSpPr>
          <p:cNvPr id="12" name="Connecteur droit avec flèche 11"/>
          <p:cNvCxnSpPr/>
          <p:nvPr/>
        </p:nvCxnSpPr>
        <p:spPr>
          <a:xfrm flipV="1">
            <a:off x="4357688" y="1924050"/>
            <a:ext cx="1270000" cy="1517650"/>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4" name="ZoneTexte 13"/>
          <p:cNvSpPr txBox="1">
            <a:spLocks noChangeArrowheads="1"/>
          </p:cNvSpPr>
          <p:nvPr/>
        </p:nvSpPr>
        <p:spPr bwMode="auto">
          <a:xfrm>
            <a:off x="3808413" y="4419600"/>
            <a:ext cx="2008187" cy="461963"/>
          </a:xfrm>
          <a:prstGeom prst="rect">
            <a:avLst/>
          </a:prstGeom>
          <a:noFill/>
          <a:ln w="9525">
            <a:noFill/>
            <a:miter lim="800000"/>
            <a:headEnd/>
            <a:tailEnd/>
          </a:ln>
        </p:spPr>
        <p:txBody>
          <a:bodyPr wrap="none">
            <a:spAutoFit/>
          </a:bodyPr>
          <a:lstStyle/>
          <a:p>
            <a:pPr algn="ctr"/>
            <a:r>
              <a:rPr lang="fr-FR" altLang="fr-FR" sz="1200" dirty="0"/>
              <a:t>Tests et validation – </a:t>
            </a:r>
          </a:p>
          <a:p>
            <a:pPr algn="ctr"/>
            <a:r>
              <a:rPr lang="fr-FR" altLang="fr-FR" sz="1200" dirty="0"/>
              <a:t>infirmation des hypothèses</a:t>
            </a:r>
          </a:p>
        </p:txBody>
      </p:sp>
      <p:sp>
        <p:nvSpPr>
          <p:cNvPr id="15" name="ZoneTexte 14"/>
          <p:cNvSpPr txBox="1"/>
          <p:nvPr/>
        </p:nvSpPr>
        <p:spPr>
          <a:xfrm>
            <a:off x="3954463" y="4048125"/>
            <a:ext cx="1784350" cy="333375"/>
          </a:xfrm>
          <a:prstGeom prst="snip1Rect">
            <a:avLst/>
          </a:prstGeom>
          <a:solidFill>
            <a:schemeClr val="bg1">
              <a:lumMod val="95000"/>
            </a:schemeClr>
          </a:solidFill>
        </p:spPr>
        <p:txBody>
          <a:bodyPr wrap="none">
            <a:spAutoFit/>
          </a:bodyPr>
          <a:lstStyle/>
          <a:p>
            <a:pPr>
              <a:defRPr/>
            </a:pPr>
            <a:r>
              <a:rPr lang="fr-FR" sz="1400" dirty="0">
                <a:solidFill>
                  <a:schemeClr val="accent6">
                    <a:lumMod val="50000"/>
                  </a:schemeClr>
                </a:solidFill>
                <a:latin typeface="Arial" charset="0"/>
              </a:rPr>
              <a:t>Besoin de mesures </a:t>
            </a:r>
          </a:p>
        </p:txBody>
      </p:sp>
      <p:sp>
        <p:nvSpPr>
          <p:cNvPr id="16" name="ZoneTexte 15"/>
          <p:cNvSpPr txBox="1">
            <a:spLocks noChangeArrowheads="1"/>
          </p:cNvSpPr>
          <p:nvPr/>
        </p:nvSpPr>
        <p:spPr bwMode="auto">
          <a:xfrm>
            <a:off x="6027738" y="4114800"/>
            <a:ext cx="2667718" cy="276999"/>
          </a:xfrm>
          <a:prstGeom prst="rect">
            <a:avLst/>
          </a:prstGeom>
          <a:noFill/>
          <a:ln w="9525">
            <a:noFill/>
            <a:miter lim="800000"/>
            <a:headEnd/>
            <a:tailEnd/>
          </a:ln>
        </p:spPr>
        <p:txBody>
          <a:bodyPr wrap="none">
            <a:spAutoFit/>
          </a:bodyPr>
          <a:lstStyle/>
          <a:p>
            <a:r>
              <a:rPr lang="fr-FR" altLang="fr-FR" sz="1200" dirty="0">
                <a:solidFill>
                  <a:srgbClr val="C00000"/>
                </a:solidFill>
              </a:rPr>
              <a:t>Thermomètre (réalisation), luxmètre</a:t>
            </a:r>
          </a:p>
        </p:txBody>
      </p:sp>
      <p:sp>
        <p:nvSpPr>
          <p:cNvPr id="17" name="ZoneTexte 16"/>
          <p:cNvSpPr txBox="1">
            <a:spLocks noChangeArrowheads="1"/>
          </p:cNvSpPr>
          <p:nvPr/>
        </p:nvSpPr>
        <p:spPr bwMode="auto">
          <a:xfrm>
            <a:off x="5848350" y="4370388"/>
            <a:ext cx="3152775" cy="830997"/>
          </a:xfrm>
          <a:prstGeom prst="rect">
            <a:avLst/>
          </a:prstGeom>
          <a:noFill/>
          <a:ln w="9525">
            <a:noFill/>
            <a:miter lim="800000"/>
            <a:headEnd/>
            <a:tailEnd/>
          </a:ln>
        </p:spPr>
        <p:txBody>
          <a:bodyPr wrap="square">
            <a:spAutoFit/>
          </a:bodyPr>
          <a:lstStyle/>
          <a:p>
            <a:pPr algn="ctr"/>
            <a:r>
              <a:rPr lang="fr-FR" altLang="fr-FR" sz="1200" dirty="0"/>
              <a:t>Fonctions  de service, fonctions techniques, solutions technologiques, choix de matériaux, identifier un signal</a:t>
            </a:r>
          </a:p>
          <a:p>
            <a:pPr algn="ctr"/>
            <a:r>
              <a:rPr lang="fr-FR" altLang="fr-FR" sz="1200" dirty="0"/>
              <a:t>Évolution des appareils de mesure…</a:t>
            </a:r>
          </a:p>
        </p:txBody>
      </p:sp>
      <p:sp>
        <p:nvSpPr>
          <p:cNvPr id="18" name="ZoneTexte 17"/>
          <p:cNvSpPr txBox="1"/>
          <p:nvPr/>
        </p:nvSpPr>
        <p:spPr>
          <a:xfrm>
            <a:off x="1320800" y="5886450"/>
            <a:ext cx="2968625" cy="701675"/>
          </a:xfrm>
          <a:prstGeom prst="snip1Rect">
            <a:avLst/>
          </a:prstGeom>
          <a:solidFill>
            <a:schemeClr val="bg1">
              <a:lumMod val="95000"/>
            </a:schemeClr>
          </a:solidFill>
        </p:spPr>
        <p:txBody>
          <a:bodyPr wrap="none">
            <a:spAutoFit/>
          </a:bodyPr>
          <a:lstStyle/>
          <a:p>
            <a:pPr algn="ctr">
              <a:defRPr/>
            </a:pPr>
            <a:r>
              <a:rPr lang="fr-FR" sz="1200" dirty="0">
                <a:solidFill>
                  <a:schemeClr val="accent6">
                    <a:lumMod val="50000"/>
                  </a:schemeClr>
                </a:solidFill>
                <a:latin typeface="Arial" charset="0"/>
              </a:rPr>
              <a:t>Etude des modifications du peuplement </a:t>
            </a:r>
          </a:p>
          <a:p>
            <a:pPr algn="ctr">
              <a:defRPr/>
            </a:pPr>
            <a:r>
              <a:rPr lang="fr-FR" sz="1200" dirty="0">
                <a:solidFill>
                  <a:schemeClr val="accent6">
                    <a:lumMod val="50000"/>
                  </a:schemeClr>
                </a:solidFill>
                <a:latin typeface="Arial" charset="0"/>
              </a:rPr>
              <a:t>en fonction </a:t>
            </a:r>
          </a:p>
          <a:p>
            <a:pPr algn="ctr">
              <a:defRPr/>
            </a:pPr>
            <a:r>
              <a:rPr lang="fr-FR" sz="1200" dirty="0">
                <a:solidFill>
                  <a:schemeClr val="accent6">
                    <a:lumMod val="50000"/>
                  </a:schemeClr>
                </a:solidFill>
                <a:latin typeface="Arial" charset="0"/>
              </a:rPr>
              <a:t>des conditions physiques du milieu</a:t>
            </a:r>
          </a:p>
        </p:txBody>
      </p:sp>
      <p:sp>
        <p:nvSpPr>
          <p:cNvPr id="19" name="Rectangle 18"/>
          <p:cNvSpPr/>
          <p:nvPr/>
        </p:nvSpPr>
        <p:spPr>
          <a:xfrm>
            <a:off x="-33338" y="2325688"/>
            <a:ext cx="1854201" cy="922337"/>
          </a:xfrm>
          <a:prstGeom prst="rect">
            <a:avLst/>
          </a:prstGeom>
          <a:solidFill>
            <a:schemeClr val="accent1">
              <a:lumMod val="20000"/>
              <a:lumOff val="80000"/>
            </a:schemeClr>
          </a:solidFill>
        </p:spPr>
        <p:txBody>
          <a:bodyPr>
            <a:spAutoFit/>
          </a:bodyPr>
          <a:lstStyle/>
          <a:p>
            <a:pPr>
              <a:defRPr/>
            </a:pPr>
            <a:r>
              <a:rPr lang="fr-FR" b="1" dirty="0">
                <a:solidFill>
                  <a:srgbClr val="C00000"/>
                </a:solidFill>
                <a:latin typeface="Arial" charset="0"/>
              </a:rPr>
              <a:t>Notre environnement</a:t>
            </a:r>
          </a:p>
          <a:p>
            <a:pPr algn="ctr">
              <a:defRPr/>
            </a:pPr>
            <a:r>
              <a:rPr lang="fr-FR" b="1" dirty="0">
                <a:solidFill>
                  <a:srgbClr val="C00000"/>
                </a:solidFill>
                <a:latin typeface="Arial" charset="0"/>
              </a:rPr>
              <a:t>change</a:t>
            </a:r>
          </a:p>
        </p:txBody>
      </p:sp>
      <p:sp>
        <p:nvSpPr>
          <p:cNvPr id="20" name="Rogner un rectangle à un seul coin 19"/>
          <p:cNvSpPr/>
          <p:nvPr/>
        </p:nvSpPr>
        <p:spPr>
          <a:xfrm>
            <a:off x="5627688" y="1500188"/>
            <a:ext cx="3070225" cy="569912"/>
          </a:xfrm>
          <a:prstGeom prst="snip1Rect">
            <a:avLst/>
          </a:prstGeom>
          <a:solidFill>
            <a:schemeClr val="bg1">
              <a:lumMod val="95000"/>
            </a:schemeClr>
          </a:solidFill>
        </p:spPr>
        <p:txBody>
          <a:bodyPr wrap="none">
            <a:spAutoFit/>
          </a:bodyPr>
          <a:lstStyle/>
          <a:p>
            <a:pPr>
              <a:defRPr/>
            </a:pPr>
            <a:r>
              <a:rPr lang="fr-FR" sz="1400" dirty="0">
                <a:solidFill>
                  <a:schemeClr val="accent6">
                    <a:lumMod val="50000"/>
                  </a:schemeClr>
                </a:solidFill>
                <a:latin typeface="Arial" charset="0"/>
              </a:rPr>
              <a:t> Recherche des facteurs influençant</a:t>
            </a:r>
          </a:p>
          <a:p>
            <a:pPr algn="ctr">
              <a:defRPr/>
            </a:pPr>
            <a:r>
              <a:rPr lang="fr-FR" sz="1400" dirty="0">
                <a:solidFill>
                  <a:schemeClr val="accent6">
                    <a:lumMod val="50000"/>
                  </a:schemeClr>
                </a:solidFill>
                <a:latin typeface="Arial" charset="0"/>
              </a:rPr>
              <a:t>la répartition des êtres vivants</a:t>
            </a:r>
          </a:p>
        </p:txBody>
      </p:sp>
      <p:sp>
        <p:nvSpPr>
          <p:cNvPr id="22" name="ZoneTexte 21"/>
          <p:cNvSpPr txBox="1">
            <a:spLocks noChangeArrowheads="1"/>
          </p:cNvSpPr>
          <p:nvPr/>
        </p:nvSpPr>
        <p:spPr bwMode="auto">
          <a:xfrm>
            <a:off x="-141287" y="5006181"/>
            <a:ext cx="2400300" cy="338137"/>
          </a:xfrm>
          <a:prstGeom prst="rect">
            <a:avLst/>
          </a:prstGeom>
          <a:noFill/>
          <a:ln w="9525">
            <a:noFill/>
            <a:miter lim="800000"/>
            <a:headEnd/>
            <a:tailEnd/>
          </a:ln>
        </p:spPr>
        <p:txBody>
          <a:bodyPr wrap="none">
            <a:spAutoFit/>
          </a:bodyPr>
          <a:lstStyle/>
          <a:p>
            <a:r>
              <a:rPr lang="fr-FR" altLang="fr-FR" sz="1600" b="1" dirty="0">
                <a:solidFill>
                  <a:srgbClr val="C00000"/>
                </a:solidFill>
              </a:rPr>
              <a:t>Et la suite de l’année ?</a:t>
            </a:r>
          </a:p>
        </p:txBody>
      </p:sp>
      <p:sp>
        <p:nvSpPr>
          <p:cNvPr id="23" name="ZoneTexte 22"/>
          <p:cNvSpPr txBox="1">
            <a:spLocks noChangeArrowheads="1"/>
          </p:cNvSpPr>
          <p:nvPr/>
        </p:nvSpPr>
        <p:spPr bwMode="auto">
          <a:xfrm>
            <a:off x="2411413" y="2538413"/>
            <a:ext cx="1787525" cy="276225"/>
          </a:xfrm>
          <a:prstGeom prst="rect">
            <a:avLst/>
          </a:prstGeom>
          <a:noFill/>
          <a:ln w="9525">
            <a:noFill/>
            <a:miter lim="800000"/>
            <a:headEnd/>
            <a:tailEnd/>
          </a:ln>
        </p:spPr>
        <p:txBody>
          <a:bodyPr wrap="none">
            <a:spAutoFit/>
          </a:bodyPr>
          <a:lstStyle/>
          <a:p>
            <a:r>
              <a:rPr lang="fr-FR" altLang="fr-FR" sz="1200">
                <a:solidFill>
                  <a:srgbClr val="C00000"/>
                </a:solidFill>
              </a:rPr>
              <a:t>Un milieu de vie - sortie</a:t>
            </a:r>
          </a:p>
        </p:txBody>
      </p:sp>
      <p:cxnSp>
        <p:nvCxnSpPr>
          <p:cNvPr id="29" name="Connecteur droit avec flèche 28"/>
          <p:cNvCxnSpPr/>
          <p:nvPr/>
        </p:nvCxnSpPr>
        <p:spPr>
          <a:xfrm>
            <a:off x="2259013" y="5175250"/>
            <a:ext cx="663575" cy="622300"/>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0" name="Connecteur droit avec flèche 29"/>
          <p:cNvCxnSpPr>
            <a:stCxn id="10" idx="1"/>
          </p:cNvCxnSpPr>
          <p:nvPr/>
        </p:nvCxnSpPr>
        <p:spPr>
          <a:xfrm flipH="1">
            <a:off x="5078413" y="2497138"/>
            <a:ext cx="1027112" cy="1509712"/>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5" name="ZoneTexte 34"/>
          <p:cNvSpPr txBox="1">
            <a:spLocks noChangeArrowheads="1"/>
          </p:cNvSpPr>
          <p:nvPr/>
        </p:nvSpPr>
        <p:spPr bwMode="auto">
          <a:xfrm>
            <a:off x="1125538" y="4670425"/>
            <a:ext cx="1797050" cy="277813"/>
          </a:xfrm>
          <a:prstGeom prst="rect">
            <a:avLst/>
          </a:prstGeom>
          <a:noFill/>
          <a:ln w="9525">
            <a:noFill/>
            <a:miter lim="800000"/>
            <a:headEnd/>
            <a:tailEnd/>
          </a:ln>
        </p:spPr>
        <p:txBody>
          <a:bodyPr wrap="none">
            <a:spAutoFit/>
          </a:bodyPr>
          <a:lstStyle/>
          <a:p>
            <a:r>
              <a:rPr lang="fr-FR" altLang="fr-FR" sz="1200">
                <a:solidFill>
                  <a:srgbClr val="C00000"/>
                </a:solidFill>
              </a:rPr>
              <a:t>Suivi des sites de sortie</a:t>
            </a:r>
          </a:p>
        </p:txBody>
      </p:sp>
      <p:sp>
        <p:nvSpPr>
          <p:cNvPr id="37" name="ZoneTexte 36"/>
          <p:cNvSpPr txBox="1">
            <a:spLocks noChangeArrowheads="1"/>
          </p:cNvSpPr>
          <p:nvPr/>
        </p:nvSpPr>
        <p:spPr bwMode="auto">
          <a:xfrm>
            <a:off x="481013" y="5418138"/>
            <a:ext cx="1289050" cy="307975"/>
          </a:xfrm>
          <a:prstGeom prst="rect">
            <a:avLst/>
          </a:prstGeom>
          <a:noFill/>
          <a:ln w="9525">
            <a:noFill/>
            <a:miter lim="800000"/>
            <a:headEnd/>
            <a:tailEnd/>
          </a:ln>
        </p:spPr>
        <p:txBody>
          <a:bodyPr wrap="none">
            <a:spAutoFit/>
          </a:bodyPr>
          <a:lstStyle/>
          <a:p>
            <a:r>
              <a:rPr lang="fr-FR" altLang="fr-FR" sz="1400" dirty="0">
                <a:solidFill>
                  <a:srgbClr val="C00000"/>
                </a:solidFill>
              </a:rPr>
              <a:t>Station météo</a:t>
            </a:r>
          </a:p>
        </p:txBody>
      </p:sp>
      <p:cxnSp>
        <p:nvCxnSpPr>
          <p:cNvPr id="38" name="Connecteur droit avec flèche 37"/>
          <p:cNvCxnSpPr/>
          <p:nvPr/>
        </p:nvCxnSpPr>
        <p:spPr>
          <a:xfrm>
            <a:off x="2941638" y="5018088"/>
            <a:ext cx="1563687" cy="708025"/>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40" name="ZoneTexte 39"/>
          <p:cNvSpPr txBox="1"/>
          <p:nvPr/>
        </p:nvSpPr>
        <p:spPr>
          <a:xfrm>
            <a:off x="4665663" y="5524500"/>
            <a:ext cx="1925637" cy="333375"/>
          </a:xfrm>
          <a:prstGeom prst="snip1Rect">
            <a:avLst/>
          </a:prstGeom>
          <a:solidFill>
            <a:schemeClr val="bg1">
              <a:lumMod val="95000"/>
            </a:schemeClr>
          </a:solidFill>
        </p:spPr>
        <p:txBody>
          <a:bodyPr wrap="none">
            <a:spAutoFit/>
          </a:bodyPr>
          <a:lstStyle/>
          <a:p>
            <a:pPr>
              <a:defRPr/>
            </a:pPr>
            <a:r>
              <a:rPr lang="fr-FR" sz="1400" dirty="0">
                <a:solidFill>
                  <a:schemeClr val="accent6">
                    <a:lumMod val="50000"/>
                  </a:schemeClr>
                </a:solidFill>
                <a:latin typeface="Arial" charset="0"/>
              </a:rPr>
              <a:t>Influence des saisons</a:t>
            </a:r>
          </a:p>
        </p:txBody>
      </p:sp>
      <p:sp>
        <p:nvSpPr>
          <p:cNvPr id="31766" name="ZoneTexte 40"/>
          <p:cNvSpPr txBox="1">
            <a:spLocks noChangeArrowheads="1"/>
          </p:cNvSpPr>
          <p:nvPr/>
        </p:nvSpPr>
        <p:spPr bwMode="auto">
          <a:xfrm>
            <a:off x="5775325" y="6237288"/>
            <a:ext cx="46038" cy="369887"/>
          </a:xfrm>
          <a:prstGeom prst="rect">
            <a:avLst/>
          </a:prstGeom>
          <a:noFill/>
          <a:ln w="9525">
            <a:noFill/>
            <a:miter lim="800000"/>
            <a:headEnd/>
            <a:tailEnd/>
          </a:ln>
        </p:spPr>
        <p:txBody>
          <a:bodyPr>
            <a:spAutoFit/>
          </a:bodyPr>
          <a:lstStyle/>
          <a:p>
            <a:endParaRPr lang="fr-FR" altLang="fr-FR"/>
          </a:p>
        </p:txBody>
      </p:sp>
      <p:sp>
        <p:nvSpPr>
          <p:cNvPr id="42" name="ZoneTexte 41"/>
          <p:cNvSpPr txBox="1">
            <a:spLocks noChangeArrowheads="1"/>
          </p:cNvSpPr>
          <p:nvPr/>
        </p:nvSpPr>
        <p:spPr bwMode="auto">
          <a:xfrm>
            <a:off x="6591300" y="5221288"/>
            <a:ext cx="2409825" cy="646112"/>
          </a:xfrm>
          <a:prstGeom prst="rect">
            <a:avLst/>
          </a:prstGeom>
          <a:noFill/>
          <a:ln w="9525">
            <a:noFill/>
            <a:miter lim="800000"/>
            <a:headEnd/>
            <a:tailEnd/>
          </a:ln>
        </p:spPr>
        <p:txBody>
          <a:bodyPr wrap="none">
            <a:spAutoFit/>
          </a:bodyPr>
          <a:lstStyle/>
          <a:p>
            <a:pPr algn="ctr"/>
            <a:r>
              <a:rPr lang="fr-FR" altLang="fr-FR" sz="1200" dirty="0">
                <a:solidFill>
                  <a:srgbClr val="C00000"/>
                </a:solidFill>
              </a:rPr>
              <a:t>Modélisation </a:t>
            </a:r>
          </a:p>
          <a:p>
            <a:pPr algn="ctr"/>
            <a:r>
              <a:rPr lang="fr-FR" altLang="fr-FR" sz="1200" dirty="0">
                <a:solidFill>
                  <a:srgbClr val="C00000"/>
                </a:solidFill>
              </a:rPr>
              <a:t>du mouvement de la terre autour</a:t>
            </a:r>
            <a:br>
              <a:rPr lang="fr-FR" altLang="fr-FR" sz="1200" dirty="0">
                <a:solidFill>
                  <a:srgbClr val="C00000"/>
                </a:solidFill>
              </a:rPr>
            </a:br>
            <a:r>
              <a:rPr lang="fr-FR" altLang="fr-FR" sz="1200" dirty="0">
                <a:solidFill>
                  <a:srgbClr val="C00000"/>
                </a:solidFill>
              </a:rPr>
              <a:t> du soleil</a:t>
            </a:r>
          </a:p>
        </p:txBody>
      </p:sp>
      <p:sp>
        <p:nvSpPr>
          <p:cNvPr id="43" name="ZoneTexte 42"/>
          <p:cNvSpPr txBox="1">
            <a:spLocks noChangeArrowheads="1"/>
          </p:cNvSpPr>
          <p:nvPr/>
        </p:nvSpPr>
        <p:spPr bwMode="auto">
          <a:xfrm>
            <a:off x="6965950" y="5843588"/>
            <a:ext cx="1470025" cy="277812"/>
          </a:xfrm>
          <a:prstGeom prst="rect">
            <a:avLst/>
          </a:prstGeom>
          <a:noFill/>
          <a:ln w="9525">
            <a:noFill/>
            <a:miter lim="800000"/>
            <a:headEnd/>
            <a:tailEnd/>
          </a:ln>
        </p:spPr>
        <p:txBody>
          <a:bodyPr wrap="none">
            <a:spAutoFit/>
          </a:bodyPr>
          <a:lstStyle/>
          <a:p>
            <a:r>
              <a:rPr lang="fr-FR" altLang="fr-FR" sz="1200" dirty="0"/>
              <a:t>Critique du modèle</a:t>
            </a:r>
          </a:p>
        </p:txBody>
      </p:sp>
      <p:sp>
        <p:nvSpPr>
          <p:cNvPr id="53" name="ZoneTexte 52"/>
          <p:cNvSpPr txBox="1"/>
          <p:nvPr/>
        </p:nvSpPr>
        <p:spPr>
          <a:xfrm>
            <a:off x="6203950" y="6089650"/>
            <a:ext cx="963613" cy="300038"/>
          </a:xfrm>
          <a:prstGeom prst="rect">
            <a:avLst/>
          </a:prstGeom>
          <a:solidFill>
            <a:srgbClr val="FFFF00"/>
          </a:solidFill>
        </p:spPr>
        <p:txBody>
          <a:bodyPr wrap="none">
            <a:spAutoFit/>
          </a:bodyPr>
          <a:lstStyle/>
          <a:p>
            <a:pPr>
              <a:defRPr/>
            </a:pPr>
            <a:r>
              <a:rPr lang="fr-FR" sz="1351" dirty="0">
                <a:cs typeface="Arial" panose="020B0604020202020204" pitchFamily="34" charset="0"/>
              </a:rPr>
              <a:t>ENERGIE</a:t>
            </a:r>
          </a:p>
        </p:txBody>
      </p:sp>
      <p:cxnSp>
        <p:nvCxnSpPr>
          <p:cNvPr id="56" name="Connecteur droit avec flèche 55"/>
          <p:cNvCxnSpPr/>
          <p:nvPr/>
        </p:nvCxnSpPr>
        <p:spPr>
          <a:xfrm>
            <a:off x="7535863" y="3168650"/>
            <a:ext cx="644525" cy="469900"/>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58" name="ZoneTexte 57"/>
          <p:cNvSpPr txBox="1">
            <a:spLocks noChangeArrowheads="1"/>
          </p:cNvSpPr>
          <p:nvPr/>
        </p:nvSpPr>
        <p:spPr bwMode="auto">
          <a:xfrm>
            <a:off x="8335963" y="3422650"/>
            <a:ext cx="671512" cy="368300"/>
          </a:xfrm>
          <a:prstGeom prst="rect">
            <a:avLst/>
          </a:prstGeom>
          <a:solidFill>
            <a:srgbClr val="FFFF00"/>
          </a:solidFill>
          <a:ln w="9525">
            <a:noFill/>
            <a:miter lim="800000"/>
            <a:headEnd/>
            <a:tailEnd/>
          </a:ln>
        </p:spPr>
        <p:txBody>
          <a:bodyPr wrap="none">
            <a:spAutoFit/>
          </a:bodyPr>
          <a:lstStyle/>
          <a:p>
            <a:r>
              <a:rPr lang="fr-FR" altLang="fr-FR"/>
              <a:t>EDD</a:t>
            </a:r>
          </a:p>
        </p:txBody>
      </p:sp>
      <p:sp>
        <p:nvSpPr>
          <p:cNvPr id="59" name="Rectangle 58"/>
          <p:cNvSpPr>
            <a:spLocks noChangeArrowheads="1"/>
          </p:cNvSpPr>
          <p:nvPr/>
        </p:nvSpPr>
        <p:spPr bwMode="auto">
          <a:xfrm>
            <a:off x="6734175" y="2649538"/>
            <a:ext cx="1577975" cy="523875"/>
          </a:xfrm>
          <a:prstGeom prst="rect">
            <a:avLst/>
          </a:prstGeom>
          <a:noFill/>
          <a:ln w="9525">
            <a:noFill/>
            <a:miter lim="800000"/>
            <a:headEnd/>
            <a:tailEnd/>
          </a:ln>
        </p:spPr>
        <p:txBody>
          <a:bodyPr wrap="none">
            <a:spAutoFit/>
          </a:bodyPr>
          <a:lstStyle/>
          <a:p>
            <a:r>
              <a:rPr lang="fr-FR" altLang="fr-FR" sz="1400"/>
              <a:t>Effet de l’homme </a:t>
            </a:r>
          </a:p>
          <a:p>
            <a:r>
              <a:rPr lang="fr-FR" altLang="fr-FR" sz="1400"/>
              <a:t>sur la biodiversité</a:t>
            </a:r>
          </a:p>
        </p:txBody>
      </p:sp>
      <p:sp>
        <p:nvSpPr>
          <p:cNvPr id="31" name="ZoneTexte 30"/>
          <p:cNvSpPr txBox="1"/>
          <p:nvPr/>
        </p:nvSpPr>
        <p:spPr>
          <a:xfrm>
            <a:off x="1600200" y="147484"/>
            <a:ext cx="6198394" cy="461665"/>
          </a:xfrm>
          <a:prstGeom prst="rect">
            <a:avLst/>
          </a:prstGeom>
          <a:noFill/>
        </p:spPr>
        <p:txBody>
          <a:bodyPr wrap="square" rtlCol="0">
            <a:spAutoFit/>
          </a:bodyPr>
          <a:lstStyle/>
          <a:p>
            <a:r>
              <a:rPr lang="fr-FR" sz="2400" dirty="0"/>
              <a:t>Elaboration d’un projet interdisciplinaire</a:t>
            </a:r>
          </a:p>
        </p:txBody>
      </p:sp>
    </p:spTree>
    <p:extLst>
      <p:ext uri="{BB962C8B-B14F-4D97-AF65-F5344CB8AC3E}">
        <p14:creationId xmlns:p14="http://schemas.microsoft.com/office/powerpoint/2010/main" val="419521817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9"/>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5"/>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7"/>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23"/>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12"/>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8"/>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20"/>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10"/>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30"/>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15"/>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14"/>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16"/>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17"/>
                                        </p:tgtEl>
                                        <p:attrNameLst>
                                          <p:attrName>style.visibility</p:attrName>
                                        </p:attrNameLst>
                                      </p:cBhvr>
                                      <p:to>
                                        <p:strVal val="visible"/>
                                      </p:to>
                                    </p:set>
                                  </p:childTnLst>
                                </p:cTn>
                              </p:par>
                            </p:childTnLst>
                          </p:cTn>
                        </p:par>
                      </p:childTnLst>
                    </p:cTn>
                  </p:par>
                  <p:par>
                    <p:cTn id="33" fill="hold" nodeType="clickPar">
                      <p:stCondLst>
                        <p:cond delay="indefinite"/>
                      </p:stCondLst>
                      <p:childTnLst>
                        <p:par>
                          <p:cTn id="34" fill="hold" nodeType="withGroup">
                            <p:stCondLst>
                              <p:cond delay="0"/>
                            </p:stCondLst>
                            <p:childTnLst>
                              <p:par>
                                <p:cTn id="35" presetID="1" presetClass="entr" presetSubtype="0" fill="hold" grpId="0" nodeType="clickEffect">
                                  <p:stCondLst>
                                    <p:cond delay="0"/>
                                  </p:stCondLst>
                                  <p:childTnLst>
                                    <p:set>
                                      <p:cBhvr>
                                        <p:cTn id="36" dur="1" fill="hold">
                                          <p:stCondLst>
                                            <p:cond delay="0"/>
                                          </p:stCondLst>
                                        </p:cTn>
                                        <p:tgtEl>
                                          <p:spTgt spid="22"/>
                                        </p:tgtEl>
                                        <p:attrNameLst>
                                          <p:attrName>style.visibility</p:attrName>
                                        </p:attrNameLst>
                                      </p:cBhvr>
                                      <p:to>
                                        <p:strVal val="visible"/>
                                      </p:to>
                                    </p:set>
                                  </p:childTnLst>
                                </p:cTn>
                              </p:par>
                              <p:par>
                                <p:cTn id="37" presetID="1" presetClass="entr" presetSubtype="0" fill="hold" grpId="0" nodeType="withEffect">
                                  <p:stCondLst>
                                    <p:cond delay="0"/>
                                  </p:stCondLst>
                                  <p:childTnLst>
                                    <p:set>
                                      <p:cBhvr>
                                        <p:cTn id="38" dur="1" fill="hold">
                                          <p:stCondLst>
                                            <p:cond delay="0"/>
                                          </p:stCondLst>
                                        </p:cTn>
                                        <p:tgtEl>
                                          <p:spTgt spid="35"/>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37"/>
                                        </p:tgtEl>
                                        <p:attrNameLst>
                                          <p:attrName>style.visibility</p:attrName>
                                        </p:attrNameLst>
                                      </p:cBhvr>
                                      <p:to>
                                        <p:strVal val="visible"/>
                                      </p:to>
                                    </p:set>
                                  </p:childTnLst>
                                </p:cTn>
                              </p:par>
                              <p:par>
                                <p:cTn id="41" presetID="1" presetClass="entr" presetSubtype="0" fill="hold" nodeType="withEffect">
                                  <p:stCondLst>
                                    <p:cond delay="0"/>
                                  </p:stCondLst>
                                  <p:childTnLst>
                                    <p:set>
                                      <p:cBhvr>
                                        <p:cTn id="42" dur="1" fill="hold">
                                          <p:stCondLst>
                                            <p:cond delay="0"/>
                                          </p:stCondLst>
                                        </p:cTn>
                                        <p:tgtEl>
                                          <p:spTgt spid="29"/>
                                        </p:tgtEl>
                                        <p:attrNameLst>
                                          <p:attrName>style.visibility</p:attrName>
                                        </p:attrNameLst>
                                      </p:cBhvr>
                                      <p:to>
                                        <p:strVal val="visible"/>
                                      </p:to>
                                    </p:set>
                                  </p:childTnLst>
                                </p:cTn>
                              </p:par>
                              <p:par>
                                <p:cTn id="43" presetID="1" presetClass="entr" presetSubtype="0" fill="hold" grpId="0" nodeType="withEffect">
                                  <p:stCondLst>
                                    <p:cond delay="0"/>
                                  </p:stCondLst>
                                  <p:childTnLst>
                                    <p:set>
                                      <p:cBhvr>
                                        <p:cTn id="44" dur="1" fill="hold">
                                          <p:stCondLst>
                                            <p:cond delay="0"/>
                                          </p:stCondLst>
                                        </p:cTn>
                                        <p:tgtEl>
                                          <p:spTgt spid="18"/>
                                        </p:tgtEl>
                                        <p:attrNameLst>
                                          <p:attrName>style.visibility</p:attrName>
                                        </p:attrNameLst>
                                      </p:cBhvr>
                                      <p:to>
                                        <p:strVal val="visible"/>
                                      </p:to>
                                    </p:set>
                                  </p:childTnLst>
                                </p:cTn>
                              </p:par>
                            </p:childTnLst>
                          </p:cTn>
                        </p:par>
                      </p:childTnLst>
                    </p:cTn>
                  </p:par>
                  <p:par>
                    <p:cTn id="45" fill="hold" nodeType="clickPar">
                      <p:stCondLst>
                        <p:cond delay="indefinite"/>
                      </p:stCondLst>
                      <p:childTnLst>
                        <p:par>
                          <p:cTn id="46" fill="hold" nodeType="withGroup">
                            <p:stCondLst>
                              <p:cond delay="0"/>
                            </p:stCondLst>
                            <p:childTnLst>
                              <p:par>
                                <p:cTn id="47" presetID="1" presetClass="entr" presetSubtype="0" fill="hold" nodeType="clickEffect">
                                  <p:stCondLst>
                                    <p:cond delay="0"/>
                                  </p:stCondLst>
                                  <p:childTnLst>
                                    <p:set>
                                      <p:cBhvr>
                                        <p:cTn id="48" dur="1" fill="hold">
                                          <p:stCondLst>
                                            <p:cond delay="0"/>
                                          </p:stCondLst>
                                        </p:cTn>
                                        <p:tgtEl>
                                          <p:spTgt spid="38"/>
                                        </p:tgtEl>
                                        <p:attrNameLst>
                                          <p:attrName>style.visibility</p:attrName>
                                        </p:attrNameLst>
                                      </p:cBhvr>
                                      <p:to>
                                        <p:strVal val="visible"/>
                                      </p:to>
                                    </p:set>
                                  </p:childTnLst>
                                </p:cTn>
                              </p:par>
                              <p:par>
                                <p:cTn id="49" presetID="1" presetClass="entr" presetSubtype="0" fill="hold" grpId="0" nodeType="withEffect">
                                  <p:stCondLst>
                                    <p:cond delay="0"/>
                                  </p:stCondLst>
                                  <p:childTnLst>
                                    <p:set>
                                      <p:cBhvr>
                                        <p:cTn id="50" dur="1" fill="hold">
                                          <p:stCondLst>
                                            <p:cond delay="0"/>
                                          </p:stCondLst>
                                        </p:cTn>
                                        <p:tgtEl>
                                          <p:spTgt spid="40"/>
                                        </p:tgtEl>
                                        <p:attrNameLst>
                                          <p:attrName>style.visibility</p:attrName>
                                        </p:attrNameLst>
                                      </p:cBhvr>
                                      <p:to>
                                        <p:strVal val="visible"/>
                                      </p:to>
                                    </p:set>
                                  </p:childTnLst>
                                </p:cTn>
                              </p:par>
                              <p:par>
                                <p:cTn id="51" presetID="1" presetClass="entr" presetSubtype="0" fill="hold" grpId="0" nodeType="withEffect">
                                  <p:stCondLst>
                                    <p:cond delay="0"/>
                                  </p:stCondLst>
                                  <p:childTnLst>
                                    <p:set>
                                      <p:cBhvr>
                                        <p:cTn id="52" dur="1" fill="hold">
                                          <p:stCondLst>
                                            <p:cond delay="0"/>
                                          </p:stCondLst>
                                        </p:cTn>
                                        <p:tgtEl>
                                          <p:spTgt spid="42"/>
                                        </p:tgtEl>
                                        <p:attrNameLst>
                                          <p:attrName>style.visibility</p:attrName>
                                        </p:attrNameLst>
                                      </p:cBhvr>
                                      <p:to>
                                        <p:strVal val="visible"/>
                                      </p:to>
                                    </p:set>
                                  </p:childTnLst>
                                </p:cTn>
                              </p:par>
                              <p:par>
                                <p:cTn id="53" presetID="1" presetClass="entr" presetSubtype="0" fill="hold" grpId="0" nodeType="withEffect">
                                  <p:stCondLst>
                                    <p:cond delay="0"/>
                                  </p:stCondLst>
                                  <p:childTnLst>
                                    <p:set>
                                      <p:cBhvr>
                                        <p:cTn id="54" dur="1" fill="hold">
                                          <p:stCondLst>
                                            <p:cond delay="0"/>
                                          </p:stCondLst>
                                        </p:cTn>
                                        <p:tgtEl>
                                          <p:spTgt spid="43"/>
                                        </p:tgtEl>
                                        <p:attrNameLst>
                                          <p:attrName>style.visibility</p:attrName>
                                        </p:attrNameLst>
                                      </p:cBhvr>
                                      <p:to>
                                        <p:strVal val="visible"/>
                                      </p:to>
                                    </p:set>
                                  </p:childTnLst>
                                </p:cTn>
                              </p:par>
                              <p:par>
                                <p:cTn id="55" presetID="1" presetClass="entr" presetSubtype="0" fill="hold" grpId="0" nodeType="withEffect">
                                  <p:stCondLst>
                                    <p:cond delay="0"/>
                                  </p:stCondLst>
                                  <p:childTnLst>
                                    <p:set>
                                      <p:cBhvr>
                                        <p:cTn id="56" dur="1" fill="hold">
                                          <p:stCondLst>
                                            <p:cond delay="0"/>
                                          </p:stCondLst>
                                        </p:cTn>
                                        <p:tgtEl>
                                          <p:spTgt spid="53"/>
                                        </p:tgtEl>
                                        <p:attrNameLst>
                                          <p:attrName>style.visibility</p:attrName>
                                        </p:attrNameLst>
                                      </p:cBhvr>
                                      <p:to>
                                        <p:strVal val="visible"/>
                                      </p:to>
                                    </p:set>
                                  </p:childTnLst>
                                </p:cTn>
                              </p:par>
                            </p:childTnLst>
                          </p:cTn>
                        </p:par>
                      </p:childTnLst>
                    </p:cTn>
                  </p:par>
                  <p:par>
                    <p:cTn id="57" fill="hold" nodeType="clickPar">
                      <p:stCondLst>
                        <p:cond delay="indefinite"/>
                      </p:stCondLst>
                      <p:childTnLst>
                        <p:par>
                          <p:cTn id="58" fill="hold" nodeType="withGroup">
                            <p:stCondLst>
                              <p:cond delay="0"/>
                            </p:stCondLst>
                            <p:childTnLst>
                              <p:par>
                                <p:cTn id="59" presetID="1" presetClass="entr" presetSubtype="0" fill="hold" nodeType="clickEffect">
                                  <p:stCondLst>
                                    <p:cond delay="0"/>
                                  </p:stCondLst>
                                  <p:childTnLst>
                                    <p:set>
                                      <p:cBhvr>
                                        <p:cTn id="60" dur="1" fill="hold">
                                          <p:stCondLst>
                                            <p:cond delay="0"/>
                                          </p:stCondLst>
                                        </p:cTn>
                                        <p:tgtEl>
                                          <p:spTgt spid="56"/>
                                        </p:tgtEl>
                                        <p:attrNameLst>
                                          <p:attrName>style.visibility</p:attrName>
                                        </p:attrNameLst>
                                      </p:cBhvr>
                                      <p:to>
                                        <p:strVal val="visible"/>
                                      </p:to>
                                    </p:set>
                                  </p:childTnLst>
                                </p:cTn>
                              </p:par>
                              <p:par>
                                <p:cTn id="61" presetID="1" presetClass="entr" presetSubtype="0" fill="hold" grpId="0" nodeType="withEffect">
                                  <p:stCondLst>
                                    <p:cond delay="0"/>
                                  </p:stCondLst>
                                  <p:childTnLst>
                                    <p:set>
                                      <p:cBhvr>
                                        <p:cTn id="62" dur="1" fill="hold">
                                          <p:stCondLst>
                                            <p:cond delay="0"/>
                                          </p:stCondLst>
                                        </p:cTn>
                                        <p:tgtEl>
                                          <p:spTgt spid="59"/>
                                        </p:tgtEl>
                                        <p:attrNameLst>
                                          <p:attrName>style.visibility</p:attrName>
                                        </p:attrNameLst>
                                      </p:cBhvr>
                                      <p:to>
                                        <p:strVal val="visible"/>
                                      </p:to>
                                    </p:set>
                                  </p:childTnLst>
                                </p:cTn>
                              </p:par>
                              <p:par>
                                <p:cTn id="63" presetID="1" presetClass="entr" presetSubtype="0" fill="hold" grpId="0" nodeType="withEffect">
                                  <p:stCondLst>
                                    <p:cond delay="0"/>
                                  </p:stCondLst>
                                  <p:childTnLst>
                                    <p:set>
                                      <p:cBhvr>
                                        <p:cTn id="64" dur="1" fill="hold">
                                          <p:stCondLst>
                                            <p:cond delay="0"/>
                                          </p:stCondLst>
                                        </p:cTn>
                                        <p:tgtEl>
                                          <p:spTgt spid="5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7" grpId="0" animBg="1"/>
      <p:bldP spid="10" grpId="0"/>
      <p:bldP spid="14" grpId="0"/>
      <p:bldP spid="15" grpId="0" animBg="1"/>
      <p:bldP spid="16" grpId="0"/>
      <p:bldP spid="17" grpId="0"/>
      <p:bldP spid="18" grpId="0" animBg="1"/>
      <p:bldP spid="19" grpId="0" animBg="1"/>
      <p:bldP spid="20" grpId="0" animBg="1"/>
      <p:bldP spid="22" grpId="0"/>
      <p:bldP spid="23" grpId="0"/>
      <p:bldP spid="35" grpId="0"/>
      <p:bldP spid="37" grpId="0"/>
      <p:bldP spid="40" grpId="0" animBg="1"/>
      <p:bldP spid="42" grpId="0"/>
      <p:bldP spid="43" grpId="0"/>
      <p:bldP spid="53" grpId="0" animBg="1"/>
      <p:bldP spid="58" grpId="0" animBg="1"/>
      <p:bldP spid="59"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re 3"/>
          <p:cNvSpPr>
            <a:spLocks noGrp="1"/>
          </p:cNvSpPr>
          <p:nvPr>
            <p:ph type="title"/>
          </p:nvPr>
        </p:nvSpPr>
        <p:spPr/>
        <p:txBody>
          <a:bodyPr/>
          <a:lstStyle/>
          <a:p>
            <a:r>
              <a:rPr lang="fr-FR" dirty="0"/>
              <a:t>3. Progression sur le cycle 4</a:t>
            </a:r>
          </a:p>
        </p:txBody>
      </p:sp>
      <p:sp>
        <p:nvSpPr>
          <p:cNvPr id="5" name="Espace réservé du texte 4"/>
          <p:cNvSpPr>
            <a:spLocks noGrp="1"/>
          </p:cNvSpPr>
          <p:nvPr>
            <p:ph type="body" idx="1"/>
          </p:nvPr>
        </p:nvSpPr>
        <p:spPr/>
        <p:txBody>
          <a:bodyPr/>
          <a:lstStyle/>
          <a:p>
            <a:endParaRPr lang="fr-FR"/>
          </a:p>
        </p:txBody>
      </p:sp>
    </p:spTree>
    <p:extLst>
      <p:ext uri="{BB962C8B-B14F-4D97-AF65-F5344CB8AC3E}">
        <p14:creationId xmlns:p14="http://schemas.microsoft.com/office/powerpoint/2010/main" val="2681674685"/>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pPr eaLnBrk="1" hangingPunct="1">
              <a:defRPr/>
            </a:pPr>
            <a:r>
              <a:rPr lang="fr-FR" dirty="0"/>
              <a:t>Progression en cycle 4</a:t>
            </a:r>
          </a:p>
        </p:txBody>
      </p:sp>
    </p:spTree>
    <p:extLst>
      <p:ext uri="{BB962C8B-B14F-4D97-AF65-F5344CB8AC3E}">
        <p14:creationId xmlns:p14="http://schemas.microsoft.com/office/powerpoint/2010/main" val="1654570187"/>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Espace réservé du texte 4"/>
          <p:cNvSpPr>
            <a:spLocks noGrp="1"/>
          </p:cNvSpPr>
          <p:nvPr>
            <p:ph type="body" idx="1"/>
          </p:nvPr>
        </p:nvSpPr>
        <p:spPr>
          <a:xfrm>
            <a:off x="1116013" y="1196975"/>
            <a:ext cx="7412037" cy="5472113"/>
          </a:xfrm>
        </p:spPr>
        <p:txBody>
          <a:bodyPr/>
          <a:lstStyle/>
          <a:p>
            <a:pPr eaLnBrk="1" hangingPunct="1"/>
            <a:r>
              <a:rPr lang="fr-FR" b="1">
                <a:solidFill>
                  <a:srgbClr val="898989"/>
                </a:solidFill>
                <a:latin typeface="Calibri" charset="0"/>
              </a:rPr>
              <a:t>Les paramètres de la progression</a:t>
            </a:r>
          </a:p>
          <a:p>
            <a:pPr eaLnBrk="1" hangingPunct="1">
              <a:buFontTx/>
              <a:buChar char="-"/>
            </a:pPr>
            <a:r>
              <a:rPr lang="fr-FR">
                <a:solidFill>
                  <a:srgbClr val="898989"/>
                </a:solidFill>
                <a:latin typeface="Calibri" charset="0"/>
              </a:rPr>
              <a:t>Le socle commun (domaines du socle et compétences génériques)</a:t>
            </a:r>
          </a:p>
          <a:p>
            <a:pPr eaLnBrk="1" hangingPunct="1">
              <a:buFontTx/>
              <a:buChar char="-"/>
            </a:pPr>
            <a:r>
              <a:rPr lang="fr-FR">
                <a:solidFill>
                  <a:srgbClr val="898989"/>
                </a:solidFill>
                <a:latin typeface="Calibri" charset="0"/>
              </a:rPr>
              <a:t>Des thématiques générales</a:t>
            </a:r>
          </a:p>
          <a:p>
            <a:pPr eaLnBrk="1" hangingPunct="1">
              <a:buFontTx/>
              <a:buChar char="-"/>
            </a:pPr>
            <a:r>
              <a:rPr lang="fr-FR">
                <a:solidFill>
                  <a:srgbClr val="898989"/>
                </a:solidFill>
                <a:latin typeface="Calibri" charset="0"/>
              </a:rPr>
              <a:t>Des connaissances et des savoirs</a:t>
            </a:r>
          </a:p>
          <a:p>
            <a:pPr eaLnBrk="1" hangingPunct="1">
              <a:buFontTx/>
              <a:buChar char="-"/>
            </a:pPr>
            <a:r>
              <a:rPr lang="fr-FR">
                <a:solidFill>
                  <a:srgbClr val="898989"/>
                </a:solidFill>
                <a:latin typeface="Calibri" charset="0"/>
              </a:rPr>
              <a:t>Des compétences à développer</a:t>
            </a:r>
          </a:p>
          <a:p>
            <a:pPr eaLnBrk="1" hangingPunct="1"/>
            <a:endParaRPr lang="fr-FR">
              <a:solidFill>
                <a:srgbClr val="898989"/>
              </a:solidFill>
              <a:latin typeface="Calibri" charset="0"/>
            </a:endParaRPr>
          </a:p>
          <a:p>
            <a:pPr eaLnBrk="1" hangingPunct="1"/>
            <a:r>
              <a:rPr lang="fr-FR" b="1">
                <a:solidFill>
                  <a:srgbClr val="898989"/>
                </a:solidFill>
                <a:latin typeface="Calibri" charset="0"/>
              </a:rPr>
              <a:t>Une approche globalement spiralaire de l</a:t>
            </a:r>
            <a:r>
              <a:rPr lang="ja-JP" altLang="fr-FR" b="1">
                <a:solidFill>
                  <a:srgbClr val="898989"/>
                </a:solidFill>
                <a:latin typeface="Calibri" charset="0"/>
              </a:rPr>
              <a:t>’</a:t>
            </a:r>
            <a:r>
              <a:rPr lang="fr-FR" b="1">
                <a:solidFill>
                  <a:srgbClr val="898989"/>
                </a:solidFill>
                <a:latin typeface="Calibri" charset="0"/>
              </a:rPr>
              <a:t>enseignement</a:t>
            </a:r>
          </a:p>
          <a:p>
            <a:pPr eaLnBrk="1" hangingPunct="1"/>
            <a:endParaRPr lang="fr-FR">
              <a:solidFill>
                <a:srgbClr val="898989"/>
              </a:solidFill>
              <a:latin typeface="Calibri" charset="0"/>
            </a:endParaRPr>
          </a:p>
          <a:p>
            <a:pPr eaLnBrk="1" hangingPunct="1"/>
            <a:r>
              <a:rPr lang="fr-FR" b="1">
                <a:solidFill>
                  <a:srgbClr val="898989"/>
                </a:solidFill>
                <a:latin typeface="Calibri" charset="0"/>
              </a:rPr>
              <a:t>Des modalités </a:t>
            </a:r>
          </a:p>
          <a:p>
            <a:pPr eaLnBrk="1" hangingPunct="1">
              <a:buFontTx/>
              <a:buChar char="-"/>
            </a:pPr>
            <a:r>
              <a:rPr lang="fr-FR">
                <a:solidFill>
                  <a:srgbClr val="898989"/>
                </a:solidFill>
                <a:latin typeface="Calibri" charset="0"/>
              </a:rPr>
              <a:t>Les enseignements disciplinaires</a:t>
            </a:r>
          </a:p>
          <a:p>
            <a:pPr eaLnBrk="1" hangingPunct="1">
              <a:buFontTx/>
              <a:buChar char="-"/>
            </a:pPr>
            <a:r>
              <a:rPr lang="fr-FR">
                <a:solidFill>
                  <a:srgbClr val="898989"/>
                </a:solidFill>
                <a:latin typeface="Calibri" charset="0"/>
              </a:rPr>
              <a:t>Les EPI</a:t>
            </a:r>
          </a:p>
          <a:p>
            <a:pPr eaLnBrk="1" hangingPunct="1">
              <a:buFontTx/>
              <a:buChar char="-"/>
            </a:pPr>
            <a:r>
              <a:rPr lang="fr-FR">
                <a:solidFill>
                  <a:srgbClr val="898989"/>
                </a:solidFill>
                <a:latin typeface="Calibri" charset="0"/>
              </a:rPr>
              <a:t>L</a:t>
            </a:r>
            <a:r>
              <a:rPr lang="ja-JP" altLang="fr-FR">
                <a:solidFill>
                  <a:srgbClr val="898989"/>
                </a:solidFill>
                <a:latin typeface="Calibri" charset="0"/>
              </a:rPr>
              <a:t>’</a:t>
            </a:r>
            <a:r>
              <a:rPr lang="fr-FR">
                <a:solidFill>
                  <a:srgbClr val="898989"/>
                </a:solidFill>
                <a:latin typeface="Calibri" charset="0"/>
              </a:rPr>
              <a:t>AP</a:t>
            </a:r>
          </a:p>
          <a:p>
            <a:pPr eaLnBrk="1" hangingPunct="1"/>
            <a:endParaRPr lang="fr-FR">
              <a:solidFill>
                <a:srgbClr val="898989"/>
              </a:solidFill>
              <a:latin typeface="Calibri" charset="0"/>
            </a:endParaRPr>
          </a:p>
          <a:p>
            <a:pPr eaLnBrk="1" hangingPunct="1"/>
            <a:r>
              <a:rPr lang="fr-FR" b="1">
                <a:solidFill>
                  <a:srgbClr val="898989"/>
                </a:solidFill>
                <a:latin typeface="Calibri" charset="0"/>
              </a:rPr>
              <a:t>Des moyens techniques</a:t>
            </a:r>
          </a:p>
          <a:p>
            <a:pPr eaLnBrk="1" hangingPunct="1">
              <a:buFontTx/>
              <a:buChar char="-"/>
            </a:pPr>
            <a:endParaRPr lang="fr-FR">
              <a:solidFill>
                <a:srgbClr val="898989"/>
              </a:solidFill>
              <a:latin typeface="Calibri" charset="0"/>
            </a:endParaRPr>
          </a:p>
        </p:txBody>
      </p:sp>
      <p:sp>
        <p:nvSpPr>
          <p:cNvPr id="3" name="Titre 2"/>
          <p:cNvSpPr>
            <a:spLocks noGrp="1"/>
          </p:cNvSpPr>
          <p:nvPr>
            <p:ph type="title"/>
          </p:nvPr>
        </p:nvSpPr>
        <p:spPr>
          <a:xfrm>
            <a:off x="1116013" y="549275"/>
            <a:ext cx="7772400" cy="792163"/>
          </a:xfrm>
        </p:spPr>
        <p:txBody>
          <a:bodyPr/>
          <a:lstStyle/>
          <a:p>
            <a:pPr eaLnBrk="1" hangingPunct="1">
              <a:defRPr/>
            </a:pPr>
            <a:r>
              <a:rPr lang="fr-FR" sz="2400" dirty="0"/>
              <a:t>COMMENT CONSTRUIRE UNE PROGRESSION en cycle 4 ?</a:t>
            </a:r>
          </a:p>
        </p:txBody>
      </p:sp>
    </p:spTree>
    <p:extLst>
      <p:ext uri="{BB962C8B-B14F-4D97-AF65-F5344CB8AC3E}">
        <p14:creationId xmlns:p14="http://schemas.microsoft.com/office/powerpoint/2010/main" val="1719458903"/>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nvPr>
        </p:nvSpPr>
        <p:spPr>
          <a:xfrm>
            <a:off x="1619250" y="549275"/>
            <a:ext cx="6624638" cy="863600"/>
          </a:xfrm>
        </p:spPr>
        <p:txBody>
          <a:bodyPr/>
          <a:lstStyle/>
          <a:p>
            <a:pPr eaLnBrk="1" hangingPunct="1"/>
            <a:r>
              <a:rPr lang="fr-FR" sz="2000" cap="none">
                <a:latin typeface="Calibri" charset="0"/>
              </a:rPr>
              <a:t>LES DOMAINES DU SOCLE </a:t>
            </a:r>
            <a:br>
              <a:rPr lang="fr-FR" sz="2000" cap="none">
                <a:latin typeface="Calibri" charset="0"/>
              </a:rPr>
            </a:br>
            <a:r>
              <a:rPr lang="fr-FR" sz="2000" cap="none">
                <a:latin typeface="Calibri" charset="0"/>
              </a:rPr>
              <a:t>entrée en vigueur en septembre 2016</a:t>
            </a:r>
          </a:p>
        </p:txBody>
      </p:sp>
      <p:sp>
        <p:nvSpPr>
          <p:cNvPr id="5" name="Espace réservé du texte 4"/>
          <p:cNvSpPr>
            <a:spLocks noGrp="1"/>
          </p:cNvSpPr>
          <p:nvPr>
            <p:ph type="body" idx="1"/>
          </p:nvPr>
        </p:nvSpPr>
        <p:spPr>
          <a:xfrm>
            <a:off x="1547813" y="2565400"/>
            <a:ext cx="6048375" cy="2465388"/>
          </a:xfrm>
        </p:spPr>
        <p:txBody>
          <a:bodyPr/>
          <a:lstStyle/>
          <a:p>
            <a:pPr eaLnBrk="1" hangingPunct="1">
              <a:buFont typeface="Arial" charset="0"/>
              <a:buChar char="•"/>
            </a:pPr>
            <a:r>
              <a:rPr lang="fr-FR" b="1">
                <a:solidFill>
                  <a:srgbClr val="898989"/>
                </a:solidFill>
                <a:latin typeface="Calibri" charset="0"/>
              </a:rPr>
              <a:t>D1	les langages pour penser et communiquer ; </a:t>
            </a:r>
            <a:endParaRPr lang="fr-FR">
              <a:solidFill>
                <a:srgbClr val="898989"/>
              </a:solidFill>
              <a:latin typeface="Calibri" charset="0"/>
            </a:endParaRPr>
          </a:p>
          <a:p>
            <a:pPr eaLnBrk="1" hangingPunct="1">
              <a:buFont typeface="Arial" charset="0"/>
              <a:buChar char="•"/>
            </a:pPr>
            <a:r>
              <a:rPr lang="fr-FR" b="1">
                <a:solidFill>
                  <a:srgbClr val="898989"/>
                </a:solidFill>
                <a:latin typeface="Calibri" charset="0"/>
              </a:rPr>
              <a:t>D2	les méthodes et outils pour apprendre ; </a:t>
            </a:r>
            <a:endParaRPr lang="fr-FR">
              <a:solidFill>
                <a:srgbClr val="898989"/>
              </a:solidFill>
              <a:latin typeface="Calibri" charset="0"/>
            </a:endParaRPr>
          </a:p>
          <a:p>
            <a:pPr eaLnBrk="1" hangingPunct="1">
              <a:buFont typeface="Arial" charset="0"/>
              <a:buChar char="•"/>
            </a:pPr>
            <a:r>
              <a:rPr lang="fr-FR" b="1">
                <a:solidFill>
                  <a:srgbClr val="898989"/>
                </a:solidFill>
                <a:latin typeface="Calibri" charset="0"/>
              </a:rPr>
              <a:t>D3	la formation de la personne et du citoyen ; </a:t>
            </a:r>
            <a:endParaRPr lang="fr-FR">
              <a:solidFill>
                <a:srgbClr val="898989"/>
              </a:solidFill>
              <a:latin typeface="Calibri" charset="0"/>
            </a:endParaRPr>
          </a:p>
          <a:p>
            <a:pPr eaLnBrk="1" hangingPunct="1">
              <a:buFont typeface="Arial" charset="0"/>
              <a:buChar char="•"/>
            </a:pPr>
            <a:r>
              <a:rPr lang="fr-FR" b="1">
                <a:solidFill>
                  <a:srgbClr val="898989"/>
                </a:solidFill>
                <a:latin typeface="Calibri" charset="0"/>
              </a:rPr>
              <a:t>D4 les systèmes naturels et les systèmes techniques ; </a:t>
            </a:r>
            <a:endParaRPr lang="fr-FR">
              <a:solidFill>
                <a:srgbClr val="898989"/>
              </a:solidFill>
              <a:latin typeface="Calibri" charset="0"/>
            </a:endParaRPr>
          </a:p>
          <a:p>
            <a:pPr eaLnBrk="1" hangingPunct="1">
              <a:buFont typeface="Arial" charset="0"/>
              <a:buChar char="•"/>
            </a:pPr>
            <a:r>
              <a:rPr lang="fr-FR" b="1">
                <a:solidFill>
                  <a:srgbClr val="898989"/>
                </a:solidFill>
                <a:latin typeface="Calibri" charset="0"/>
              </a:rPr>
              <a:t>D5 les représentations du monde et l'activité humaine.</a:t>
            </a:r>
            <a:endParaRPr lang="fr-FR">
              <a:solidFill>
                <a:srgbClr val="898989"/>
              </a:solidFill>
              <a:latin typeface="Calibri" charset="0"/>
            </a:endParaRPr>
          </a:p>
          <a:p>
            <a:pPr eaLnBrk="1" hangingPunct="1"/>
            <a:r>
              <a:rPr lang="fr-FR" b="1">
                <a:solidFill>
                  <a:srgbClr val="000000"/>
                </a:solidFill>
                <a:latin typeface="Times New Roman" charset="0"/>
              </a:rPr>
              <a:t> </a:t>
            </a:r>
            <a:endParaRPr lang="fr-FR">
              <a:solidFill>
                <a:srgbClr val="898989"/>
              </a:solidFill>
              <a:latin typeface="Calibri" charset="0"/>
            </a:endParaRPr>
          </a:p>
        </p:txBody>
      </p:sp>
      <p:sp>
        <p:nvSpPr>
          <p:cNvPr id="15364" name="ZoneTexte 5"/>
          <p:cNvSpPr txBox="1">
            <a:spLocks noChangeArrowheads="1"/>
          </p:cNvSpPr>
          <p:nvPr/>
        </p:nvSpPr>
        <p:spPr bwMode="auto">
          <a:xfrm>
            <a:off x="1692275" y="1628775"/>
            <a:ext cx="2203450" cy="6461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3200">
                <a:solidFill>
                  <a:schemeClr val="tx1"/>
                </a:solidFill>
                <a:latin typeface="Calibri" charset="0"/>
                <a:ea typeface="ＭＳ Ｐゴシック" charset="0"/>
                <a:cs typeface="ＭＳ Ｐゴシック" charset="0"/>
              </a:defRPr>
            </a:lvl1pPr>
            <a:lvl2pPr>
              <a:defRPr sz="2800">
                <a:solidFill>
                  <a:schemeClr val="tx1"/>
                </a:solidFill>
                <a:latin typeface="Calibri" charset="0"/>
                <a:ea typeface="ＭＳ Ｐゴシック" charset="0"/>
              </a:defRPr>
            </a:lvl2pPr>
            <a:lvl3pPr>
              <a:defRPr sz="2400">
                <a:solidFill>
                  <a:schemeClr val="tx1"/>
                </a:solidFill>
                <a:latin typeface="Calibri" charset="0"/>
                <a:ea typeface="ＭＳ Ｐゴシック" charset="0"/>
              </a:defRPr>
            </a:lvl3pPr>
            <a:lvl4pPr>
              <a:defRPr sz="2000">
                <a:solidFill>
                  <a:schemeClr val="tx1"/>
                </a:solidFill>
                <a:latin typeface="Calibri" charset="0"/>
                <a:ea typeface="ＭＳ Ｐゴシック" charset="0"/>
              </a:defRPr>
            </a:lvl4pPr>
            <a:lvl5pPr>
              <a:defRPr sz="2000">
                <a:solidFill>
                  <a:schemeClr val="tx1"/>
                </a:solidFill>
                <a:latin typeface="Calibri" charset="0"/>
                <a:ea typeface="ＭＳ Ｐゴシック" charset="0"/>
              </a:defRPr>
            </a:lvl5pPr>
            <a:lvl6pPr eaLnBrk="0" fontAlgn="base" hangingPunct="0">
              <a:spcAft>
                <a:spcPct val="0"/>
              </a:spcAft>
              <a:buFont typeface="Arial" charset="0"/>
              <a:buChar char="»"/>
              <a:defRPr sz="2000">
                <a:solidFill>
                  <a:schemeClr val="tx1"/>
                </a:solidFill>
                <a:latin typeface="Calibri" charset="0"/>
                <a:ea typeface="ＭＳ Ｐゴシック" charset="0"/>
              </a:defRPr>
            </a:lvl6pPr>
            <a:lvl7pPr eaLnBrk="0" fontAlgn="base" hangingPunct="0">
              <a:spcAft>
                <a:spcPct val="0"/>
              </a:spcAft>
              <a:buFont typeface="Arial" charset="0"/>
              <a:buChar char="»"/>
              <a:defRPr sz="2000">
                <a:solidFill>
                  <a:schemeClr val="tx1"/>
                </a:solidFill>
                <a:latin typeface="Calibri" charset="0"/>
                <a:ea typeface="ＭＳ Ｐゴシック" charset="0"/>
              </a:defRPr>
            </a:lvl7pPr>
            <a:lvl8pPr eaLnBrk="0" fontAlgn="base" hangingPunct="0">
              <a:spcAft>
                <a:spcPct val="0"/>
              </a:spcAft>
              <a:buFont typeface="Arial" charset="0"/>
              <a:buChar char="»"/>
              <a:defRPr sz="2000">
                <a:solidFill>
                  <a:schemeClr val="tx1"/>
                </a:solidFill>
                <a:latin typeface="Calibri" charset="0"/>
                <a:ea typeface="ＭＳ Ｐゴシック" charset="0"/>
              </a:defRPr>
            </a:lvl8pPr>
            <a:lvl9pPr eaLnBrk="0" fontAlgn="base" hangingPunct="0">
              <a:spcAft>
                <a:spcPct val="0"/>
              </a:spcAft>
              <a:buFont typeface="Arial" charset="0"/>
              <a:buChar char="»"/>
              <a:defRPr sz="2000">
                <a:solidFill>
                  <a:schemeClr val="tx1"/>
                </a:solidFill>
                <a:latin typeface="Calibri" charset="0"/>
                <a:ea typeface="ＭＳ Ｐゴシック" charset="0"/>
              </a:defRPr>
            </a:lvl9pPr>
          </a:lstStyle>
          <a:p>
            <a:r>
              <a:rPr lang="fr-FR" sz="1800">
                <a:latin typeface="Arial" charset="0"/>
                <a:cs typeface="Arial" charset="0"/>
              </a:rPr>
              <a:t>Bulletin officiel n° </a:t>
            </a:r>
          </a:p>
          <a:p>
            <a:r>
              <a:rPr lang="fr-FR" sz="1800">
                <a:latin typeface="Arial" charset="0"/>
                <a:cs typeface="Arial" charset="0"/>
              </a:rPr>
              <a:t>17 du 23 avril 2015</a:t>
            </a:r>
          </a:p>
        </p:txBody>
      </p:sp>
    </p:spTree>
    <p:extLst>
      <p:ext uri="{BB962C8B-B14F-4D97-AF65-F5344CB8AC3E}">
        <p14:creationId xmlns:p14="http://schemas.microsoft.com/office/powerpoint/2010/main" val="1137496860"/>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nvPr>
        </p:nvSpPr>
        <p:spPr>
          <a:xfrm>
            <a:off x="1119188" y="1196975"/>
            <a:ext cx="6132512" cy="576263"/>
          </a:xfrm>
        </p:spPr>
        <p:txBody>
          <a:bodyPr/>
          <a:lstStyle/>
          <a:p>
            <a:pPr eaLnBrk="1" hangingPunct="1"/>
            <a:r>
              <a:rPr lang="fr-FR" sz="2000" cap="none">
                <a:latin typeface="Calibri" charset="0"/>
              </a:rPr>
              <a:t>LES THÉMATIQUES PROPRES À LA TECHNOLOGIE</a:t>
            </a:r>
          </a:p>
        </p:txBody>
      </p:sp>
      <p:sp>
        <p:nvSpPr>
          <p:cNvPr id="16387" name="ZoneTexte 2"/>
          <p:cNvSpPr txBox="1">
            <a:spLocks noChangeArrowheads="1"/>
          </p:cNvSpPr>
          <p:nvPr/>
        </p:nvSpPr>
        <p:spPr bwMode="auto">
          <a:xfrm>
            <a:off x="1692275" y="3284538"/>
            <a:ext cx="3743325" cy="36988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3200">
                <a:solidFill>
                  <a:schemeClr val="tx1"/>
                </a:solidFill>
                <a:latin typeface="Calibri" charset="0"/>
                <a:ea typeface="ＭＳ Ｐゴシック" charset="0"/>
                <a:cs typeface="ＭＳ Ｐゴシック" charset="0"/>
              </a:defRPr>
            </a:lvl1pPr>
            <a:lvl2pPr>
              <a:defRPr sz="2800">
                <a:solidFill>
                  <a:schemeClr val="tx1"/>
                </a:solidFill>
                <a:latin typeface="Calibri" charset="0"/>
                <a:ea typeface="ＭＳ Ｐゴシック" charset="0"/>
              </a:defRPr>
            </a:lvl2pPr>
            <a:lvl3pPr>
              <a:defRPr sz="2400">
                <a:solidFill>
                  <a:schemeClr val="tx1"/>
                </a:solidFill>
                <a:latin typeface="Calibri" charset="0"/>
                <a:ea typeface="ＭＳ Ｐゴシック" charset="0"/>
              </a:defRPr>
            </a:lvl3pPr>
            <a:lvl4pPr>
              <a:defRPr sz="2000">
                <a:solidFill>
                  <a:schemeClr val="tx1"/>
                </a:solidFill>
                <a:latin typeface="Calibri" charset="0"/>
                <a:ea typeface="ＭＳ Ｐゴシック" charset="0"/>
              </a:defRPr>
            </a:lvl4pPr>
            <a:lvl5pPr>
              <a:defRPr sz="2000">
                <a:solidFill>
                  <a:schemeClr val="tx1"/>
                </a:solidFill>
                <a:latin typeface="Calibri" charset="0"/>
                <a:ea typeface="ＭＳ Ｐゴシック" charset="0"/>
              </a:defRPr>
            </a:lvl5pPr>
            <a:lvl6pPr eaLnBrk="0" fontAlgn="base" hangingPunct="0">
              <a:spcAft>
                <a:spcPct val="0"/>
              </a:spcAft>
              <a:buFont typeface="Arial" charset="0"/>
              <a:buChar char="»"/>
              <a:defRPr sz="2000">
                <a:solidFill>
                  <a:schemeClr val="tx1"/>
                </a:solidFill>
                <a:latin typeface="Calibri" charset="0"/>
                <a:ea typeface="ＭＳ Ｐゴシック" charset="0"/>
              </a:defRPr>
            </a:lvl6pPr>
            <a:lvl7pPr eaLnBrk="0" fontAlgn="base" hangingPunct="0">
              <a:spcAft>
                <a:spcPct val="0"/>
              </a:spcAft>
              <a:buFont typeface="Arial" charset="0"/>
              <a:buChar char="»"/>
              <a:defRPr sz="2000">
                <a:solidFill>
                  <a:schemeClr val="tx1"/>
                </a:solidFill>
                <a:latin typeface="Calibri" charset="0"/>
                <a:ea typeface="ＭＳ Ｐゴシック" charset="0"/>
              </a:defRPr>
            </a:lvl7pPr>
            <a:lvl8pPr eaLnBrk="0" fontAlgn="base" hangingPunct="0">
              <a:spcAft>
                <a:spcPct val="0"/>
              </a:spcAft>
              <a:buFont typeface="Arial" charset="0"/>
              <a:buChar char="»"/>
              <a:defRPr sz="2000">
                <a:solidFill>
                  <a:schemeClr val="tx1"/>
                </a:solidFill>
                <a:latin typeface="Calibri" charset="0"/>
                <a:ea typeface="ＭＳ Ｐゴシック" charset="0"/>
              </a:defRPr>
            </a:lvl8pPr>
            <a:lvl9pPr eaLnBrk="0" fontAlgn="base" hangingPunct="0">
              <a:spcAft>
                <a:spcPct val="0"/>
              </a:spcAft>
              <a:buFont typeface="Arial" charset="0"/>
              <a:buChar char="»"/>
              <a:defRPr sz="2000">
                <a:solidFill>
                  <a:schemeClr val="tx1"/>
                </a:solidFill>
                <a:latin typeface="Calibri" charset="0"/>
                <a:ea typeface="ＭＳ Ｐゴシック" charset="0"/>
              </a:defRPr>
            </a:lvl9pPr>
          </a:lstStyle>
          <a:p>
            <a:endParaRPr lang="fr-FR" sz="1800">
              <a:cs typeface="Arial" charset="0"/>
            </a:endParaRPr>
          </a:p>
        </p:txBody>
      </p:sp>
      <p:sp>
        <p:nvSpPr>
          <p:cNvPr id="3" name="ZoneTexte 2"/>
          <p:cNvSpPr txBox="1"/>
          <p:nvPr/>
        </p:nvSpPr>
        <p:spPr>
          <a:xfrm>
            <a:off x="684213" y="2014538"/>
            <a:ext cx="8280400" cy="3786187"/>
          </a:xfrm>
          <a:prstGeom prst="rect">
            <a:avLst/>
          </a:prstGeom>
          <a:noFill/>
        </p:spPr>
        <p:txBody>
          <a:bodyPr>
            <a:spAutoFit/>
          </a:bodyPr>
          <a:lstStyle>
            <a:lvl1pPr marL="285750" indent="-285750" eaLnBrk="0" hangingPunct="0">
              <a:defRPr>
                <a:solidFill>
                  <a:schemeClr val="tx1"/>
                </a:solidFill>
                <a:latin typeface="Calibri" charset="0"/>
                <a:ea typeface="ＭＳ Ｐゴシック" charset="0"/>
                <a:cs typeface="Arial" charset="0"/>
              </a:defRPr>
            </a:lvl1pPr>
            <a:lvl2pPr marL="742950" indent="-285750" eaLnBrk="0" hangingPunct="0">
              <a:defRPr>
                <a:solidFill>
                  <a:schemeClr val="tx1"/>
                </a:solidFill>
                <a:latin typeface="Calibri" charset="0"/>
                <a:ea typeface="Arial" charset="0"/>
                <a:cs typeface="Arial" charset="0"/>
              </a:defRPr>
            </a:lvl2pPr>
            <a:lvl3pPr marL="1143000" indent="-228600" eaLnBrk="0" hangingPunct="0">
              <a:defRPr>
                <a:solidFill>
                  <a:schemeClr val="tx1"/>
                </a:solidFill>
                <a:latin typeface="Calibri" charset="0"/>
                <a:ea typeface="Arial" charset="0"/>
                <a:cs typeface="Arial" charset="0"/>
              </a:defRPr>
            </a:lvl3pPr>
            <a:lvl4pPr marL="1600200" indent="-228600" eaLnBrk="0" hangingPunct="0">
              <a:defRPr>
                <a:solidFill>
                  <a:schemeClr val="tx1"/>
                </a:solidFill>
                <a:latin typeface="Calibri" charset="0"/>
                <a:ea typeface="Arial" charset="0"/>
                <a:cs typeface="Arial" charset="0"/>
              </a:defRPr>
            </a:lvl4pPr>
            <a:lvl5pPr marL="2057400" indent="-228600" eaLnBrk="0" hangingPunct="0">
              <a:defRPr>
                <a:solidFill>
                  <a:schemeClr val="tx1"/>
                </a:solidFill>
                <a:latin typeface="Calibri" charset="0"/>
                <a:ea typeface="Arial" charset="0"/>
                <a:cs typeface="Arial" charset="0"/>
              </a:defRPr>
            </a:lvl5pPr>
            <a:lvl6pPr marL="2514600" indent="-228600" eaLnBrk="0" fontAlgn="base" hangingPunct="0">
              <a:spcBef>
                <a:spcPct val="0"/>
              </a:spcBef>
              <a:spcAft>
                <a:spcPct val="0"/>
              </a:spcAft>
              <a:defRPr>
                <a:solidFill>
                  <a:schemeClr val="tx1"/>
                </a:solidFill>
                <a:latin typeface="Calibri" charset="0"/>
                <a:ea typeface="Arial" charset="0"/>
                <a:cs typeface="Arial" charset="0"/>
              </a:defRPr>
            </a:lvl6pPr>
            <a:lvl7pPr marL="2971800" indent="-228600" eaLnBrk="0" fontAlgn="base" hangingPunct="0">
              <a:spcBef>
                <a:spcPct val="0"/>
              </a:spcBef>
              <a:spcAft>
                <a:spcPct val="0"/>
              </a:spcAft>
              <a:defRPr>
                <a:solidFill>
                  <a:schemeClr val="tx1"/>
                </a:solidFill>
                <a:latin typeface="Calibri" charset="0"/>
                <a:ea typeface="Arial" charset="0"/>
                <a:cs typeface="Arial" charset="0"/>
              </a:defRPr>
            </a:lvl7pPr>
            <a:lvl8pPr marL="3429000" indent="-228600" eaLnBrk="0" fontAlgn="base" hangingPunct="0">
              <a:spcBef>
                <a:spcPct val="0"/>
              </a:spcBef>
              <a:spcAft>
                <a:spcPct val="0"/>
              </a:spcAft>
              <a:defRPr>
                <a:solidFill>
                  <a:schemeClr val="tx1"/>
                </a:solidFill>
                <a:latin typeface="Calibri" charset="0"/>
                <a:ea typeface="Arial" charset="0"/>
                <a:cs typeface="Arial" charset="0"/>
              </a:defRPr>
            </a:lvl8pPr>
            <a:lvl9pPr marL="3886200" indent="-228600" eaLnBrk="0" fontAlgn="base" hangingPunct="0">
              <a:spcBef>
                <a:spcPct val="0"/>
              </a:spcBef>
              <a:spcAft>
                <a:spcPct val="0"/>
              </a:spcAft>
              <a:defRPr>
                <a:solidFill>
                  <a:schemeClr val="tx1"/>
                </a:solidFill>
                <a:latin typeface="Calibri" charset="0"/>
                <a:ea typeface="Arial" charset="0"/>
                <a:cs typeface="Arial" charset="0"/>
              </a:defRPr>
            </a:lvl9pPr>
          </a:lstStyle>
          <a:p>
            <a:pPr eaLnBrk="1" hangingPunct="1">
              <a:buFontTx/>
              <a:buChar char="-"/>
            </a:pPr>
            <a:r>
              <a:rPr lang="fr-FR" sz="2400" b="1">
                <a:solidFill>
                  <a:srgbClr val="376092"/>
                </a:solidFill>
              </a:rPr>
              <a:t>Le design, l</a:t>
            </a:r>
            <a:r>
              <a:rPr lang="ja-JP" altLang="fr-FR" sz="2400" b="1">
                <a:solidFill>
                  <a:srgbClr val="376092"/>
                </a:solidFill>
              </a:rPr>
              <a:t>’</a:t>
            </a:r>
            <a:r>
              <a:rPr lang="fr-FR" sz="2400" b="1">
                <a:solidFill>
                  <a:srgbClr val="376092"/>
                </a:solidFill>
              </a:rPr>
              <a:t>innovation, la créativité                     DIC</a:t>
            </a:r>
          </a:p>
          <a:p>
            <a:pPr eaLnBrk="1" hangingPunct="1">
              <a:buFontTx/>
              <a:buChar char="-"/>
            </a:pPr>
            <a:r>
              <a:rPr lang="fr-FR" sz="2400" b="1">
                <a:solidFill>
                  <a:srgbClr val="376092"/>
                </a:solidFill>
              </a:rPr>
              <a:t>Les objets techniques, les services </a:t>
            </a:r>
          </a:p>
          <a:p>
            <a:pPr eaLnBrk="1" hangingPunct="1"/>
            <a:r>
              <a:rPr lang="fr-FR" sz="2400" b="1">
                <a:solidFill>
                  <a:srgbClr val="376092"/>
                </a:solidFill>
              </a:rPr>
              <a:t>     et les changements induits dans la société        OTSCIS</a:t>
            </a:r>
          </a:p>
          <a:p>
            <a:pPr eaLnBrk="1" hangingPunct="1">
              <a:buFontTx/>
              <a:buChar char="-"/>
            </a:pPr>
            <a:r>
              <a:rPr lang="fr-FR" sz="2400" b="1">
                <a:solidFill>
                  <a:srgbClr val="376092"/>
                </a:solidFill>
              </a:rPr>
              <a:t>La modélisation et la simulation </a:t>
            </a:r>
          </a:p>
          <a:p>
            <a:pPr eaLnBrk="1" hangingPunct="1"/>
            <a:r>
              <a:rPr lang="fr-FR" sz="2400" b="1">
                <a:solidFill>
                  <a:srgbClr val="376092"/>
                </a:solidFill>
              </a:rPr>
              <a:t>    des objets techniques                                              MSOT</a:t>
            </a:r>
          </a:p>
          <a:p>
            <a:pPr eaLnBrk="1" hangingPunct="1"/>
            <a:endParaRPr lang="fr-FR" b="1">
              <a:solidFill>
                <a:srgbClr val="376092"/>
              </a:solidFill>
            </a:endParaRPr>
          </a:p>
          <a:p>
            <a:pPr eaLnBrk="1" hangingPunct="1"/>
            <a:r>
              <a:rPr lang="fr-FR" sz="2400" b="1"/>
              <a:t>Auxquelles s</a:t>
            </a:r>
            <a:r>
              <a:rPr lang="ja-JP" altLang="fr-FR" sz="2400" b="1"/>
              <a:t>’</a:t>
            </a:r>
            <a:r>
              <a:rPr lang="fr-FR" sz="2400" b="1"/>
              <a:t>ajoutent</a:t>
            </a:r>
          </a:p>
          <a:p>
            <a:pPr eaLnBrk="1" hangingPunct="1"/>
            <a:endParaRPr lang="fr-FR"/>
          </a:p>
          <a:p>
            <a:pPr eaLnBrk="1" hangingPunct="1">
              <a:buFontTx/>
              <a:buChar char="-"/>
            </a:pPr>
            <a:r>
              <a:rPr lang="fr-FR" sz="2400" b="1">
                <a:solidFill>
                  <a:srgbClr val="376092"/>
                </a:solidFill>
              </a:rPr>
              <a:t>L</a:t>
            </a:r>
            <a:r>
              <a:rPr lang="ja-JP" altLang="fr-FR" sz="2400" b="1">
                <a:solidFill>
                  <a:srgbClr val="376092"/>
                </a:solidFill>
              </a:rPr>
              <a:t>’</a:t>
            </a:r>
            <a:r>
              <a:rPr lang="fr-FR" sz="2400" b="1">
                <a:solidFill>
                  <a:srgbClr val="376092"/>
                </a:solidFill>
              </a:rPr>
              <a:t>informatique et la programmation                     IP</a:t>
            </a:r>
          </a:p>
          <a:p>
            <a:pPr eaLnBrk="1" hangingPunct="1">
              <a:buFontTx/>
              <a:buChar char="-"/>
            </a:pPr>
            <a:endParaRPr lang="fr-FR"/>
          </a:p>
          <a:p>
            <a:pPr eaLnBrk="1" hangingPunct="1"/>
            <a:r>
              <a:rPr lang="fr-FR"/>
              <a:t>Développées plus spécifiquement en mathématiques et en technologie</a:t>
            </a:r>
          </a:p>
        </p:txBody>
      </p:sp>
    </p:spTree>
    <p:extLst>
      <p:ext uri="{BB962C8B-B14F-4D97-AF65-F5344CB8AC3E}">
        <p14:creationId xmlns:p14="http://schemas.microsoft.com/office/powerpoint/2010/main" val="2272247401"/>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Espace réservé du texte 4"/>
          <p:cNvSpPr>
            <a:spLocks noGrp="1"/>
          </p:cNvSpPr>
          <p:nvPr>
            <p:ph type="body" idx="1"/>
          </p:nvPr>
        </p:nvSpPr>
        <p:spPr>
          <a:xfrm>
            <a:off x="830263" y="1004888"/>
            <a:ext cx="7772400" cy="1055687"/>
          </a:xfrm>
        </p:spPr>
        <p:txBody>
          <a:bodyPr/>
          <a:lstStyle/>
          <a:p>
            <a:pPr eaLnBrk="1" hangingPunct="1">
              <a:defRPr/>
            </a:pPr>
            <a:r>
              <a:rPr lang="fr-FR" sz="3200" b="1" dirty="0"/>
              <a:t>Une progression spiralaire pourquoi faire ?</a:t>
            </a:r>
            <a:endParaRPr lang="fr-FR" sz="4800" b="1" dirty="0"/>
          </a:p>
          <a:p>
            <a:pPr eaLnBrk="1" hangingPunct="1">
              <a:defRPr/>
            </a:pPr>
            <a:endParaRPr lang="fr-FR" dirty="0"/>
          </a:p>
        </p:txBody>
      </p:sp>
      <p:pic>
        <p:nvPicPr>
          <p:cNvPr id="17411" name="Picture 3" descr="Afficher l'image d'origine"/>
          <p:cNvPicPr>
            <a:picLocks noChangeAspect="1" noChangeArrowheads="1"/>
          </p:cNvPicPr>
          <p:nvPr/>
        </p:nvPicPr>
        <p:blipFill>
          <a:blip r:embed="rId2" cstate="email">
            <a:extLst>
              <a:ext uri="{28A0092B-C50C-407E-A947-70E740481C1C}">
                <a14:useLocalDpi xmlns:a14="http://schemas.microsoft.com/office/drawing/2010/main"/>
              </a:ext>
            </a:extLst>
          </a:blip>
          <a:srcRect/>
          <a:stretch>
            <a:fillRect/>
          </a:stretch>
        </p:blipFill>
        <p:spPr bwMode="auto">
          <a:xfrm>
            <a:off x="4716463" y="2273300"/>
            <a:ext cx="3455987" cy="345598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7412" name="Rectangle 4"/>
          <p:cNvSpPr>
            <a:spLocks noChangeArrowheads="1"/>
          </p:cNvSpPr>
          <p:nvPr/>
        </p:nvSpPr>
        <p:spPr bwMode="auto">
          <a:xfrm>
            <a:off x="457200" y="3679825"/>
            <a:ext cx="9144000" cy="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nchor="ctr">
            <a:spAutoFit/>
          </a:bodyPr>
          <a:lstStyle/>
          <a:p>
            <a:endParaRPr lang="fr-FR">
              <a:latin typeface="Arial" charset="0"/>
            </a:endParaRPr>
          </a:p>
        </p:txBody>
      </p:sp>
      <p:sp>
        <p:nvSpPr>
          <p:cNvPr id="12" name="ZoneTexte 11"/>
          <p:cNvSpPr txBox="1"/>
          <p:nvPr/>
        </p:nvSpPr>
        <p:spPr>
          <a:xfrm>
            <a:off x="900113" y="2273300"/>
            <a:ext cx="3527425" cy="3784600"/>
          </a:xfrm>
          <a:prstGeom prst="rect">
            <a:avLst/>
          </a:prstGeom>
          <a:noFill/>
        </p:spPr>
        <p:txBody>
          <a:bodyPr>
            <a:spAutoFit/>
          </a:bodyPr>
          <a:lstStyle>
            <a:lvl1pPr eaLnBrk="0" hangingPunct="0">
              <a:defRPr>
                <a:solidFill>
                  <a:schemeClr val="tx1"/>
                </a:solidFill>
                <a:latin typeface="Calibri" charset="0"/>
                <a:ea typeface="ＭＳ Ｐゴシック" charset="0"/>
                <a:cs typeface="Arial" charset="0"/>
              </a:defRPr>
            </a:lvl1pPr>
            <a:lvl2pPr marL="742950" indent="-285750" eaLnBrk="0" hangingPunct="0">
              <a:defRPr>
                <a:solidFill>
                  <a:schemeClr val="tx1"/>
                </a:solidFill>
                <a:latin typeface="Calibri" charset="0"/>
                <a:ea typeface="Arial" charset="0"/>
                <a:cs typeface="Arial" charset="0"/>
              </a:defRPr>
            </a:lvl2pPr>
            <a:lvl3pPr marL="1143000" indent="-228600" eaLnBrk="0" hangingPunct="0">
              <a:defRPr>
                <a:solidFill>
                  <a:schemeClr val="tx1"/>
                </a:solidFill>
                <a:latin typeface="Calibri" charset="0"/>
                <a:ea typeface="Arial" charset="0"/>
                <a:cs typeface="Arial" charset="0"/>
              </a:defRPr>
            </a:lvl3pPr>
            <a:lvl4pPr marL="1600200" indent="-228600" eaLnBrk="0" hangingPunct="0">
              <a:defRPr>
                <a:solidFill>
                  <a:schemeClr val="tx1"/>
                </a:solidFill>
                <a:latin typeface="Calibri" charset="0"/>
                <a:ea typeface="Arial" charset="0"/>
                <a:cs typeface="Arial" charset="0"/>
              </a:defRPr>
            </a:lvl4pPr>
            <a:lvl5pPr marL="2057400" indent="-228600" eaLnBrk="0" hangingPunct="0">
              <a:defRPr>
                <a:solidFill>
                  <a:schemeClr val="tx1"/>
                </a:solidFill>
                <a:latin typeface="Calibri" charset="0"/>
                <a:ea typeface="Arial" charset="0"/>
                <a:cs typeface="Arial" charset="0"/>
              </a:defRPr>
            </a:lvl5pPr>
            <a:lvl6pPr marL="2514600" indent="-228600" eaLnBrk="0" fontAlgn="base" hangingPunct="0">
              <a:spcBef>
                <a:spcPct val="0"/>
              </a:spcBef>
              <a:spcAft>
                <a:spcPct val="0"/>
              </a:spcAft>
              <a:defRPr>
                <a:solidFill>
                  <a:schemeClr val="tx1"/>
                </a:solidFill>
                <a:latin typeface="Calibri" charset="0"/>
                <a:ea typeface="Arial" charset="0"/>
                <a:cs typeface="Arial" charset="0"/>
              </a:defRPr>
            </a:lvl6pPr>
            <a:lvl7pPr marL="2971800" indent="-228600" eaLnBrk="0" fontAlgn="base" hangingPunct="0">
              <a:spcBef>
                <a:spcPct val="0"/>
              </a:spcBef>
              <a:spcAft>
                <a:spcPct val="0"/>
              </a:spcAft>
              <a:defRPr>
                <a:solidFill>
                  <a:schemeClr val="tx1"/>
                </a:solidFill>
                <a:latin typeface="Calibri" charset="0"/>
                <a:ea typeface="Arial" charset="0"/>
                <a:cs typeface="Arial" charset="0"/>
              </a:defRPr>
            </a:lvl7pPr>
            <a:lvl8pPr marL="3429000" indent="-228600" eaLnBrk="0" fontAlgn="base" hangingPunct="0">
              <a:spcBef>
                <a:spcPct val="0"/>
              </a:spcBef>
              <a:spcAft>
                <a:spcPct val="0"/>
              </a:spcAft>
              <a:defRPr>
                <a:solidFill>
                  <a:schemeClr val="tx1"/>
                </a:solidFill>
                <a:latin typeface="Calibri" charset="0"/>
                <a:ea typeface="Arial" charset="0"/>
                <a:cs typeface="Arial" charset="0"/>
              </a:defRPr>
            </a:lvl8pPr>
            <a:lvl9pPr marL="3886200" indent="-228600" eaLnBrk="0" fontAlgn="base" hangingPunct="0">
              <a:spcBef>
                <a:spcPct val="0"/>
              </a:spcBef>
              <a:spcAft>
                <a:spcPct val="0"/>
              </a:spcAft>
              <a:defRPr>
                <a:solidFill>
                  <a:schemeClr val="tx1"/>
                </a:solidFill>
                <a:latin typeface="Calibri" charset="0"/>
                <a:ea typeface="Arial" charset="0"/>
                <a:cs typeface="Arial" charset="0"/>
              </a:defRPr>
            </a:lvl9pPr>
          </a:lstStyle>
          <a:p>
            <a:pPr eaLnBrk="1" hangingPunct="1"/>
            <a:r>
              <a:rPr lang="fr-FR" sz="2400" b="1"/>
              <a:t>Une réponse pour </a:t>
            </a:r>
          </a:p>
          <a:p>
            <a:pPr eaLnBrk="1" hangingPunct="1">
              <a:buFontTx/>
              <a:buChar char="-"/>
            </a:pPr>
            <a:r>
              <a:rPr lang="fr-FR"/>
              <a:t>Rafraichir régulièrement les connaissances</a:t>
            </a:r>
          </a:p>
          <a:p>
            <a:pPr eaLnBrk="1" hangingPunct="1">
              <a:buFontTx/>
              <a:buChar char="-"/>
            </a:pPr>
            <a:r>
              <a:rPr lang="fr-FR"/>
              <a:t>Monter progressivement en complexité</a:t>
            </a:r>
          </a:p>
          <a:p>
            <a:pPr eaLnBrk="1" hangingPunct="1">
              <a:buFontTx/>
              <a:buChar char="-"/>
            </a:pPr>
            <a:r>
              <a:rPr lang="fr-FR"/>
              <a:t>Gérer dans le temps l</a:t>
            </a:r>
            <a:r>
              <a:rPr lang="ja-JP" altLang="fr-FR"/>
              <a:t>’</a:t>
            </a:r>
            <a:r>
              <a:rPr lang="fr-FR"/>
              <a:t>hétérogénéité, l</a:t>
            </a:r>
            <a:r>
              <a:rPr lang="ja-JP" altLang="fr-FR"/>
              <a:t>’</a:t>
            </a:r>
            <a:r>
              <a:rPr lang="fr-FR"/>
              <a:t>individualisation</a:t>
            </a:r>
          </a:p>
          <a:p>
            <a:pPr eaLnBrk="1" hangingPunct="1">
              <a:buFontTx/>
              <a:buChar char="-"/>
            </a:pPr>
            <a:endParaRPr lang="fr-FR"/>
          </a:p>
          <a:p>
            <a:pPr eaLnBrk="1" hangingPunct="1">
              <a:buFontTx/>
              <a:buChar char="-"/>
            </a:pPr>
            <a:endParaRPr lang="fr-FR"/>
          </a:p>
          <a:p>
            <a:pPr eaLnBrk="1" hangingPunct="1"/>
            <a:r>
              <a:rPr lang="fr-FR" b="1"/>
              <a:t>Qui justifie la mise en place des cycles (sortir du cercle)</a:t>
            </a:r>
          </a:p>
          <a:p>
            <a:pPr eaLnBrk="1" hangingPunct="1"/>
            <a:endParaRPr lang="fr-FR"/>
          </a:p>
        </p:txBody>
      </p:sp>
    </p:spTree>
    <p:extLst>
      <p:ext uri="{BB962C8B-B14F-4D97-AF65-F5344CB8AC3E}">
        <p14:creationId xmlns:p14="http://schemas.microsoft.com/office/powerpoint/2010/main" val="2733911791"/>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re 3"/>
          <p:cNvSpPr>
            <a:spLocks noGrp="1"/>
          </p:cNvSpPr>
          <p:nvPr>
            <p:ph type="title"/>
          </p:nvPr>
        </p:nvSpPr>
        <p:spPr/>
        <p:txBody>
          <a:bodyPr/>
          <a:lstStyle/>
          <a:p>
            <a:r>
              <a:rPr lang="fr-FR" dirty="0"/>
              <a:t>1. Esprit et structure du programme</a:t>
            </a:r>
            <a:br>
              <a:rPr lang="fr-FR" dirty="0"/>
            </a:br>
            <a:endParaRPr lang="fr-FR" dirty="0"/>
          </a:p>
        </p:txBody>
      </p:sp>
      <p:sp>
        <p:nvSpPr>
          <p:cNvPr id="5" name="Espace réservé du texte 4"/>
          <p:cNvSpPr>
            <a:spLocks noGrp="1"/>
          </p:cNvSpPr>
          <p:nvPr>
            <p:ph type="body" idx="1"/>
          </p:nvPr>
        </p:nvSpPr>
        <p:spPr/>
        <p:txBody>
          <a:bodyPr/>
          <a:lstStyle/>
          <a:p>
            <a:endParaRPr lang="fr-FR"/>
          </a:p>
        </p:txBody>
      </p:sp>
    </p:spTree>
    <p:extLst>
      <p:ext uri="{BB962C8B-B14F-4D97-AF65-F5344CB8AC3E}">
        <p14:creationId xmlns:p14="http://schemas.microsoft.com/office/powerpoint/2010/main" val="526302007"/>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nvPr>
        </p:nvSpPr>
        <p:spPr>
          <a:xfrm>
            <a:off x="1619250" y="404813"/>
            <a:ext cx="6769100" cy="936625"/>
          </a:xfrm>
        </p:spPr>
        <p:txBody>
          <a:bodyPr/>
          <a:lstStyle/>
          <a:p>
            <a:pPr eaLnBrk="1" hangingPunct="1"/>
            <a:r>
              <a:rPr lang="fr-FR" sz="2400" cap="none">
                <a:latin typeface="Calibri" charset="0"/>
              </a:rPr>
              <a:t>CONCEVOIR UNE PROGRESSION : L</a:t>
            </a:r>
            <a:r>
              <a:rPr lang="ja-JP" altLang="fr-FR" sz="2400" cap="none">
                <a:latin typeface="Calibri" charset="0"/>
              </a:rPr>
              <a:t>’</a:t>
            </a:r>
            <a:r>
              <a:rPr lang="fr-FR" sz="2400" cap="none">
                <a:latin typeface="Calibri" charset="0"/>
              </a:rPr>
              <a:t>UTILISATION DE TABLEAUX DE BORD</a:t>
            </a:r>
          </a:p>
        </p:txBody>
      </p:sp>
      <p:sp>
        <p:nvSpPr>
          <p:cNvPr id="4" name="Espace réservé du texte 3"/>
          <p:cNvSpPr>
            <a:spLocks noGrp="1"/>
          </p:cNvSpPr>
          <p:nvPr>
            <p:ph type="body" idx="1"/>
          </p:nvPr>
        </p:nvSpPr>
        <p:spPr>
          <a:xfrm>
            <a:off x="827088" y="1557338"/>
            <a:ext cx="7772400" cy="4248150"/>
          </a:xfrm>
        </p:spPr>
        <p:txBody>
          <a:bodyPr/>
          <a:lstStyle/>
          <a:p>
            <a:pPr eaLnBrk="1" hangingPunct="1"/>
            <a:r>
              <a:rPr lang="fr-FR" b="1">
                <a:solidFill>
                  <a:srgbClr val="898989"/>
                </a:solidFill>
                <a:latin typeface="Calibri" charset="0"/>
              </a:rPr>
              <a:t>Outils pour concevoir la progressivité des apprentissages</a:t>
            </a:r>
          </a:p>
          <a:p>
            <a:pPr eaLnBrk="1" hangingPunct="1"/>
            <a:r>
              <a:rPr lang="fr-FR">
                <a:solidFill>
                  <a:srgbClr val="898989"/>
                </a:solidFill>
                <a:latin typeface="Calibri" charset="0"/>
              </a:rPr>
              <a:t>Ce tableur téléchargeable constitue un outil pour élaborer des progressions pédagogiques sur les trois années du cycle 4. Il permet aux équipes pédagogiques de concevoir des progressions directement adossées aux thématiques et aux compétences du socle commun et du programme. Il intègre des exemples de séquences et de problématiques. Une notice de présentation et d'utilisation accompagne la prise en main de cette ressource.</a:t>
            </a:r>
          </a:p>
          <a:p>
            <a:pPr eaLnBrk="1" hangingPunct="1">
              <a:buFont typeface="Arial" charset="0"/>
              <a:buChar char="•"/>
            </a:pPr>
            <a:r>
              <a:rPr lang="fr-FR">
                <a:solidFill>
                  <a:srgbClr val="898989"/>
                </a:solidFill>
                <a:latin typeface="Calibri" charset="0"/>
                <a:hlinkClick r:id="rId2" tooltip="Notice de présentation et d'utilisation de l'outil d'aide à l'élaboration (PDF-828.21 Ko-Nouvelle fenêtre)"/>
              </a:rPr>
              <a:t>Notice de présentation et d'utilisation du tableur</a:t>
            </a:r>
            <a:endParaRPr lang="fr-FR">
              <a:solidFill>
                <a:srgbClr val="898989"/>
              </a:solidFill>
              <a:latin typeface="Calibri" charset="0"/>
            </a:endParaRPr>
          </a:p>
          <a:p>
            <a:pPr eaLnBrk="1" hangingPunct="1">
              <a:buFont typeface="Arial" charset="0"/>
              <a:buChar char="•"/>
            </a:pPr>
            <a:r>
              <a:rPr lang="fr-FR">
                <a:solidFill>
                  <a:srgbClr val="898989"/>
                </a:solidFill>
                <a:latin typeface="Calibri" charset="0"/>
                <a:hlinkClick r:id="rId3" tooltip="RA16_C4_TECH_Outil_progression_pedagogique (XLSX-118.47 Ko-Nouvelle fenêtre)"/>
              </a:rPr>
              <a:t>Outil d'aide à l'élaboration de progression pédagogique en technologie (format Excel)</a:t>
            </a:r>
            <a:endParaRPr lang="fr-FR">
              <a:solidFill>
                <a:srgbClr val="898989"/>
              </a:solidFill>
              <a:latin typeface="Calibri" charset="0"/>
            </a:endParaRPr>
          </a:p>
          <a:p>
            <a:pPr eaLnBrk="1" hangingPunct="1"/>
            <a:endParaRPr lang="fr-FR">
              <a:solidFill>
                <a:srgbClr val="898989"/>
              </a:solidFill>
              <a:latin typeface="Calibri" charset="0"/>
            </a:endParaRPr>
          </a:p>
        </p:txBody>
      </p:sp>
    </p:spTree>
    <p:extLst>
      <p:ext uri="{BB962C8B-B14F-4D97-AF65-F5344CB8AC3E}">
        <p14:creationId xmlns:p14="http://schemas.microsoft.com/office/powerpoint/2010/main" val="2577850979"/>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texte 2"/>
          <p:cNvSpPr>
            <a:spLocks noGrp="1"/>
          </p:cNvSpPr>
          <p:nvPr>
            <p:ph type="body" idx="1"/>
          </p:nvPr>
        </p:nvSpPr>
        <p:spPr>
          <a:xfrm>
            <a:off x="1042988" y="1557338"/>
            <a:ext cx="7772400" cy="3762375"/>
          </a:xfrm>
        </p:spPr>
        <p:txBody>
          <a:bodyPr/>
          <a:lstStyle/>
          <a:p>
            <a:pPr eaLnBrk="1" hangingPunct="1"/>
            <a:r>
              <a:rPr lang="fr-FR" b="1">
                <a:solidFill>
                  <a:srgbClr val="898989"/>
                </a:solidFill>
                <a:latin typeface="Calibri" charset="0"/>
              </a:rPr>
              <a:t>Mettre en oeuvre son enseignement</a:t>
            </a:r>
          </a:p>
          <a:p>
            <a:pPr eaLnBrk="1" hangingPunct="1"/>
            <a:r>
              <a:rPr lang="fr-FR">
                <a:solidFill>
                  <a:srgbClr val="898989"/>
                </a:solidFill>
                <a:latin typeface="Calibri" charset="0"/>
              </a:rPr>
              <a:t>Directement adossées au programme, ces ressources proposent des pistes pour la mise en œuvre de séquences thématiques problématisées. Elles intègrent des exemples possibles de séances et des éléments pour concevoir l'évaluation.</a:t>
            </a:r>
          </a:p>
          <a:p>
            <a:pPr eaLnBrk="1" hangingPunct="1">
              <a:buFont typeface="Arial" charset="0"/>
              <a:buChar char="•"/>
            </a:pPr>
            <a:r>
              <a:rPr lang="fr-FR">
                <a:solidFill>
                  <a:srgbClr val="898989"/>
                </a:solidFill>
                <a:latin typeface="Calibri" charset="0"/>
                <a:hlinkClick r:id="rId3" tooltip="Exemple n°1 de séquence  (PDF-199.26 Ko-Nouvelle fenêtre)"/>
              </a:rPr>
              <a:t>Séquence aménager une salle de spectacle</a:t>
            </a:r>
            <a:endParaRPr lang="fr-FR">
              <a:solidFill>
                <a:srgbClr val="898989"/>
              </a:solidFill>
              <a:latin typeface="Calibri" charset="0"/>
            </a:endParaRPr>
          </a:p>
          <a:p>
            <a:pPr eaLnBrk="1" hangingPunct="1">
              <a:buFont typeface="Arial" charset="0"/>
              <a:buChar char="•"/>
            </a:pPr>
            <a:r>
              <a:rPr lang="fr-FR">
                <a:solidFill>
                  <a:srgbClr val="898989"/>
                </a:solidFill>
                <a:latin typeface="Calibri" charset="0"/>
                <a:hlinkClick r:id="rId4" tooltip="Exemple n°2 de séquence (PDF-195.83 Ko-Nouvelle fenêtre)"/>
              </a:rPr>
              <a:t>Séquence programmer un mini-robot</a:t>
            </a:r>
            <a:endParaRPr lang="fr-FR">
              <a:solidFill>
                <a:srgbClr val="898989"/>
              </a:solidFill>
              <a:latin typeface="Calibri" charset="0"/>
            </a:endParaRPr>
          </a:p>
          <a:p>
            <a:pPr eaLnBrk="1" hangingPunct="1">
              <a:buFont typeface="Arial" charset="0"/>
              <a:buChar char="•"/>
            </a:pPr>
            <a:r>
              <a:rPr lang="fr-FR">
                <a:solidFill>
                  <a:srgbClr val="898989"/>
                </a:solidFill>
                <a:latin typeface="Calibri" charset="0"/>
                <a:hlinkClick r:id="rId5" tooltip="Exemple n°3 de séquence (PDF-200.54 Ko-Nouvelle fenêtre)"/>
              </a:rPr>
              <a:t>Séquence piloter un objet technique avec un smartphone</a:t>
            </a:r>
            <a:endParaRPr lang="fr-FR">
              <a:solidFill>
                <a:srgbClr val="898989"/>
              </a:solidFill>
              <a:latin typeface="Calibri" charset="0"/>
            </a:endParaRPr>
          </a:p>
          <a:p>
            <a:pPr eaLnBrk="1" hangingPunct="1">
              <a:buFont typeface="Arial" charset="0"/>
              <a:buChar char="•"/>
            </a:pPr>
            <a:r>
              <a:rPr lang="fr-FR">
                <a:solidFill>
                  <a:srgbClr val="898989"/>
                </a:solidFill>
                <a:latin typeface="Calibri" charset="0"/>
                <a:hlinkClick r:id="rId6" tooltip="Exemple n°4 de séquence (PDF-206.08 Ko-Nouvelle fenêtre)"/>
              </a:rPr>
              <a:t>Séquence calculer les temps d'une course sportive</a:t>
            </a:r>
            <a:endParaRPr lang="fr-FR">
              <a:solidFill>
                <a:srgbClr val="898989"/>
              </a:solidFill>
              <a:latin typeface="Calibri" charset="0"/>
            </a:endParaRPr>
          </a:p>
          <a:p>
            <a:pPr eaLnBrk="1" hangingPunct="1"/>
            <a:endParaRPr lang="fr-FR">
              <a:solidFill>
                <a:srgbClr val="898989"/>
              </a:solidFill>
              <a:latin typeface="Calibri" charset="0"/>
            </a:endParaRPr>
          </a:p>
        </p:txBody>
      </p:sp>
      <p:sp>
        <p:nvSpPr>
          <p:cNvPr id="4" name="Titre 1"/>
          <p:cNvSpPr>
            <a:spLocks noGrp="1"/>
          </p:cNvSpPr>
          <p:nvPr>
            <p:ph type="title"/>
          </p:nvPr>
        </p:nvSpPr>
        <p:spPr>
          <a:xfrm>
            <a:off x="1763713" y="692150"/>
            <a:ext cx="6769100" cy="936625"/>
          </a:xfrm>
        </p:spPr>
        <p:txBody>
          <a:bodyPr/>
          <a:lstStyle/>
          <a:p>
            <a:pPr eaLnBrk="1" hangingPunct="1"/>
            <a:r>
              <a:rPr lang="fr-FR" sz="2400" cap="none">
                <a:latin typeface="Calibri" charset="0"/>
              </a:rPr>
              <a:t>CONCEVOIR UNE PROGRESSION : L</a:t>
            </a:r>
            <a:r>
              <a:rPr lang="ja-JP" altLang="fr-FR" sz="2400" cap="none">
                <a:latin typeface="Calibri" charset="0"/>
              </a:rPr>
              <a:t>’</a:t>
            </a:r>
            <a:r>
              <a:rPr lang="fr-FR" sz="2400" cap="none">
                <a:latin typeface="Calibri" charset="0"/>
              </a:rPr>
              <a:t>UTILISATION DE TABLEAUX DE BORD</a:t>
            </a:r>
          </a:p>
        </p:txBody>
      </p:sp>
    </p:spTree>
    <p:extLst>
      <p:ext uri="{BB962C8B-B14F-4D97-AF65-F5344CB8AC3E}">
        <p14:creationId xmlns:p14="http://schemas.microsoft.com/office/powerpoint/2010/main" val="2495099952"/>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nvPr>
        </p:nvSpPr>
        <p:spPr>
          <a:xfrm>
            <a:off x="1042988" y="333375"/>
            <a:ext cx="7772400" cy="792163"/>
          </a:xfrm>
        </p:spPr>
        <p:txBody>
          <a:bodyPr/>
          <a:lstStyle/>
          <a:p>
            <a:pPr eaLnBrk="1" hangingPunct="1">
              <a:spcBef>
                <a:spcPct val="20000"/>
              </a:spcBef>
            </a:pPr>
            <a:r>
              <a:rPr lang="fr-FR" sz="2000" b="0" cap="none">
                <a:solidFill>
                  <a:srgbClr val="898989"/>
                </a:solidFill>
                <a:latin typeface="Calibri" charset="0"/>
                <a:hlinkClick r:id="rId2" tooltip="RA16_C4_TECH_Outil_progression_pedagogique (XLSX-118.47 Ko-Nouvelle fenêtre)"/>
              </a:rPr>
              <a:t>Outil d'aide à l'élaboration de progression pédagogique en technologie (format Excel)</a:t>
            </a:r>
            <a:br>
              <a:rPr lang="fr-FR" sz="2000" b="0" cap="none">
                <a:solidFill>
                  <a:srgbClr val="898989"/>
                </a:solidFill>
                <a:latin typeface="Calibri" charset="0"/>
              </a:rPr>
            </a:br>
            <a:endParaRPr lang="fr-FR" sz="2000" cap="none">
              <a:latin typeface="Calibri" charset="0"/>
            </a:endParaRPr>
          </a:p>
        </p:txBody>
      </p:sp>
      <p:sp>
        <p:nvSpPr>
          <p:cNvPr id="3" name="Espace réservé du texte 2"/>
          <p:cNvSpPr>
            <a:spLocks noGrp="1"/>
          </p:cNvSpPr>
          <p:nvPr>
            <p:ph type="body" idx="1"/>
          </p:nvPr>
        </p:nvSpPr>
        <p:spPr>
          <a:xfrm>
            <a:off x="684213" y="1484313"/>
            <a:ext cx="8208962" cy="4968875"/>
          </a:xfrm>
        </p:spPr>
        <p:txBody>
          <a:bodyPr/>
          <a:lstStyle/>
          <a:p>
            <a:pPr>
              <a:buFont typeface="Arial" pitchFamily="34" charset="0"/>
              <a:buNone/>
              <a:defRPr/>
            </a:pPr>
            <a:endParaRPr lang="fr-FR" dirty="0"/>
          </a:p>
        </p:txBody>
      </p:sp>
      <p:graphicFrame>
        <p:nvGraphicFramePr>
          <p:cNvPr id="4" name="Tableau 3"/>
          <p:cNvGraphicFramePr>
            <a:graphicFrameLocks noGrp="1"/>
          </p:cNvGraphicFramePr>
          <p:nvPr/>
        </p:nvGraphicFramePr>
        <p:xfrm>
          <a:off x="755650" y="1484313"/>
          <a:ext cx="7975600" cy="4789062"/>
        </p:xfrm>
        <a:graphic>
          <a:graphicData uri="http://schemas.openxmlformats.org/drawingml/2006/table">
            <a:tbl>
              <a:tblPr/>
              <a:tblGrid>
                <a:gridCol w="682625">
                  <a:extLst>
                    <a:ext uri="{9D8B030D-6E8A-4147-A177-3AD203B41FA5}">
                      <a16:colId xmlns:a16="http://schemas.microsoft.com/office/drawing/2014/main" val="20000"/>
                    </a:ext>
                  </a:extLst>
                </a:gridCol>
                <a:gridCol w="920750">
                  <a:extLst>
                    <a:ext uri="{9D8B030D-6E8A-4147-A177-3AD203B41FA5}">
                      <a16:colId xmlns:a16="http://schemas.microsoft.com/office/drawing/2014/main" val="20001"/>
                    </a:ext>
                  </a:extLst>
                </a:gridCol>
                <a:gridCol w="920750">
                  <a:extLst>
                    <a:ext uri="{9D8B030D-6E8A-4147-A177-3AD203B41FA5}">
                      <a16:colId xmlns:a16="http://schemas.microsoft.com/office/drawing/2014/main" val="20002"/>
                    </a:ext>
                  </a:extLst>
                </a:gridCol>
                <a:gridCol w="200025">
                  <a:extLst>
                    <a:ext uri="{9D8B030D-6E8A-4147-A177-3AD203B41FA5}">
                      <a16:colId xmlns:a16="http://schemas.microsoft.com/office/drawing/2014/main" val="20003"/>
                    </a:ext>
                  </a:extLst>
                </a:gridCol>
                <a:gridCol w="200025">
                  <a:extLst>
                    <a:ext uri="{9D8B030D-6E8A-4147-A177-3AD203B41FA5}">
                      <a16:colId xmlns:a16="http://schemas.microsoft.com/office/drawing/2014/main" val="20004"/>
                    </a:ext>
                  </a:extLst>
                </a:gridCol>
                <a:gridCol w="193675">
                  <a:extLst>
                    <a:ext uri="{9D8B030D-6E8A-4147-A177-3AD203B41FA5}">
                      <a16:colId xmlns:a16="http://schemas.microsoft.com/office/drawing/2014/main" val="20005"/>
                    </a:ext>
                  </a:extLst>
                </a:gridCol>
                <a:gridCol w="155575">
                  <a:extLst>
                    <a:ext uri="{9D8B030D-6E8A-4147-A177-3AD203B41FA5}">
                      <a16:colId xmlns:a16="http://schemas.microsoft.com/office/drawing/2014/main" val="20006"/>
                    </a:ext>
                  </a:extLst>
                </a:gridCol>
                <a:gridCol w="153988">
                  <a:extLst>
                    <a:ext uri="{9D8B030D-6E8A-4147-A177-3AD203B41FA5}">
                      <a16:colId xmlns:a16="http://schemas.microsoft.com/office/drawing/2014/main" val="20007"/>
                    </a:ext>
                  </a:extLst>
                </a:gridCol>
                <a:gridCol w="1046162">
                  <a:extLst>
                    <a:ext uri="{9D8B030D-6E8A-4147-A177-3AD203B41FA5}">
                      <a16:colId xmlns:a16="http://schemas.microsoft.com/office/drawing/2014/main" val="20008"/>
                    </a:ext>
                  </a:extLst>
                </a:gridCol>
                <a:gridCol w="1044575">
                  <a:extLst>
                    <a:ext uri="{9D8B030D-6E8A-4147-A177-3AD203B41FA5}">
                      <a16:colId xmlns:a16="http://schemas.microsoft.com/office/drawing/2014/main" val="20009"/>
                    </a:ext>
                  </a:extLst>
                </a:gridCol>
                <a:gridCol w="669925">
                  <a:extLst>
                    <a:ext uri="{9D8B030D-6E8A-4147-A177-3AD203B41FA5}">
                      <a16:colId xmlns:a16="http://schemas.microsoft.com/office/drawing/2014/main" val="20010"/>
                    </a:ext>
                  </a:extLst>
                </a:gridCol>
                <a:gridCol w="669925">
                  <a:extLst>
                    <a:ext uri="{9D8B030D-6E8A-4147-A177-3AD203B41FA5}">
                      <a16:colId xmlns:a16="http://schemas.microsoft.com/office/drawing/2014/main" val="20011"/>
                    </a:ext>
                  </a:extLst>
                </a:gridCol>
                <a:gridCol w="155575">
                  <a:extLst>
                    <a:ext uri="{9D8B030D-6E8A-4147-A177-3AD203B41FA5}">
                      <a16:colId xmlns:a16="http://schemas.microsoft.com/office/drawing/2014/main" val="20012"/>
                    </a:ext>
                  </a:extLst>
                </a:gridCol>
                <a:gridCol w="185738">
                  <a:extLst>
                    <a:ext uri="{9D8B030D-6E8A-4147-A177-3AD203B41FA5}">
                      <a16:colId xmlns:a16="http://schemas.microsoft.com/office/drawing/2014/main" val="20013"/>
                    </a:ext>
                  </a:extLst>
                </a:gridCol>
                <a:gridCol w="155575">
                  <a:extLst>
                    <a:ext uri="{9D8B030D-6E8A-4147-A177-3AD203B41FA5}">
                      <a16:colId xmlns:a16="http://schemas.microsoft.com/office/drawing/2014/main" val="20014"/>
                    </a:ext>
                  </a:extLst>
                </a:gridCol>
                <a:gridCol w="155575">
                  <a:extLst>
                    <a:ext uri="{9D8B030D-6E8A-4147-A177-3AD203B41FA5}">
                      <a16:colId xmlns:a16="http://schemas.microsoft.com/office/drawing/2014/main" val="20015"/>
                    </a:ext>
                  </a:extLst>
                </a:gridCol>
                <a:gridCol w="465137">
                  <a:extLst>
                    <a:ext uri="{9D8B030D-6E8A-4147-A177-3AD203B41FA5}">
                      <a16:colId xmlns:a16="http://schemas.microsoft.com/office/drawing/2014/main" val="20016"/>
                    </a:ext>
                  </a:extLst>
                </a:gridCol>
              </a:tblGrid>
              <a:tr h="60325">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Calibri" charset="0"/>
                          <a:ea typeface="ＭＳ Ｐゴシック" charset="0"/>
                          <a:cs typeface="Arial" charset="0"/>
                        </a:rPr>
                        <a:t>TECHNOLOGIE - programme 2016 - Cycle 4</a:t>
                      </a:r>
                    </a:p>
                  </a:txBody>
                  <a:tcPr marL="1307" marR="1307" marT="1307" marB="0"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gridSpan="2">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1" i="1"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hMerge="1">
                  <a:txBody>
                    <a:bodyPr/>
                    <a:lstStyle/>
                    <a:p>
                      <a:endParaRPr lang="fr-FR"/>
                    </a:p>
                  </a:txBody>
                  <a:tcPr/>
                </a:tc>
                <a:tc gridSpan="4">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1" i="1"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hMerge="1">
                  <a:txBody>
                    <a:bodyPr/>
                    <a:lstStyle/>
                    <a:p>
                      <a:endParaRPr lang="fr-FR"/>
                    </a:p>
                  </a:txBody>
                  <a:tcPr/>
                </a:tc>
                <a:tc hMerge="1">
                  <a:txBody>
                    <a:bodyPr/>
                    <a:lstStyle/>
                    <a:p>
                      <a:endParaRPr lang="fr-FR"/>
                    </a:p>
                  </a:txBody>
                  <a:tcPr/>
                </a:tc>
                <a:tc hMerge="1">
                  <a:txBody>
                    <a:bodyPr/>
                    <a:lstStyle/>
                    <a:p>
                      <a:endParaRPr lang="fr-FR"/>
                    </a:p>
                  </a:txBody>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Calibri" charset="0"/>
                          <a:ea typeface="ＭＳ Ｐゴシック" charset="0"/>
                          <a:cs typeface="Arial" charset="0"/>
                        </a:rPr>
                        <a:t>Thématiques</a:t>
                      </a:r>
                    </a:p>
                  </a:txBody>
                  <a:tcPr marL="1307" marR="1307" marT="1307" marB="0" anchor="b" horzOverflow="overflow">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gridSpan="3">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a:t>
                      </a:r>
                    </a:p>
                  </a:txBody>
                  <a:tcPr marL="1307" marR="1307" marT="1307" marB="0" anchor="b" horzOverflow="overflow">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hMerge="1">
                  <a:txBody>
                    <a:bodyPr/>
                    <a:lstStyle/>
                    <a:p>
                      <a:endParaRPr lang="fr-FR"/>
                    </a:p>
                  </a:txBody>
                  <a:tcPr/>
                </a:tc>
                <a:tc hMerge="1">
                  <a:txBody>
                    <a:bodyPr/>
                    <a:lstStyle/>
                    <a:p>
                      <a:endParaRPr lang="fr-FR"/>
                    </a:p>
                  </a:txBody>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31849B"/>
                          </a:solidFill>
                          <a:effectLst/>
                          <a:latin typeface="Calibri" charset="0"/>
                          <a:ea typeface="ＭＳ Ｐゴシック" charset="0"/>
                          <a:cs typeface="Arial" charset="0"/>
                        </a:rPr>
                        <a:t>DIC </a:t>
                      </a: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gridSpan="3">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31849B"/>
                          </a:solidFill>
                          <a:effectLst/>
                          <a:latin typeface="Calibri" charset="0"/>
                          <a:ea typeface="ＭＳ Ｐゴシック" charset="0"/>
                          <a:cs typeface="Arial" charset="0"/>
                        </a:rPr>
                        <a:t>Design, innovation et créativité</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0"/>
                  </a:ext>
                </a:extLst>
              </a:tr>
              <a:tr h="63500">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Calibri" charset="0"/>
                          <a:ea typeface="ＭＳ Ｐゴシック" charset="0"/>
                          <a:cs typeface="Arial" charset="0"/>
                        </a:rPr>
                        <a:t>Domaines du socle</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DAEEF3"/>
                    </a:solidFill>
                  </a:tcPr>
                </a:tc>
                <a:tc gridSpan="2">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Calibri" charset="0"/>
                          <a:ea typeface="ＭＳ Ｐゴシック" charset="0"/>
                          <a:cs typeface="Arial" charset="0"/>
                        </a:rPr>
                        <a:t>Compétences travaillées </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DAEEF3"/>
                    </a:solidFill>
                  </a:tcPr>
                </a:tc>
                <a:tc hMerge="1">
                  <a:txBody>
                    <a:bodyPr/>
                    <a:lstStyle/>
                    <a:p>
                      <a:endParaRPr lang="fr-FR"/>
                    </a:p>
                  </a:txBody>
                  <a:tcPr/>
                </a:tc>
                <a:tc gridSpan="4">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Calibri" charset="0"/>
                          <a:ea typeface="ＭＳ Ｐゴシック" charset="0"/>
                          <a:cs typeface="Arial" charset="0"/>
                        </a:rPr>
                        <a:t>Compétences du programme par thématique</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hMerge="1">
                  <a:txBody>
                    <a:bodyPr/>
                    <a:lstStyle/>
                    <a:p>
                      <a:endParaRPr lang="fr-FR"/>
                    </a:p>
                  </a:txBody>
                  <a:tcPr/>
                </a:tc>
                <a:tc hMerge="1">
                  <a:txBody>
                    <a:bodyPr/>
                    <a:lstStyle/>
                    <a:p>
                      <a:endParaRPr lang="fr-FR"/>
                    </a:p>
                  </a:txBody>
                  <a:tcPr/>
                </a:tc>
                <a:tc hMerge="1">
                  <a:txBody>
                    <a:bodyPr/>
                    <a:lstStyle/>
                    <a:p>
                      <a:endParaRPr lang="fr-FR"/>
                    </a:p>
                  </a:txBody>
                  <a:tcPr/>
                </a:tc>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Calibri" charset="0"/>
                          <a:ea typeface="ＭＳ Ｐゴシック" charset="0"/>
                          <a:cs typeface="Arial" charset="0"/>
                        </a:rPr>
                        <a:t>→</a:t>
                      </a:r>
                    </a:p>
                  </a:txBody>
                  <a:tcPr marL="1307" marR="1307" marT="1307" marB="0" anchor="ctr"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just" defTabSz="457200" rtl="0" eaLnBrk="1" fontAlgn="b"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31849B"/>
                          </a:solidFill>
                          <a:effectLst/>
                          <a:latin typeface="Calibri" charset="0"/>
                          <a:ea typeface="ＭＳ Ｐゴシック" charset="0"/>
                          <a:cs typeface="Arial" charset="0"/>
                        </a:rPr>
                        <a:t>Design, innovation et créativité</a:t>
                      </a:r>
                    </a:p>
                  </a:txBody>
                  <a:tcPr marL="1307" marR="1307" marT="1307" marB="0" anchor="b" horzOverflow="overflow">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31849B"/>
                          </a:solidFill>
                          <a:effectLst/>
                          <a:latin typeface="Calibri" charset="0"/>
                          <a:ea typeface="ＭＳ Ｐゴシック" charset="0"/>
                          <a:cs typeface="Arial" charset="0"/>
                        </a:rPr>
                        <a:t>OTSCIS</a:t>
                      </a: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B7DEE8"/>
                    </a:solidFill>
                  </a:tcPr>
                </a:tc>
                <a:tc gridSpan="3">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31849B"/>
                          </a:solidFill>
                          <a:effectLst/>
                          <a:latin typeface="Calibri" charset="0"/>
                          <a:ea typeface="ＭＳ Ｐゴシック" charset="0"/>
                          <a:cs typeface="Arial" charset="0"/>
                        </a:rPr>
                        <a:t>Les objets techniques, les services et les changements induits dans la société</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1"/>
                  </a:ext>
                </a:extLst>
              </a:tr>
              <a:tr h="63500">
                <a:tc rowSpan="5">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Calibri" charset="0"/>
                          <a:ea typeface="ＭＳ Ｐゴシック" charset="0"/>
                          <a:cs typeface="Arial" charset="0"/>
                        </a:rPr>
                        <a:t>4 - les systèmes naturels et les systèmes techniques</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DAEEF3"/>
                    </a:solidFill>
                  </a:tcPr>
                </a:tc>
                <a:tc>
                  <a:txBody>
                    <a:bodyPr/>
                    <a:lstStyle/>
                    <a:p>
                      <a:pPr marL="0" marR="0" lvl="0" indent="0" algn="r" defTabSz="457200" rtl="0" eaLnBrk="1" fontAlgn="t" latinLnBrk="0" hangingPunct="1">
                        <a:lnSpc>
                          <a:spcPct val="100000"/>
                        </a:lnSpc>
                        <a:spcBef>
                          <a:spcPct val="0"/>
                        </a:spcBef>
                        <a:spcAft>
                          <a:spcPct val="0"/>
                        </a:spcAft>
                        <a:buClrTx/>
                        <a:buSzTx/>
                        <a:buFontTx/>
                        <a:buNone/>
                        <a:tabLst/>
                      </a:pPr>
                      <a:r>
                        <a:rPr kumimoji="0" lang="fr-FR" sz="100" b="1" i="0" u="none" strike="noStrike" cap="none" normalizeH="0" baseline="0">
                          <a:ln>
                            <a:noFill/>
                          </a:ln>
                          <a:solidFill>
                            <a:srgbClr val="000000"/>
                          </a:solidFill>
                          <a:effectLst/>
                          <a:latin typeface="Calibri" charset="0"/>
                          <a:ea typeface="ＭＳ Ｐゴシック" charset="0"/>
                          <a:cs typeface="Arial" charset="0"/>
                        </a:rPr>
                        <a:t>1</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 b="1" i="0" u="none" strike="noStrike" cap="none" normalizeH="0" baseline="0">
                          <a:ln>
                            <a:noFill/>
                          </a:ln>
                          <a:solidFill>
                            <a:srgbClr val="000000"/>
                          </a:solidFill>
                          <a:effectLst/>
                          <a:latin typeface="Calibri" charset="0"/>
                          <a:ea typeface="ＭＳ Ｐゴシック" charset="0"/>
                          <a:cs typeface="Arial" charset="0"/>
                        </a:rPr>
                        <a:t>Pratiquer des démarches scientifiques et technologiques</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solidFill>
                      <a:srgbClr val="DAEEF3"/>
                    </a:solid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Calibri" charset="0"/>
                          <a:ea typeface="ＭＳ Ｐゴシック" charset="0"/>
                          <a:cs typeface="Arial" charset="0"/>
                        </a:rPr>
                        <a:t>Design</a:t>
                      </a:r>
                    </a:p>
                  </a:txBody>
                  <a:tcPr marL="1307" marR="1307" marT="1307" marB="0"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Calibri" charset="0"/>
                          <a:ea typeface="ＭＳ Ｐゴシック" charset="0"/>
                          <a:cs typeface="Arial" charset="0"/>
                        </a:rPr>
                        <a:t>Évolution-description</a:t>
                      </a:r>
                    </a:p>
                  </a:txBody>
                  <a:tcPr marL="1307" marR="1307" marT="1307" marB="0"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Calibri" charset="0"/>
                          <a:ea typeface="ＭＳ Ｐゴシック" charset="0"/>
                          <a:cs typeface="Arial" charset="0"/>
                        </a:rPr>
                        <a:t>Modélisation</a:t>
                      </a:r>
                    </a:p>
                  </a:txBody>
                  <a:tcPr marL="1307" marR="1307" marT="1307" marB="0"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Calibri" charset="0"/>
                          <a:ea typeface="ＭＳ Ｐゴシック" charset="0"/>
                          <a:cs typeface="Arial" charset="0"/>
                        </a:rPr>
                        <a:t>Info</a:t>
                      </a:r>
                    </a:p>
                  </a:txBody>
                  <a:tcPr marL="1307" marR="1307" marT="1307" marB="0"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just" defTabSz="457200" rtl="0" eaLnBrk="1" fontAlgn="t"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Calibri" charset="0"/>
                          <a:ea typeface="ＭＳ Ｐゴシック" charset="0"/>
                          <a:cs typeface="Arial" charset="0"/>
                        </a:rPr>
                        <a:t>Attendus de fin de cycle</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2CDDC"/>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31849B"/>
                          </a:solidFill>
                          <a:effectLst/>
                          <a:latin typeface="Calibri" charset="0"/>
                          <a:ea typeface="ＭＳ Ｐゴシック" charset="0"/>
                          <a:cs typeface="Arial" charset="0"/>
                        </a:rPr>
                        <a:t>MSOST</a:t>
                      </a: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gridSpan="3">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31849B"/>
                          </a:solidFill>
                          <a:effectLst/>
                          <a:latin typeface="Calibri" charset="0"/>
                          <a:ea typeface="ＭＳ Ｐゴシック" charset="0"/>
                          <a:cs typeface="Arial" charset="0"/>
                        </a:rPr>
                        <a:t>La modélisation et la simulation des objets et systèmes techniques </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2"/>
                  </a:ext>
                </a:extLst>
              </a:tr>
              <a:tr h="153988">
                <a:tc vMerge="1">
                  <a:txBody>
                    <a:bodyPr/>
                    <a:lstStyle/>
                    <a:p>
                      <a:endParaRPr lang="fr-FR"/>
                    </a:p>
                  </a:txBody>
                  <a:tcPr/>
                </a:tc>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CT 1.1</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A"/>
                          </a:solidFill>
                          <a:effectLst/>
                          <a:latin typeface="Calibri" charset="0"/>
                          <a:ea typeface="ＭＳ Ｐゴシック" charset="0"/>
                          <a:cs typeface="Arial" charset="0"/>
                        </a:rPr>
                        <a:t>► Imaginer, synthétiser, formaliser et respecter une procédure, un protocole. </a:t>
                      </a:r>
                    </a:p>
                  </a:txBody>
                  <a:tcPr marL="11760"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DIC.1.3</a:t>
                      </a: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MSOST.1.1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just"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Imaginer des solutions en réponse aux besoins, matérialiser des idées en intégrant une dimension design.</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31849B"/>
                          </a:solidFill>
                          <a:effectLst/>
                          <a:latin typeface="Calibri" charset="0"/>
                          <a:ea typeface="ＭＳ Ｐゴシック" charset="0"/>
                          <a:cs typeface="Arial" charset="0"/>
                        </a:rPr>
                        <a:t>IP</a:t>
                      </a: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D8E4BC"/>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31849B"/>
                          </a:solidFill>
                          <a:effectLst/>
                          <a:latin typeface="Calibri" charset="0"/>
                          <a:ea typeface="ＭＳ Ｐゴシック" charset="0"/>
                          <a:cs typeface="Arial" charset="0"/>
                        </a:rPr>
                        <a:t>L</a:t>
                      </a:r>
                      <a:r>
                        <a:rPr kumimoji="0" lang="ja-JP" altLang="fr-FR" sz="200" b="1" i="0" u="none" strike="noStrike" cap="none" normalizeH="0" baseline="0">
                          <a:ln>
                            <a:noFill/>
                          </a:ln>
                          <a:solidFill>
                            <a:srgbClr val="31849B"/>
                          </a:solidFill>
                          <a:effectLst/>
                          <a:latin typeface="Calibri" charset="0"/>
                          <a:ea typeface="ＭＳ Ｐゴシック" charset="0"/>
                          <a:cs typeface="Arial" charset="0"/>
                        </a:rPr>
                        <a:t>’</a:t>
                      </a:r>
                      <a:r>
                        <a:rPr kumimoji="0" lang="fr-FR" sz="200" b="1" i="0" u="none" strike="noStrike" cap="none" normalizeH="0" baseline="0">
                          <a:ln>
                            <a:noFill/>
                          </a:ln>
                          <a:solidFill>
                            <a:srgbClr val="31849B"/>
                          </a:solidFill>
                          <a:effectLst/>
                          <a:latin typeface="Calibri" charset="0"/>
                          <a:ea typeface="ＭＳ Ｐゴシック" charset="0"/>
                          <a:cs typeface="Arial" charset="0"/>
                        </a:rPr>
                        <a:t>informatique et la programmation</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47625">
                <a:tc vMerge="1">
                  <a:txBody>
                    <a:bodyPr/>
                    <a:lstStyle/>
                    <a:p>
                      <a:endParaRPr lang="fr-FR"/>
                    </a:p>
                  </a:txBody>
                  <a:tcPr/>
                </a:tc>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CT 1.2</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A"/>
                          </a:solidFill>
                          <a:effectLst/>
                          <a:latin typeface="Calibri" charset="0"/>
                          <a:ea typeface="ＭＳ Ｐゴシック" charset="0"/>
                          <a:cs typeface="Arial" charset="0"/>
                        </a:rPr>
                        <a:t>► Mesurer des grandeurs de manière directe ou indirecte. </a:t>
                      </a:r>
                    </a:p>
                  </a:txBody>
                  <a:tcPr marL="11760"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MSOST.1.6</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1270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just"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Réaliser, de manière collaborative, le prototype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un objet communicant.</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a:noFill/>
                    </a:lnR>
                    <a:lnT>
                      <a:noFill/>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10004"/>
                  </a:ext>
                </a:extLst>
              </a:tr>
              <a:tr h="44450">
                <a:tc vMerge="1">
                  <a:txBody>
                    <a:bodyPr/>
                    <a:lstStyle/>
                    <a:p>
                      <a:endParaRPr lang="fr-FR"/>
                    </a:p>
                  </a:txBody>
                  <a:tcPr/>
                </a:tc>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CT 1.3</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A"/>
                          </a:solidFill>
                          <a:effectLst/>
                          <a:latin typeface="Calibri" charset="0"/>
                          <a:ea typeface="ＭＳ Ｐゴシック" charset="0"/>
                          <a:cs typeface="Arial" charset="0"/>
                        </a:rPr>
                        <a:t>► Rechercher des solutions techniques à un problème posé, expliciter ses choix et les communiquer en argumentant. </a:t>
                      </a:r>
                    </a:p>
                  </a:txBody>
                  <a:tcPr marL="11760"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DIC.1.5</a:t>
                      </a: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1"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1" u="none" strike="noStrike" cap="none" normalizeH="0" baseline="0">
                          <a:ln>
                            <a:noFill/>
                          </a:ln>
                          <a:solidFill>
                            <a:srgbClr val="000000"/>
                          </a:solidFill>
                          <a:effectLst/>
                          <a:latin typeface="Calibri" charset="0"/>
                          <a:ea typeface="ＭＳ Ｐゴシック" charset="0"/>
                          <a:cs typeface="Arial" charset="0"/>
                        </a:rPr>
                        <a:t>Compétences</a:t>
                      </a:r>
                    </a:p>
                  </a:txBody>
                  <a:tcPr marL="1307" marR="1307" marT="1307" marB="0" anchor="b" horzOverflow="overflow">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1"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1" u="none" strike="noStrike" cap="none" normalizeH="0" baseline="0">
                          <a:ln>
                            <a:noFill/>
                          </a:ln>
                          <a:solidFill>
                            <a:srgbClr val="000000"/>
                          </a:solidFill>
                          <a:effectLst/>
                          <a:latin typeface="Calibri" charset="0"/>
                          <a:ea typeface="ＭＳ Ｐゴシック" charset="0"/>
                          <a:cs typeface="Arial" charset="0"/>
                        </a:rPr>
                        <a:t>Connaissances </a:t>
                      </a:r>
                    </a:p>
                  </a:txBody>
                  <a:tcPr marL="1307" marR="1307" marT="1307" marB="0" anchor="b" horzOverflow="overflow">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5"/>
                  </a:ext>
                </a:extLst>
              </a:tr>
              <a:tr h="63500">
                <a:tc vMerge="1">
                  <a:txBody>
                    <a:bodyPr/>
                    <a:lstStyle/>
                    <a:p>
                      <a:endParaRPr lang="fr-FR"/>
                    </a:p>
                  </a:txBody>
                  <a:tcPr/>
                </a:tc>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CT 1.4</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A"/>
                          </a:solidFill>
                          <a:effectLst/>
                          <a:latin typeface="Calibri" charset="0"/>
                          <a:ea typeface="ＭＳ Ｐゴシック" charset="0"/>
                          <a:cs typeface="Arial" charset="0"/>
                        </a:rPr>
                        <a:t>► Participer à l</a:t>
                      </a:r>
                      <a:r>
                        <a:rPr kumimoji="0" lang="ja-JP" altLang="fr-FR" sz="100" b="0" i="0" u="none" strike="noStrike" cap="none" normalizeH="0" baseline="0">
                          <a:ln>
                            <a:noFill/>
                          </a:ln>
                          <a:solidFill>
                            <a:srgbClr val="00000A"/>
                          </a:solidFill>
                          <a:effectLst/>
                          <a:latin typeface="Calibri" charset="0"/>
                          <a:ea typeface="ＭＳ Ｐゴシック" charset="0"/>
                          <a:cs typeface="Arial" charset="0"/>
                        </a:rPr>
                        <a:t>’</a:t>
                      </a:r>
                      <a:r>
                        <a:rPr kumimoji="0" lang="fr-FR" sz="100" b="0" i="0" u="none" strike="noStrike" cap="none" normalizeH="0" baseline="0">
                          <a:ln>
                            <a:noFill/>
                          </a:ln>
                          <a:solidFill>
                            <a:srgbClr val="00000A"/>
                          </a:solidFill>
                          <a:effectLst/>
                          <a:latin typeface="Calibri" charset="0"/>
                          <a:ea typeface="ＭＳ Ｐゴシック" charset="0"/>
                          <a:cs typeface="Arial" charset="0"/>
                        </a:rPr>
                        <a:t>organisation et au déroulement de projets.</a:t>
                      </a:r>
                    </a:p>
                  </a:txBody>
                  <a:tcPr marL="11760"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solidFill>
                      <a:srgbClr val="DAEEF3"/>
                    </a:solid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DIC.1.4</a:t>
                      </a: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Calibri" charset="0"/>
                          <a:ea typeface="ＭＳ Ｐゴシック" charset="0"/>
                          <a:cs typeface="Arial" charset="0"/>
                        </a:rPr>
                        <a:t>DIC.1</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Calibri" charset="0"/>
                          <a:ea typeface="ＭＳ Ｐゴシック" charset="0"/>
                          <a:cs typeface="Arial" charset="0"/>
                        </a:rPr>
                        <a:t>Imaginer des solutions en réponse aux besoins, matérialiser une idée en intégrant une dimension design</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1270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47625">
                <a:tc rowSpan="9">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100" b="1" i="0" u="none" strike="noStrike" cap="none" normalizeH="0" baseline="0">
                          <a:ln>
                            <a:noFill/>
                          </a:ln>
                          <a:solidFill>
                            <a:srgbClr val="000000"/>
                          </a:solidFill>
                          <a:effectLst/>
                          <a:latin typeface="Calibri" charset="0"/>
                          <a:ea typeface="ＭＳ Ｐゴシック" charset="0"/>
                          <a:cs typeface="Arial" charset="0"/>
                        </a:rPr>
                        <a:t>4 - les systèmes naturels et les systèmes techniques</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DAEEF3"/>
                    </a:solidFill>
                  </a:tcPr>
                </a:tc>
                <a:tc>
                  <a:txBody>
                    <a:bodyPr/>
                    <a:lstStyle/>
                    <a:p>
                      <a:pPr marL="0" marR="0" lvl="0" indent="0" algn="r" defTabSz="457200" rtl="0" eaLnBrk="1" fontAlgn="t" latinLnBrk="0" hangingPunct="1">
                        <a:lnSpc>
                          <a:spcPct val="100000"/>
                        </a:lnSpc>
                        <a:spcBef>
                          <a:spcPct val="0"/>
                        </a:spcBef>
                        <a:spcAft>
                          <a:spcPct val="0"/>
                        </a:spcAft>
                        <a:buClrTx/>
                        <a:buSzTx/>
                        <a:buFontTx/>
                        <a:buNone/>
                        <a:tabLst/>
                      </a:pPr>
                      <a:r>
                        <a:rPr kumimoji="0" lang="fr-FR" sz="100" b="1" i="0" u="none" strike="noStrike" cap="none" normalizeH="0" baseline="0">
                          <a:ln>
                            <a:noFill/>
                          </a:ln>
                          <a:solidFill>
                            <a:srgbClr val="000000"/>
                          </a:solidFill>
                          <a:effectLst/>
                          <a:latin typeface="Calibri" charset="0"/>
                          <a:ea typeface="ＭＳ Ｐゴシック" charset="0"/>
                          <a:cs typeface="Arial" charset="0"/>
                        </a:rPr>
                        <a:t>2</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 b="1" i="0" u="none" strike="noStrike" cap="none" normalizeH="0" baseline="0">
                          <a:ln>
                            <a:noFill/>
                          </a:ln>
                          <a:solidFill>
                            <a:srgbClr val="000000"/>
                          </a:solidFill>
                          <a:effectLst/>
                          <a:latin typeface="Calibri" charset="0"/>
                          <a:ea typeface="ＭＳ Ｐゴシック" charset="0"/>
                          <a:cs typeface="Arial" charset="0"/>
                        </a:rPr>
                        <a:t>Concevoir, créer, réaliser</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solidFill>
                      <a:srgbClr val="DAEEF3"/>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DIC.1.1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Identifier un besoin (biens matériels ou services) et énoncer un problème technique.</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DIC.1.1.1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Besoin, contraintes, normalisation.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Calibri" charset="0"/>
                          <a:ea typeface="ＭＳ Ｐゴシック" charset="0"/>
                          <a:cs typeface="Arial" charset="0"/>
                        </a:rPr>
                        <a:t>→</a:t>
                      </a:r>
                    </a:p>
                  </a:txBody>
                  <a:tcPr marL="1307" marR="1307" marT="1307" marB="0" anchor="ctr"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gridSpan="4">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100" b="1" i="0" u="none" strike="noStrike" cap="none" normalizeH="0" baseline="0">
                          <a:ln>
                            <a:noFill/>
                          </a:ln>
                          <a:solidFill>
                            <a:srgbClr val="000000"/>
                          </a:solidFill>
                          <a:effectLst/>
                          <a:latin typeface="Calibri" charset="0"/>
                          <a:ea typeface="ＭＳ Ｐゴシック" charset="0"/>
                          <a:cs typeface="Arial" charset="0"/>
                        </a:rPr>
                        <a:t>Repères de progressivité</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7"/>
                  </a:ext>
                </a:extLst>
              </a:tr>
              <a:tr h="65088">
                <a:tc vMerge="1">
                  <a:txBody>
                    <a:bodyPr/>
                    <a:lstStyle/>
                    <a:p>
                      <a:endParaRPr lang="fr-FR"/>
                    </a:p>
                  </a:txBody>
                  <a:tcPr/>
                </a:tc>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CT 2.1</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 Identifier un besoin et énoncer un problème technique, identifier les conditions, contraintes (normes et règlements) et ressources correspondantes.</a:t>
                      </a:r>
                    </a:p>
                  </a:txBody>
                  <a:tcPr marL="11760"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DIC.1.1</a:t>
                      </a:r>
                    </a:p>
                  </a:txBody>
                  <a:tcPr marL="1307" marR="1307" marT="1307" marB="0" anchor="ctr"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lnTlToBr>
                      <a:noFill/>
                    </a:lnTlToBr>
                    <a:lnBlToTr>
                      <a:noFill/>
                    </a:lnBlToTr>
                    <a:solidFill>
                      <a:srgbClr val="FFFF00"/>
                    </a:solidFill>
                  </a:tcPr>
                </a:tc>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FFFFFF"/>
                          </a:solidFill>
                          <a:effectLst/>
                          <a:latin typeface="Calibri" charset="0"/>
                          <a:ea typeface="ＭＳ Ｐゴシック" charset="0"/>
                          <a:cs typeface="Arial" charset="0"/>
                        </a:rPr>
                        <a:t>DIC.1.2</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DIC.1.2</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lnTlToBr>
                      <a:noFill/>
                    </a:lnTlToBr>
                    <a:lnBlToTr>
                      <a:noFill/>
                    </a:lnBlToTr>
                    <a:solidFill>
                      <a:srgbClr val="FFFF00"/>
                    </a:solidFill>
                  </a:tcPr>
                </a:tc>
                <a:tc rowSpan="2">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Identifier les conditions, contraintes (normes et règlements) et ressources correspondantes, qualifier et quantifier simplement les performances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un objet technique existant ou à créer.</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DIC.1.2.1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lnTlToBr>
                      <a:noFill/>
                    </a:lnTlToBr>
                    <a:lnBlToTr>
                      <a:noFill/>
                    </a:lnBlToTr>
                    <a:solidFill>
                      <a:srgbClr val="FFFF00"/>
                    </a:solidFill>
                  </a:tcPr>
                </a:tc>
                <a:tc rowSpan="2">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Principaux éléments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un cahier des charges.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rowSpan="3" gridSpan="4">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S</a:t>
                      </a:r>
                      <a:r>
                        <a:rPr kumimoji="0" lang="ja-JP" altLang="fr-FR" sz="100" b="0" i="0" u="none" strike="noStrike" cap="none" normalizeH="0" baseline="0">
                          <a:ln>
                            <a:noFill/>
                          </a:ln>
                          <a:solidFill>
                            <a:srgbClr val="000000"/>
                          </a:solidFill>
                          <a:effectLst/>
                          <a:latin typeface="Calibri" charset="0"/>
                          <a:ea typeface="ＭＳ Ｐゴシック" charset="0"/>
                          <a:cs typeface="Arial" charset="0"/>
                        </a:rPr>
                        <a:t>’</a:t>
                      </a:r>
                      <a:r>
                        <a:rPr kumimoji="0" lang="fr-FR" sz="100" b="0" i="0" u="none" strike="noStrike" cap="none" normalizeH="0" baseline="0">
                          <a:ln>
                            <a:noFill/>
                          </a:ln>
                          <a:solidFill>
                            <a:srgbClr val="000000"/>
                          </a:solidFill>
                          <a:effectLst/>
                          <a:latin typeface="Calibri" charset="0"/>
                          <a:ea typeface="ＭＳ Ｐゴシック" charset="0"/>
                          <a:cs typeface="Arial" charset="0"/>
                        </a:rPr>
                        <a:t>agissant des activités de projet, la conception doit être introduite dès la classe de 5</a:t>
                      </a:r>
                      <a:r>
                        <a:rPr kumimoji="0" lang="fr-FR" sz="100" b="0" i="0" u="none" strike="noStrike" cap="none" normalizeH="0" baseline="30000">
                          <a:ln>
                            <a:noFill/>
                          </a:ln>
                          <a:solidFill>
                            <a:srgbClr val="000000"/>
                          </a:solidFill>
                          <a:effectLst/>
                          <a:latin typeface="Calibri" charset="0"/>
                          <a:ea typeface="ＭＳ Ｐゴシック" charset="0"/>
                          <a:cs typeface="Arial" charset="0"/>
                        </a:rPr>
                        <a:t>ème</a:t>
                      </a:r>
                      <a:r>
                        <a:rPr kumimoji="0" lang="fr-FR" sz="100" b="0" i="0" u="none" strike="noStrike" cap="none" normalizeH="0" baseline="0">
                          <a:ln>
                            <a:noFill/>
                          </a:ln>
                          <a:solidFill>
                            <a:srgbClr val="000000"/>
                          </a:solidFill>
                          <a:effectLst/>
                          <a:latin typeface="Calibri" charset="0"/>
                          <a:ea typeface="ＭＳ Ｐゴシック" charset="0"/>
                          <a:cs typeface="Arial" charset="0"/>
                        </a:rPr>
                        <a:t>, mais de façon progressive et modeste sur des projets simples. Des projets complets (conception, réalisation, validation) sont attendus en classe de 3</a:t>
                      </a:r>
                      <a:r>
                        <a:rPr kumimoji="0" lang="fr-FR" sz="100" b="0" i="0" u="none" strike="noStrike" cap="none" normalizeH="0" baseline="30000">
                          <a:ln>
                            <a:noFill/>
                          </a:ln>
                          <a:solidFill>
                            <a:srgbClr val="000000"/>
                          </a:solidFill>
                          <a:effectLst/>
                          <a:latin typeface="Calibri" charset="0"/>
                          <a:ea typeface="ＭＳ Ｐゴシック" charset="0"/>
                          <a:cs typeface="Arial" charset="0"/>
                        </a:rPr>
                        <a:t>ème</a:t>
                      </a:r>
                      <a:r>
                        <a:rPr kumimoji="0" lang="fr-FR" sz="100" b="0" i="0" u="none" strike="noStrike" cap="none" normalizeH="0" baseline="0">
                          <a:ln>
                            <a:noFill/>
                          </a:ln>
                          <a:solidFill>
                            <a:srgbClr val="000000"/>
                          </a:solidFill>
                          <a:effectLst/>
                          <a:latin typeface="Calibri" charset="0"/>
                          <a:ea typeface="ＭＳ Ｐゴシック" charset="0"/>
                          <a:cs typeface="Arial" charset="0"/>
                        </a:rPr>
                        <a:t>.</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rowSpan="3" hMerge="1">
                  <a:txBody>
                    <a:bodyPr/>
                    <a:lstStyle/>
                    <a:p>
                      <a:endParaRPr lang="fr-FR"/>
                    </a:p>
                  </a:txBody>
                  <a:tcPr/>
                </a:tc>
                <a:tc rowSpan="3" hMerge="1">
                  <a:txBody>
                    <a:bodyPr/>
                    <a:lstStyle/>
                    <a:p>
                      <a:endParaRPr lang="fr-FR"/>
                    </a:p>
                  </a:txBody>
                  <a:tcPr/>
                </a:tc>
                <a:tc rowSpan="3" hMerge="1">
                  <a:txBody>
                    <a:bodyPr/>
                    <a:lstStyle/>
                    <a:p>
                      <a:endParaRPr lang="fr-FR"/>
                    </a:p>
                  </a:txBody>
                  <a:tcPr/>
                </a:tc>
                <a:extLst>
                  <a:ext uri="{0D108BD9-81ED-4DB2-BD59-A6C34878D82A}">
                    <a16:rowId xmlns:a16="http://schemas.microsoft.com/office/drawing/2014/main" val="10008"/>
                  </a:ext>
                </a:extLst>
              </a:tr>
              <a:tr h="49213">
                <a:tc vMerge="1">
                  <a:txBody>
                    <a:bodyPr/>
                    <a:lstStyle/>
                    <a:p>
                      <a:endParaRPr lang="fr-FR"/>
                    </a:p>
                  </a:txBody>
                  <a:tcPr/>
                </a:tc>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 </a:t>
                      </a:r>
                    </a:p>
                  </a:txBody>
                  <a:tcPr marL="11760"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DIC.1.2</a:t>
                      </a:r>
                    </a:p>
                  </a:txBody>
                  <a:tcPr marL="1307" marR="1307" marT="1307" marB="0" anchor="ctr"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vMerge="1">
                  <a:txBody>
                    <a:bodyPr/>
                    <a:lstStyle/>
                    <a:p>
                      <a:endParaRPr lang="fr-FR"/>
                    </a:p>
                  </a:txBody>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vMerge="1">
                  <a:txBody>
                    <a:bodyPr/>
                    <a:lstStyle/>
                    <a:p>
                      <a:endParaRPr lang="fr-FR"/>
                    </a:p>
                  </a:txBody>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gridSpan="4"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extLst>
                  <a:ext uri="{0D108BD9-81ED-4DB2-BD59-A6C34878D82A}">
                    <a16:rowId xmlns:a16="http://schemas.microsoft.com/office/drawing/2014/main" val="10009"/>
                  </a:ext>
                </a:extLst>
              </a:tr>
              <a:tr h="68263">
                <a:tc vMerge="1">
                  <a:txBody>
                    <a:bodyPr/>
                    <a:lstStyle/>
                    <a:p>
                      <a:endParaRPr lang="fr-FR"/>
                    </a:p>
                  </a:txBody>
                  <a:tcPr/>
                </a:tc>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CT 2.2</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 Identifier le(s) matériau(x), les flux d</a:t>
                      </a:r>
                      <a:r>
                        <a:rPr kumimoji="0" lang="ja-JP" altLang="fr-FR" sz="100" b="0" i="0" u="none" strike="noStrike" cap="none" normalizeH="0" baseline="0">
                          <a:ln>
                            <a:noFill/>
                          </a:ln>
                          <a:solidFill>
                            <a:srgbClr val="000000"/>
                          </a:solidFill>
                          <a:effectLst/>
                          <a:latin typeface="Calibri" charset="0"/>
                          <a:ea typeface="ＭＳ Ｐゴシック" charset="0"/>
                          <a:cs typeface="Arial" charset="0"/>
                        </a:rPr>
                        <a:t>’</a:t>
                      </a:r>
                      <a:r>
                        <a:rPr kumimoji="0" lang="fr-FR" sz="100" b="0" i="0" u="none" strike="noStrike" cap="none" normalizeH="0" baseline="0">
                          <a:ln>
                            <a:noFill/>
                          </a:ln>
                          <a:solidFill>
                            <a:srgbClr val="000000"/>
                          </a:solidFill>
                          <a:effectLst/>
                          <a:latin typeface="Calibri" charset="0"/>
                          <a:ea typeface="ＭＳ Ｐゴシック" charset="0"/>
                          <a:cs typeface="Arial" charset="0"/>
                        </a:rPr>
                        <a:t>énergie et d</a:t>
                      </a:r>
                      <a:r>
                        <a:rPr kumimoji="0" lang="ja-JP" altLang="fr-FR" sz="100" b="0" i="0" u="none" strike="noStrike" cap="none" normalizeH="0" baseline="0">
                          <a:ln>
                            <a:noFill/>
                          </a:ln>
                          <a:solidFill>
                            <a:srgbClr val="000000"/>
                          </a:solidFill>
                          <a:effectLst/>
                          <a:latin typeface="Calibri" charset="0"/>
                          <a:ea typeface="ＭＳ Ｐゴシック" charset="0"/>
                          <a:cs typeface="Arial" charset="0"/>
                        </a:rPr>
                        <a:t>’</a:t>
                      </a:r>
                      <a:r>
                        <a:rPr kumimoji="0" lang="fr-FR" sz="100" b="0" i="0" u="none" strike="noStrike" cap="none" normalizeH="0" baseline="0">
                          <a:ln>
                            <a:noFill/>
                          </a:ln>
                          <a:solidFill>
                            <a:srgbClr val="000000"/>
                          </a:solidFill>
                          <a:effectLst/>
                          <a:latin typeface="Calibri" charset="0"/>
                          <a:ea typeface="ＭＳ Ｐゴシック" charset="0"/>
                          <a:cs typeface="Arial" charset="0"/>
                        </a:rPr>
                        <a:t>information dans le cadre d</a:t>
                      </a:r>
                      <a:r>
                        <a:rPr kumimoji="0" lang="ja-JP" altLang="fr-FR" sz="100" b="0" i="0" u="none" strike="noStrike" cap="none" normalizeH="0" baseline="0">
                          <a:ln>
                            <a:noFill/>
                          </a:ln>
                          <a:solidFill>
                            <a:srgbClr val="000000"/>
                          </a:solidFill>
                          <a:effectLst/>
                          <a:latin typeface="Calibri" charset="0"/>
                          <a:ea typeface="ＭＳ Ｐゴシック" charset="0"/>
                          <a:cs typeface="Arial" charset="0"/>
                        </a:rPr>
                        <a:t>’</a:t>
                      </a:r>
                      <a:r>
                        <a:rPr kumimoji="0" lang="fr-FR" sz="100" b="0" i="0" u="none" strike="noStrike" cap="none" normalizeH="0" baseline="0">
                          <a:ln>
                            <a:noFill/>
                          </a:ln>
                          <a:solidFill>
                            <a:srgbClr val="000000"/>
                          </a:solidFill>
                          <a:effectLst/>
                          <a:latin typeface="Calibri" charset="0"/>
                          <a:ea typeface="ＭＳ Ｐゴシック" charset="0"/>
                          <a:cs typeface="Arial" charset="0"/>
                        </a:rPr>
                        <a:t>une production technique sur un objet et décrire les transformations qui s</a:t>
                      </a:r>
                      <a:r>
                        <a:rPr kumimoji="0" lang="ja-JP" altLang="fr-FR" sz="100" b="0" i="0" u="none" strike="noStrike" cap="none" normalizeH="0" baseline="0">
                          <a:ln>
                            <a:noFill/>
                          </a:ln>
                          <a:solidFill>
                            <a:srgbClr val="000000"/>
                          </a:solidFill>
                          <a:effectLst/>
                          <a:latin typeface="Calibri" charset="0"/>
                          <a:ea typeface="ＭＳ Ｐゴシック" charset="0"/>
                          <a:cs typeface="Arial" charset="0"/>
                        </a:rPr>
                        <a:t>’</a:t>
                      </a:r>
                      <a:r>
                        <a:rPr kumimoji="0" lang="fr-FR" sz="100" b="0" i="0" u="none" strike="noStrike" cap="none" normalizeH="0" baseline="0">
                          <a:ln>
                            <a:noFill/>
                          </a:ln>
                          <a:solidFill>
                            <a:srgbClr val="000000"/>
                          </a:solidFill>
                          <a:effectLst/>
                          <a:latin typeface="Calibri" charset="0"/>
                          <a:ea typeface="ＭＳ Ｐゴシック" charset="0"/>
                          <a:cs typeface="Arial" charset="0"/>
                        </a:rPr>
                        <a:t>opèrent.</a:t>
                      </a:r>
                    </a:p>
                  </a:txBody>
                  <a:tcPr marL="11760"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MSOST.1.4</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DIC.1.3</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lnTlToBr>
                      <a:noFill/>
                    </a:lnTlToBr>
                    <a:lnBlToTr>
                      <a:noFill/>
                    </a:lnBlToTr>
                    <a:solidFill>
                      <a:srgbClr val="FFFF00"/>
                    </a:solidFill>
                  </a:tcPr>
                </a:tc>
                <a:tc rowSpan="2">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A"/>
                          </a:solidFill>
                          <a:effectLst/>
                          <a:latin typeface="Calibri" charset="0"/>
                          <a:ea typeface="ＭＳ Ｐゴシック" charset="0"/>
                          <a:cs typeface="Arial" charset="0"/>
                        </a:rPr>
                        <a:t>Imaginer, synthétiser et formaliser une procédure, un protocole.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DIC.1.3.1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Outils numériques de présentation.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gridSpan="4"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extLst>
                  <a:ext uri="{0D108BD9-81ED-4DB2-BD59-A6C34878D82A}">
                    <a16:rowId xmlns:a16="http://schemas.microsoft.com/office/drawing/2014/main" val="10010"/>
                  </a:ext>
                </a:extLst>
              </a:tr>
              <a:tr h="31750">
                <a:tc vMerge="1">
                  <a:txBody>
                    <a:bodyPr/>
                    <a:lstStyle/>
                    <a:p>
                      <a:endParaRPr lang="fr-FR"/>
                    </a:p>
                  </a:txBody>
                  <a:tcPr/>
                </a:tc>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CT 2.3</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 S</a:t>
                      </a:r>
                      <a:r>
                        <a:rPr kumimoji="0" lang="ja-JP" altLang="fr-FR" sz="100" b="0" i="0" u="none" strike="noStrike" cap="none" normalizeH="0" baseline="0">
                          <a:ln>
                            <a:noFill/>
                          </a:ln>
                          <a:solidFill>
                            <a:srgbClr val="000000"/>
                          </a:solidFill>
                          <a:effectLst/>
                          <a:latin typeface="Calibri" charset="0"/>
                          <a:ea typeface="ＭＳ Ｐゴシック" charset="0"/>
                          <a:cs typeface="Arial" charset="0"/>
                        </a:rPr>
                        <a:t>’</a:t>
                      </a:r>
                      <a:r>
                        <a:rPr kumimoji="0" lang="fr-FR" sz="100" b="0" i="0" u="none" strike="noStrike" cap="none" normalizeH="0" baseline="0">
                          <a:ln>
                            <a:noFill/>
                          </a:ln>
                          <a:solidFill>
                            <a:srgbClr val="000000"/>
                          </a:solidFill>
                          <a:effectLst/>
                          <a:latin typeface="Calibri" charset="0"/>
                          <a:ea typeface="ＭＳ Ｐゴシック" charset="0"/>
                          <a:cs typeface="Arial" charset="0"/>
                        </a:rPr>
                        <a:t>approprier un cahier des charges.</a:t>
                      </a:r>
                    </a:p>
                  </a:txBody>
                  <a:tcPr marL="11760"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DIC.1.2</a:t>
                      </a: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vMerge="1">
                  <a:txBody>
                    <a:bodyPr/>
                    <a:lstStyle/>
                    <a:p>
                      <a:endParaRPr lang="fr-FR"/>
                    </a:p>
                  </a:txBody>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DIC.1.3.2</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Charte graphique.</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10011"/>
                  </a:ext>
                </a:extLst>
              </a:tr>
              <a:tr h="71438">
                <a:tc vMerge="1">
                  <a:txBody>
                    <a:bodyPr/>
                    <a:lstStyle/>
                    <a:p>
                      <a:endParaRPr lang="fr-FR"/>
                    </a:p>
                  </a:txBody>
                  <a:tcPr/>
                </a:tc>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CT 2.4</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 Associer des solutions techniques à des fonctions.</a:t>
                      </a:r>
                    </a:p>
                  </a:txBody>
                  <a:tcPr marL="11760"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MSOST.1.2</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DIC.1.4</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A"/>
                          </a:solidFill>
                          <a:effectLst/>
                          <a:latin typeface="Calibri" charset="0"/>
                          <a:ea typeface="ＭＳ Ｐゴシック" charset="0"/>
                          <a:cs typeface="Arial" charset="0"/>
                        </a:rPr>
                        <a:t>Participer à l</a:t>
                      </a:r>
                      <a:r>
                        <a:rPr kumimoji="0" lang="ja-JP" altLang="fr-FR" sz="200" b="0" i="0" u="none" strike="noStrike" cap="none" normalizeH="0" baseline="0">
                          <a:ln>
                            <a:noFill/>
                          </a:ln>
                          <a:solidFill>
                            <a:srgbClr val="00000A"/>
                          </a:solidFill>
                          <a:effectLst/>
                          <a:latin typeface="Calibri" charset="0"/>
                          <a:ea typeface="ＭＳ Ｐゴシック" charset="0"/>
                          <a:cs typeface="Arial" charset="0"/>
                        </a:rPr>
                        <a:t>’</a:t>
                      </a:r>
                      <a:r>
                        <a:rPr kumimoji="0" lang="fr-FR" sz="200" b="0" i="0" u="none" strike="noStrike" cap="none" normalizeH="0" baseline="0">
                          <a:ln>
                            <a:noFill/>
                          </a:ln>
                          <a:solidFill>
                            <a:srgbClr val="00000A"/>
                          </a:solidFill>
                          <a:effectLst/>
                          <a:latin typeface="Calibri" charset="0"/>
                          <a:ea typeface="ＭＳ Ｐゴシック" charset="0"/>
                          <a:cs typeface="Arial" charset="0"/>
                        </a:rPr>
                        <a:t>organisation de projets, la définition des rôles, la planification (se projeter et anticiper) et aux revues de projet.</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DIC.1.4.1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Organisation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un groupe de projet, rôle des participants, planning, revue de projets.</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12"/>
                  </a:ext>
                </a:extLst>
              </a:tr>
              <a:tr h="52388">
                <a:tc vMerge="1">
                  <a:txBody>
                    <a:bodyPr/>
                    <a:lstStyle/>
                    <a:p>
                      <a:endParaRPr lang="fr-FR"/>
                    </a:p>
                  </a:txBody>
                  <a:tcPr/>
                </a:tc>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CT 2.5</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 Imaginer des solutions en réponse au besoin.</a:t>
                      </a:r>
                    </a:p>
                  </a:txBody>
                  <a:tcPr marL="11760"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DIC.1.5</a:t>
                      </a: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DIC.1.5</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lnTlToBr>
                      <a:noFill/>
                    </a:lnTlToBr>
                    <a:lnBlToTr>
                      <a:noFill/>
                    </a:lnBlToTr>
                    <a:solidFill>
                      <a:srgbClr val="FFFF00"/>
                    </a:solidFill>
                  </a:tcPr>
                </a:tc>
                <a:tc rowSpan="6">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Imaginer des solutions pour produire des objets et des éléments de programmes informatiques en réponse au besoin.</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DIC.1.5.1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Design.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13"/>
                  </a:ext>
                </a:extLst>
              </a:tr>
              <a:tr h="44450">
                <a:tc vMerge="1">
                  <a:txBody>
                    <a:bodyPr/>
                    <a:lstStyle/>
                    <a:p>
                      <a:endParaRPr lang="fr-FR"/>
                    </a:p>
                  </a:txBody>
                  <a:tcPr/>
                </a:tc>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CT 2.6</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 Réaliser, de manière collaborative, le prototype de tout ou partie d</a:t>
                      </a:r>
                      <a:r>
                        <a:rPr kumimoji="0" lang="ja-JP" altLang="fr-FR" sz="100" b="0" i="0" u="none" strike="noStrike" cap="none" normalizeH="0" baseline="0">
                          <a:ln>
                            <a:noFill/>
                          </a:ln>
                          <a:solidFill>
                            <a:srgbClr val="000000"/>
                          </a:solidFill>
                          <a:effectLst/>
                          <a:latin typeface="Calibri" charset="0"/>
                          <a:ea typeface="ＭＳ Ｐゴシック" charset="0"/>
                          <a:cs typeface="Arial" charset="0"/>
                        </a:rPr>
                        <a:t>’</a:t>
                      </a:r>
                      <a:r>
                        <a:rPr kumimoji="0" lang="fr-FR" sz="100" b="0" i="0" u="none" strike="noStrike" cap="none" normalizeH="0" baseline="0">
                          <a:ln>
                            <a:noFill/>
                          </a:ln>
                          <a:solidFill>
                            <a:srgbClr val="000000"/>
                          </a:solidFill>
                          <a:effectLst/>
                          <a:latin typeface="Calibri" charset="0"/>
                          <a:ea typeface="ＭＳ Ｐゴシック" charset="0"/>
                          <a:cs typeface="Arial" charset="0"/>
                        </a:rPr>
                        <a:t>un objet pour valider une solution.</a:t>
                      </a:r>
                    </a:p>
                  </a:txBody>
                  <a:tcPr marL="11760"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DIC.2.1</a:t>
                      </a: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MSOST.1.1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solidFill>
                      <a:srgbClr val="FFFF00"/>
                    </a:solidFill>
                  </a:tcPr>
                </a:tc>
                <a:tc vMerge="1">
                  <a:txBody>
                    <a:bodyPr/>
                    <a:lstStyle/>
                    <a:p>
                      <a:endParaRPr lang="fr-FR"/>
                    </a:p>
                  </a:txBody>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DIC.1.5.2</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Innovation et créativité.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14"/>
                  </a:ext>
                </a:extLst>
              </a:tr>
              <a:tr h="53975">
                <a:tc vMerge="1">
                  <a:txBody>
                    <a:bodyPr/>
                    <a:lstStyle/>
                    <a:p>
                      <a:endParaRPr lang="fr-FR"/>
                    </a:p>
                  </a:txBody>
                  <a:tcPr/>
                </a:tc>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CT 2.7</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 Imaginer, concevoir et programmer des applications informatiques nomades.</a:t>
                      </a:r>
                    </a:p>
                  </a:txBody>
                  <a:tcPr marL="11760"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solidFill>
                      <a:srgbClr val="DAEEF3"/>
                    </a:solid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DIC.1.5</a:t>
                      </a: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IP.2.2</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D8E4BC"/>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solidFill>
                      <a:srgbClr val="FFFF00"/>
                    </a:solidFill>
                  </a:tcPr>
                </a:tc>
                <a:tc vMerge="1">
                  <a:txBody>
                    <a:bodyPr/>
                    <a:lstStyle/>
                    <a:p>
                      <a:endParaRPr lang="fr-FR"/>
                    </a:p>
                  </a:txBody>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DIC.1.5.3</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Veille.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15"/>
                  </a:ext>
                </a:extLst>
              </a:tr>
              <a:tr h="47625">
                <a:tc rowSpan="4">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100" b="1" i="0" u="none" strike="noStrike" cap="none" normalizeH="0" baseline="0">
                          <a:ln>
                            <a:noFill/>
                          </a:ln>
                          <a:solidFill>
                            <a:srgbClr val="000000"/>
                          </a:solidFill>
                          <a:effectLst/>
                          <a:latin typeface="Calibri" charset="0"/>
                          <a:ea typeface="ＭＳ Ｐゴシック" charset="0"/>
                          <a:cs typeface="Arial" charset="0"/>
                        </a:rPr>
                        <a:t>2 - les méthodes et outils pour apprendre</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DAEEF3"/>
                    </a:solidFill>
                  </a:tcPr>
                </a:tc>
                <a:tc>
                  <a:txBody>
                    <a:bodyPr/>
                    <a:lstStyle/>
                    <a:p>
                      <a:pPr marL="0" marR="0" lvl="0" indent="0" algn="r" defTabSz="457200" rtl="0" eaLnBrk="1" fontAlgn="t" latinLnBrk="0" hangingPunct="1">
                        <a:lnSpc>
                          <a:spcPct val="100000"/>
                        </a:lnSpc>
                        <a:spcBef>
                          <a:spcPct val="0"/>
                        </a:spcBef>
                        <a:spcAft>
                          <a:spcPct val="0"/>
                        </a:spcAft>
                        <a:buClrTx/>
                        <a:buSzTx/>
                        <a:buFontTx/>
                        <a:buNone/>
                        <a:tabLst/>
                      </a:pPr>
                      <a:r>
                        <a:rPr kumimoji="0" lang="fr-FR" sz="100" b="1" i="0" u="none" strike="noStrike" cap="none" normalizeH="0" baseline="0">
                          <a:ln>
                            <a:noFill/>
                          </a:ln>
                          <a:solidFill>
                            <a:srgbClr val="000000"/>
                          </a:solidFill>
                          <a:effectLst/>
                          <a:latin typeface="Calibri" charset="0"/>
                          <a:ea typeface="ＭＳ Ｐゴシック" charset="0"/>
                          <a:cs typeface="Arial" charset="0"/>
                        </a:rPr>
                        <a:t>3</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 b="1" i="0" u="none" strike="noStrike" cap="none" normalizeH="0" baseline="0">
                          <a:ln>
                            <a:noFill/>
                          </a:ln>
                          <a:solidFill>
                            <a:srgbClr val="000000"/>
                          </a:solidFill>
                          <a:effectLst/>
                          <a:latin typeface="Calibri" charset="0"/>
                          <a:ea typeface="ＭＳ Ｐゴシック" charset="0"/>
                          <a:cs typeface="Arial" charset="0"/>
                        </a:rPr>
                        <a:t>S</a:t>
                      </a:r>
                      <a:r>
                        <a:rPr kumimoji="0" lang="ja-JP" altLang="fr-FR" sz="100" b="1" i="0" u="none" strike="noStrike" cap="none" normalizeH="0" baseline="0">
                          <a:ln>
                            <a:noFill/>
                          </a:ln>
                          <a:solidFill>
                            <a:srgbClr val="000000"/>
                          </a:solidFill>
                          <a:effectLst/>
                          <a:latin typeface="Calibri" charset="0"/>
                          <a:ea typeface="ＭＳ Ｐゴシック" charset="0"/>
                          <a:cs typeface="Arial" charset="0"/>
                        </a:rPr>
                        <a:t>’</a:t>
                      </a:r>
                      <a:r>
                        <a:rPr kumimoji="0" lang="fr-FR" sz="100" b="1" i="0" u="none" strike="noStrike" cap="none" normalizeH="0" baseline="0">
                          <a:ln>
                            <a:noFill/>
                          </a:ln>
                          <a:solidFill>
                            <a:srgbClr val="000000"/>
                          </a:solidFill>
                          <a:effectLst/>
                          <a:latin typeface="Calibri" charset="0"/>
                          <a:ea typeface="ＭＳ Ｐゴシック" charset="0"/>
                          <a:cs typeface="Arial" charset="0"/>
                        </a:rPr>
                        <a:t>approprier des outils et des méthodes</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solidFill>
                      <a:srgbClr val="DAEEF3"/>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solidFill>
                      <a:srgbClr val="FFFF00"/>
                    </a:solidFill>
                  </a:tcPr>
                </a:tc>
                <a:tc vMerge="1">
                  <a:txBody>
                    <a:bodyPr/>
                    <a:lstStyle/>
                    <a:p>
                      <a:endParaRPr lang="fr-FR"/>
                    </a:p>
                  </a:txBody>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DIC.1.5.4</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Représentation de solutions (croquis, schémas, algorithmes).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16"/>
                  </a:ext>
                </a:extLst>
              </a:tr>
              <a:tr h="65088">
                <a:tc vMerge="1">
                  <a:txBody>
                    <a:bodyPr/>
                    <a:lstStyle/>
                    <a:p>
                      <a:endParaRPr lang="fr-FR"/>
                    </a:p>
                  </a:txBody>
                  <a:tcPr/>
                </a:tc>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CT 3.1</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 Exprimer sa pensée à l</a:t>
                      </a:r>
                      <a:r>
                        <a:rPr kumimoji="0" lang="ja-JP" altLang="fr-FR" sz="100" b="0" i="0" u="none" strike="noStrike" cap="none" normalizeH="0" baseline="0">
                          <a:ln>
                            <a:noFill/>
                          </a:ln>
                          <a:solidFill>
                            <a:srgbClr val="000000"/>
                          </a:solidFill>
                          <a:effectLst/>
                          <a:latin typeface="Calibri" charset="0"/>
                          <a:ea typeface="ＭＳ Ｐゴシック" charset="0"/>
                          <a:cs typeface="Arial" charset="0"/>
                        </a:rPr>
                        <a:t>’</a:t>
                      </a:r>
                      <a:r>
                        <a:rPr kumimoji="0" lang="fr-FR" sz="100" b="0" i="0" u="none" strike="noStrike" cap="none" normalizeH="0" baseline="0">
                          <a:ln>
                            <a:noFill/>
                          </a:ln>
                          <a:solidFill>
                            <a:srgbClr val="000000"/>
                          </a:solidFill>
                          <a:effectLst/>
                          <a:latin typeface="Calibri" charset="0"/>
                          <a:ea typeface="ＭＳ Ｐゴシック" charset="0"/>
                          <a:cs typeface="Arial" charset="0"/>
                        </a:rPr>
                        <a:t>aide d</a:t>
                      </a:r>
                      <a:r>
                        <a:rPr kumimoji="0" lang="ja-JP" altLang="fr-FR" sz="100" b="0" i="0" u="none" strike="noStrike" cap="none" normalizeH="0" baseline="0">
                          <a:ln>
                            <a:noFill/>
                          </a:ln>
                          <a:solidFill>
                            <a:srgbClr val="000000"/>
                          </a:solidFill>
                          <a:effectLst/>
                          <a:latin typeface="Calibri" charset="0"/>
                          <a:ea typeface="ＭＳ Ｐゴシック" charset="0"/>
                          <a:cs typeface="Arial" charset="0"/>
                        </a:rPr>
                        <a:t>’</a:t>
                      </a:r>
                      <a:r>
                        <a:rPr kumimoji="0" lang="fr-FR" sz="100" b="0" i="0" u="none" strike="noStrike" cap="none" normalizeH="0" baseline="0">
                          <a:ln>
                            <a:noFill/>
                          </a:ln>
                          <a:solidFill>
                            <a:srgbClr val="000000"/>
                          </a:solidFill>
                          <a:effectLst/>
                          <a:latin typeface="Calibri" charset="0"/>
                          <a:ea typeface="ＭＳ Ｐゴシック" charset="0"/>
                          <a:cs typeface="Arial" charset="0"/>
                        </a:rPr>
                        <a:t>outils de description adaptés : croquis, schémas, graphes, diagrammes, tableaux (représentations non normées).</a:t>
                      </a:r>
                    </a:p>
                  </a:txBody>
                  <a:tcPr marL="11760"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OTSCIS.2.1</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B7DEE8"/>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solidFill>
                      <a:srgbClr val="FFFF00"/>
                    </a:solidFill>
                  </a:tcPr>
                </a:tc>
                <a:tc vMerge="1">
                  <a:txBody>
                    <a:bodyPr/>
                    <a:lstStyle/>
                    <a:p>
                      <a:endParaRPr lang="fr-FR"/>
                    </a:p>
                  </a:txBody>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DIC.1.5.5</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Réalité augmentée.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17"/>
                  </a:ext>
                </a:extLst>
              </a:tr>
              <a:tr h="65088">
                <a:tc vMerge="1">
                  <a:txBody>
                    <a:bodyPr/>
                    <a:lstStyle/>
                    <a:p>
                      <a:endParaRPr lang="fr-FR"/>
                    </a:p>
                  </a:txBody>
                  <a:tcPr/>
                </a:tc>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CT 3.2</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 Traduire, à l</a:t>
                      </a:r>
                      <a:r>
                        <a:rPr kumimoji="0" lang="ja-JP" altLang="fr-FR" sz="100" b="0" i="0" u="none" strike="noStrike" cap="none" normalizeH="0" baseline="0">
                          <a:ln>
                            <a:noFill/>
                          </a:ln>
                          <a:solidFill>
                            <a:srgbClr val="000000"/>
                          </a:solidFill>
                          <a:effectLst/>
                          <a:latin typeface="Calibri" charset="0"/>
                          <a:ea typeface="ＭＳ Ｐゴシック" charset="0"/>
                          <a:cs typeface="Arial" charset="0"/>
                        </a:rPr>
                        <a:t>’</a:t>
                      </a:r>
                      <a:r>
                        <a:rPr kumimoji="0" lang="fr-FR" sz="100" b="0" i="0" u="none" strike="noStrike" cap="none" normalizeH="0" baseline="0">
                          <a:ln>
                            <a:noFill/>
                          </a:ln>
                          <a:solidFill>
                            <a:srgbClr val="000000"/>
                          </a:solidFill>
                          <a:effectLst/>
                          <a:latin typeface="Calibri" charset="0"/>
                          <a:ea typeface="ＭＳ Ｐゴシック" charset="0"/>
                          <a:cs typeface="Arial" charset="0"/>
                        </a:rPr>
                        <a:t>aide d</a:t>
                      </a:r>
                      <a:r>
                        <a:rPr kumimoji="0" lang="ja-JP" altLang="fr-FR" sz="100" b="0" i="0" u="none" strike="noStrike" cap="none" normalizeH="0" baseline="0">
                          <a:ln>
                            <a:noFill/>
                          </a:ln>
                          <a:solidFill>
                            <a:srgbClr val="000000"/>
                          </a:solidFill>
                          <a:effectLst/>
                          <a:latin typeface="Calibri" charset="0"/>
                          <a:ea typeface="ＭＳ Ｐゴシック" charset="0"/>
                          <a:cs typeface="Arial" charset="0"/>
                        </a:rPr>
                        <a:t>’</a:t>
                      </a:r>
                      <a:r>
                        <a:rPr kumimoji="0" lang="fr-FR" sz="100" b="0" i="0" u="none" strike="noStrike" cap="none" normalizeH="0" baseline="0">
                          <a:ln>
                            <a:noFill/>
                          </a:ln>
                          <a:solidFill>
                            <a:srgbClr val="000000"/>
                          </a:solidFill>
                          <a:effectLst/>
                          <a:latin typeface="Calibri" charset="0"/>
                          <a:ea typeface="ＭＳ Ｐゴシック" charset="0"/>
                          <a:cs typeface="Arial" charset="0"/>
                        </a:rPr>
                        <a:t>outils de représentation numérique, des choix de solutions sous forme de croquis, de dessins ou de schémas.</a:t>
                      </a:r>
                    </a:p>
                  </a:txBody>
                  <a:tcPr marL="11760"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DIC.1.5</a:t>
                      </a: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OTSCIS.2.2</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B7DEE8"/>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vMerge="1">
                  <a:txBody>
                    <a:bodyPr/>
                    <a:lstStyle/>
                    <a:p>
                      <a:endParaRPr lang="fr-FR"/>
                    </a:p>
                  </a:txBody>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DIC.1.5.6</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Objets connectés.</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18"/>
                  </a:ext>
                </a:extLst>
              </a:tr>
              <a:tr h="65088">
                <a:tc vMerge="1">
                  <a:txBody>
                    <a:bodyPr/>
                    <a:lstStyle/>
                    <a:p>
                      <a:endParaRPr lang="fr-FR"/>
                    </a:p>
                  </a:txBody>
                  <a:tcPr/>
                </a:tc>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CT 3.3</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 Présenter à l</a:t>
                      </a:r>
                      <a:r>
                        <a:rPr kumimoji="0" lang="ja-JP" altLang="fr-FR" sz="100" b="0" i="0" u="none" strike="noStrike" cap="none" normalizeH="0" baseline="0">
                          <a:ln>
                            <a:noFill/>
                          </a:ln>
                          <a:solidFill>
                            <a:srgbClr val="000000"/>
                          </a:solidFill>
                          <a:effectLst/>
                          <a:latin typeface="Calibri" charset="0"/>
                          <a:ea typeface="ＭＳ Ｐゴシック" charset="0"/>
                          <a:cs typeface="Arial" charset="0"/>
                        </a:rPr>
                        <a:t>’</a:t>
                      </a:r>
                      <a:r>
                        <a:rPr kumimoji="0" lang="fr-FR" sz="100" b="0" i="0" u="none" strike="noStrike" cap="none" normalizeH="0" baseline="0">
                          <a:ln>
                            <a:noFill/>
                          </a:ln>
                          <a:solidFill>
                            <a:srgbClr val="000000"/>
                          </a:solidFill>
                          <a:effectLst/>
                          <a:latin typeface="Calibri" charset="0"/>
                          <a:ea typeface="ＭＳ Ｐゴシック" charset="0"/>
                          <a:cs typeface="Arial" charset="0"/>
                        </a:rPr>
                        <a:t>oral et à l</a:t>
                      </a:r>
                      <a:r>
                        <a:rPr kumimoji="0" lang="ja-JP" altLang="fr-FR" sz="100" b="0" i="0" u="none" strike="noStrike" cap="none" normalizeH="0" baseline="0">
                          <a:ln>
                            <a:noFill/>
                          </a:ln>
                          <a:solidFill>
                            <a:srgbClr val="000000"/>
                          </a:solidFill>
                          <a:effectLst/>
                          <a:latin typeface="Calibri" charset="0"/>
                          <a:ea typeface="ＭＳ Ｐゴシック" charset="0"/>
                          <a:cs typeface="Arial" charset="0"/>
                        </a:rPr>
                        <a:t>’</a:t>
                      </a:r>
                      <a:r>
                        <a:rPr kumimoji="0" lang="fr-FR" sz="100" b="0" i="0" u="none" strike="noStrike" cap="none" normalizeH="0" baseline="0">
                          <a:ln>
                            <a:noFill/>
                          </a:ln>
                          <a:solidFill>
                            <a:srgbClr val="000000"/>
                          </a:solidFill>
                          <a:effectLst/>
                          <a:latin typeface="Calibri" charset="0"/>
                          <a:ea typeface="ＭＳ Ｐゴシック" charset="0"/>
                          <a:cs typeface="Arial" charset="0"/>
                        </a:rPr>
                        <a:t>aide de supports numériques multimédia des solutions techniques au moment des revues de projet.</a:t>
                      </a:r>
                    </a:p>
                  </a:txBody>
                  <a:tcPr marL="11760"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solidFill>
                      <a:srgbClr val="DAEEF3"/>
                    </a:solid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DIC.1.7</a:t>
                      </a: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DIC.1.6</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Organiser, structurer et stocker des ressources numériques.</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DIC.1.6.1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Arborescence.</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19"/>
                  </a:ext>
                </a:extLst>
              </a:tr>
              <a:tr h="52388">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100" b="1" i="0" u="none" strike="noStrike" cap="none" normalizeH="0" baseline="0">
                          <a:ln>
                            <a:noFill/>
                          </a:ln>
                          <a:solidFill>
                            <a:srgbClr val="000000"/>
                          </a:solidFill>
                          <a:effectLst/>
                          <a:latin typeface="Calibri" charset="0"/>
                          <a:ea typeface="ＭＳ Ｐゴシック" charset="0"/>
                          <a:cs typeface="Arial" charset="0"/>
                        </a:rPr>
                        <a:t>1 - les langages pour penser et communiquer</a:t>
                      </a:r>
                    </a:p>
                  </a:txBody>
                  <a:tcPr marL="1307" marR="1307" marT="1307"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solidFill>
                      <a:srgbClr val="DAEEF3"/>
                    </a:solidFill>
                  </a:tcPr>
                </a:tc>
                <a:tc>
                  <a:txBody>
                    <a:bodyPr/>
                    <a:lstStyle/>
                    <a:p>
                      <a:pPr marL="0" marR="0" lvl="0" indent="0" algn="r" defTabSz="457200" rtl="0" eaLnBrk="1" fontAlgn="t" latinLnBrk="0" hangingPunct="1">
                        <a:lnSpc>
                          <a:spcPct val="100000"/>
                        </a:lnSpc>
                        <a:spcBef>
                          <a:spcPct val="0"/>
                        </a:spcBef>
                        <a:spcAft>
                          <a:spcPct val="0"/>
                        </a:spcAft>
                        <a:buClrTx/>
                        <a:buSzTx/>
                        <a:buFontTx/>
                        <a:buNone/>
                        <a:tabLst/>
                      </a:pPr>
                      <a:r>
                        <a:rPr kumimoji="0" lang="fr-FR" sz="100" b="1" i="0" u="none" strike="noStrike" cap="none" normalizeH="0" baseline="0">
                          <a:ln>
                            <a:noFill/>
                          </a:ln>
                          <a:solidFill>
                            <a:srgbClr val="000000"/>
                          </a:solidFill>
                          <a:effectLst/>
                          <a:latin typeface="Calibri" charset="0"/>
                          <a:ea typeface="ＭＳ Ｐゴシック" charset="0"/>
                          <a:cs typeface="Arial" charset="0"/>
                        </a:rPr>
                        <a:t>4</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 b="1" i="0" u="none" strike="noStrike" cap="none" normalizeH="0" baseline="0">
                          <a:ln>
                            <a:noFill/>
                          </a:ln>
                          <a:solidFill>
                            <a:srgbClr val="000000"/>
                          </a:solidFill>
                          <a:effectLst/>
                          <a:latin typeface="Calibri" charset="0"/>
                          <a:ea typeface="ＭＳ Ｐゴシック" charset="0"/>
                          <a:cs typeface="Arial" charset="0"/>
                        </a:rPr>
                        <a:t>Pratiquer des langages </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solidFill>
                      <a:srgbClr val="DAEEF3"/>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DIC.1.7</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lnTlToBr>
                      <a:noFill/>
                    </a:lnTlToBr>
                    <a:lnBlToTr>
                      <a:noFill/>
                    </a:lnBlToTr>
                    <a:solidFill>
                      <a:srgbClr val="FFFF00"/>
                    </a:solidFill>
                  </a:tcPr>
                </a:tc>
                <a:tc rowSpan="2">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Présenter à l</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oral et à l</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aide de supports numériques multimédia des solutions techniques au moment des revues de projet.</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A"/>
                          </a:solidFill>
                          <a:effectLst/>
                          <a:latin typeface="Calibri" charset="0"/>
                          <a:ea typeface="ＭＳ Ｐゴシック" charset="0"/>
                          <a:cs typeface="Arial" charset="0"/>
                        </a:rPr>
                        <a:t>DIC.1.7.1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lnTlToBr>
                      <a:noFill/>
                    </a:lnTlToBr>
                    <a:lnBlToTr>
                      <a:noFill/>
                    </a:lnBlToTr>
                    <a:solidFill>
                      <a:srgbClr val="FFFF00"/>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Outils numériques de présentation.</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20"/>
                  </a:ext>
                </a:extLst>
              </a:tr>
              <a:tr h="44450">
                <a:tc rowSpan="2">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100" b="1"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solidFill>
                      <a:srgbClr val="DAEEF3"/>
                    </a:solidFill>
                  </a:tcPr>
                </a:tc>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CT 4.1</a:t>
                      </a:r>
                    </a:p>
                  </a:txBody>
                  <a:tcPr marL="1307" marR="1307" marT="1307"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 Décrire, en utilisant les outils et langages de descriptions adaptés, la structure et le comportement des objets.</a:t>
                      </a:r>
                    </a:p>
                  </a:txBody>
                  <a:tcPr marL="11760"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OTSCIS.1.4</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B7DEE8"/>
                    </a:solidFill>
                  </a:tcPr>
                </a:tc>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MSOST.1.5</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vMerge="1">
                  <a:txBody>
                    <a:bodyPr/>
                    <a:lstStyle/>
                    <a:p>
                      <a:endParaRPr lang="fr-FR"/>
                    </a:p>
                  </a:txBody>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Charte graphique.</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21"/>
                  </a:ext>
                </a:extLst>
              </a:tr>
              <a:tr h="55563">
                <a:tc vMerge="1">
                  <a:txBody>
                    <a:bodyPr/>
                    <a:lstStyle/>
                    <a:p>
                      <a:endParaRPr lang="fr-FR"/>
                    </a:p>
                  </a:txBody>
                  <a:tcPr/>
                </a:tc>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CT 4.2</a:t>
                      </a:r>
                    </a:p>
                  </a:txBody>
                  <a:tcPr marL="1307" marR="1307" marT="1307"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 Appliquer les principes élémentaires de l</a:t>
                      </a:r>
                      <a:r>
                        <a:rPr kumimoji="0" lang="ja-JP" altLang="fr-FR" sz="100" b="0" i="0" u="none" strike="noStrike" cap="none" normalizeH="0" baseline="0">
                          <a:ln>
                            <a:noFill/>
                          </a:ln>
                          <a:solidFill>
                            <a:srgbClr val="000000"/>
                          </a:solidFill>
                          <a:effectLst/>
                          <a:latin typeface="Calibri" charset="0"/>
                          <a:ea typeface="ＭＳ Ｐゴシック" charset="0"/>
                          <a:cs typeface="Arial" charset="0"/>
                        </a:rPr>
                        <a:t>’</a:t>
                      </a:r>
                      <a:r>
                        <a:rPr kumimoji="0" lang="fr-FR" sz="100" b="0" i="0" u="none" strike="noStrike" cap="none" normalizeH="0" baseline="0">
                          <a:ln>
                            <a:noFill/>
                          </a:ln>
                          <a:solidFill>
                            <a:srgbClr val="000000"/>
                          </a:solidFill>
                          <a:effectLst/>
                          <a:latin typeface="Calibri" charset="0"/>
                          <a:ea typeface="ＭＳ Ｐゴシック" charset="0"/>
                          <a:cs typeface="Arial" charset="0"/>
                        </a:rPr>
                        <a:t>algorithmique et du codage à la résolution d</a:t>
                      </a:r>
                      <a:r>
                        <a:rPr kumimoji="0" lang="ja-JP" altLang="fr-FR" sz="100" b="0" i="0" u="none" strike="noStrike" cap="none" normalizeH="0" baseline="0">
                          <a:ln>
                            <a:noFill/>
                          </a:ln>
                          <a:solidFill>
                            <a:srgbClr val="000000"/>
                          </a:solidFill>
                          <a:effectLst/>
                          <a:latin typeface="Calibri" charset="0"/>
                          <a:ea typeface="ＭＳ Ｐゴシック" charset="0"/>
                          <a:cs typeface="Arial" charset="0"/>
                        </a:rPr>
                        <a:t>’</a:t>
                      </a:r>
                      <a:r>
                        <a:rPr kumimoji="0" lang="fr-FR" sz="100" b="0" i="0" u="none" strike="noStrike" cap="none" normalizeH="0" baseline="0">
                          <a:ln>
                            <a:noFill/>
                          </a:ln>
                          <a:solidFill>
                            <a:srgbClr val="000000"/>
                          </a:solidFill>
                          <a:effectLst/>
                          <a:latin typeface="Calibri" charset="0"/>
                          <a:ea typeface="ＭＳ Ｐゴシック" charset="0"/>
                          <a:cs typeface="Arial" charset="0"/>
                        </a:rPr>
                        <a:t>un problème simple.</a:t>
                      </a:r>
                    </a:p>
                  </a:txBody>
                  <a:tcPr marL="11760"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solidFill>
                      <a:srgbClr val="DAEEF3"/>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IP.2.3</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D8E4BC"/>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Calibri" charset="0"/>
                          <a:ea typeface="ＭＳ Ｐゴシック" charset="0"/>
                          <a:cs typeface="Arial" charset="0"/>
                        </a:rPr>
                        <a:t>DIC.2</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gridSpan="3">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Calibri" charset="0"/>
                          <a:ea typeface="ＭＳ Ｐゴシック" charset="0"/>
                          <a:cs typeface="Arial" charset="0"/>
                        </a:rPr>
                        <a:t>Réaliser, de manière collaborative, le prototype d</a:t>
                      </a:r>
                      <a:r>
                        <a:rPr kumimoji="0" lang="ja-JP" altLang="fr-FR" sz="200" b="1" i="0" u="none" strike="noStrike" cap="none" normalizeH="0" baseline="0">
                          <a:ln>
                            <a:noFill/>
                          </a:ln>
                          <a:solidFill>
                            <a:srgbClr val="000000"/>
                          </a:solidFill>
                          <a:effectLst/>
                          <a:latin typeface="Calibri" charset="0"/>
                          <a:ea typeface="ＭＳ Ｐゴシック" charset="0"/>
                          <a:cs typeface="Arial" charset="0"/>
                        </a:rPr>
                        <a:t>’</a:t>
                      </a:r>
                      <a:r>
                        <a:rPr kumimoji="0" lang="fr-FR" sz="200" b="1" i="0" u="none" strike="noStrike" cap="none" normalizeH="0" baseline="0">
                          <a:ln>
                            <a:noFill/>
                          </a:ln>
                          <a:solidFill>
                            <a:srgbClr val="000000"/>
                          </a:solidFill>
                          <a:effectLst/>
                          <a:latin typeface="Calibri" charset="0"/>
                          <a:ea typeface="ＭＳ Ｐゴシック" charset="0"/>
                          <a:cs typeface="Arial" charset="0"/>
                        </a:rPr>
                        <a:t>un objet communicant</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hMerge="1">
                  <a:txBody>
                    <a:bodyPr/>
                    <a:lstStyle/>
                    <a:p>
                      <a:endParaRPr lang="fr-FR"/>
                    </a:p>
                  </a:txBody>
                  <a:tcPr/>
                </a:tc>
                <a:tc hMerge="1">
                  <a:txBody>
                    <a:bodyPr/>
                    <a:lstStyle/>
                    <a:p>
                      <a:endParaRPr lang="fr-FR"/>
                    </a:p>
                  </a:txBody>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22"/>
                  </a:ext>
                </a:extLst>
              </a:tr>
              <a:tr h="71438">
                <a:tc rowSpan="6">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100" b="1" i="0" u="none" strike="noStrike" cap="none" normalizeH="0" baseline="0">
                          <a:ln>
                            <a:noFill/>
                          </a:ln>
                          <a:solidFill>
                            <a:srgbClr val="000000"/>
                          </a:solidFill>
                          <a:effectLst/>
                          <a:latin typeface="Calibri" charset="0"/>
                          <a:ea typeface="ＭＳ Ｐゴシック" charset="0"/>
                          <a:cs typeface="Arial" charset="0"/>
                        </a:rPr>
                        <a:t>2 - les méthodes et outils pour apprendre</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DAEEF3"/>
                    </a:solidFill>
                  </a:tcPr>
                </a:tc>
                <a:tc>
                  <a:txBody>
                    <a:bodyPr/>
                    <a:lstStyle/>
                    <a:p>
                      <a:pPr marL="0" marR="0" lvl="0" indent="0" algn="r" defTabSz="457200" rtl="0" eaLnBrk="1" fontAlgn="t" latinLnBrk="0" hangingPunct="1">
                        <a:lnSpc>
                          <a:spcPct val="100000"/>
                        </a:lnSpc>
                        <a:spcBef>
                          <a:spcPct val="0"/>
                        </a:spcBef>
                        <a:spcAft>
                          <a:spcPct val="0"/>
                        </a:spcAft>
                        <a:buClrTx/>
                        <a:buSzTx/>
                        <a:buFontTx/>
                        <a:buNone/>
                        <a:tabLst/>
                      </a:pPr>
                      <a:r>
                        <a:rPr kumimoji="0" lang="fr-FR" sz="100" b="1" i="0" u="none" strike="noStrike" cap="none" normalizeH="0" baseline="0">
                          <a:ln>
                            <a:noFill/>
                          </a:ln>
                          <a:solidFill>
                            <a:srgbClr val="000000"/>
                          </a:solidFill>
                          <a:effectLst/>
                          <a:latin typeface="Calibri" charset="0"/>
                          <a:ea typeface="ＭＳ Ｐゴシック" charset="0"/>
                          <a:cs typeface="Arial" charset="0"/>
                        </a:rPr>
                        <a:t>5</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 b="1" i="0" u="none" strike="noStrike" cap="none" normalizeH="0" baseline="0">
                          <a:ln>
                            <a:noFill/>
                          </a:ln>
                          <a:solidFill>
                            <a:srgbClr val="000000"/>
                          </a:solidFill>
                          <a:effectLst/>
                          <a:latin typeface="Calibri" charset="0"/>
                          <a:ea typeface="ＭＳ Ｐゴシック" charset="0"/>
                          <a:cs typeface="Arial" charset="0"/>
                        </a:rPr>
                        <a:t>Mobiliser des outils numériques</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solidFill>
                      <a:srgbClr val="DAEEF3"/>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DIC.2.1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Réaliser, de manière collaborative, le prototype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un objet pour valider une solution.</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DIC.2.1.1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Prototypage rapide de structures et de circuits de commande à partir de cartes standard.</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23"/>
                  </a:ext>
                </a:extLst>
              </a:tr>
              <a:tr h="44450">
                <a:tc vMerge="1">
                  <a:txBody>
                    <a:bodyPr/>
                    <a:lstStyle/>
                    <a:p>
                      <a:endParaRPr lang="fr-FR"/>
                    </a:p>
                  </a:txBody>
                  <a:tcPr/>
                </a:tc>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CT 5.1</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 Simuler numériquement la structure et/ou le comportement d</a:t>
                      </a:r>
                      <a:r>
                        <a:rPr kumimoji="0" lang="ja-JP" altLang="fr-FR" sz="100" b="0" i="0" u="none" strike="noStrike" cap="none" normalizeH="0" baseline="0">
                          <a:ln>
                            <a:noFill/>
                          </a:ln>
                          <a:solidFill>
                            <a:srgbClr val="000000"/>
                          </a:solidFill>
                          <a:effectLst/>
                          <a:latin typeface="Calibri" charset="0"/>
                          <a:ea typeface="ＭＳ Ｐゴシック" charset="0"/>
                          <a:cs typeface="Arial" charset="0"/>
                        </a:rPr>
                        <a:t>’</a:t>
                      </a:r>
                      <a:r>
                        <a:rPr kumimoji="0" lang="fr-FR" sz="100" b="0" i="0" u="none" strike="noStrike" cap="none" normalizeH="0" baseline="0">
                          <a:ln>
                            <a:noFill/>
                          </a:ln>
                          <a:solidFill>
                            <a:srgbClr val="000000"/>
                          </a:solidFill>
                          <a:effectLst/>
                          <a:latin typeface="Calibri" charset="0"/>
                          <a:ea typeface="ＭＳ Ｐゴシック" charset="0"/>
                          <a:cs typeface="Arial" charset="0"/>
                        </a:rPr>
                        <a:t>un objet.</a:t>
                      </a:r>
                    </a:p>
                  </a:txBody>
                  <a:tcPr marL="11760"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MSOST.2.2</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635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635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635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635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24"/>
                  </a:ext>
                </a:extLst>
              </a:tr>
              <a:tr h="44450">
                <a:tc vMerge="1">
                  <a:txBody>
                    <a:bodyPr/>
                    <a:lstStyle/>
                    <a:p>
                      <a:endParaRPr lang="fr-FR"/>
                    </a:p>
                  </a:txBody>
                  <a:tcPr/>
                </a:tc>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CT 5.2</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 Organiser, structurer et stocker des ressources numériques.</a:t>
                      </a:r>
                    </a:p>
                  </a:txBody>
                  <a:tcPr marL="11760"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DIC.1.6</a:t>
                      </a: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25"/>
                  </a:ext>
                </a:extLst>
              </a:tr>
              <a:tr h="52388">
                <a:tc vMerge="1">
                  <a:txBody>
                    <a:bodyPr/>
                    <a:lstStyle/>
                    <a:p>
                      <a:endParaRPr lang="fr-FR"/>
                    </a:p>
                  </a:txBody>
                  <a:tcPr/>
                </a:tc>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CT 5.3</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 Lire, utiliser et produire des représentations numériques d</a:t>
                      </a:r>
                      <a:r>
                        <a:rPr kumimoji="0" lang="ja-JP" altLang="fr-FR" sz="100" b="0" i="0" u="none" strike="noStrike" cap="none" normalizeH="0" baseline="0">
                          <a:ln>
                            <a:noFill/>
                          </a:ln>
                          <a:solidFill>
                            <a:srgbClr val="000000"/>
                          </a:solidFill>
                          <a:effectLst/>
                          <a:latin typeface="Calibri" charset="0"/>
                          <a:ea typeface="ＭＳ Ｐゴシック" charset="0"/>
                          <a:cs typeface="Arial" charset="0"/>
                        </a:rPr>
                        <a:t>’</a:t>
                      </a:r>
                      <a:r>
                        <a:rPr kumimoji="0" lang="fr-FR" sz="100" b="0" i="0" u="none" strike="noStrike" cap="none" normalizeH="0" baseline="0">
                          <a:ln>
                            <a:noFill/>
                          </a:ln>
                          <a:solidFill>
                            <a:srgbClr val="000000"/>
                          </a:solidFill>
                          <a:effectLst/>
                          <a:latin typeface="Calibri" charset="0"/>
                          <a:ea typeface="ＭＳ Ｐゴシック" charset="0"/>
                          <a:cs typeface="Arial" charset="0"/>
                        </a:rPr>
                        <a:t>objets.</a:t>
                      </a:r>
                    </a:p>
                  </a:txBody>
                  <a:tcPr marL="11760"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OTSCIS.2.2</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B7DEE8"/>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just" defTabSz="457200" rtl="0" eaLnBrk="1" fontAlgn="b"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31849B"/>
                          </a:solidFill>
                          <a:effectLst/>
                          <a:latin typeface="Calibri" charset="0"/>
                          <a:ea typeface="ＭＳ Ｐゴシック" charset="0"/>
                          <a:cs typeface="Arial" charset="0"/>
                        </a:rPr>
                        <a:t>Les objets techniques, les services et les changements induits dans la société</a:t>
                      </a:r>
                    </a:p>
                  </a:txBody>
                  <a:tcPr marL="1307" marR="1307" marT="1307" marB="0" anchor="b" horzOverflow="overflow">
                    <a:lnL>
                      <a:noFill/>
                    </a:lnL>
                    <a:lnR>
                      <a:noFill/>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26"/>
                  </a:ext>
                </a:extLst>
              </a:tr>
              <a:tr h="31750">
                <a:tc vMerge="1">
                  <a:txBody>
                    <a:bodyPr/>
                    <a:lstStyle/>
                    <a:p>
                      <a:endParaRPr lang="fr-FR"/>
                    </a:p>
                  </a:txBody>
                  <a:tcPr/>
                </a:tc>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CT 5.4</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 Piloter un système connecté localement ou à distance.</a:t>
                      </a:r>
                    </a:p>
                  </a:txBody>
                  <a:tcPr marL="11760"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IP.2.2</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D8E4BC"/>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just" defTabSz="457200" rtl="0" eaLnBrk="1" fontAlgn="t"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Calibri" charset="0"/>
                          <a:ea typeface="ＭＳ Ｐゴシック" charset="0"/>
                          <a:cs typeface="Arial" charset="0"/>
                        </a:rPr>
                        <a:t>Attendus de fin de cycle</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2CDDC"/>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27"/>
                  </a:ext>
                </a:extLst>
              </a:tr>
              <a:tr h="44450">
                <a:tc vMerge="1">
                  <a:txBody>
                    <a:bodyPr/>
                    <a:lstStyle/>
                    <a:p>
                      <a:endParaRPr lang="fr-FR"/>
                    </a:p>
                  </a:txBody>
                  <a:tcPr/>
                </a:tc>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CT 5.5</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 Modifier ou paramétrer le fonctionnement d</a:t>
                      </a:r>
                      <a:r>
                        <a:rPr kumimoji="0" lang="ja-JP" altLang="fr-FR" sz="100" b="0" i="0" u="none" strike="noStrike" cap="none" normalizeH="0" baseline="0">
                          <a:ln>
                            <a:noFill/>
                          </a:ln>
                          <a:solidFill>
                            <a:srgbClr val="000000"/>
                          </a:solidFill>
                          <a:effectLst/>
                          <a:latin typeface="Calibri" charset="0"/>
                          <a:ea typeface="ＭＳ Ｐゴシック" charset="0"/>
                          <a:cs typeface="Arial" charset="0"/>
                        </a:rPr>
                        <a:t>’</a:t>
                      </a:r>
                      <a:r>
                        <a:rPr kumimoji="0" lang="fr-FR" sz="100" b="0" i="0" u="none" strike="noStrike" cap="none" normalizeH="0" baseline="0">
                          <a:ln>
                            <a:noFill/>
                          </a:ln>
                          <a:solidFill>
                            <a:srgbClr val="000000"/>
                          </a:solidFill>
                          <a:effectLst/>
                          <a:latin typeface="Calibri" charset="0"/>
                          <a:ea typeface="ＭＳ Ｐゴシック" charset="0"/>
                          <a:cs typeface="Arial" charset="0"/>
                        </a:rPr>
                        <a:t>un objet communicant.</a:t>
                      </a:r>
                    </a:p>
                  </a:txBody>
                  <a:tcPr marL="11760"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solidFill>
                      <a:srgbClr val="DAEEF3"/>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IP.2.3</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D8E4BC"/>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just"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A"/>
                          </a:solidFill>
                          <a:effectLst/>
                          <a:latin typeface="Calibri" charset="0"/>
                          <a:ea typeface="ＭＳ Ｐゴシック" charset="0"/>
                          <a:cs typeface="Arial" charset="0"/>
                        </a:rPr>
                        <a:t>Comparer et commenter les évolutions des objets et systèmes.</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28"/>
                  </a:ext>
                </a:extLst>
              </a:tr>
              <a:tr h="31750">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100" b="1" i="0" u="none" strike="noStrike" cap="none" normalizeH="0" baseline="0">
                          <a:ln>
                            <a:noFill/>
                          </a:ln>
                          <a:solidFill>
                            <a:srgbClr val="000000"/>
                          </a:solidFill>
                          <a:effectLst/>
                          <a:latin typeface="Calibri" charset="0"/>
                          <a:ea typeface="ＭＳ Ｐゴシック" charset="0"/>
                          <a:cs typeface="Arial" charset="0"/>
                        </a:rPr>
                        <a:t>3 - la formation de la personne et du citoyen</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solidFill>
                      <a:srgbClr val="DAEEF3"/>
                    </a:solidFill>
                  </a:tcPr>
                </a:tc>
                <a:tc>
                  <a:txBody>
                    <a:bodyPr/>
                    <a:lstStyle/>
                    <a:p>
                      <a:pPr marL="0" marR="0" lvl="0" indent="0" algn="r" defTabSz="457200" rtl="0" eaLnBrk="1" fontAlgn="t" latinLnBrk="0" hangingPunct="1">
                        <a:lnSpc>
                          <a:spcPct val="100000"/>
                        </a:lnSpc>
                        <a:spcBef>
                          <a:spcPct val="0"/>
                        </a:spcBef>
                        <a:spcAft>
                          <a:spcPct val="0"/>
                        </a:spcAft>
                        <a:buClrTx/>
                        <a:buSzTx/>
                        <a:buFontTx/>
                        <a:buNone/>
                        <a:tabLst/>
                      </a:pPr>
                      <a:r>
                        <a:rPr kumimoji="0" lang="fr-FR" sz="100" b="1" i="0" u="none" strike="noStrike" cap="none" normalizeH="0" baseline="0">
                          <a:ln>
                            <a:noFill/>
                          </a:ln>
                          <a:solidFill>
                            <a:srgbClr val="000000"/>
                          </a:solidFill>
                          <a:effectLst/>
                          <a:latin typeface="Calibri" charset="0"/>
                          <a:ea typeface="ＭＳ Ｐゴシック" charset="0"/>
                          <a:cs typeface="Arial" charset="0"/>
                        </a:rPr>
                        <a:t>6</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 b="1" i="0" u="none" strike="noStrike" cap="none" normalizeH="0" baseline="0">
                          <a:ln>
                            <a:noFill/>
                          </a:ln>
                          <a:solidFill>
                            <a:srgbClr val="000000"/>
                          </a:solidFill>
                          <a:effectLst/>
                          <a:latin typeface="Calibri" charset="0"/>
                          <a:ea typeface="ＭＳ Ｐゴシック" charset="0"/>
                          <a:cs typeface="Arial" charset="0"/>
                        </a:rPr>
                        <a:t>Adopter un comportement éthique et responsable</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solidFill>
                      <a:srgbClr val="DAEEF3"/>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just"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Exprimer sa pensée à l</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aide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outils de description adaptés. </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29"/>
                  </a:ext>
                </a:extLst>
              </a:tr>
              <a:tr h="47625">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100" b="1" i="0" u="none" strike="noStrike" cap="none" normalizeH="0" baseline="0">
                          <a:ln>
                            <a:noFill/>
                          </a:ln>
                          <a:solidFill>
                            <a:srgbClr val="000000"/>
                          </a:solidFill>
                          <a:effectLst/>
                          <a:latin typeface="Calibri" charset="0"/>
                          <a:ea typeface="ＭＳ Ｐゴシック" charset="0"/>
                          <a:cs typeface="Arial" charset="0"/>
                        </a:rPr>
                        <a:t>5 - les représentations du monde et l'activité humaine</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CT 6.1</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 Développer les bonnes pratiques de l</a:t>
                      </a:r>
                      <a:r>
                        <a:rPr kumimoji="0" lang="ja-JP" altLang="fr-FR" sz="100" b="0" i="0" u="none" strike="noStrike" cap="none" normalizeH="0" baseline="0">
                          <a:ln>
                            <a:noFill/>
                          </a:ln>
                          <a:solidFill>
                            <a:srgbClr val="000000"/>
                          </a:solidFill>
                          <a:effectLst/>
                          <a:latin typeface="Calibri" charset="0"/>
                          <a:ea typeface="ＭＳ Ｐゴシック" charset="0"/>
                          <a:cs typeface="Arial" charset="0"/>
                        </a:rPr>
                        <a:t>’</a:t>
                      </a:r>
                      <a:r>
                        <a:rPr kumimoji="0" lang="fr-FR" sz="100" b="0" i="0" u="none" strike="noStrike" cap="none" normalizeH="0" baseline="0">
                          <a:ln>
                            <a:noFill/>
                          </a:ln>
                          <a:solidFill>
                            <a:srgbClr val="000000"/>
                          </a:solidFill>
                          <a:effectLst/>
                          <a:latin typeface="Calibri" charset="0"/>
                          <a:ea typeface="ＭＳ Ｐゴシック" charset="0"/>
                          <a:cs typeface="Arial" charset="0"/>
                        </a:rPr>
                        <a:t>usage des objets communicants.</a:t>
                      </a:r>
                    </a:p>
                  </a:txBody>
                  <a:tcPr marL="11760"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OTSCIS.1.3</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B7DEE8"/>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just"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Développer les bonnes pratiques de l</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usage des objets communicants.</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a:noFill/>
                    </a:lnR>
                    <a:lnT>
                      <a:noFill/>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30"/>
                  </a:ext>
                </a:extLst>
              </a:tr>
              <a:tr h="44450">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CT 6.2</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 Analyser l</a:t>
                      </a:r>
                      <a:r>
                        <a:rPr kumimoji="0" lang="ja-JP" altLang="fr-FR" sz="100" b="0" i="0" u="none" strike="noStrike" cap="none" normalizeH="0" baseline="0">
                          <a:ln>
                            <a:noFill/>
                          </a:ln>
                          <a:solidFill>
                            <a:srgbClr val="000000"/>
                          </a:solidFill>
                          <a:effectLst/>
                          <a:latin typeface="Calibri" charset="0"/>
                          <a:ea typeface="ＭＳ Ｐゴシック" charset="0"/>
                          <a:cs typeface="Arial" charset="0"/>
                        </a:rPr>
                        <a:t>’</a:t>
                      </a:r>
                      <a:r>
                        <a:rPr kumimoji="0" lang="fr-FR" sz="100" b="0" i="0" u="none" strike="noStrike" cap="none" normalizeH="0" baseline="0">
                          <a:ln>
                            <a:noFill/>
                          </a:ln>
                          <a:solidFill>
                            <a:srgbClr val="000000"/>
                          </a:solidFill>
                          <a:effectLst/>
                          <a:latin typeface="Calibri" charset="0"/>
                          <a:ea typeface="ＭＳ Ｐゴシック" charset="0"/>
                          <a:cs typeface="Arial" charset="0"/>
                        </a:rPr>
                        <a:t>impact environnemental d</a:t>
                      </a:r>
                      <a:r>
                        <a:rPr kumimoji="0" lang="ja-JP" altLang="fr-FR" sz="100" b="0" i="0" u="none" strike="noStrike" cap="none" normalizeH="0" baseline="0">
                          <a:ln>
                            <a:noFill/>
                          </a:ln>
                          <a:solidFill>
                            <a:srgbClr val="000000"/>
                          </a:solidFill>
                          <a:effectLst/>
                          <a:latin typeface="Calibri" charset="0"/>
                          <a:ea typeface="ＭＳ Ｐゴシック" charset="0"/>
                          <a:cs typeface="Arial" charset="0"/>
                        </a:rPr>
                        <a:t>’</a:t>
                      </a:r>
                      <a:r>
                        <a:rPr kumimoji="0" lang="fr-FR" sz="100" b="0" i="0" u="none" strike="noStrike" cap="none" normalizeH="0" baseline="0">
                          <a:ln>
                            <a:noFill/>
                          </a:ln>
                          <a:solidFill>
                            <a:srgbClr val="000000"/>
                          </a:solidFill>
                          <a:effectLst/>
                          <a:latin typeface="Calibri" charset="0"/>
                          <a:ea typeface="ＭＳ Ｐゴシック" charset="0"/>
                          <a:cs typeface="Arial" charset="0"/>
                        </a:rPr>
                        <a:t>un objet et de ses constituants.</a:t>
                      </a:r>
                    </a:p>
                  </a:txBody>
                  <a:tcPr marL="11760"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OTSCIS.1.2</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B7DEE8"/>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1" u="none" strike="noStrike" cap="none" normalizeH="0" baseline="0">
                          <a:ln>
                            <a:noFill/>
                          </a:ln>
                          <a:solidFill>
                            <a:srgbClr val="000000"/>
                          </a:solidFill>
                          <a:effectLst/>
                          <a:latin typeface="Calibri" charset="0"/>
                          <a:ea typeface="ＭＳ Ｐゴシック" charset="0"/>
                          <a:cs typeface="Arial" charset="0"/>
                        </a:rPr>
                        <a:t>Compétences</a:t>
                      </a:r>
                    </a:p>
                  </a:txBody>
                  <a:tcPr marL="1307" marR="1307" marT="1307" marB="0" anchor="b" horzOverflow="overflow">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1"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1" u="none" strike="noStrike" cap="none" normalizeH="0" baseline="0">
                          <a:ln>
                            <a:noFill/>
                          </a:ln>
                          <a:solidFill>
                            <a:srgbClr val="000000"/>
                          </a:solidFill>
                          <a:effectLst/>
                          <a:latin typeface="Calibri" charset="0"/>
                          <a:ea typeface="ＭＳ Ｐゴシック" charset="0"/>
                          <a:cs typeface="Arial" charset="0"/>
                        </a:rPr>
                        <a:t>Connaissances </a:t>
                      </a:r>
                    </a:p>
                  </a:txBody>
                  <a:tcPr marL="1307" marR="1307" marT="1307" marB="0" anchor="b" horzOverflow="overflow">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31"/>
                  </a:ext>
                </a:extLst>
              </a:tr>
              <a:tr h="38100">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solidFill>
                      <a:srgbClr val="DAEEF3"/>
                    </a:solidFill>
                  </a:tcPr>
                </a:tc>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CT 6.3</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 Analyser le cycle de vie d</a:t>
                      </a:r>
                      <a:r>
                        <a:rPr kumimoji="0" lang="ja-JP" altLang="fr-FR" sz="100" b="0" i="0" u="none" strike="noStrike" cap="none" normalizeH="0" baseline="0">
                          <a:ln>
                            <a:noFill/>
                          </a:ln>
                          <a:solidFill>
                            <a:srgbClr val="000000"/>
                          </a:solidFill>
                          <a:effectLst/>
                          <a:latin typeface="Calibri" charset="0"/>
                          <a:ea typeface="ＭＳ Ｐゴシック" charset="0"/>
                          <a:cs typeface="Arial" charset="0"/>
                        </a:rPr>
                        <a:t>’</a:t>
                      </a:r>
                      <a:r>
                        <a:rPr kumimoji="0" lang="fr-FR" sz="100" b="0" i="0" u="none" strike="noStrike" cap="none" normalizeH="0" baseline="0">
                          <a:ln>
                            <a:noFill/>
                          </a:ln>
                          <a:solidFill>
                            <a:srgbClr val="000000"/>
                          </a:solidFill>
                          <a:effectLst/>
                          <a:latin typeface="Calibri" charset="0"/>
                          <a:ea typeface="ＭＳ Ｐゴシック" charset="0"/>
                          <a:cs typeface="Arial" charset="0"/>
                        </a:rPr>
                        <a:t>un objet.</a:t>
                      </a:r>
                    </a:p>
                  </a:txBody>
                  <a:tcPr marL="11760"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solidFill>
                      <a:srgbClr val="DAEEF3"/>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OTSCIS.1.1</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B7DEE8"/>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Calibri" charset="0"/>
                          <a:ea typeface="ＭＳ Ｐゴシック" charset="0"/>
                          <a:cs typeface="Arial" charset="0"/>
                        </a:rPr>
                        <a:t>OTSCIS.1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B7DEE8"/>
                    </a:solid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Calibri" charset="0"/>
                          <a:ea typeface="ＭＳ Ｐゴシック" charset="0"/>
                          <a:cs typeface="Arial" charset="0"/>
                        </a:rPr>
                        <a:t>Comparer et commenter les évolutions des objets et systèmes</a:t>
                      </a:r>
                    </a:p>
                  </a:txBody>
                  <a:tcPr marL="1307" marR="1307" marT="1307" marB="0" anchor="ctr" horzOverflow="overflow">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B7DEE8"/>
                    </a:solid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ctr" horzOverflow="overflow">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ctr" horzOverflow="overflow">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Calibri" charset="0"/>
                          <a:ea typeface="ＭＳ Ｐゴシック" charset="0"/>
                          <a:cs typeface="Arial" charset="0"/>
                        </a:rPr>
                        <a:t>→</a:t>
                      </a:r>
                    </a:p>
                  </a:txBody>
                  <a:tcPr marL="1307" marR="1307" marT="1307" marB="0" anchor="ctr"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gridSpan="4">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100" b="1" i="0" u="none" strike="noStrike" cap="none" normalizeH="0" baseline="0">
                          <a:ln>
                            <a:noFill/>
                          </a:ln>
                          <a:solidFill>
                            <a:srgbClr val="000000"/>
                          </a:solidFill>
                          <a:effectLst/>
                          <a:latin typeface="Calibri" charset="0"/>
                          <a:ea typeface="ＭＳ Ｐゴシック" charset="0"/>
                          <a:cs typeface="Arial" charset="0"/>
                        </a:rPr>
                        <a:t>Repères de progressivité</a:t>
                      </a:r>
                    </a:p>
                  </a:txBody>
                  <a:tcPr marL="1307" marR="1307" marT="1307" marB="0"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32"/>
                  </a:ext>
                </a:extLst>
              </a:tr>
              <a:tr h="31750">
                <a:tc rowSpan="3">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100" b="1" i="0" u="none" strike="noStrike" cap="none" normalizeH="0" baseline="0">
                          <a:ln>
                            <a:noFill/>
                          </a:ln>
                          <a:solidFill>
                            <a:srgbClr val="000000"/>
                          </a:solidFill>
                          <a:effectLst/>
                          <a:latin typeface="Calibri" charset="0"/>
                          <a:ea typeface="ＭＳ Ｐゴシック" charset="0"/>
                          <a:cs typeface="Arial" charset="0"/>
                        </a:rPr>
                        <a:t>5 - les représentations du monde et l'activité humaine</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DAEEF3"/>
                    </a:solidFill>
                  </a:tcPr>
                </a:tc>
                <a:tc>
                  <a:txBody>
                    <a:bodyPr/>
                    <a:lstStyle/>
                    <a:p>
                      <a:pPr marL="0" marR="0" lvl="0" indent="0" algn="r" defTabSz="457200" rtl="0" eaLnBrk="1" fontAlgn="t" latinLnBrk="0" hangingPunct="1">
                        <a:lnSpc>
                          <a:spcPct val="100000"/>
                        </a:lnSpc>
                        <a:spcBef>
                          <a:spcPct val="0"/>
                        </a:spcBef>
                        <a:spcAft>
                          <a:spcPct val="0"/>
                        </a:spcAft>
                        <a:buClrTx/>
                        <a:buSzTx/>
                        <a:buFontTx/>
                        <a:buNone/>
                        <a:tabLst/>
                      </a:pPr>
                      <a:r>
                        <a:rPr kumimoji="0" lang="fr-FR" sz="100" b="1" i="0" u="none" strike="noStrike" cap="none" normalizeH="0" baseline="0">
                          <a:ln>
                            <a:noFill/>
                          </a:ln>
                          <a:solidFill>
                            <a:srgbClr val="000000"/>
                          </a:solidFill>
                          <a:effectLst/>
                          <a:latin typeface="Calibri" charset="0"/>
                          <a:ea typeface="ＭＳ Ｐゴシック" charset="0"/>
                          <a:cs typeface="Arial" charset="0"/>
                        </a:rPr>
                        <a:t>7</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 b="1" i="0" u="none" strike="noStrike" cap="none" normalizeH="0" baseline="0">
                          <a:ln>
                            <a:noFill/>
                          </a:ln>
                          <a:solidFill>
                            <a:srgbClr val="000000"/>
                          </a:solidFill>
                          <a:effectLst/>
                          <a:latin typeface="Calibri" charset="0"/>
                          <a:ea typeface="ＭＳ Ｐゴシック" charset="0"/>
                          <a:cs typeface="Arial" charset="0"/>
                        </a:rPr>
                        <a:t>Se situer dans l</a:t>
                      </a:r>
                      <a:r>
                        <a:rPr kumimoji="0" lang="ja-JP" altLang="fr-FR" sz="100" b="1" i="0" u="none" strike="noStrike" cap="none" normalizeH="0" baseline="0">
                          <a:ln>
                            <a:noFill/>
                          </a:ln>
                          <a:solidFill>
                            <a:srgbClr val="000000"/>
                          </a:solidFill>
                          <a:effectLst/>
                          <a:latin typeface="Calibri" charset="0"/>
                          <a:ea typeface="ＭＳ Ｐゴシック" charset="0"/>
                          <a:cs typeface="Arial" charset="0"/>
                        </a:rPr>
                        <a:t>’</a:t>
                      </a:r>
                      <a:r>
                        <a:rPr kumimoji="0" lang="fr-FR" sz="100" b="1" i="0" u="none" strike="noStrike" cap="none" normalizeH="0" baseline="0">
                          <a:ln>
                            <a:noFill/>
                          </a:ln>
                          <a:solidFill>
                            <a:srgbClr val="000000"/>
                          </a:solidFill>
                          <a:effectLst/>
                          <a:latin typeface="Calibri" charset="0"/>
                          <a:ea typeface="ＭＳ Ｐゴシック" charset="0"/>
                          <a:cs typeface="Arial" charset="0"/>
                        </a:rPr>
                        <a:t>espace et dans le temps</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solidFill>
                      <a:srgbClr val="DAEEF3"/>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OTSCIS.1.1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lnTlToBr>
                      <a:noFill/>
                    </a:lnTlToBr>
                    <a:lnBlToTr>
                      <a:noFill/>
                    </a:lnBlToTr>
                    <a:solidFill>
                      <a:srgbClr val="B7DEE8"/>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A"/>
                          </a:solidFill>
                          <a:effectLst/>
                          <a:latin typeface="Calibri" charset="0"/>
                          <a:ea typeface="ＭＳ Ｐゴシック" charset="0"/>
                          <a:cs typeface="Arial" charset="0"/>
                        </a:rPr>
                        <a:t>Regrouper des objets en familles et lignées.</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OTSCIS.1.1.1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B7DEE8"/>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L</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évolution des objets.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rowSpan="5" gridSpan="4">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Cette thématique a vocation à conduire les élèves à comparer et analyser les objets et systèmes techniques. Considérant que la technologie n</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est pas extérieure à la société, il s</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agit de nouer des liens avec le monde social. C</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est à l</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occasion de croisements disciplinaires et en traitant de questions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actualité que cette thématique devient « matière » à relier et à contextualiser. La notion de respect des usages des objets communicants inclut le respect de la propriété intellectuelle dans le cadre de productions originales et personnelles. Elle interroge les élèves sur le respect dû à chaque individu dans et en dehors de la classe.</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rowSpan="5" hMerge="1">
                  <a:txBody>
                    <a:bodyPr/>
                    <a:lstStyle/>
                    <a:p>
                      <a:endParaRPr lang="fr-FR"/>
                    </a:p>
                  </a:txBody>
                  <a:tcPr/>
                </a:tc>
                <a:tc rowSpan="5" hMerge="1">
                  <a:txBody>
                    <a:bodyPr/>
                    <a:lstStyle/>
                    <a:p>
                      <a:endParaRPr lang="fr-FR"/>
                    </a:p>
                  </a:txBody>
                  <a:tcPr/>
                </a:tc>
                <a:tc rowSpan="5" hMerge="1">
                  <a:txBody>
                    <a:bodyPr/>
                    <a:lstStyle/>
                    <a:p>
                      <a:endParaRPr lang="fr-FR"/>
                    </a:p>
                  </a:txBody>
                  <a:tcPr/>
                </a:tc>
                <a:extLst>
                  <a:ext uri="{0D108BD9-81ED-4DB2-BD59-A6C34878D82A}">
                    <a16:rowId xmlns:a16="http://schemas.microsoft.com/office/drawing/2014/main" val="10033"/>
                  </a:ext>
                </a:extLst>
              </a:tr>
              <a:tr h="52388">
                <a:tc vMerge="1">
                  <a:txBody>
                    <a:bodyPr/>
                    <a:lstStyle/>
                    <a:p>
                      <a:endParaRPr lang="fr-FR"/>
                    </a:p>
                  </a:txBody>
                  <a:tcPr/>
                </a:tc>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CT 7.1</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A"/>
                          </a:solidFill>
                          <a:effectLst/>
                          <a:latin typeface="Calibri" charset="0"/>
                          <a:ea typeface="ＭＳ Ｐゴシック" charset="0"/>
                          <a:cs typeface="Arial" charset="0"/>
                        </a:rPr>
                        <a:t>► Regrouper des objets en familles et lignées.</a:t>
                      </a:r>
                    </a:p>
                  </a:txBody>
                  <a:tcPr marL="11760"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OTSCIS.1.1</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B7DEE8"/>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solidFill>
                      <a:srgbClr val="B7DEE8"/>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OTSCIS.1.1.2</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B7DEE8"/>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Impacts sociétaux et environnementaux dus aux objets.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gridSpan="4"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extLst>
                  <a:ext uri="{0D108BD9-81ED-4DB2-BD59-A6C34878D82A}">
                    <a16:rowId xmlns:a16="http://schemas.microsoft.com/office/drawing/2014/main" val="10034"/>
                  </a:ext>
                </a:extLst>
              </a:tr>
              <a:tr h="65088">
                <a:tc vMerge="1">
                  <a:txBody>
                    <a:bodyPr/>
                    <a:lstStyle/>
                    <a:p>
                      <a:endParaRPr lang="fr-FR"/>
                    </a:p>
                  </a:txBody>
                  <a:tcPr/>
                </a:tc>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CT 7.2</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A"/>
                          </a:solidFill>
                          <a:effectLst/>
                          <a:latin typeface="Calibri" charset="0"/>
                          <a:ea typeface="ＭＳ Ｐゴシック" charset="0"/>
                          <a:cs typeface="Arial" charset="0"/>
                        </a:rPr>
                        <a:t>► Relier les évolutions technologiques aux inventions et innovations qui marquent des ruptures dans les solutions techniques. </a:t>
                      </a:r>
                    </a:p>
                  </a:txBody>
                  <a:tcPr marL="11760"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solidFill>
                      <a:srgbClr val="DAEEF3"/>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OTSCIS.1.2</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B7DEE8"/>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solidFill>
                      <a:srgbClr val="B7DEE8"/>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OTSCIS.1.1.3</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B7DEE8"/>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Cycle de vie.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gridSpan="4"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extLst>
                  <a:ext uri="{0D108BD9-81ED-4DB2-BD59-A6C34878D82A}">
                    <a16:rowId xmlns:a16="http://schemas.microsoft.com/office/drawing/2014/main" val="10035"/>
                  </a:ext>
                </a:extLst>
              </a:tr>
              <a:tr h="71438">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lnTlToBr>
                      <a:noFill/>
                    </a:lnTlToBr>
                    <a:lnBlToTr>
                      <a:noFill/>
                    </a:lnBlToTr>
                    <a:solidFill>
                      <a:srgbClr val="B7DEE8"/>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OTSCIS.1.1.4</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B7DEE8"/>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Les règles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un usage raisonné des objets communicants respectant la propriété intellectuelle et l</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intégrité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autrui.</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gridSpan="4"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extLst>
                  <a:ext uri="{0D108BD9-81ED-4DB2-BD59-A6C34878D82A}">
                    <a16:rowId xmlns:a16="http://schemas.microsoft.com/office/drawing/2014/main" val="10036"/>
                  </a:ext>
                </a:extLst>
              </a:tr>
              <a:tr h="90488">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gridSpan="2">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200" b="0" i="1" u="none" strike="noStrike" cap="none" normalizeH="0" baseline="0">
                          <a:ln>
                            <a:noFill/>
                          </a:ln>
                          <a:solidFill>
                            <a:srgbClr val="000000"/>
                          </a:solidFill>
                          <a:effectLst/>
                          <a:latin typeface="Arial" charset="0"/>
                          <a:ea typeface="ＭＳ Ｐゴシック" charset="0"/>
                          <a:cs typeface="Arial" charset="0"/>
                        </a:rPr>
                        <a:t>Les compétences suivantes, spécifiques au programme de technologie, ne sont pas citées dans le tableau des compétences travaillées mais elles permettent néanmoins de travailler certaines compétences du socle commun.</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hMerge="1">
                  <a:txBody>
                    <a:bodyPr/>
                    <a:lstStyle/>
                    <a:p>
                      <a:endParaRPr lang="fr-FR"/>
                    </a:p>
                  </a:txBody>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OTSCIS.1.2</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B7DEE8"/>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A"/>
                          </a:solidFill>
                          <a:effectLst/>
                          <a:latin typeface="Calibri" charset="0"/>
                          <a:ea typeface="ＭＳ Ｐゴシック" charset="0"/>
                          <a:cs typeface="Arial" charset="0"/>
                        </a:rPr>
                        <a:t>Relier les évolutions technologiques aux inventions et innovations qui marquent des ruptures dans les solutions techniques.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ctr" horzOverflow="overflow">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a:noFill/>
                    </a:lnB>
                    <a:lnTlToBr>
                      <a:noFill/>
                    </a:lnTlToBr>
                    <a:lnBlToTr>
                      <a:noFill/>
                    </a:lnBlToTr>
                    <a:solidFill>
                      <a:srgbClr val="FFFFFF"/>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horzOverflow="overflow">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gridSpan="4"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extLst>
                  <a:ext uri="{0D108BD9-81ED-4DB2-BD59-A6C34878D82A}">
                    <a16:rowId xmlns:a16="http://schemas.microsoft.com/office/drawing/2014/main" val="10037"/>
                  </a:ext>
                </a:extLst>
              </a:tr>
              <a:tr h="95250">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gridSpan="2">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Calibri" charset="0"/>
                          <a:ea typeface="ＭＳ Ｐゴシック" charset="0"/>
                          <a:cs typeface="Arial" charset="0"/>
                        </a:rPr>
                        <a:t>Compétences spécifiques au programme de technologie</a:t>
                      </a:r>
                    </a:p>
                  </a:txBody>
                  <a:tcPr marL="1307" marR="1307" marT="1307"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DAEEF3"/>
                    </a:solidFill>
                  </a:tcPr>
                </a:tc>
                <a:tc hMerge="1">
                  <a:txBody>
                    <a:bodyPr/>
                    <a:lstStyle/>
                    <a:p>
                      <a:endParaRPr lang="fr-FR"/>
                    </a:p>
                  </a:txBody>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a:noFill/>
                    </a:lnR>
                    <a:lnT>
                      <a:noFill/>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OTSCIS.1.3</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B7DEE8"/>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A"/>
                          </a:solidFill>
                          <a:effectLst/>
                          <a:latin typeface="Calibri" charset="0"/>
                          <a:ea typeface="ＭＳ Ｐゴシック" charset="0"/>
                          <a:cs typeface="Arial" charset="0"/>
                        </a:rPr>
                        <a:t>Comparer et commenter les évolutions des objets en articulant différents points de vue : fonctionnel, structurel, environnemental, technique, scientifique, social, historique, économique.</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ctr" horzOverflow="overflow">
                    <a:lnL w="6350" cap="flat" cmpd="sng" algn="ctr">
                      <a:solidFill>
                        <a:srgbClr val="000000"/>
                      </a:solidFill>
                      <a:prstDash val="solid"/>
                      <a:round/>
                      <a:headEnd type="none" w="med" len="med"/>
                      <a:tailEnd type="none" w="med" len="med"/>
                    </a:lnL>
                    <a:lnR>
                      <a:noFill/>
                    </a:lnR>
                    <a:lnT>
                      <a:noFill/>
                    </a:lnT>
                    <a:lnB w="635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horzOverflow="overflow">
                    <a:lnL>
                      <a:noFill/>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endParaRPr kumimoji="0" lang="fr-FR" sz="1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endParaRPr kumimoji="0" lang="fr-FR" sz="1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endParaRPr kumimoji="0" lang="fr-FR" sz="1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endParaRPr kumimoji="0" lang="fr-FR" sz="1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10038"/>
                  </a:ext>
                </a:extLst>
              </a:tr>
              <a:tr h="71438">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solidFill>
                      <a:srgbClr val="FFFFFF"/>
                    </a:solidFill>
                  </a:tcPr>
                </a:tc>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CS 1.5</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A"/>
                          </a:solidFill>
                          <a:effectLst/>
                          <a:latin typeface="Calibri" charset="0"/>
                          <a:ea typeface="ＭＳ Ｐゴシック" charset="0"/>
                          <a:cs typeface="Arial" charset="0"/>
                        </a:rPr>
                        <a:t>► Respecter une procédure de travail garantissant un résultat en respectant les règles de sécurité et d</a:t>
                      </a:r>
                      <a:r>
                        <a:rPr kumimoji="0" lang="ja-JP" altLang="fr-FR" sz="200" b="0" i="0" u="none" strike="noStrike" cap="none" normalizeH="0" baseline="0">
                          <a:ln>
                            <a:noFill/>
                          </a:ln>
                          <a:solidFill>
                            <a:srgbClr val="00000A"/>
                          </a:solidFill>
                          <a:effectLst/>
                          <a:latin typeface="Calibri" charset="0"/>
                          <a:ea typeface="ＭＳ Ｐゴシック" charset="0"/>
                          <a:cs typeface="Arial" charset="0"/>
                        </a:rPr>
                        <a:t>’</a:t>
                      </a:r>
                      <a:r>
                        <a:rPr kumimoji="0" lang="fr-FR" sz="200" b="0" i="0" u="none" strike="noStrike" cap="none" normalizeH="0" baseline="0">
                          <a:ln>
                            <a:noFill/>
                          </a:ln>
                          <a:solidFill>
                            <a:srgbClr val="00000A"/>
                          </a:solidFill>
                          <a:effectLst/>
                          <a:latin typeface="Calibri" charset="0"/>
                          <a:ea typeface="ＭＳ Ｐゴシック" charset="0"/>
                          <a:cs typeface="Arial" charset="0"/>
                        </a:rPr>
                        <a:t>utilisation des outils mis à disposition.</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MSOST.1.1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OTSCIS.1.4</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lnTlToBr>
                      <a:noFill/>
                    </a:lnTlToBr>
                    <a:lnBlToTr>
                      <a:noFill/>
                    </a:lnBlToTr>
                    <a:solidFill>
                      <a:srgbClr val="B7DEE8"/>
                    </a:solidFill>
                  </a:tcPr>
                </a:tc>
                <a:tc>
                  <a:txBody>
                    <a:bodyPr/>
                    <a:lstStyle/>
                    <a:p>
                      <a:pPr marL="0" marR="0" lvl="0" indent="0" algn="just"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Élaborer un document qui synthétise ces comparaisons et ces commentaires.</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OTSCIS.1.4.1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B7DEE8"/>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Outils numériques de présentation.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endParaRPr kumimoji="0" lang="fr-FR" sz="1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horzOverflow="overflow">
                    <a:lnL>
                      <a:noFill/>
                    </a:lnL>
                    <a:lnR>
                      <a:noFill/>
                    </a:lnR>
                    <a:lnT>
                      <a:noFill/>
                    </a:lnT>
                    <a:lnB>
                      <a:noFill/>
                    </a:lnB>
                    <a:lnTlToBr>
                      <a:noFill/>
                    </a:lnTlToBr>
                    <a:lnBlToTr>
                      <a:noFill/>
                    </a:lnBlToTr>
                    <a:no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endParaRPr kumimoji="0" lang="fr-FR" sz="1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horzOverflow="overflow">
                    <a:lnL>
                      <a:noFill/>
                    </a:lnL>
                    <a:lnR>
                      <a:noFill/>
                    </a:lnR>
                    <a:lnT>
                      <a:noFill/>
                    </a:lnT>
                    <a:lnB>
                      <a:noFill/>
                    </a:lnB>
                    <a:lnTlToBr>
                      <a:noFill/>
                    </a:lnTlToBr>
                    <a:lnBlToTr>
                      <a:noFill/>
                    </a:lnBlToTr>
                    <a:no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endParaRPr kumimoji="0" lang="fr-FR" sz="1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horzOverflow="overflow">
                    <a:lnL>
                      <a:noFill/>
                    </a:lnL>
                    <a:lnR>
                      <a:noFill/>
                    </a:lnR>
                    <a:lnT>
                      <a:noFill/>
                    </a:lnT>
                    <a:lnB>
                      <a:noFill/>
                    </a:lnB>
                    <a:lnTlToBr>
                      <a:noFill/>
                    </a:lnTlToBr>
                    <a:lnBlToTr>
                      <a:noFill/>
                    </a:lnBlToTr>
                    <a:no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endParaRPr kumimoji="0" lang="fr-FR" sz="1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39"/>
                  </a:ext>
                </a:extLst>
              </a:tr>
              <a:tr h="44450">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solidFill>
                      <a:srgbClr val="FFFFFF"/>
                    </a:solidFill>
                  </a:tcPr>
                </a:tc>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CS 1.6</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A"/>
                          </a:solidFill>
                          <a:effectLst/>
                          <a:latin typeface="Calibri" charset="0"/>
                          <a:ea typeface="ＭＳ Ｐゴシック" charset="0"/>
                          <a:cs typeface="Arial" charset="0"/>
                        </a:rPr>
                        <a:t>► Analyser le fonctionnement et la structure d</a:t>
                      </a:r>
                      <a:r>
                        <a:rPr kumimoji="0" lang="ja-JP" altLang="fr-FR" sz="100" b="0" i="0" u="none" strike="noStrike" cap="none" normalizeH="0" baseline="0">
                          <a:ln>
                            <a:noFill/>
                          </a:ln>
                          <a:solidFill>
                            <a:srgbClr val="00000A"/>
                          </a:solidFill>
                          <a:effectLst/>
                          <a:latin typeface="Calibri" charset="0"/>
                          <a:ea typeface="ＭＳ Ｐゴシック" charset="0"/>
                          <a:cs typeface="Arial" charset="0"/>
                        </a:rPr>
                        <a:t>’</a:t>
                      </a:r>
                      <a:r>
                        <a:rPr kumimoji="0" lang="fr-FR" sz="100" b="0" i="0" u="none" strike="noStrike" cap="none" normalizeH="0" baseline="0">
                          <a:ln>
                            <a:noFill/>
                          </a:ln>
                          <a:solidFill>
                            <a:srgbClr val="00000A"/>
                          </a:solidFill>
                          <a:effectLst/>
                          <a:latin typeface="Calibri" charset="0"/>
                          <a:ea typeface="ＭＳ Ｐゴシック" charset="0"/>
                          <a:cs typeface="Arial" charset="0"/>
                        </a:rPr>
                        <a:t>un objet, identifier les entrées et sorties.</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MSOST.1.3</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lnTlToBr>
                      <a:noFill/>
                    </a:lnTlToBr>
                    <a:lnBlToTr>
                      <a:noFill/>
                    </a:lnBlToTr>
                    <a:solidFill>
                      <a:srgbClr val="B7DEE8"/>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OTSCIS.1.4.2</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B7DEE8"/>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Charte graphique.</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endParaRPr kumimoji="0" lang="fr-FR" sz="1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horzOverflow="overflow">
                    <a:lnL>
                      <a:noFill/>
                    </a:lnL>
                    <a:lnR>
                      <a:noFill/>
                    </a:lnR>
                    <a:lnT>
                      <a:noFill/>
                    </a:lnT>
                    <a:lnB>
                      <a:noFill/>
                    </a:lnB>
                    <a:lnTlToBr>
                      <a:noFill/>
                    </a:lnTlToBr>
                    <a:lnBlToTr>
                      <a:noFill/>
                    </a:lnBlToTr>
                    <a:no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endParaRPr kumimoji="0" lang="fr-FR" sz="1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horzOverflow="overflow">
                    <a:lnL>
                      <a:noFill/>
                    </a:lnL>
                    <a:lnR>
                      <a:noFill/>
                    </a:lnR>
                    <a:lnT>
                      <a:noFill/>
                    </a:lnT>
                    <a:lnB>
                      <a:noFill/>
                    </a:lnB>
                    <a:lnTlToBr>
                      <a:noFill/>
                    </a:lnTlToBr>
                    <a:lnBlToTr>
                      <a:noFill/>
                    </a:lnBlToTr>
                    <a:no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endParaRPr kumimoji="0" lang="fr-FR" sz="1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horzOverflow="overflow">
                    <a:lnL>
                      <a:noFill/>
                    </a:lnL>
                    <a:lnR>
                      <a:noFill/>
                    </a:lnR>
                    <a:lnT>
                      <a:noFill/>
                    </a:lnT>
                    <a:lnB>
                      <a:noFill/>
                    </a:lnB>
                    <a:lnTlToBr>
                      <a:noFill/>
                    </a:lnTlToBr>
                    <a:lnBlToTr>
                      <a:noFill/>
                    </a:lnBlToTr>
                    <a:no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endParaRPr kumimoji="0" lang="fr-FR" sz="1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40"/>
                  </a:ext>
                </a:extLst>
              </a:tr>
              <a:tr h="44450">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solidFill>
                      <a:srgbClr val="FFFFFF"/>
                    </a:solidFill>
                  </a:tcPr>
                </a:tc>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CS 1.7</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A"/>
                          </a:solidFill>
                          <a:effectLst/>
                          <a:latin typeface="Calibri" charset="0"/>
                          <a:ea typeface="ＭＳ Ｐゴシック" charset="0"/>
                          <a:cs typeface="Arial" charset="0"/>
                        </a:rPr>
                        <a:t>► Interpréter des résultats expérimentaux, en tirer une conclusion et la communiquer en argumentant.</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MSOST.1.7</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Calibri" charset="0"/>
                          <a:ea typeface="ＭＳ Ｐゴシック" charset="0"/>
                          <a:cs typeface="Arial" charset="0"/>
                        </a:rPr>
                        <a:t>OTSCIS.2</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B7DEE8"/>
                    </a:solid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A"/>
                          </a:solidFill>
                          <a:effectLst/>
                          <a:latin typeface="Calibri" charset="0"/>
                          <a:ea typeface="ＭＳ Ｐゴシック" charset="0"/>
                          <a:cs typeface="Arial" charset="0"/>
                        </a:rPr>
                        <a:t>Exprimer sa pensée à l</a:t>
                      </a:r>
                      <a:r>
                        <a:rPr kumimoji="0" lang="ja-JP" altLang="fr-FR" sz="200" b="1" i="0" u="none" strike="noStrike" cap="none" normalizeH="0" baseline="0">
                          <a:ln>
                            <a:noFill/>
                          </a:ln>
                          <a:solidFill>
                            <a:srgbClr val="00000A"/>
                          </a:solidFill>
                          <a:effectLst/>
                          <a:latin typeface="Calibri" charset="0"/>
                          <a:ea typeface="ＭＳ Ｐゴシック" charset="0"/>
                          <a:cs typeface="Arial" charset="0"/>
                        </a:rPr>
                        <a:t>’</a:t>
                      </a:r>
                      <a:r>
                        <a:rPr kumimoji="0" lang="fr-FR" sz="200" b="1" i="0" u="none" strike="noStrike" cap="none" normalizeH="0" baseline="0">
                          <a:ln>
                            <a:noFill/>
                          </a:ln>
                          <a:solidFill>
                            <a:srgbClr val="00000A"/>
                          </a:solidFill>
                          <a:effectLst/>
                          <a:latin typeface="Calibri" charset="0"/>
                          <a:ea typeface="ＭＳ Ｐゴシック" charset="0"/>
                          <a:cs typeface="Arial" charset="0"/>
                        </a:rPr>
                        <a:t>aide d</a:t>
                      </a:r>
                      <a:r>
                        <a:rPr kumimoji="0" lang="ja-JP" altLang="fr-FR" sz="200" b="1" i="0" u="none" strike="noStrike" cap="none" normalizeH="0" baseline="0">
                          <a:ln>
                            <a:noFill/>
                          </a:ln>
                          <a:solidFill>
                            <a:srgbClr val="00000A"/>
                          </a:solidFill>
                          <a:effectLst/>
                          <a:latin typeface="Calibri" charset="0"/>
                          <a:ea typeface="ＭＳ Ｐゴシック" charset="0"/>
                          <a:cs typeface="Arial" charset="0"/>
                        </a:rPr>
                        <a:t>’</a:t>
                      </a:r>
                      <a:r>
                        <a:rPr kumimoji="0" lang="fr-FR" sz="200" b="1" i="0" u="none" strike="noStrike" cap="none" normalizeH="0" baseline="0">
                          <a:ln>
                            <a:noFill/>
                          </a:ln>
                          <a:solidFill>
                            <a:srgbClr val="00000A"/>
                          </a:solidFill>
                          <a:effectLst/>
                          <a:latin typeface="Calibri" charset="0"/>
                          <a:ea typeface="ＭＳ Ｐゴシック" charset="0"/>
                          <a:cs typeface="Arial" charset="0"/>
                        </a:rPr>
                        <a:t>outils de description adaptés</a:t>
                      </a:r>
                    </a:p>
                  </a:txBody>
                  <a:tcPr marL="1307" marR="1307" marT="1307" marB="0" anchor="ctr" horzOverflow="overflow">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B6DDE8"/>
                    </a:solid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ctr" horzOverflow="overflow">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ctr" horzOverflow="overflow">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endParaRPr kumimoji="0" lang="fr-FR" sz="1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horzOverflow="overflow">
                    <a:lnL>
                      <a:noFill/>
                    </a:lnL>
                    <a:lnR>
                      <a:noFill/>
                    </a:lnR>
                    <a:lnT>
                      <a:noFill/>
                    </a:lnT>
                    <a:lnB>
                      <a:noFill/>
                    </a:lnB>
                    <a:lnTlToBr>
                      <a:noFill/>
                    </a:lnTlToBr>
                    <a:lnBlToTr>
                      <a:noFill/>
                    </a:lnBlToTr>
                    <a:no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endParaRPr kumimoji="0" lang="fr-FR" sz="1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horzOverflow="overflow">
                    <a:lnL>
                      <a:noFill/>
                    </a:lnL>
                    <a:lnR>
                      <a:noFill/>
                    </a:lnR>
                    <a:lnT>
                      <a:noFill/>
                    </a:lnT>
                    <a:lnB>
                      <a:noFill/>
                    </a:lnB>
                    <a:lnTlToBr>
                      <a:noFill/>
                    </a:lnTlToBr>
                    <a:lnBlToTr>
                      <a:noFill/>
                    </a:lnBlToTr>
                    <a:no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endParaRPr kumimoji="0" lang="fr-FR" sz="1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horzOverflow="overflow">
                    <a:lnL>
                      <a:noFill/>
                    </a:lnL>
                    <a:lnR>
                      <a:noFill/>
                    </a:lnR>
                    <a:lnT>
                      <a:noFill/>
                    </a:lnT>
                    <a:lnB>
                      <a:noFill/>
                    </a:lnB>
                    <a:lnTlToBr>
                      <a:noFill/>
                    </a:lnTlToBr>
                    <a:lnBlToTr>
                      <a:noFill/>
                    </a:lnBlToTr>
                    <a:no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endParaRPr kumimoji="0" lang="fr-FR" sz="1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41"/>
                  </a:ext>
                </a:extLst>
              </a:tr>
              <a:tr h="63500">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solidFill>
                      <a:srgbClr val="FFFFFF"/>
                    </a:solidFill>
                  </a:tcPr>
                </a:tc>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CS 1.8</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A"/>
                          </a:solidFill>
                          <a:effectLst/>
                          <a:latin typeface="Calibri" charset="0"/>
                          <a:ea typeface="ＭＳ Ｐゴシック" charset="0"/>
                          <a:cs typeface="Arial" charset="0"/>
                        </a:rPr>
                        <a:t>► Utiliser une modélisation pour comprendre, formaliser, partager, construire, investiguer, prouver.</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MSOST.2.1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rowSpan="4">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OTSCIS.2.1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B7DEE8"/>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A"/>
                          </a:solidFill>
                          <a:effectLst/>
                          <a:latin typeface="Calibri" charset="0"/>
                          <a:ea typeface="ＭＳ Ｐゴシック" charset="0"/>
                          <a:cs typeface="Arial" charset="0"/>
                        </a:rPr>
                        <a:t>Exprimer sa pensée à l</a:t>
                      </a:r>
                      <a:r>
                        <a:rPr kumimoji="0" lang="ja-JP" altLang="fr-FR" sz="200" b="0" i="0" u="none" strike="noStrike" cap="none" normalizeH="0" baseline="0">
                          <a:ln>
                            <a:noFill/>
                          </a:ln>
                          <a:solidFill>
                            <a:srgbClr val="00000A"/>
                          </a:solidFill>
                          <a:effectLst/>
                          <a:latin typeface="Calibri" charset="0"/>
                          <a:ea typeface="ＭＳ Ｐゴシック" charset="0"/>
                          <a:cs typeface="Arial" charset="0"/>
                        </a:rPr>
                        <a:t>’</a:t>
                      </a:r>
                      <a:r>
                        <a:rPr kumimoji="0" lang="fr-FR" sz="200" b="0" i="0" u="none" strike="noStrike" cap="none" normalizeH="0" baseline="0">
                          <a:ln>
                            <a:noFill/>
                          </a:ln>
                          <a:solidFill>
                            <a:srgbClr val="00000A"/>
                          </a:solidFill>
                          <a:effectLst/>
                          <a:latin typeface="Calibri" charset="0"/>
                          <a:ea typeface="ＭＳ Ｐゴシック" charset="0"/>
                          <a:cs typeface="Arial" charset="0"/>
                        </a:rPr>
                        <a:t>aide d</a:t>
                      </a:r>
                      <a:r>
                        <a:rPr kumimoji="0" lang="ja-JP" altLang="fr-FR" sz="200" b="0" i="0" u="none" strike="noStrike" cap="none" normalizeH="0" baseline="0">
                          <a:ln>
                            <a:noFill/>
                          </a:ln>
                          <a:solidFill>
                            <a:srgbClr val="00000A"/>
                          </a:solidFill>
                          <a:effectLst/>
                          <a:latin typeface="Calibri" charset="0"/>
                          <a:ea typeface="ＭＳ Ｐゴシック" charset="0"/>
                          <a:cs typeface="Arial" charset="0"/>
                        </a:rPr>
                        <a:t>’</a:t>
                      </a:r>
                      <a:r>
                        <a:rPr kumimoji="0" lang="fr-FR" sz="200" b="0" i="0" u="none" strike="noStrike" cap="none" normalizeH="0" baseline="0">
                          <a:ln>
                            <a:noFill/>
                          </a:ln>
                          <a:solidFill>
                            <a:srgbClr val="00000A"/>
                          </a:solidFill>
                          <a:effectLst/>
                          <a:latin typeface="Calibri" charset="0"/>
                          <a:ea typeface="ＭＳ Ｐゴシック" charset="0"/>
                          <a:cs typeface="Arial" charset="0"/>
                        </a:rPr>
                        <a:t>outils de description adaptés : croquis, schémas, graphes, diagrammes, tableaux.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OTSCIS.2.1.1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B7DEE8"/>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Croquis à main levée.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endParaRPr kumimoji="0" lang="fr-FR" sz="1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horzOverflow="overflow">
                    <a:lnL>
                      <a:noFill/>
                    </a:lnL>
                    <a:lnR>
                      <a:noFill/>
                    </a:lnR>
                    <a:lnT>
                      <a:noFill/>
                    </a:lnT>
                    <a:lnB>
                      <a:noFill/>
                    </a:lnB>
                    <a:lnTlToBr>
                      <a:noFill/>
                    </a:lnTlToBr>
                    <a:lnBlToTr>
                      <a:noFill/>
                    </a:lnBlToTr>
                    <a:no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endParaRPr kumimoji="0" lang="fr-FR" sz="1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horzOverflow="overflow">
                    <a:lnL>
                      <a:noFill/>
                    </a:lnL>
                    <a:lnR>
                      <a:noFill/>
                    </a:lnR>
                    <a:lnT>
                      <a:noFill/>
                    </a:lnT>
                    <a:lnB>
                      <a:noFill/>
                    </a:lnB>
                    <a:lnTlToBr>
                      <a:noFill/>
                    </a:lnTlToBr>
                    <a:lnBlToTr>
                      <a:noFill/>
                    </a:lnBlToTr>
                    <a:no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endParaRPr kumimoji="0" lang="fr-FR" sz="1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horzOverflow="overflow">
                    <a:lnL>
                      <a:noFill/>
                    </a:lnL>
                    <a:lnR>
                      <a:noFill/>
                    </a:lnR>
                    <a:lnT>
                      <a:noFill/>
                    </a:lnT>
                    <a:lnB>
                      <a:noFill/>
                    </a:lnB>
                    <a:lnTlToBr>
                      <a:noFill/>
                    </a:lnTlToBr>
                    <a:lnBlToTr>
                      <a:noFill/>
                    </a:lnBlToTr>
                    <a:no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endParaRPr kumimoji="0" lang="fr-FR" sz="1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42"/>
                  </a:ext>
                </a:extLst>
              </a:tr>
              <a:tr h="57150">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solidFill>
                      <a:srgbClr val="FFFFFF"/>
                    </a:solidFill>
                  </a:tcPr>
                </a:tc>
                <a:tc gridSpan="6">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DAEEF3"/>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vMerge="1">
                  <a:txBody>
                    <a:bodyPr/>
                    <a:lstStyle/>
                    <a:p>
                      <a:endParaRPr lang="fr-FR"/>
                    </a:p>
                  </a:txBody>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OTSCIS.2.1.2</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B7DEE8"/>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Différents schémas.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43"/>
                  </a:ext>
                </a:extLst>
              </a:tr>
              <a:tr h="31750">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CS 5.6</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 Comprendre le fonctionnement d</a:t>
                      </a:r>
                      <a:r>
                        <a:rPr kumimoji="0" lang="ja-JP" altLang="fr-FR" sz="100" b="0" i="0" u="none" strike="noStrike" cap="none" normalizeH="0" baseline="0">
                          <a:ln>
                            <a:noFill/>
                          </a:ln>
                          <a:solidFill>
                            <a:srgbClr val="000000"/>
                          </a:solidFill>
                          <a:effectLst/>
                          <a:latin typeface="Calibri" charset="0"/>
                          <a:ea typeface="ＭＳ Ｐゴシック" charset="0"/>
                          <a:cs typeface="Arial" charset="0"/>
                        </a:rPr>
                        <a:t>’</a:t>
                      </a:r>
                      <a:r>
                        <a:rPr kumimoji="0" lang="fr-FR" sz="100" b="0" i="0" u="none" strike="noStrike" cap="none" normalizeH="0" baseline="0">
                          <a:ln>
                            <a:noFill/>
                          </a:ln>
                          <a:solidFill>
                            <a:srgbClr val="000000"/>
                          </a:solidFill>
                          <a:effectLst/>
                          <a:latin typeface="Calibri" charset="0"/>
                          <a:ea typeface="ＭＳ Ｐゴシック" charset="0"/>
                          <a:cs typeface="Arial" charset="0"/>
                        </a:rPr>
                        <a:t>un réseau informatique.</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IP.1.1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D8E4BC"/>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vMerge="1">
                  <a:txBody>
                    <a:bodyPr/>
                    <a:lstStyle/>
                    <a:p>
                      <a:endParaRPr lang="fr-FR"/>
                    </a:p>
                  </a:txBody>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OTSCIS.2.1.3</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B7DEE8"/>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Carte heuristique.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44"/>
                  </a:ext>
                </a:extLst>
              </a:tr>
              <a:tr h="65088">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CS 5.7</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p>
                      <a:pPr marL="0" marR="0" lvl="0" indent="0" algn="just" defTabSz="457200" rtl="0" eaLnBrk="1" fontAlgn="ctr"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 Analyser le comportement attendu d</a:t>
                      </a:r>
                      <a:r>
                        <a:rPr kumimoji="0" lang="ja-JP" altLang="fr-FR" sz="100" b="0" i="0" u="none" strike="noStrike" cap="none" normalizeH="0" baseline="0">
                          <a:ln>
                            <a:noFill/>
                          </a:ln>
                          <a:solidFill>
                            <a:srgbClr val="000000"/>
                          </a:solidFill>
                          <a:effectLst/>
                          <a:latin typeface="Calibri" charset="0"/>
                          <a:ea typeface="ＭＳ Ｐゴシック" charset="0"/>
                          <a:cs typeface="Arial" charset="0"/>
                        </a:rPr>
                        <a:t>’</a:t>
                      </a:r>
                      <a:r>
                        <a:rPr kumimoji="0" lang="fr-FR" sz="100" b="0" i="0" u="none" strike="noStrike" cap="none" normalizeH="0" baseline="0">
                          <a:ln>
                            <a:noFill/>
                          </a:ln>
                          <a:solidFill>
                            <a:srgbClr val="000000"/>
                          </a:solidFill>
                          <a:effectLst/>
                          <a:latin typeface="Calibri" charset="0"/>
                          <a:ea typeface="ＭＳ Ｐゴシック" charset="0"/>
                          <a:cs typeface="Arial" charset="0"/>
                        </a:rPr>
                        <a:t>un système réel et décomposer le problème posé en sous-problèmes afin de structurer un programme de commande.</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IP.2.1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D8E4BC"/>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vMerge="1">
                  <a:txBody>
                    <a:bodyPr/>
                    <a:lstStyle/>
                    <a:p>
                      <a:endParaRPr lang="fr-FR"/>
                    </a:p>
                  </a:txBody>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OTSCIS.2.1.4</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B7DEE8"/>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Notion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algorithme.</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45"/>
                  </a:ext>
                </a:extLst>
              </a:tr>
              <a:tr h="71438">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635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635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635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635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635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635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OTSCIS.2.2</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B7DEE8"/>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A"/>
                          </a:solidFill>
                          <a:effectLst/>
                          <a:latin typeface="Calibri" charset="0"/>
                          <a:ea typeface="ＭＳ Ｐゴシック" charset="0"/>
                          <a:cs typeface="Arial" charset="0"/>
                        </a:rPr>
                        <a:t>Lire, utiliser et produire, à l</a:t>
                      </a:r>
                      <a:r>
                        <a:rPr kumimoji="0" lang="ja-JP" altLang="fr-FR" sz="200" b="0" i="0" u="none" strike="noStrike" cap="none" normalizeH="0" baseline="0">
                          <a:ln>
                            <a:noFill/>
                          </a:ln>
                          <a:solidFill>
                            <a:srgbClr val="00000A"/>
                          </a:solidFill>
                          <a:effectLst/>
                          <a:latin typeface="Calibri" charset="0"/>
                          <a:ea typeface="ＭＳ Ｐゴシック" charset="0"/>
                          <a:cs typeface="Arial" charset="0"/>
                        </a:rPr>
                        <a:t>’</a:t>
                      </a:r>
                      <a:r>
                        <a:rPr kumimoji="0" lang="fr-FR" sz="200" b="0" i="0" u="none" strike="noStrike" cap="none" normalizeH="0" baseline="0">
                          <a:ln>
                            <a:noFill/>
                          </a:ln>
                          <a:solidFill>
                            <a:srgbClr val="00000A"/>
                          </a:solidFill>
                          <a:effectLst/>
                          <a:latin typeface="Calibri" charset="0"/>
                          <a:ea typeface="ＭＳ Ｐゴシック" charset="0"/>
                          <a:cs typeface="Arial" charset="0"/>
                        </a:rPr>
                        <a:t>aide d</a:t>
                      </a:r>
                      <a:r>
                        <a:rPr kumimoji="0" lang="ja-JP" altLang="fr-FR" sz="200" b="0" i="0" u="none" strike="noStrike" cap="none" normalizeH="0" baseline="0">
                          <a:ln>
                            <a:noFill/>
                          </a:ln>
                          <a:solidFill>
                            <a:srgbClr val="00000A"/>
                          </a:solidFill>
                          <a:effectLst/>
                          <a:latin typeface="Calibri" charset="0"/>
                          <a:ea typeface="ＭＳ Ｐゴシック" charset="0"/>
                          <a:cs typeface="Arial" charset="0"/>
                        </a:rPr>
                        <a:t>’</a:t>
                      </a:r>
                      <a:r>
                        <a:rPr kumimoji="0" lang="fr-FR" sz="200" b="0" i="0" u="none" strike="noStrike" cap="none" normalizeH="0" baseline="0">
                          <a:ln>
                            <a:noFill/>
                          </a:ln>
                          <a:solidFill>
                            <a:srgbClr val="00000A"/>
                          </a:solidFill>
                          <a:effectLst/>
                          <a:latin typeface="Calibri" charset="0"/>
                          <a:ea typeface="ＭＳ Ｐゴシック" charset="0"/>
                          <a:cs typeface="Arial" charset="0"/>
                        </a:rPr>
                        <a:t>outils de représentation numérique, des choix de solutions sous forme de dessins ou de schémas.</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OTSCIS.2.2.1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B7DEE8"/>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Outils numériques de description des objets techniques.</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46"/>
                  </a:ext>
                </a:extLst>
              </a:tr>
              <a:tr h="31750">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635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635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635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635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47"/>
                  </a:ext>
                </a:extLst>
              </a:tr>
              <a:tr h="31750">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48"/>
                  </a:ext>
                </a:extLst>
              </a:tr>
              <a:tr h="47625">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gridSpan="2">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1" i="1" u="none" strike="noStrike" cap="none" normalizeH="0" baseline="0">
                          <a:ln>
                            <a:noFill/>
                          </a:ln>
                          <a:solidFill>
                            <a:srgbClr val="000000"/>
                          </a:solidFill>
                          <a:effectLst/>
                          <a:latin typeface="Arial" charset="0"/>
                          <a:ea typeface="ＭＳ Ｐゴシック" charset="0"/>
                          <a:cs typeface="Arial" charset="0"/>
                        </a:rPr>
                        <a:t>Compétences travaillées</a:t>
                      </a:r>
                    </a:p>
                  </a:txBody>
                  <a:tcPr marL="1307" marR="1307" marT="1307" marB="0" anchor="b" horzOverflow="overflow">
                    <a:lnL>
                      <a:noFill/>
                    </a:lnL>
                    <a:lnR>
                      <a:noFill/>
                    </a:lnR>
                    <a:lnT>
                      <a:noFill/>
                    </a:lnT>
                    <a:lnB w="6350" cap="flat" cmpd="sng" algn="ctr">
                      <a:solidFill>
                        <a:srgbClr val="000000"/>
                      </a:solidFill>
                      <a:prstDash val="solid"/>
                      <a:round/>
                      <a:headEnd type="none" w="med" len="med"/>
                      <a:tailEnd type="none" w="med" len="med"/>
                    </a:lnB>
                    <a:lnTlToBr>
                      <a:noFill/>
                    </a:lnTlToBr>
                    <a:lnBlToTr>
                      <a:noFill/>
                    </a:lnBlToTr>
                    <a:noFill/>
                  </a:tcPr>
                </a:tc>
                <a:tc hMerge="1">
                  <a:txBody>
                    <a:bodyPr/>
                    <a:lstStyle/>
                    <a:p>
                      <a:endParaRPr lang="fr-FR"/>
                    </a:p>
                  </a:txBody>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a:noFill/>
                    </a:lnL>
                    <a:lnR>
                      <a:noFill/>
                    </a:lnR>
                    <a:lnT>
                      <a:noFill/>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just" defTabSz="457200" rtl="0" eaLnBrk="1" fontAlgn="b"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31849B"/>
                          </a:solidFill>
                          <a:effectLst/>
                          <a:latin typeface="Calibri" charset="0"/>
                          <a:ea typeface="ＭＳ Ｐゴシック" charset="0"/>
                          <a:cs typeface="Arial" charset="0"/>
                        </a:rPr>
                        <a:t>La modélisation et la simulation des objets et systèmes techniques </a:t>
                      </a:r>
                    </a:p>
                  </a:txBody>
                  <a:tcPr marL="1307" marR="1307" marT="1307" marB="0" anchor="b" horzOverflow="overflow">
                    <a:lnL>
                      <a:noFill/>
                    </a:lnL>
                    <a:lnR>
                      <a:noFill/>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49"/>
                  </a:ext>
                </a:extLst>
              </a:tr>
              <a:tr h="31750">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Arial" charset="0"/>
                          <a:ea typeface="ＭＳ Ｐゴシック" charset="0"/>
                          <a:cs typeface="Arial" charset="0"/>
                        </a:rPr>
                        <a:t>26</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1" u="none" strike="noStrike" cap="none" normalizeH="0" baseline="0">
                          <a:ln>
                            <a:noFill/>
                          </a:ln>
                          <a:solidFill>
                            <a:srgbClr val="000000"/>
                          </a:solidFill>
                          <a:effectLst/>
                          <a:latin typeface="Arial" charset="0"/>
                          <a:ea typeface="ＭＳ Ｐゴシック" charset="0"/>
                          <a:cs typeface="Arial" charset="0"/>
                        </a:rPr>
                        <a:t>organisées en 7 parties, CT1.1 à CT7.2 (colonne B)</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Arial"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Arial"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solidFill>
                      <a:srgbClr val="FFFFFF"/>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just" defTabSz="457200" rtl="0" eaLnBrk="1" fontAlgn="t"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Calibri" charset="0"/>
                          <a:ea typeface="ＭＳ Ｐゴシック" charset="0"/>
                          <a:cs typeface="Arial" charset="0"/>
                        </a:rPr>
                        <a:t>Attendus de fin de cycle</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2CDDC"/>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50"/>
                  </a:ext>
                </a:extLst>
              </a:tr>
              <a:tr h="31750">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Arial" charset="0"/>
                          <a:ea typeface="ＭＳ Ｐゴシック" charset="0"/>
                          <a:cs typeface="Arial" charset="0"/>
                        </a:rPr>
                        <a:t> </a:t>
                      </a:r>
                    </a:p>
                  </a:txBody>
                  <a:tcPr marL="1307" marR="1307" marT="1307" marB="0" anchor="b" horzOverflow="overflow">
                    <a:lnL>
                      <a:noFill/>
                    </a:lnL>
                    <a:lnR>
                      <a:noFill/>
                    </a:lnR>
                    <a:lnT w="635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Arial" charset="0"/>
                          <a:ea typeface="ＭＳ Ｐゴシック" charset="0"/>
                          <a:cs typeface="Arial" charset="0"/>
                        </a:rPr>
                        <a:t> </a:t>
                      </a:r>
                    </a:p>
                  </a:txBody>
                  <a:tcPr marL="1307" marR="1307" marT="1307" marB="0" anchor="b" horzOverflow="overflow">
                    <a:lnL>
                      <a:noFill/>
                    </a:lnL>
                    <a:lnR>
                      <a:noFill/>
                    </a:lnR>
                    <a:lnT w="635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Arial" charset="0"/>
                          <a:ea typeface="ＭＳ Ｐゴシック" charset="0"/>
                          <a:cs typeface="Arial" charset="0"/>
                        </a:rPr>
                        <a:t> </a:t>
                      </a:r>
                    </a:p>
                  </a:txBody>
                  <a:tcPr marL="1307" marR="1307" marT="1307" marB="0" anchor="b" horzOverflow="overflow">
                    <a:lnL>
                      <a:noFill/>
                    </a:lnL>
                    <a:lnR>
                      <a:noFill/>
                    </a:lnR>
                    <a:lnT w="635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just"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A"/>
                          </a:solidFill>
                          <a:effectLst/>
                          <a:latin typeface="Calibri" charset="0"/>
                          <a:ea typeface="ＭＳ Ｐゴシック" charset="0"/>
                          <a:cs typeface="Arial" charset="0"/>
                        </a:rPr>
                        <a:t>Analyser le fonctionnement et la structure d</a:t>
                      </a:r>
                      <a:r>
                        <a:rPr kumimoji="0" lang="ja-JP" altLang="fr-FR" sz="200" b="0" i="0" u="none" strike="noStrike" cap="none" normalizeH="0" baseline="0">
                          <a:ln>
                            <a:noFill/>
                          </a:ln>
                          <a:solidFill>
                            <a:srgbClr val="00000A"/>
                          </a:solidFill>
                          <a:effectLst/>
                          <a:latin typeface="Calibri" charset="0"/>
                          <a:ea typeface="ＭＳ Ｐゴシック" charset="0"/>
                          <a:cs typeface="Arial" charset="0"/>
                        </a:rPr>
                        <a:t>’</a:t>
                      </a:r>
                      <a:r>
                        <a:rPr kumimoji="0" lang="fr-FR" sz="200" b="0" i="0" u="none" strike="noStrike" cap="none" normalizeH="0" baseline="0">
                          <a:ln>
                            <a:noFill/>
                          </a:ln>
                          <a:solidFill>
                            <a:srgbClr val="00000A"/>
                          </a:solidFill>
                          <a:effectLst/>
                          <a:latin typeface="Calibri" charset="0"/>
                          <a:ea typeface="ＭＳ Ｐゴシック" charset="0"/>
                          <a:cs typeface="Arial" charset="0"/>
                        </a:rPr>
                        <a:t>un objet.</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51"/>
                  </a:ext>
                </a:extLst>
              </a:tr>
              <a:tr h="47625">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1270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just"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A"/>
                          </a:solidFill>
                          <a:effectLst/>
                          <a:latin typeface="Calibri" charset="0"/>
                          <a:ea typeface="ＭＳ Ｐゴシック" charset="0"/>
                          <a:cs typeface="Arial" charset="0"/>
                        </a:rPr>
                        <a:t>Utiliser une modélisation et simuler le comportement d</a:t>
                      </a:r>
                      <a:r>
                        <a:rPr kumimoji="0" lang="ja-JP" altLang="fr-FR" sz="200" b="0" i="0" u="none" strike="noStrike" cap="none" normalizeH="0" baseline="0">
                          <a:ln>
                            <a:noFill/>
                          </a:ln>
                          <a:solidFill>
                            <a:srgbClr val="00000A"/>
                          </a:solidFill>
                          <a:effectLst/>
                          <a:latin typeface="Calibri" charset="0"/>
                          <a:ea typeface="ＭＳ Ｐゴシック" charset="0"/>
                          <a:cs typeface="Arial" charset="0"/>
                        </a:rPr>
                        <a:t>’</a:t>
                      </a:r>
                      <a:r>
                        <a:rPr kumimoji="0" lang="fr-FR" sz="200" b="0" i="0" u="none" strike="noStrike" cap="none" normalizeH="0" baseline="0">
                          <a:ln>
                            <a:noFill/>
                          </a:ln>
                          <a:solidFill>
                            <a:srgbClr val="00000A"/>
                          </a:solidFill>
                          <a:effectLst/>
                          <a:latin typeface="Calibri" charset="0"/>
                          <a:ea typeface="ＭＳ Ｐゴシック" charset="0"/>
                          <a:cs typeface="Arial" charset="0"/>
                        </a:rPr>
                        <a:t>un objet.</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a:noFill/>
                    </a:lnR>
                    <a:lnT>
                      <a:noFill/>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52"/>
                  </a:ext>
                </a:extLst>
              </a:tr>
              <a:tr h="31750">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1"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1" u="none" strike="noStrike" cap="none" normalizeH="0" baseline="0">
                          <a:ln>
                            <a:noFill/>
                          </a:ln>
                          <a:solidFill>
                            <a:srgbClr val="000000"/>
                          </a:solidFill>
                          <a:effectLst/>
                          <a:latin typeface="Calibri" charset="0"/>
                          <a:ea typeface="ＭＳ Ｐゴシック" charset="0"/>
                          <a:cs typeface="Arial" charset="0"/>
                        </a:rPr>
                        <a:t>Compétences</a:t>
                      </a:r>
                    </a:p>
                  </a:txBody>
                  <a:tcPr marL="1307" marR="1307" marT="1307" marB="0" anchor="b" horzOverflow="overflow">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1"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1" u="none" strike="noStrike" cap="none" normalizeH="0" baseline="0">
                          <a:ln>
                            <a:noFill/>
                          </a:ln>
                          <a:solidFill>
                            <a:srgbClr val="000000"/>
                          </a:solidFill>
                          <a:effectLst/>
                          <a:latin typeface="Calibri" charset="0"/>
                          <a:ea typeface="ＭＳ Ｐゴシック" charset="0"/>
                          <a:cs typeface="Arial" charset="0"/>
                        </a:rPr>
                        <a:t>Connaissances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53"/>
                  </a:ext>
                </a:extLst>
              </a:tr>
              <a:tr h="36513">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Calibri" charset="0"/>
                          <a:ea typeface="ＭＳ Ｐゴシック" charset="0"/>
                          <a:cs typeface="Arial" charset="0"/>
                        </a:rPr>
                        <a:t>MSOST.1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A"/>
                          </a:solidFill>
                          <a:effectLst/>
                          <a:latin typeface="Calibri" charset="0"/>
                          <a:ea typeface="ＭＳ Ｐゴシック" charset="0"/>
                          <a:cs typeface="Arial" charset="0"/>
                        </a:rPr>
                        <a:t>Analyser le fonctionnement et la structure d</a:t>
                      </a:r>
                      <a:r>
                        <a:rPr kumimoji="0" lang="ja-JP" altLang="fr-FR" sz="200" b="1" i="0" u="none" strike="noStrike" cap="none" normalizeH="0" baseline="0">
                          <a:ln>
                            <a:noFill/>
                          </a:ln>
                          <a:solidFill>
                            <a:srgbClr val="00000A"/>
                          </a:solidFill>
                          <a:effectLst/>
                          <a:latin typeface="Calibri" charset="0"/>
                          <a:ea typeface="ＭＳ Ｐゴシック" charset="0"/>
                          <a:cs typeface="Arial" charset="0"/>
                        </a:rPr>
                        <a:t>’</a:t>
                      </a:r>
                      <a:r>
                        <a:rPr kumimoji="0" lang="fr-FR" sz="200" b="1" i="0" u="none" strike="noStrike" cap="none" normalizeH="0" baseline="0">
                          <a:ln>
                            <a:noFill/>
                          </a:ln>
                          <a:solidFill>
                            <a:srgbClr val="00000A"/>
                          </a:solidFill>
                          <a:effectLst/>
                          <a:latin typeface="Calibri" charset="0"/>
                          <a:ea typeface="ＭＳ Ｐゴシック" charset="0"/>
                          <a:cs typeface="Arial" charset="0"/>
                        </a:rPr>
                        <a:t>un objet</a:t>
                      </a:r>
                    </a:p>
                  </a:txBody>
                  <a:tcPr marL="1307" marR="1307" marT="1307" marB="0" anchor="ctr" horzOverflow="overflow">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ctr" horzOverflow="overflow">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ctr" horzOverflow="overflow">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Calibri" charset="0"/>
                          <a:ea typeface="ＭＳ Ｐゴシック" charset="0"/>
                          <a:cs typeface="Arial" charset="0"/>
                        </a:rPr>
                        <a:t>→</a:t>
                      </a:r>
                    </a:p>
                  </a:txBody>
                  <a:tcPr marL="1307" marR="1307" marT="1307" marB="0" anchor="ctr"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gridSpan="4">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Calibri" charset="0"/>
                          <a:ea typeface="ＭＳ Ｐゴシック" charset="0"/>
                          <a:cs typeface="Arial" charset="0"/>
                        </a:rPr>
                        <a:t>Repères de progressivité</a:t>
                      </a:r>
                    </a:p>
                  </a:txBody>
                  <a:tcPr marL="1307" marR="1307" marT="1307"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54"/>
                  </a:ext>
                </a:extLst>
              </a:tr>
              <a:tr h="31750">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gridSpan="2">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1" i="1" u="none" strike="noStrike" cap="none" normalizeH="0" baseline="0">
                          <a:ln>
                            <a:noFill/>
                          </a:ln>
                          <a:solidFill>
                            <a:srgbClr val="000000"/>
                          </a:solidFill>
                          <a:effectLst/>
                          <a:latin typeface="Arial" charset="0"/>
                          <a:ea typeface="ＭＳ Ｐゴシック" charset="0"/>
                          <a:cs typeface="Arial" charset="0"/>
                        </a:rPr>
                        <a:t>Programme</a:t>
                      </a:r>
                    </a:p>
                  </a:txBody>
                  <a:tcPr marL="1307" marR="1307" marT="1307" marB="0" anchor="b" horzOverflow="overflow">
                    <a:lnL>
                      <a:noFill/>
                    </a:lnL>
                    <a:lnR>
                      <a:noFill/>
                    </a:lnR>
                    <a:lnT>
                      <a:noFill/>
                    </a:lnT>
                    <a:lnB w="12700" cap="flat" cmpd="sng" algn="ctr">
                      <a:solidFill>
                        <a:srgbClr val="000000"/>
                      </a:solidFill>
                      <a:prstDash val="solid"/>
                      <a:round/>
                      <a:headEnd type="none" w="med" len="med"/>
                      <a:tailEnd type="none" w="med" len="med"/>
                    </a:lnB>
                    <a:lnTlToBr>
                      <a:noFill/>
                    </a:lnTlToBr>
                    <a:lnBlToTr>
                      <a:noFill/>
                    </a:lnBlToTr>
                    <a:noFill/>
                  </a:tcPr>
                </a:tc>
                <a:tc hMerge="1">
                  <a:txBody>
                    <a:bodyPr/>
                    <a:lstStyle/>
                    <a:p>
                      <a:endParaRPr lang="fr-FR"/>
                    </a:p>
                  </a:txBody>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a:noFill/>
                    </a:lnL>
                    <a:lnR>
                      <a:noFill/>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a:noFill/>
                    </a:lnL>
                    <a:lnR>
                      <a:noFill/>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rowSpan="2">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MSOST.1.1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rowSpan="2">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A"/>
                          </a:solidFill>
                          <a:effectLst/>
                          <a:latin typeface="Calibri" charset="0"/>
                          <a:ea typeface="ＭＳ Ｐゴシック" charset="0"/>
                          <a:cs typeface="Arial" charset="0"/>
                        </a:rPr>
                        <a:t>Respecter une procédure de travail garantissant un résultat en respectant les règles de sécurité et d</a:t>
                      </a:r>
                      <a:r>
                        <a:rPr kumimoji="0" lang="ja-JP" altLang="fr-FR" sz="200" b="0" i="0" u="none" strike="noStrike" cap="none" normalizeH="0" baseline="0">
                          <a:ln>
                            <a:noFill/>
                          </a:ln>
                          <a:solidFill>
                            <a:srgbClr val="00000A"/>
                          </a:solidFill>
                          <a:effectLst/>
                          <a:latin typeface="Calibri" charset="0"/>
                          <a:ea typeface="ＭＳ Ｐゴシック" charset="0"/>
                          <a:cs typeface="Arial" charset="0"/>
                        </a:rPr>
                        <a:t>’</a:t>
                      </a:r>
                      <a:r>
                        <a:rPr kumimoji="0" lang="fr-FR" sz="200" b="0" i="0" u="none" strike="noStrike" cap="none" normalizeH="0" baseline="0">
                          <a:ln>
                            <a:noFill/>
                          </a:ln>
                          <a:solidFill>
                            <a:srgbClr val="00000A"/>
                          </a:solidFill>
                          <a:effectLst/>
                          <a:latin typeface="Calibri" charset="0"/>
                          <a:ea typeface="ＭＳ Ｐゴシック" charset="0"/>
                          <a:cs typeface="Arial" charset="0"/>
                        </a:rPr>
                        <a:t>utilisation des outils mis à disposition.</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MSOST.1.1.1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Procédures, protocoles.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rowSpan="11" gridSpan="4">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Un modèle numérique est une représentation virtuelle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un objet technique, réalisée en vue de valider des éléments de solutions préalablement imaginés ou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en étudier certains aspects. Il ne s</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agit pas «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apprendre des modèles » mais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apprendre à utiliser des modèles, voire à créer un modèle géométrique.</a:t>
                      </a:r>
                      <a:br>
                        <a:rPr kumimoji="0" lang="fr-FR" sz="200" b="0" i="0" u="none" strike="noStrike" cap="none" normalizeH="0" baseline="0">
                          <a:ln>
                            <a:noFill/>
                          </a:ln>
                          <a:solidFill>
                            <a:srgbClr val="000000"/>
                          </a:solidFill>
                          <a:effectLst/>
                          <a:latin typeface="Calibri" charset="0"/>
                          <a:ea typeface="ＭＳ Ｐゴシック" charset="0"/>
                          <a:cs typeface="Arial" charset="0"/>
                        </a:rPr>
                      </a:br>
                      <a:r>
                        <a:rPr kumimoji="0" lang="fr-FR" sz="200" b="0" i="0" u="none" strike="noStrike" cap="none" normalizeH="0" baseline="0">
                          <a:ln>
                            <a:noFill/>
                          </a:ln>
                          <a:solidFill>
                            <a:srgbClr val="000000"/>
                          </a:solidFill>
                          <a:effectLst/>
                          <a:latin typeface="Calibri" charset="0"/>
                          <a:ea typeface="ＭＳ Ｐゴシック" charset="0"/>
                          <a:cs typeface="Arial" charset="0"/>
                        </a:rPr>
                        <a:t>Dans un premier temps, les activités de modélisation seront conduites sur des objets techniques connus des élèves. On privilégiera tout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abord les modèles à valeur explicative puis les modèles pour construire.</a:t>
                      </a:r>
                      <a:br>
                        <a:rPr kumimoji="0" lang="fr-FR" sz="200" b="0" i="0" u="none" strike="noStrike" cap="none" normalizeH="0" baseline="0">
                          <a:ln>
                            <a:noFill/>
                          </a:ln>
                          <a:solidFill>
                            <a:srgbClr val="000000"/>
                          </a:solidFill>
                          <a:effectLst/>
                          <a:latin typeface="Calibri" charset="0"/>
                          <a:ea typeface="ＭＳ Ｐゴシック" charset="0"/>
                          <a:cs typeface="Arial" charset="0"/>
                        </a:rPr>
                      </a:br>
                      <a:r>
                        <a:rPr kumimoji="0" lang="fr-FR" sz="200" b="0" i="0" u="none" strike="noStrike" cap="none" normalizeH="0" baseline="0">
                          <a:ln>
                            <a:noFill/>
                          </a:ln>
                          <a:solidFill>
                            <a:srgbClr val="000000"/>
                          </a:solidFill>
                          <a:effectLst/>
                          <a:latin typeface="Calibri" charset="0"/>
                          <a:ea typeface="ＭＳ Ｐゴシック" charset="0"/>
                          <a:cs typeface="Arial" charset="0"/>
                        </a:rPr>
                        <a:t>En fin de cycle, l</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accent sera mis sur les hypothèses retenues pour utiliser une modélisation de comportement fournie et sur la nécessité de prendre en compte ces hypothèses pour interpréter les résultats de la simulation. Il sera pertinent de montrer l</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influence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un ou deux paramètres sur les résultats obtenus afin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initier une réflexion sur la validité des résultats.</a:t>
                      </a:r>
                      <a:br>
                        <a:rPr kumimoji="0" lang="fr-FR" sz="200" b="0" i="0" u="none" strike="noStrike" cap="none" normalizeH="0" baseline="0">
                          <a:ln>
                            <a:noFill/>
                          </a:ln>
                          <a:solidFill>
                            <a:srgbClr val="000000"/>
                          </a:solidFill>
                          <a:effectLst/>
                          <a:latin typeface="Calibri" charset="0"/>
                          <a:ea typeface="ＭＳ Ｐゴシック" charset="0"/>
                          <a:cs typeface="Arial" charset="0"/>
                        </a:rPr>
                      </a:b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rowSpan="11" hMerge="1">
                  <a:txBody>
                    <a:bodyPr/>
                    <a:lstStyle/>
                    <a:p>
                      <a:endParaRPr lang="fr-FR"/>
                    </a:p>
                  </a:txBody>
                  <a:tcPr/>
                </a:tc>
                <a:tc rowSpan="11" hMerge="1">
                  <a:txBody>
                    <a:bodyPr/>
                    <a:lstStyle/>
                    <a:p>
                      <a:endParaRPr lang="fr-FR"/>
                    </a:p>
                  </a:txBody>
                  <a:tcPr/>
                </a:tc>
                <a:tc rowSpan="11" hMerge="1">
                  <a:txBody>
                    <a:bodyPr/>
                    <a:lstStyle/>
                    <a:p>
                      <a:endParaRPr lang="fr-FR"/>
                    </a:p>
                  </a:txBody>
                  <a:tcPr/>
                </a:tc>
                <a:extLst>
                  <a:ext uri="{0D108BD9-81ED-4DB2-BD59-A6C34878D82A}">
                    <a16:rowId xmlns:a16="http://schemas.microsoft.com/office/drawing/2014/main" val="10055"/>
                  </a:ext>
                </a:extLst>
              </a:tr>
              <a:tr h="42863">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rowSpan="5" gridSpan="4">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Arial" charset="0"/>
                          <a:ea typeface="ＭＳ Ｐゴシック" charset="0"/>
                          <a:cs typeface="Arial" charset="0"/>
                        </a:rPr>
                        <a:t>Les objectifs de formation du cycle 4 en technologie s</a:t>
                      </a:r>
                      <a:r>
                        <a:rPr kumimoji="0" lang="ja-JP" altLang="fr-FR" sz="200" b="0" i="0" u="none" strike="noStrike" cap="none" normalizeH="0" baseline="0">
                          <a:ln>
                            <a:noFill/>
                          </a:ln>
                          <a:solidFill>
                            <a:srgbClr val="000000"/>
                          </a:solidFill>
                          <a:effectLst/>
                          <a:latin typeface="Arial" charset="0"/>
                          <a:ea typeface="ＭＳ Ｐゴシック" charset="0"/>
                          <a:cs typeface="Arial" charset="0"/>
                        </a:rPr>
                        <a:t>’</a:t>
                      </a:r>
                      <a:r>
                        <a:rPr kumimoji="0" lang="fr-FR" sz="200" b="0" i="0" u="none" strike="noStrike" cap="none" normalizeH="0" baseline="0">
                          <a:ln>
                            <a:noFill/>
                          </a:ln>
                          <a:solidFill>
                            <a:srgbClr val="000000"/>
                          </a:solidFill>
                          <a:effectLst/>
                          <a:latin typeface="Arial" charset="0"/>
                          <a:ea typeface="ＭＳ Ｐゴシック" charset="0"/>
                          <a:cs typeface="Arial" charset="0"/>
                        </a:rPr>
                        <a:t>organisent autour de </a:t>
                      </a:r>
                      <a:r>
                        <a:rPr kumimoji="0" lang="fr-FR" sz="200" b="1" i="0" u="none" strike="noStrike" cap="none" normalizeH="0" baseline="0">
                          <a:ln>
                            <a:noFill/>
                          </a:ln>
                          <a:solidFill>
                            <a:srgbClr val="000000"/>
                          </a:solidFill>
                          <a:effectLst/>
                          <a:latin typeface="Arial" charset="0"/>
                          <a:ea typeface="ＭＳ Ｐゴシック" charset="0"/>
                          <a:cs typeface="Arial" charset="0"/>
                        </a:rPr>
                        <a:t>trois grandes thématiques </a:t>
                      </a:r>
                      <a:r>
                        <a:rPr kumimoji="0" lang="fr-FR" sz="200" b="0" i="0" u="none" strike="noStrike" cap="none" normalizeH="0" baseline="0">
                          <a:ln>
                            <a:noFill/>
                          </a:ln>
                          <a:solidFill>
                            <a:srgbClr val="000000"/>
                          </a:solidFill>
                          <a:effectLst/>
                          <a:latin typeface="Arial" charset="0"/>
                          <a:ea typeface="ＭＳ Ｐゴシック" charset="0"/>
                          <a:cs typeface="Arial" charset="0"/>
                        </a:rPr>
                        <a:t>issues de trois dimensions </a:t>
                      </a:r>
                      <a:r>
                        <a:rPr kumimoji="0" lang="fr-FR" sz="200" b="1" i="0" u="none" strike="noStrike" cap="none" normalizeH="0" baseline="0">
                          <a:ln>
                            <a:noFill/>
                          </a:ln>
                          <a:solidFill>
                            <a:srgbClr val="000000"/>
                          </a:solidFill>
                          <a:effectLst/>
                          <a:latin typeface="Arial" charset="0"/>
                          <a:ea typeface="ＭＳ Ｐゴシック" charset="0"/>
                          <a:cs typeface="Arial" charset="0"/>
                        </a:rPr>
                        <a:t> : le design, l</a:t>
                      </a:r>
                      <a:r>
                        <a:rPr kumimoji="0" lang="ja-JP" altLang="fr-FR" sz="200" b="1" i="0" u="none" strike="noStrike" cap="none" normalizeH="0" baseline="0">
                          <a:ln>
                            <a:noFill/>
                          </a:ln>
                          <a:solidFill>
                            <a:srgbClr val="000000"/>
                          </a:solidFill>
                          <a:effectLst/>
                          <a:latin typeface="Arial" charset="0"/>
                          <a:ea typeface="ＭＳ Ｐゴシック" charset="0"/>
                          <a:cs typeface="Arial" charset="0"/>
                        </a:rPr>
                        <a:t>’</a:t>
                      </a:r>
                      <a:r>
                        <a:rPr kumimoji="0" lang="fr-FR" sz="200" b="1" i="0" u="none" strike="noStrike" cap="none" normalizeH="0" baseline="0">
                          <a:ln>
                            <a:noFill/>
                          </a:ln>
                          <a:solidFill>
                            <a:srgbClr val="000000"/>
                          </a:solidFill>
                          <a:effectLst/>
                          <a:latin typeface="Arial" charset="0"/>
                          <a:ea typeface="ＭＳ Ｐゴシック" charset="0"/>
                          <a:cs typeface="Arial" charset="0"/>
                        </a:rPr>
                        <a:t>innovation, la créativité </a:t>
                      </a:r>
                      <a:r>
                        <a:rPr kumimoji="0" lang="fr-FR" sz="200" b="0" i="0" u="none" strike="noStrike" cap="none" normalizeH="0" baseline="0">
                          <a:ln>
                            <a:noFill/>
                          </a:ln>
                          <a:solidFill>
                            <a:srgbClr val="000000"/>
                          </a:solidFill>
                          <a:effectLst/>
                          <a:latin typeface="Arial" charset="0"/>
                          <a:ea typeface="ＭＳ Ｐゴシック" charset="0"/>
                          <a:cs typeface="Arial" charset="0"/>
                        </a:rPr>
                        <a:t>; </a:t>
                      </a:r>
                      <a:r>
                        <a:rPr kumimoji="0" lang="fr-FR" sz="200" b="1" i="0" u="none" strike="noStrike" cap="none" normalizeH="0" baseline="0">
                          <a:ln>
                            <a:noFill/>
                          </a:ln>
                          <a:solidFill>
                            <a:srgbClr val="000000"/>
                          </a:solidFill>
                          <a:effectLst/>
                          <a:latin typeface="Arial" charset="0"/>
                          <a:ea typeface="ＭＳ Ｐゴシック" charset="0"/>
                          <a:cs typeface="Arial" charset="0"/>
                        </a:rPr>
                        <a:t>les objets techniques, les services et les changements induits dans la société ; la modélisation et la simulation des objets techniques. Un enseignement d</a:t>
                      </a:r>
                      <a:r>
                        <a:rPr kumimoji="0" lang="ja-JP" altLang="fr-FR" sz="200" b="1" i="0" u="none" strike="noStrike" cap="none" normalizeH="0" baseline="0">
                          <a:ln>
                            <a:noFill/>
                          </a:ln>
                          <a:solidFill>
                            <a:srgbClr val="000000"/>
                          </a:solidFill>
                          <a:effectLst/>
                          <a:latin typeface="Arial" charset="0"/>
                          <a:ea typeface="ＭＳ Ｐゴシック" charset="0"/>
                          <a:cs typeface="Arial" charset="0"/>
                        </a:rPr>
                        <a:t>’</a:t>
                      </a:r>
                      <a:r>
                        <a:rPr kumimoji="0" lang="fr-FR" sz="200" b="1" i="0" u="none" strike="noStrike" cap="none" normalizeH="0" baseline="0">
                          <a:ln>
                            <a:noFill/>
                          </a:ln>
                          <a:solidFill>
                            <a:srgbClr val="000000"/>
                          </a:solidFill>
                          <a:effectLst/>
                          <a:latin typeface="Arial" charset="0"/>
                          <a:ea typeface="ＭＳ Ｐゴシック" charset="0"/>
                          <a:cs typeface="Arial" charset="0"/>
                        </a:rPr>
                        <a:t>informatique est dispensé à la fois dans le cadre des mathématiques et de la technologie (considéré comme une 4</a:t>
                      </a:r>
                      <a:r>
                        <a:rPr kumimoji="0" lang="fr-FR" sz="200" b="1" i="0" u="none" strike="noStrike" cap="none" normalizeH="0" baseline="30000">
                          <a:ln>
                            <a:noFill/>
                          </a:ln>
                          <a:solidFill>
                            <a:srgbClr val="000000"/>
                          </a:solidFill>
                          <a:effectLst/>
                          <a:latin typeface="Arial" charset="0"/>
                          <a:ea typeface="ＭＳ Ｐゴシック" charset="0"/>
                          <a:cs typeface="Arial" charset="0"/>
                        </a:rPr>
                        <a:t>e</a:t>
                      </a:r>
                      <a:r>
                        <a:rPr kumimoji="0" lang="fr-FR" sz="200" b="1" i="0" u="none" strike="noStrike" cap="none" normalizeH="0" baseline="0">
                          <a:ln>
                            <a:noFill/>
                          </a:ln>
                          <a:solidFill>
                            <a:srgbClr val="000000"/>
                          </a:solidFill>
                          <a:effectLst/>
                          <a:latin typeface="Arial" charset="0"/>
                          <a:ea typeface="ＭＳ Ｐゴシック" charset="0"/>
                          <a:cs typeface="Arial" charset="0"/>
                        </a:rPr>
                        <a:t> thématique)</a:t>
                      </a: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rowSpan="5" hMerge="1">
                  <a:txBody>
                    <a:bodyPr/>
                    <a:lstStyle/>
                    <a:p>
                      <a:endParaRPr lang="fr-FR"/>
                    </a:p>
                  </a:txBody>
                  <a:tcPr/>
                </a:tc>
                <a:tc rowSpan="5" hMerge="1">
                  <a:txBody>
                    <a:bodyPr/>
                    <a:lstStyle/>
                    <a:p>
                      <a:endParaRPr lang="fr-FR"/>
                    </a:p>
                  </a:txBody>
                  <a:tcPr/>
                </a:tc>
                <a:tc rowSpan="5" hMerge="1">
                  <a:txBody>
                    <a:bodyPr/>
                    <a:lstStyle/>
                    <a:p>
                      <a:endParaRPr lang="fr-FR"/>
                    </a:p>
                  </a:txBody>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vMerge="1">
                  <a:txBody>
                    <a:bodyPr/>
                    <a:lstStyle/>
                    <a:p>
                      <a:endParaRPr lang="fr-FR"/>
                    </a:p>
                  </a:txBody>
                  <a:tcPr/>
                </a:tc>
                <a:tc vMerge="1">
                  <a:txBody>
                    <a:bodyPr/>
                    <a:lstStyle/>
                    <a:p>
                      <a:endParaRPr lang="fr-FR"/>
                    </a:p>
                  </a:txBody>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MSOST.1.1.2</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Ergonomie.</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gridSpan="4"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extLst>
                  <a:ext uri="{0D108BD9-81ED-4DB2-BD59-A6C34878D82A}">
                    <a16:rowId xmlns:a16="http://schemas.microsoft.com/office/drawing/2014/main" val="10056"/>
                  </a:ext>
                </a:extLst>
              </a:tr>
              <a:tr h="31750">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gridSpan="4"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MSOST.1.2</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A"/>
                          </a:solidFill>
                          <a:effectLst/>
                          <a:latin typeface="Calibri" charset="0"/>
                          <a:ea typeface="ＭＳ Ｐゴシック" charset="0"/>
                          <a:cs typeface="Arial" charset="0"/>
                        </a:rPr>
                        <a:t>Associer des solutions techniques à des fonctions.</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MSOST.1.2.1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Analyse fonctionnelle systémique.</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gridSpan="4"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extLst>
                  <a:ext uri="{0D108BD9-81ED-4DB2-BD59-A6C34878D82A}">
                    <a16:rowId xmlns:a16="http://schemas.microsoft.com/office/drawing/2014/main" val="10057"/>
                  </a:ext>
                </a:extLst>
              </a:tr>
              <a:tr h="47625">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gridSpan="4"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rowSpan="4">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MSOST.1.3</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rowSpan="4">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A"/>
                          </a:solidFill>
                          <a:effectLst/>
                          <a:latin typeface="Calibri" charset="0"/>
                          <a:ea typeface="ＭＳ Ｐゴシック" charset="0"/>
                          <a:cs typeface="Arial" charset="0"/>
                        </a:rPr>
                        <a:t>Analyser le fonctionnement et la structure d</a:t>
                      </a:r>
                      <a:r>
                        <a:rPr kumimoji="0" lang="ja-JP" altLang="fr-FR" sz="200" b="0" i="0" u="none" strike="noStrike" cap="none" normalizeH="0" baseline="0">
                          <a:ln>
                            <a:noFill/>
                          </a:ln>
                          <a:solidFill>
                            <a:srgbClr val="00000A"/>
                          </a:solidFill>
                          <a:effectLst/>
                          <a:latin typeface="Calibri" charset="0"/>
                          <a:ea typeface="ＭＳ Ｐゴシック" charset="0"/>
                          <a:cs typeface="Arial" charset="0"/>
                        </a:rPr>
                        <a:t>’</a:t>
                      </a:r>
                      <a:r>
                        <a:rPr kumimoji="0" lang="fr-FR" sz="200" b="0" i="0" u="none" strike="noStrike" cap="none" normalizeH="0" baseline="0">
                          <a:ln>
                            <a:noFill/>
                          </a:ln>
                          <a:solidFill>
                            <a:srgbClr val="00000A"/>
                          </a:solidFill>
                          <a:effectLst/>
                          <a:latin typeface="Calibri" charset="0"/>
                          <a:ea typeface="ＭＳ Ｐゴシック" charset="0"/>
                          <a:cs typeface="Arial" charset="0"/>
                        </a:rPr>
                        <a:t>un objet, identifier les entrées et sorties.</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MSOST.1.3.1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Représentation fonctionnelle des systèmes.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gridSpan="4"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extLst>
                  <a:ext uri="{0D108BD9-81ED-4DB2-BD59-A6C34878D82A}">
                    <a16:rowId xmlns:a16="http://schemas.microsoft.com/office/drawing/2014/main" val="10058"/>
                  </a:ext>
                </a:extLst>
              </a:tr>
              <a:tr h="31750">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gridSpan="4"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vMerge="1">
                  <a:txBody>
                    <a:bodyPr/>
                    <a:lstStyle/>
                    <a:p>
                      <a:endParaRPr lang="fr-FR"/>
                    </a:p>
                  </a:txBody>
                  <a:tcPr/>
                </a:tc>
                <a:tc vMerge="1">
                  <a:txBody>
                    <a:bodyPr/>
                    <a:lstStyle/>
                    <a:p>
                      <a:endParaRPr lang="fr-FR"/>
                    </a:p>
                  </a:txBody>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MSOST.1.3.2</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Structure des systèmes.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gridSpan="4"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extLst>
                  <a:ext uri="{0D108BD9-81ED-4DB2-BD59-A6C34878D82A}">
                    <a16:rowId xmlns:a16="http://schemas.microsoft.com/office/drawing/2014/main" val="10059"/>
                  </a:ext>
                </a:extLst>
              </a:tr>
              <a:tr h="31750">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gridSpan="4"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vMerge="1">
                  <a:txBody>
                    <a:bodyPr/>
                    <a:lstStyle/>
                    <a:p>
                      <a:endParaRPr lang="fr-FR"/>
                    </a:p>
                  </a:txBody>
                  <a:tcPr/>
                </a:tc>
                <a:tc vMerge="1">
                  <a:txBody>
                    <a:bodyPr/>
                    <a:lstStyle/>
                    <a:p>
                      <a:endParaRPr lang="fr-FR"/>
                    </a:p>
                  </a:txBody>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MSOST.1.3.3</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Chaîne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énergie.</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gridSpan="4"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extLst>
                  <a:ext uri="{0D108BD9-81ED-4DB2-BD59-A6C34878D82A}">
                    <a16:rowId xmlns:a16="http://schemas.microsoft.com/office/drawing/2014/main" val="10060"/>
                  </a:ext>
                </a:extLst>
              </a:tr>
              <a:tr h="31750">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1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endParaRPr kumimoji="0" lang="fr-FR" sz="200" b="1"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vMerge="1">
                  <a:txBody>
                    <a:bodyPr/>
                    <a:lstStyle/>
                    <a:p>
                      <a:endParaRPr lang="fr-FR"/>
                    </a:p>
                  </a:txBody>
                  <a:tcPr/>
                </a:tc>
                <a:tc vMerge="1">
                  <a:txBody>
                    <a:bodyPr/>
                    <a:lstStyle/>
                    <a:p>
                      <a:endParaRPr lang="fr-FR"/>
                    </a:p>
                  </a:txBody>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MSOST.1.3.4</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Chaîne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information.</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gridSpan="4"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extLst>
                  <a:ext uri="{0D108BD9-81ED-4DB2-BD59-A6C34878D82A}">
                    <a16:rowId xmlns:a16="http://schemas.microsoft.com/office/drawing/2014/main" val="10061"/>
                  </a:ext>
                </a:extLst>
              </a:tr>
              <a:tr h="53975">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gridSpan="2">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1" i="1" u="none" strike="noStrike" cap="none" normalizeH="0" baseline="0">
                          <a:ln>
                            <a:noFill/>
                          </a:ln>
                          <a:solidFill>
                            <a:srgbClr val="000000"/>
                          </a:solidFill>
                          <a:effectLst/>
                          <a:latin typeface="Arial" charset="0"/>
                          <a:ea typeface="ＭＳ Ｐゴシック" charset="0"/>
                          <a:cs typeface="Arial" charset="0"/>
                        </a:rPr>
                        <a:t>Compétences spécifiques au programme de technologie</a:t>
                      </a:r>
                    </a:p>
                  </a:txBody>
                  <a:tcPr marL="1307" marR="1307" marT="1307" marB="0" anchor="b" horzOverflow="overflow">
                    <a:lnL>
                      <a:noFill/>
                    </a:lnL>
                    <a:lnR>
                      <a:noFill/>
                    </a:lnR>
                    <a:lnT>
                      <a:noFill/>
                    </a:lnT>
                    <a:lnB w="6350" cap="flat" cmpd="sng" algn="ctr">
                      <a:solidFill>
                        <a:srgbClr val="000000"/>
                      </a:solidFill>
                      <a:prstDash val="solid"/>
                      <a:round/>
                      <a:headEnd type="none" w="med" len="med"/>
                      <a:tailEnd type="none" w="med" len="med"/>
                    </a:lnB>
                    <a:lnTlToBr>
                      <a:noFill/>
                    </a:lnTlToBr>
                    <a:lnBlToTr>
                      <a:noFill/>
                    </a:lnBlToTr>
                    <a:noFill/>
                  </a:tcPr>
                </a:tc>
                <a:tc hMerge="1">
                  <a:txBody>
                    <a:bodyPr/>
                    <a:lstStyle/>
                    <a:p>
                      <a:endParaRPr lang="fr-FR"/>
                    </a:p>
                  </a:txBody>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rowSpan="4">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MSOST.1.4</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rowSpan="4">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A"/>
                          </a:solidFill>
                          <a:effectLst/>
                          <a:latin typeface="Calibri" charset="0"/>
                          <a:ea typeface="ＭＳ Ｐゴシック" charset="0"/>
                          <a:cs typeface="Arial" charset="0"/>
                        </a:rPr>
                        <a:t>Identifier le(s) matériau(x), les flux d</a:t>
                      </a:r>
                      <a:r>
                        <a:rPr kumimoji="0" lang="ja-JP" altLang="fr-FR" sz="200" b="0" i="0" u="none" strike="noStrike" cap="none" normalizeH="0" baseline="0">
                          <a:ln>
                            <a:noFill/>
                          </a:ln>
                          <a:solidFill>
                            <a:srgbClr val="00000A"/>
                          </a:solidFill>
                          <a:effectLst/>
                          <a:latin typeface="Calibri" charset="0"/>
                          <a:ea typeface="ＭＳ Ｐゴシック" charset="0"/>
                          <a:cs typeface="Arial" charset="0"/>
                        </a:rPr>
                        <a:t>’</a:t>
                      </a:r>
                      <a:r>
                        <a:rPr kumimoji="0" lang="fr-FR" sz="200" b="0" i="0" u="none" strike="noStrike" cap="none" normalizeH="0" baseline="0">
                          <a:ln>
                            <a:noFill/>
                          </a:ln>
                          <a:solidFill>
                            <a:srgbClr val="00000A"/>
                          </a:solidFill>
                          <a:effectLst/>
                          <a:latin typeface="Calibri" charset="0"/>
                          <a:ea typeface="ＭＳ Ｐゴシック" charset="0"/>
                          <a:cs typeface="Arial" charset="0"/>
                        </a:rPr>
                        <a:t>énergie et d</a:t>
                      </a:r>
                      <a:r>
                        <a:rPr kumimoji="0" lang="ja-JP" altLang="fr-FR" sz="200" b="0" i="0" u="none" strike="noStrike" cap="none" normalizeH="0" baseline="0">
                          <a:ln>
                            <a:noFill/>
                          </a:ln>
                          <a:solidFill>
                            <a:srgbClr val="00000A"/>
                          </a:solidFill>
                          <a:effectLst/>
                          <a:latin typeface="Calibri" charset="0"/>
                          <a:ea typeface="ＭＳ Ｐゴシック" charset="0"/>
                          <a:cs typeface="Arial" charset="0"/>
                        </a:rPr>
                        <a:t>’</a:t>
                      </a:r>
                      <a:r>
                        <a:rPr kumimoji="0" lang="fr-FR" sz="200" b="0" i="0" u="none" strike="noStrike" cap="none" normalizeH="0" baseline="0">
                          <a:ln>
                            <a:noFill/>
                          </a:ln>
                          <a:solidFill>
                            <a:srgbClr val="00000A"/>
                          </a:solidFill>
                          <a:effectLst/>
                          <a:latin typeface="Calibri" charset="0"/>
                          <a:ea typeface="ＭＳ Ｐゴシック" charset="0"/>
                          <a:cs typeface="Arial" charset="0"/>
                        </a:rPr>
                        <a:t>information sur un objet et décrire les transformations qui s</a:t>
                      </a:r>
                      <a:r>
                        <a:rPr kumimoji="0" lang="ja-JP" altLang="fr-FR" sz="200" b="0" i="0" u="none" strike="noStrike" cap="none" normalizeH="0" baseline="0">
                          <a:ln>
                            <a:noFill/>
                          </a:ln>
                          <a:solidFill>
                            <a:srgbClr val="00000A"/>
                          </a:solidFill>
                          <a:effectLst/>
                          <a:latin typeface="Calibri" charset="0"/>
                          <a:ea typeface="ＭＳ Ｐゴシック" charset="0"/>
                          <a:cs typeface="Arial" charset="0"/>
                        </a:rPr>
                        <a:t>’</a:t>
                      </a:r>
                      <a:r>
                        <a:rPr kumimoji="0" lang="fr-FR" sz="200" b="0" i="0" u="none" strike="noStrike" cap="none" normalizeH="0" baseline="0">
                          <a:ln>
                            <a:noFill/>
                          </a:ln>
                          <a:solidFill>
                            <a:srgbClr val="00000A"/>
                          </a:solidFill>
                          <a:effectLst/>
                          <a:latin typeface="Calibri" charset="0"/>
                          <a:ea typeface="ＭＳ Ｐゴシック" charset="0"/>
                          <a:cs typeface="Arial" charset="0"/>
                        </a:rPr>
                        <a:t>opèrent.</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MSOST.1.4.1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Familles de matériaux avec leurs principales caractéristiques.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gridSpan="4"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extLst>
                  <a:ext uri="{0D108BD9-81ED-4DB2-BD59-A6C34878D82A}">
                    <a16:rowId xmlns:a16="http://schemas.microsoft.com/office/drawing/2014/main" val="10062"/>
                  </a:ext>
                </a:extLst>
              </a:tr>
              <a:tr h="31750">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Arial" charset="0"/>
                          <a:ea typeface="ＭＳ Ｐゴシック" charset="0"/>
                          <a:cs typeface="Arial" charset="0"/>
                        </a:rPr>
                        <a:t>6</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1" u="none" strike="noStrike" cap="none" normalizeH="0" baseline="0">
                          <a:ln>
                            <a:noFill/>
                          </a:ln>
                          <a:solidFill>
                            <a:srgbClr val="000000"/>
                          </a:solidFill>
                          <a:effectLst/>
                          <a:latin typeface="Arial" charset="0"/>
                          <a:ea typeface="ＭＳ Ｐゴシック" charset="0"/>
                          <a:cs typeface="Arial" charset="0"/>
                        </a:rPr>
                        <a:t>repérées CS1.5 à CS5.7 (colonne B)</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Arial"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vMerge="1">
                  <a:txBody>
                    <a:bodyPr/>
                    <a:lstStyle/>
                    <a:p>
                      <a:endParaRPr lang="fr-FR"/>
                    </a:p>
                  </a:txBody>
                  <a:tcPr/>
                </a:tc>
                <a:tc vMerge="1">
                  <a:txBody>
                    <a:bodyPr/>
                    <a:lstStyle/>
                    <a:p>
                      <a:endParaRPr lang="fr-FR"/>
                    </a:p>
                  </a:txBody>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MSOST.1.4.2</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Sources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énergies.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gridSpan="4"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extLst>
                  <a:ext uri="{0D108BD9-81ED-4DB2-BD59-A6C34878D82A}">
                    <a16:rowId xmlns:a16="http://schemas.microsoft.com/office/drawing/2014/main" val="10063"/>
                  </a:ext>
                </a:extLst>
              </a:tr>
              <a:tr h="31750">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Arial" charset="0"/>
                          <a:ea typeface="ＭＳ Ｐゴシック" charset="0"/>
                          <a:cs typeface="Arial" charset="0"/>
                        </a:rPr>
                        <a:t>Connaissances associées aux compétences</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Arial"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Arial"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vMerge="1">
                  <a:txBody>
                    <a:bodyPr/>
                    <a:lstStyle/>
                    <a:p>
                      <a:endParaRPr lang="fr-FR"/>
                    </a:p>
                  </a:txBody>
                  <a:tcPr/>
                </a:tc>
                <a:tc vMerge="1">
                  <a:txBody>
                    <a:bodyPr/>
                    <a:lstStyle/>
                    <a:p>
                      <a:endParaRPr lang="fr-FR"/>
                    </a:p>
                  </a:txBody>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MSOST.1.4.3</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Chaîne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énergie.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gridSpan="4"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extLst>
                  <a:ext uri="{0D108BD9-81ED-4DB2-BD59-A6C34878D82A}">
                    <a16:rowId xmlns:a16="http://schemas.microsoft.com/office/drawing/2014/main" val="10064"/>
                  </a:ext>
                </a:extLst>
              </a:tr>
              <a:tr h="87313">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Arial" charset="0"/>
                          <a:ea typeface="ＭＳ Ｐゴシック" charset="0"/>
                          <a:cs typeface="Arial" charset="0"/>
                        </a:rPr>
                        <a:t>53</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1" u="none" strike="noStrike" cap="none" normalizeH="0" baseline="0">
                          <a:ln>
                            <a:noFill/>
                          </a:ln>
                          <a:solidFill>
                            <a:srgbClr val="000000"/>
                          </a:solidFill>
                          <a:effectLst/>
                          <a:latin typeface="Arial" charset="0"/>
                          <a:ea typeface="ＭＳ Ｐゴシック" charset="0"/>
                          <a:cs typeface="Arial" charset="0"/>
                        </a:rPr>
                        <a:t>repérées DIC.1.1.1… (colonne K)</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Arial"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vMerge="1">
                  <a:txBody>
                    <a:bodyPr/>
                    <a:lstStyle/>
                    <a:p>
                      <a:endParaRPr lang="fr-FR"/>
                    </a:p>
                  </a:txBody>
                  <a:tcPr/>
                </a:tc>
                <a:tc vMerge="1">
                  <a:txBody>
                    <a:bodyPr/>
                    <a:lstStyle/>
                    <a:p>
                      <a:endParaRPr lang="fr-FR"/>
                    </a:p>
                  </a:txBody>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MSOST.1.4.4</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Chaîne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information.</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gridSpan="4"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extLst>
                  <a:ext uri="{0D108BD9-81ED-4DB2-BD59-A6C34878D82A}">
                    <a16:rowId xmlns:a16="http://schemas.microsoft.com/office/drawing/2014/main" val="10065"/>
                  </a:ext>
                </a:extLst>
              </a:tr>
              <a:tr h="71438">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635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635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MSOST.1.5</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A"/>
                          </a:solidFill>
                          <a:effectLst/>
                          <a:latin typeface="Calibri" charset="0"/>
                          <a:ea typeface="ＭＳ Ｐゴシック" charset="0"/>
                          <a:cs typeface="Arial" charset="0"/>
                        </a:rPr>
                        <a:t>Décrire, en utilisant les outils et langages de descriptions adaptés, le fonctionnement, la structure et le comportement des objets.</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MSOST.1.5.1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Outils de description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un fonctionnement,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une structure et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un comportement.</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10066"/>
                  </a:ext>
                </a:extLst>
              </a:tr>
              <a:tr h="53975">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gridSpan="4">
                  <a:txBody>
                    <a:bodyPr/>
                    <a:lstStyle/>
                    <a:p>
                      <a:pPr marL="0" marR="0" lvl="0" indent="0" algn="ctr" defTabSz="457200" rtl="0" eaLnBrk="1" fontAlgn="t" latinLnBrk="0" hangingPunct="1">
                        <a:lnSpc>
                          <a:spcPct val="100000"/>
                        </a:lnSpc>
                        <a:spcBef>
                          <a:spcPct val="0"/>
                        </a:spcBef>
                        <a:spcAft>
                          <a:spcPct val="0"/>
                        </a:spcAft>
                        <a:buClrTx/>
                        <a:buSzTx/>
                        <a:buFontTx/>
                        <a:buNone/>
                        <a:tabLst/>
                      </a:pPr>
                      <a:endParaRPr kumimoji="0" lang="fr-FR" sz="200" b="0" i="1"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horzOverflow="overflow">
                    <a:lnL>
                      <a:noFill/>
                    </a:lnL>
                    <a:lnR>
                      <a:noFill/>
                    </a:lnR>
                    <a:lnT>
                      <a:noFill/>
                    </a:lnT>
                    <a:lnB>
                      <a:noFill/>
                    </a:lnB>
                    <a:lnTlToBr>
                      <a:noFill/>
                    </a:lnTlToBr>
                    <a:lnBlToTr>
                      <a:noFill/>
                    </a:lnBlToTr>
                    <a:noFill/>
                  </a:tcPr>
                </a:tc>
                <a:tc hMerge="1">
                  <a:txBody>
                    <a:bodyPr/>
                    <a:lstStyle/>
                    <a:p>
                      <a:endParaRPr lang="fr-FR"/>
                    </a:p>
                  </a:txBody>
                  <a:tcPr/>
                </a:tc>
                <a:tc hMerge="1">
                  <a:txBody>
                    <a:bodyPr/>
                    <a:lstStyle/>
                    <a:p>
                      <a:endParaRPr lang="fr-FR"/>
                    </a:p>
                  </a:txBody>
                  <a:tcPr/>
                </a:tc>
                <a:tc hMerge="1">
                  <a:txBody>
                    <a:bodyPr/>
                    <a:lstStyle/>
                    <a:p>
                      <a:endParaRPr lang="fr-FR"/>
                    </a:p>
                  </a:txBody>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rowSpan="4">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MSOST.1.6</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rowSpan="4">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A"/>
                          </a:solidFill>
                          <a:effectLst/>
                          <a:latin typeface="Calibri" charset="0"/>
                          <a:ea typeface="ＭＳ Ｐゴシック" charset="0"/>
                          <a:cs typeface="Arial" charset="0"/>
                        </a:rPr>
                        <a:t>Mesurer des grandeurs de manière directe ou indirecte.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MSOST.1.6.1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Instruments de mesure usuels.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67"/>
                  </a:ext>
                </a:extLst>
              </a:tr>
              <a:tr h="63500">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vMerge="1">
                  <a:txBody>
                    <a:bodyPr/>
                    <a:lstStyle/>
                    <a:p>
                      <a:endParaRPr lang="fr-FR"/>
                    </a:p>
                  </a:txBody>
                  <a:tcPr/>
                </a:tc>
                <a:tc vMerge="1">
                  <a:txBody>
                    <a:bodyPr/>
                    <a:lstStyle/>
                    <a:p>
                      <a:endParaRPr lang="fr-FR"/>
                    </a:p>
                  </a:txBody>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MSOST.1.6.2</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Principe de fonctionnement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un capteur,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un codeur,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un détecteur.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68"/>
                  </a:ext>
                </a:extLst>
              </a:tr>
              <a:tr h="47625">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vMerge="1">
                  <a:txBody>
                    <a:bodyPr/>
                    <a:lstStyle/>
                    <a:p>
                      <a:endParaRPr lang="fr-FR"/>
                    </a:p>
                  </a:txBody>
                  <a:tcPr/>
                </a:tc>
                <a:tc vMerge="1">
                  <a:txBody>
                    <a:bodyPr/>
                    <a:lstStyle/>
                    <a:p>
                      <a:endParaRPr lang="fr-FR"/>
                    </a:p>
                  </a:txBody>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MSOST.1.6.3</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Nature du signal : analogique ou numérique.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69"/>
                  </a:ext>
                </a:extLst>
              </a:tr>
              <a:tr h="47625">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vMerge="1">
                  <a:txBody>
                    <a:bodyPr/>
                    <a:lstStyle/>
                    <a:p>
                      <a:endParaRPr lang="fr-FR"/>
                    </a:p>
                  </a:txBody>
                  <a:tcPr/>
                </a:tc>
                <a:tc vMerge="1">
                  <a:txBody>
                    <a:bodyPr/>
                    <a:lstStyle/>
                    <a:p>
                      <a:endParaRPr lang="fr-FR"/>
                    </a:p>
                  </a:txBody>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MSOST.1.6.4</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Nature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une information : logique ou analogique.</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70"/>
                  </a:ext>
                </a:extLst>
              </a:tr>
              <a:tr h="79375">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MSOST.1.7</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A"/>
                          </a:solidFill>
                          <a:effectLst/>
                          <a:latin typeface="Calibri" charset="0"/>
                          <a:ea typeface="ＭＳ Ｐゴシック" charset="0"/>
                          <a:cs typeface="Arial" charset="0"/>
                        </a:rPr>
                        <a:t>Interpréter des résultats expérimentaux, en tirer une conclusion et la communiquer en argumentant.</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MSOST.1.7.1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Notions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écarts entre les attentes fixées par le cahier des charges et les résultats de l</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expérimentation.</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71"/>
                  </a:ext>
                </a:extLst>
              </a:tr>
              <a:tr h="31750">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MSOST.2</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gridSpan="3">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A"/>
                          </a:solidFill>
                          <a:effectLst/>
                          <a:latin typeface="Calibri" charset="0"/>
                          <a:ea typeface="ＭＳ Ｐゴシック" charset="0"/>
                          <a:cs typeface="Arial" charset="0"/>
                        </a:rPr>
                        <a:t>Utiliser une modélisation et simuler le comportement d</a:t>
                      </a:r>
                      <a:r>
                        <a:rPr kumimoji="0" lang="ja-JP" altLang="fr-FR" sz="200" b="1" i="0" u="none" strike="noStrike" cap="none" normalizeH="0" baseline="0">
                          <a:ln>
                            <a:noFill/>
                          </a:ln>
                          <a:solidFill>
                            <a:srgbClr val="00000A"/>
                          </a:solidFill>
                          <a:effectLst/>
                          <a:latin typeface="Calibri" charset="0"/>
                          <a:ea typeface="ＭＳ Ｐゴシック" charset="0"/>
                          <a:cs typeface="Arial" charset="0"/>
                        </a:rPr>
                        <a:t>’</a:t>
                      </a:r>
                      <a:r>
                        <a:rPr kumimoji="0" lang="fr-FR" sz="200" b="1" i="0" u="none" strike="noStrike" cap="none" normalizeH="0" baseline="0">
                          <a:ln>
                            <a:noFill/>
                          </a:ln>
                          <a:solidFill>
                            <a:srgbClr val="00000A"/>
                          </a:solidFill>
                          <a:effectLst/>
                          <a:latin typeface="Calibri" charset="0"/>
                          <a:ea typeface="ＭＳ Ｐゴシック" charset="0"/>
                          <a:cs typeface="Arial" charset="0"/>
                        </a:rPr>
                        <a:t>un objet</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hMerge="1">
                  <a:txBody>
                    <a:bodyPr/>
                    <a:lstStyle/>
                    <a:p>
                      <a:endParaRPr lang="fr-FR"/>
                    </a:p>
                  </a:txBody>
                  <a:tcPr/>
                </a:tc>
                <a:tc hMerge="1">
                  <a:txBody>
                    <a:bodyPr/>
                    <a:lstStyle/>
                    <a:p>
                      <a:endParaRPr lang="fr-FR"/>
                    </a:p>
                  </a:txBody>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72"/>
                  </a:ext>
                </a:extLst>
              </a:tr>
              <a:tr h="71438">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MSOST.2.1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A"/>
                          </a:solidFill>
                          <a:effectLst/>
                          <a:latin typeface="Calibri" charset="0"/>
                          <a:ea typeface="ＭＳ Ｐゴシック" charset="0"/>
                          <a:cs typeface="Arial" charset="0"/>
                        </a:rPr>
                        <a:t>Utiliser une modélisation pour comprendre, formaliser, partager, construire, investiguer, prouver.</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MSOST.2.1.1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Outils de description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un fonctionnement,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une structure et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un comportement.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73"/>
                  </a:ext>
                </a:extLst>
              </a:tr>
              <a:tr h="71438">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MSOST.2.2</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A"/>
                          </a:solidFill>
                          <a:effectLst/>
                          <a:latin typeface="Calibri" charset="0"/>
                          <a:ea typeface="ＭＳ Ｐゴシック" charset="0"/>
                          <a:cs typeface="Arial" charset="0"/>
                        </a:rPr>
                        <a:t>Simuler numériquement la structure et/ou le comportement d</a:t>
                      </a:r>
                      <a:r>
                        <a:rPr kumimoji="0" lang="ja-JP" altLang="fr-FR" sz="200" b="0" i="0" u="none" strike="noStrike" cap="none" normalizeH="0" baseline="0">
                          <a:ln>
                            <a:noFill/>
                          </a:ln>
                          <a:solidFill>
                            <a:srgbClr val="00000A"/>
                          </a:solidFill>
                          <a:effectLst/>
                          <a:latin typeface="Calibri" charset="0"/>
                          <a:ea typeface="ＭＳ Ｐゴシック" charset="0"/>
                          <a:cs typeface="Arial" charset="0"/>
                        </a:rPr>
                        <a:t>’</a:t>
                      </a:r>
                      <a:r>
                        <a:rPr kumimoji="0" lang="fr-FR" sz="200" b="0" i="0" u="none" strike="noStrike" cap="none" normalizeH="0" baseline="0">
                          <a:ln>
                            <a:noFill/>
                          </a:ln>
                          <a:solidFill>
                            <a:srgbClr val="00000A"/>
                          </a:solidFill>
                          <a:effectLst/>
                          <a:latin typeface="Calibri" charset="0"/>
                          <a:ea typeface="ＭＳ Ｐゴシック" charset="0"/>
                          <a:cs typeface="Arial" charset="0"/>
                        </a:rPr>
                        <a:t>un objet. Interpréter le comportement de l</a:t>
                      </a:r>
                      <a:r>
                        <a:rPr kumimoji="0" lang="ja-JP" altLang="fr-FR" sz="200" b="0" i="0" u="none" strike="noStrike" cap="none" normalizeH="0" baseline="0">
                          <a:ln>
                            <a:noFill/>
                          </a:ln>
                          <a:solidFill>
                            <a:srgbClr val="00000A"/>
                          </a:solidFill>
                          <a:effectLst/>
                          <a:latin typeface="Calibri" charset="0"/>
                          <a:ea typeface="ＭＳ Ｐゴシック" charset="0"/>
                          <a:cs typeface="Arial" charset="0"/>
                        </a:rPr>
                        <a:t>’</a:t>
                      </a:r>
                      <a:r>
                        <a:rPr kumimoji="0" lang="fr-FR" sz="200" b="0" i="0" u="none" strike="noStrike" cap="none" normalizeH="0" baseline="0">
                          <a:ln>
                            <a:noFill/>
                          </a:ln>
                          <a:solidFill>
                            <a:srgbClr val="00000A"/>
                          </a:solidFill>
                          <a:effectLst/>
                          <a:latin typeface="Calibri" charset="0"/>
                          <a:ea typeface="ＭＳ Ｐゴシック" charset="0"/>
                          <a:cs typeface="Arial" charset="0"/>
                        </a:rPr>
                        <a:t>objet technique et le communiquer en argumentant.</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MSOST.2.2.1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Notions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écarts entre les attentes fixées par le cahier des charges et les résultats de la simulation.</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74"/>
                  </a:ext>
                </a:extLst>
              </a:tr>
              <a:tr h="31750">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635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635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635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635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75"/>
                  </a:ext>
                </a:extLst>
              </a:tr>
              <a:tr h="31750">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76"/>
                  </a:ext>
                </a:extLst>
              </a:tr>
              <a:tr h="31750">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31849B"/>
                          </a:solidFill>
                          <a:effectLst/>
                          <a:latin typeface="Calibri" charset="0"/>
                          <a:ea typeface="ＭＳ Ｐゴシック" charset="0"/>
                          <a:cs typeface="Arial" charset="0"/>
                        </a:rPr>
                        <a:t>L</a:t>
                      </a:r>
                      <a:r>
                        <a:rPr kumimoji="0" lang="ja-JP" altLang="fr-FR" sz="200" b="1" i="0" u="none" strike="noStrike" cap="none" normalizeH="0" baseline="0">
                          <a:ln>
                            <a:noFill/>
                          </a:ln>
                          <a:solidFill>
                            <a:srgbClr val="31849B"/>
                          </a:solidFill>
                          <a:effectLst/>
                          <a:latin typeface="Calibri" charset="0"/>
                          <a:ea typeface="ＭＳ Ｐゴシック" charset="0"/>
                          <a:cs typeface="Arial" charset="0"/>
                        </a:rPr>
                        <a:t>’</a:t>
                      </a:r>
                      <a:r>
                        <a:rPr kumimoji="0" lang="fr-FR" sz="200" b="1" i="0" u="none" strike="noStrike" cap="none" normalizeH="0" baseline="0">
                          <a:ln>
                            <a:noFill/>
                          </a:ln>
                          <a:solidFill>
                            <a:srgbClr val="31849B"/>
                          </a:solidFill>
                          <a:effectLst/>
                          <a:latin typeface="Calibri" charset="0"/>
                          <a:ea typeface="ＭＳ Ｐゴシック" charset="0"/>
                          <a:cs typeface="Arial" charset="0"/>
                        </a:rPr>
                        <a:t>informatique et la programmation</a:t>
                      </a:r>
                    </a:p>
                  </a:txBody>
                  <a:tcPr marL="1307" marR="1307" marT="1307" marB="0" anchor="b" horzOverflow="overflow">
                    <a:lnL>
                      <a:noFill/>
                    </a:lnL>
                    <a:lnR>
                      <a:noFill/>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77"/>
                  </a:ext>
                </a:extLst>
              </a:tr>
              <a:tr h="31750">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just" defTabSz="457200" rtl="0" eaLnBrk="1" fontAlgn="t"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Calibri" charset="0"/>
                          <a:ea typeface="ＭＳ Ｐゴシック" charset="0"/>
                          <a:cs typeface="Arial" charset="0"/>
                        </a:rPr>
                        <a:t>Attendus de fin de cycle</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2CDDC"/>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78"/>
                  </a:ext>
                </a:extLst>
              </a:tr>
              <a:tr h="31750">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Comprendre le fonctionnement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un réseau informatique.</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79"/>
                  </a:ext>
                </a:extLst>
              </a:tr>
              <a:tr h="31750">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just"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Écrire, mettre au point et exécuter un programme.</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a:noFill/>
                    </a:lnR>
                    <a:lnT>
                      <a:noFill/>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80"/>
                  </a:ext>
                </a:extLst>
              </a:tr>
              <a:tr h="31750">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1" u="none" strike="noStrike" cap="none" normalizeH="0" baseline="0">
                          <a:ln>
                            <a:noFill/>
                          </a:ln>
                          <a:solidFill>
                            <a:srgbClr val="000000"/>
                          </a:solidFill>
                          <a:effectLst/>
                          <a:latin typeface="Calibri" charset="0"/>
                          <a:ea typeface="ＭＳ Ｐゴシック" charset="0"/>
                          <a:cs typeface="Arial" charset="0"/>
                        </a:rPr>
                        <a:t>Compétences</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1"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1" u="none" strike="noStrike" cap="none" normalizeH="0" baseline="0">
                          <a:ln>
                            <a:noFill/>
                          </a:ln>
                          <a:solidFill>
                            <a:srgbClr val="000000"/>
                          </a:solidFill>
                          <a:effectLst/>
                          <a:latin typeface="Calibri" charset="0"/>
                          <a:ea typeface="ＭＳ Ｐゴシック" charset="0"/>
                          <a:cs typeface="Arial" charset="0"/>
                        </a:rPr>
                        <a:t>Connaissances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81"/>
                  </a:ext>
                </a:extLst>
              </a:tr>
              <a:tr h="36513">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Calibri" charset="0"/>
                          <a:ea typeface="ＭＳ Ｐゴシック" charset="0"/>
                          <a:cs typeface="Arial" charset="0"/>
                        </a:rPr>
                        <a:t>IP.1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D8E4BC"/>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Calibri" charset="0"/>
                          <a:ea typeface="ＭＳ Ｐゴシック" charset="0"/>
                          <a:cs typeface="Arial" charset="0"/>
                        </a:rPr>
                        <a:t>Comprendre le fonctionnement d</a:t>
                      </a:r>
                      <a:r>
                        <a:rPr kumimoji="0" lang="ja-JP" altLang="fr-FR" sz="200" b="1" i="0" u="none" strike="noStrike" cap="none" normalizeH="0" baseline="0">
                          <a:ln>
                            <a:noFill/>
                          </a:ln>
                          <a:solidFill>
                            <a:srgbClr val="000000"/>
                          </a:solidFill>
                          <a:effectLst/>
                          <a:latin typeface="Calibri" charset="0"/>
                          <a:ea typeface="ＭＳ Ｐゴシック" charset="0"/>
                          <a:cs typeface="Arial" charset="0"/>
                        </a:rPr>
                        <a:t>’</a:t>
                      </a:r>
                      <a:r>
                        <a:rPr kumimoji="0" lang="fr-FR" sz="200" b="1" i="0" u="none" strike="noStrike" cap="none" normalizeH="0" baseline="0">
                          <a:ln>
                            <a:noFill/>
                          </a:ln>
                          <a:solidFill>
                            <a:srgbClr val="000000"/>
                          </a:solidFill>
                          <a:effectLst/>
                          <a:latin typeface="Calibri" charset="0"/>
                          <a:ea typeface="ＭＳ Ｐゴシック" charset="0"/>
                          <a:cs typeface="Arial" charset="0"/>
                        </a:rPr>
                        <a:t>un réseau informatique</a:t>
                      </a:r>
                    </a:p>
                  </a:txBody>
                  <a:tcPr marL="1307" marR="1307" marT="1307" marB="0" horzOverflow="overflow">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D8E4BC"/>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Calibri" charset="0"/>
                          <a:ea typeface="ＭＳ Ｐゴシック" charset="0"/>
                          <a:cs typeface="Arial" charset="0"/>
                        </a:rPr>
                        <a:t>→</a:t>
                      </a:r>
                    </a:p>
                  </a:txBody>
                  <a:tcPr marL="1307" marR="1307" marT="1307" marB="0" anchor="ctr"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gridSpan="4">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Calibri" charset="0"/>
                          <a:ea typeface="ＭＳ Ｐゴシック" charset="0"/>
                          <a:cs typeface="Arial" charset="0"/>
                        </a:rPr>
                        <a:t>Repères de progressivité :</a:t>
                      </a:r>
                    </a:p>
                  </a:txBody>
                  <a:tcPr marL="1307" marR="1307" marT="1307" marB="0"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82"/>
                  </a:ext>
                </a:extLst>
              </a:tr>
              <a:tr h="79375">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IP.1.1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lnTlToBr>
                      <a:noFill/>
                    </a:lnTlToBr>
                    <a:lnBlToTr>
                      <a:noFill/>
                    </a:lnBlToTr>
                    <a:solidFill>
                      <a:srgbClr val="D8E4BC"/>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Comprendre le fonctionnement d'un réseau informatique</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IP.1.1.1</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D8E4BC"/>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Composants d'un réseau, architecture d'un réseau local, moyens de connexion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un moyen informatique.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rowSpan="2" gridSpan="4">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En 5</a:t>
                      </a:r>
                      <a:r>
                        <a:rPr kumimoji="0" lang="fr-FR" sz="200" b="0" i="0" u="none" strike="noStrike" cap="none" normalizeH="0" baseline="30000">
                          <a:ln>
                            <a:noFill/>
                          </a:ln>
                          <a:solidFill>
                            <a:srgbClr val="000000"/>
                          </a:solidFill>
                          <a:effectLst/>
                          <a:latin typeface="Calibri" charset="0"/>
                          <a:ea typeface="ＭＳ Ｐゴシック" charset="0"/>
                          <a:cs typeface="Arial" charset="0"/>
                        </a:rPr>
                        <a:t>e</a:t>
                      </a:r>
                      <a:r>
                        <a:rPr kumimoji="0" lang="fr-FR" sz="200" b="0" i="0" u="none" strike="noStrike" cap="none" normalizeH="0" baseline="0">
                          <a:ln>
                            <a:noFill/>
                          </a:ln>
                          <a:solidFill>
                            <a:srgbClr val="000000"/>
                          </a:solidFill>
                          <a:effectLst/>
                          <a:latin typeface="Calibri" charset="0"/>
                          <a:ea typeface="ＭＳ Ｐゴシック" charset="0"/>
                          <a:cs typeface="Arial" charset="0"/>
                        </a:rPr>
                        <a:t> : traitement, mise au point et exécution de programmes simples avec un nombre limité de variables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entrée et de sortie, développement de programmes avec des boucles itératives. </a:t>
                      </a:r>
                    </a:p>
                  </a:txBody>
                  <a:tcPr marL="1307" marR="1307" marT="1307"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rowSpan="2" hMerge="1">
                  <a:txBody>
                    <a:bodyPr/>
                    <a:lstStyle/>
                    <a:p>
                      <a:endParaRPr lang="fr-FR"/>
                    </a:p>
                  </a:txBody>
                  <a:tcPr/>
                </a:tc>
                <a:tc rowSpan="2" hMerge="1">
                  <a:txBody>
                    <a:bodyPr/>
                    <a:lstStyle/>
                    <a:p>
                      <a:endParaRPr lang="fr-FR"/>
                    </a:p>
                  </a:txBody>
                  <a:tcPr/>
                </a:tc>
                <a:tc rowSpan="2" hMerge="1">
                  <a:txBody>
                    <a:bodyPr/>
                    <a:lstStyle/>
                    <a:p>
                      <a:endParaRPr lang="fr-FR"/>
                    </a:p>
                  </a:txBody>
                  <a:tcPr/>
                </a:tc>
                <a:extLst>
                  <a:ext uri="{0D108BD9-81ED-4DB2-BD59-A6C34878D82A}">
                    <a16:rowId xmlns:a16="http://schemas.microsoft.com/office/drawing/2014/main" val="10083"/>
                  </a:ext>
                </a:extLst>
              </a:tr>
              <a:tr h="71438">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lnTlToBr>
                      <a:noFill/>
                    </a:lnTlToBr>
                    <a:lnBlToTr>
                      <a:noFill/>
                    </a:lnBlToTr>
                    <a:solidFill>
                      <a:srgbClr val="D8E4BC"/>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IP.1.1.2</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D8E4BC"/>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Notion de protocole, d'organisation de protocoles en couche, d'algorithme de routage, Internet.</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gridSpan="4"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extLst>
                  <a:ext uri="{0D108BD9-81ED-4DB2-BD59-A6C34878D82A}">
                    <a16:rowId xmlns:a16="http://schemas.microsoft.com/office/drawing/2014/main" val="10084"/>
                  </a:ext>
                </a:extLst>
              </a:tr>
              <a:tr h="31750">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Calibri" charset="0"/>
                          <a:ea typeface="ＭＳ Ｐゴシック" charset="0"/>
                          <a:cs typeface="Arial" charset="0"/>
                        </a:rPr>
                        <a:t>IP.2</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D8E4BC"/>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Calibri" charset="0"/>
                          <a:ea typeface="ＭＳ Ｐゴシック" charset="0"/>
                          <a:cs typeface="Arial" charset="0"/>
                        </a:rPr>
                        <a:t>Écrire, mettre au point et exécuter un programme</a:t>
                      </a:r>
                    </a:p>
                  </a:txBody>
                  <a:tcPr marL="1307" marR="1307" marT="1307" marB="0" horzOverflow="overflow">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D8E4BC"/>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rowSpan="2" gridSpan="4">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En 4</a:t>
                      </a:r>
                      <a:r>
                        <a:rPr kumimoji="0" lang="fr-FR" sz="200" b="0" i="0" u="none" strike="noStrike" cap="none" normalizeH="0" baseline="30000">
                          <a:ln>
                            <a:noFill/>
                          </a:ln>
                          <a:solidFill>
                            <a:srgbClr val="000000"/>
                          </a:solidFill>
                          <a:effectLst/>
                          <a:latin typeface="Calibri" charset="0"/>
                          <a:ea typeface="ＭＳ Ｐゴシック" charset="0"/>
                          <a:cs typeface="Arial" charset="0"/>
                        </a:rPr>
                        <a:t>e</a:t>
                      </a:r>
                      <a:r>
                        <a:rPr kumimoji="0" lang="fr-FR" sz="200" b="0" i="0" u="none" strike="noStrike" cap="none" normalizeH="0" baseline="0">
                          <a:ln>
                            <a:noFill/>
                          </a:ln>
                          <a:solidFill>
                            <a:srgbClr val="000000"/>
                          </a:solidFill>
                          <a:effectLst/>
                          <a:latin typeface="Calibri" charset="0"/>
                          <a:ea typeface="ＭＳ Ｐゴシック" charset="0"/>
                          <a:cs typeface="Arial" charset="0"/>
                        </a:rPr>
                        <a:t> : traitement, mise au point et exécution de programmes avec introduction de plusieurs variables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entrée et de sortie.</a:t>
                      </a:r>
                    </a:p>
                  </a:txBody>
                  <a:tcPr marL="1307" marR="1307" marT="1307"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rowSpan="2" hMerge="1">
                  <a:txBody>
                    <a:bodyPr/>
                    <a:lstStyle/>
                    <a:p>
                      <a:endParaRPr lang="fr-FR"/>
                    </a:p>
                  </a:txBody>
                  <a:tcPr/>
                </a:tc>
                <a:tc rowSpan="2" hMerge="1">
                  <a:txBody>
                    <a:bodyPr/>
                    <a:lstStyle/>
                    <a:p>
                      <a:endParaRPr lang="fr-FR"/>
                    </a:p>
                  </a:txBody>
                  <a:tcPr/>
                </a:tc>
                <a:tc rowSpan="2" hMerge="1">
                  <a:txBody>
                    <a:bodyPr/>
                    <a:lstStyle/>
                    <a:p>
                      <a:endParaRPr lang="fr-FR"/>
                    </a:p>
                  </a:txBody>
                  <a:tcPr/>
                </a:tc>
                <a:extLst>
                  <a:ext uri="{0D108BD9-81ED-4DB2-BD59-A6C34878D82A}">
                    <a16:rowId xmlns:a16="http://schemas.microsoft.com/office/drawing/2014/main" val="10085"/>
                  </a:ext>
                </a:extLst>
              </a:tr>
              <a:tr h="71438">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IP.2.1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D8E4BC"/>
                    </a:solidFill>
                  </a:tcPr>
                </a:tc>
                <a:tc>
                  <a:txBody>
                    <a:bodyPr/>
                    <a:lstStyle/>
                    <a:p>
                      <a:pPr marL="0" marR="0" lvl="0" indent="0" algn="just"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Analyser le comportement attendu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un système réel et décomposer le problème posé en sous-problèmes afin de structurer un programme de commande.</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D8E4BC"/>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gridSpan="4"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extLst>
                  <a:ext uri="{0D108BD9-81ED-4DB2-BD59-A6C34878D82A}">
                    <a16:rowId xmlns:a16="http://schemas.microsoft.com/office/drawing/2014/main" val="10086"/>
                  </a:ext>
                </a:extLst>
              </a:tr>
              <a:tr h="71438">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IP.2.2</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D8E4BC"/>
                    </a:solidFill>
                  </a:tcPr>
                </a:tc>
                <a:tc>
                  <a:txBody>
                    <a:bodyPr/>
                    <a:lstStyle/>
                    <a:p>
                      <a:pPr marL="0" marR="0" lvl="0" indent="0" algn="just"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Écrire, mettre au point (tester, corriger) et exécuter un programme commandant un système réel et vérifier le comportement attendu.</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D8E4BC"/>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rowSpan="2" gridSpan="4">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En 3</a:t>
                      </a:r>
                      <a:r>
                        <a:rPr kumimoji="0" lang="fr-FR" sz="200" b="0" i="0" u="none" strike="noStrike" cap="none" normalizeH="0" baseline="30000">
                          <a:ln>
                            <a:noFill/>
                          </a:ln>
                          <a:solidFill>
                            <a:srgbClr val="000000"/>
                          </a:solidFill>
                          <a:effectLst/>
                          <a:latin typeface="Calibri" charset="0"/>
                          <a:ea typeface="ＭＳ Ｐゴシック" charset="0"/>
                          <a:cs typeface="Arial" charset="0"/>
                        </a:rPr>
                        <a:t>e</a:t>
                      </a:r>
                      <a:r>
                        <a:rPr kumimoji="0" lang="fr-FR" sz="200" b="0" i="0" u="none" strike="noStrike" cap="none" normalizeH="0" baseline="0">
                          <a:ln>
                            <a:noFill/>
                          </a:ln>
                          <a:solidFill>
                            <a:srgbClr val="000000"/>
                          </a:solidFill>
                          <a:effectLst/>
                          <a:latin typeface="Calibri" charset="0"/>
                          <a:ea typeface="ＭＳ Ｐゴシック" charset="0"/>
                          <a:cs typeface="Arial" charset="0"/>
                        </a:rPr>
                        <a:t> : introduction du comptage et de plusieurs boucles conditionnelles imbriquées, décomposition en plusieurs sous-problèmes.</a:t>
                      </a:r>
                    </a:p>
                  </a:txBody>
                  <a:tcPr marL="1307" marR="1307" marT="1307"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rowSpan="2" hMerge="1">
                  <a:txBody>
                    <a:bodyPr/>
                    <a:lstStyle/>
                    <a:p>
                      <a:endParaRPr lang="fr-FR"/>
                    </a:p>
                  </a:txBody>
                  <a:tcPr/>
                </a:tc>
                <a:tc rowSpan="2" hMerge="1">
                  <a:txBody>
                    <a:bodyPr/>
                    <a:lstStyle/>
                    <a:p>
                      <a:endParaRPr lang="fr-FR"/>
                    </a:p>
                  </a:txBody>
                  <a:tcPr/>
                </a:tc>
                <a:tc rowSpan="2" hMerge="1">
                  <a:txBody>
                    <a:bodyPr/>
                    <a:lstStyle/>
                    <a:p>
                      <a:endParaRPr lang="fr-FR"/>
                    </a:p>
                  </a:txBody>
                  <a:tcPr/>
                </a:tc>
                <a:extLst>
                  <a:ext uri="{0D108BD9-81ED-4DB2-BD59-A6C34878D82A}">
                    <a16:rowId xmlns:a16="http://schemas.microsoft.com/office/drawing/2014/main" val="10087"/>
                  </a:ext>
                </a:extLst>
              </a:tr>
              <a:tr h="31750">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rowSpan="6">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IP.2.3</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D8E4BC"/>
                    </a:solidFill>
                  </a:tcPr>
                </a:tc>
                <a:tc rowSpan="6">
                  <a:txBody>
                    <a:bodyPr/>
                    <a:lstStyle/>
                    <a:p>
                      <a:pPr marL="0" marR="0" lvl="0" indent="0" algn="just"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Écrire un programme dans lequel des actions sont déclenchées par des événements extérieurs.</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IP.2.3.1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D8E4BC"/>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Notions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algorithme et de programme.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gridSpan="4"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extLst>
                  <a:ext uri="{0D108BD9-81ED-4DB2-BD59-A6C34878D82A}">
                    <a16:rowId xmlns:a16="http://schemas.microsoft.com/office/drawing/2014/main" val="10088"/>
                  </a:ext>
                </a:extLst>
              </a:tr>
              <a:tr h="31750">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vMerge="1">
                  <a:txBody>
                    <a:bodyPr/>
                    <a:lstStyle/>
                    <a:p>
                      <a:endParaRPr lang="fr-FR"/>
                    </a:p>
                  </a:txBody>
                  <a:tcPr/>
                </a:tc>
                <a:tc vMerge="1">
                  <a:txBody>
                    <a:bodyPr/>
                    <a:lstStyle/>
                    <a:p>
                      <a:endParaRPr lang="fr-FR"/>
                    </a:p>
                  </a:txBody>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IP.2.3.2</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D8E4BC"/>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Notion de variable informatique.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10089"/>
                  </a:ext>
                </a:extLst>
              </a:tr>
              <a:tr h="79375">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vMerge="1">
                  <a:txBody>
                    <a:bodyPr/>
                    <a:lstStyle/>
                    <a:p>
                      <a:endParaRPr lang="fr-FR"/>
                    </a:p>
                  </a:txBody>
                  <a:tcPr/>
                </a:tc>
                <a:tc vMerge="1">
                  <a:txBody>
                    <a:bodyPr/>
                    <a:lstStyle/>
                    <a:p>
                      <a:endParaRPr lang="fr-FR"/>
                    </a:p>
                  </a:txBody>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IP.2.3.3</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D8E4BC"/>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Déclenchement d'une action par un événement, séquences d'instructions, boucles, instructions conditionnelles.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90"/>
                  </a:ext>
                </a:extLst>
              </a:tr>
              <a:tr h="31750">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vMerge="1">
                  <a:txBody>
                    <a:bodyPr/>
                    <a:lstStyle/>
                    <a:p>
                      <a:endParaRPr lang="fr-FR"/>
                    </a:p>
                  </a:txBody>
                  <a:tcPr/>
                </a:tc>
                <a:tc vMerge="1">
                  <a:txBody>
                    <a:bodyPr/>
                    <a:lstStyle/>
                    <a:p>
                      <a:endParaRPr lang="fr-FR"/>
                    </a:p>
                  </a:txBody>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IP.2.3.4</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D8E4BC"/>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Systèmes embarqués.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91"/>
                  </a:ext>
                </a:extLst>
              </a:tr>
              <a:tr h="31750">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vMerge="1">
                  <a:txBody>
                    <a:bodyPr/>
                    <a:lstStyle/>
                    <a:p>
                      <a:endParaRPr lang="fr-FR"/>
                    </a:p>
                  </a:txBody>
                  <a:tcPr/>
                </a:tc>
                <a:tc vMerge="1">
                  <a:txBody>
                    <a:bodyPr/>
                    <a:lstStyle/>
                    <a:p>
                      <a:endParaRPr lang="fr-FR"/>
                    </a:p>
                  </a:txBody>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IP.2.3.5</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D8E4BC"/>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Forme et transmission du signal.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92"/>
                  </a:ext>
                </a:extLst>
              </a:tr>
              <a:tr h="31750">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vMerge="1">
                  <a:txBody>
                    <a:bodyPr/>
                    <a:lstStyle/>
                    <a:p>
                      <a:endParaRPr lang="fr-FR"/>
                    </a:p>
                  </a:txBody>
                  <a:tcPr/>
                </a:tc>
                <a:tc vMerge="1">
                  <a:txBody>
                    <a:bodyPr/>
                    <a:lstStyle/>
                    <a:p>
                      <a:endParaRPr lang="fr-FR"/>
                    </a:p>
                  </a:txBody>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IP.2.3.6</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D8E4BC"/>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Capteur, actionneur, interface.</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93"/>
                  </a:ext>
                </a:extLst>
              </a:tr>
            </a:tbl>
          </a:graphicData>
        </a:graphic>
      </p:graphicFrame>
      <p:sp>
        <p:nvSpPr>
          <p:cNvPr id="5" name="Rectangle à coins arrondis 4"/>
          <p:cNvSpPr>
            <a:spLocks noChangeArrowheads="1"/>
          </p:cNvSpPr>
          <p:nvPr/>
        </p:nvSpPr>
        <p:spPr bwMode="auto">
          <a:xfrm>
            <a:off x="196850" y="5300663"/>
            <a:ext cx="3367088" cy="1173162"/>
          </a:xfrm>
          <a:prstGeom prst="wedgeRoundRectCallout">
            <a:avLst>
              <a:gd name="adj1" fmla="val 1745"/>
              <a:gd name="adj2" fmla="val -292745"/>
              <a:gd name="adj3" fmla="val 16667"/>
            </a:avLst>
          </a:prstGeom>
          <a:gradFill rotWithShape="1">
            <a:gsLst>
              <a:gs pos="0">
                <a:srgbClr val="3F80CD"/>
              </a:gs>
              <a:gs pos="100000">
                <a:srgbClr val="9BC1FF"/>
              </a:gs>
            </a:gsLst>
            <a:lin ang="16200000"/>
          </a:gradFill>
          <a:ln w="9525">
            <a:solidFill>
              <a:srgbClr val="4A7EBB"/>
            </a:solidFill>
            <a:miter lim="800000"/>
            <a:headEnd/>
            <a:tailEnd/>
          </a:ln>
          <a:effectLst>
            <a:outerShdw blurRad="40000" dist="23000" dir="5400000" rotWithShape="0">
              <a:srgbClr val="000000">
                <a:alpha val="34999"/>
              </a:srgbClr>
            </a:outerShdw>
          </a:effectLst>
        </p:spPr>
        <p:txBody>
          <a:bodyPr anchor="ctr"/>
          <a:lstStyle/>
          <a:p>
            <a:pPr algn="ctr"/>
            <a:r>
              <a:rPr lang="fr-FR">
                <a:solidFill>
                  <a:srgbClr val="FFFFFF"/>
                </a:solidFill>
              </a:rPr>
              <a:t>Relation entre les domaines du socle, les compétences développées et les thématiques en techno</a:t>
            </a:r>
          </a:p>
        </p:txBody>
      </p:sp>
    </p:spTree>
    <p:extLst>
      <p:ext uri="{BB962C8B-B14F-4D97-AF65-F5344CB8AC3E}">
        <p14:creationId xmlns:p14="http://schemas.microsoft.com/office/powerpoint/2010/main" val="933699973"/>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nvPr>
        </p:nvSpPr>
        <p:spPr>
          <a:xfrm>
            <a:off x="1042988" y="333375"/>
            <a:ext cx="7772400" cy="792163"/>
          </a:xfrm>
        </p:spPr>
        <p:txBody>
          <a:bodyPr/>
          <a:lstStyle/>
          <a:p>
            <a:pPr eaLnBrk="1" hangingPunct="1">
              <a:spcBef>
                <a:spcPct val="20000"/>
              </a:spcBef>
            </a:pPr>
            <a:r>
              <a:rPr lang="fr-FR" sz="2000" b="0" cap="none">
                <a:solidFill>
                  <a:srgbClr val="898989"/>
                </a:solidFill>
                <a:latin typeface="Calibri" charset="0"/>
                <a:hlinkClick r:id="rId2" tooltip="RA16_C4_TECH_Outil_progression_pedagogique (XLSX-118.47 Ko-Nouvelle fenêtre)"/>
              </a:rPr>
              <a:t>Outil d'aide à l'élaboration de progression pédagogique en technologie (format Excel)</a:t>
            </a:r>
            <a:br>
              <a:rPr lang="fr-FR" sz="2000" b="0" cap="none">
                <a:solidFill>
                  <a:srgbClr val="898989"/>
                </a:solidFill>
                <a:latin typeface="Calibri" charset="0"/>
              </a:rPr>
            </a:br>
            <a:endParaRPr lang="fr-FR" sz="2000" cap="none">
              <a:latin typeface="Calibri" charset="0"/>
            </a:endParaRPr>
          </a:p>
        </p:txBody>
      </p:sp>
      <p:sp>
        <p:nvSpPr>
          <p:cNvPr id="3" name="Espace réservé du texte 2"/>
          <p:cNvSpPr>
            <a:spLocks noGrp="1"/>
          </p:cNvSpPr>
          <p:nvPr>
            <p:ph type="body" idx="1"/>
          </p:nvPr>
        </p:nvSpPr>
        <p:spPr>
          <a:xfrm>
            <a:off x="684213" y="1484313"/>
            <a:ext cx="8208962" cy="4968875"/>
          </a:xfrm>
        </p:spPr>
        <p:txBody>
          <a:bodyPr/>
          <a:lstStyle/>
          <a:p>
            <a:pPr>
              <a:buFont typeface="Arial" pitchFamily="34" charset="0"/>
              <a:buNone/>
              <a:defRPr/>
            </a:pPr>
            <a:endParaRPr lang="fr-FR" dirty="0"/>
          </a:p>
        </p:txBody>
      </p:sp>
      <p:graphicFrame>
        <p:nvGraphicFramePr>
          <p:cNvPr id="4" name="Tableau 3"/>
          <p:cNvGraphicFramePr>
            <a:graphicFrameLocks noGrp="1"/>
          </p:cNvGraphicFramePr>
          <p:nvPr/>
        </p:nvGraphicFramePr>
        <p:xfrm>
          <a:off x="755650" y="1484313"/>
          <a:ext cx="7975600" cy="4789062"/>
        </p:xfrm>
        <a:graphic>
          <a:graphicData uri="http://schemas.openxmlformats.org/drawingml/2006/table">
            <a:tbl>
              <a:tblPr/>
              <a:tblGrid>
                <a:gridCol w="682625">
                  <a:extLst>
                    <a:ext uri="{9D8B030D-6E8A-4147-A177-3AD203B41FA5}">
                      <a16:colId xmlns:a16="http://schemas.microsoft.com/office/drawing/2014/main" val="20000"/>
                    </a:ext>
                  </a:extLst>
                </a:gridCol>
                <a:gridCol w="920750">
                  <a:extLst>
                    <a:ext uri="{9D8B030D-6E8A-4147-A177-3AD203B41FA5}">
                      <a16:colId xmlns:a16="http://schemas.microsoft.com/office/drawing/2014/main" val="20001"/>
                    </a:ext>
                  </a:extLst>
                </a:gridCol>
                <a:gridCol w="920750">
                  <a:extLst>
                    <a:ext uri="{9D8B030D-6E8A-4147-A177-3AD203B41FA5}">
                      <a16:colId xmlns:a16="http://schemas.microsoft.com/office/drawing/2014/main" val="20002"/>
                    </a:ext>
                  </a:extLst>
                </a:gridCol>
                <a:gridCol w="200025">
                  <a:extLst>
                    <a:ext uri="{9D8B030D-6E8A-4147-A177-3AD203B41FA5}">
                      <a16:colId xmlns:a16="http://schemas.microsoft.com/office/drawing/2014/main" val="20003"/>
                    </a:ext>
                  </a:extLst>
                </a:gridCol>
                <a:gridCol w="200025">
                  <a:extLst>
                    <a:ext uri="{9D8B030D-6E8A-4147-A177-3AD203B41FA5}">
                      <a16:colId xmlns:a16="http://schemas.microsoft.com/office/drawing/2014/main" val="20004"/>
                    </a:ext>
                  </a:extLst>
                </a:gridCol>
                <a:gridCol w="193675">
                  <a:extLst>
                    <a:ext uri="{9D8B030D-6E8A-4147-A177-3AD203B41FA5}">
                      <a16:colId xmlns:a16="http://schemas.microsoft.com/office/drawing/2014/main" val="20005"/>
                    </a:ext>
                  </a:extLst>
                </a:gridCol>
                <a:gridCol w="155575">
                  <a:extLst>
                    <a:ext uri="{9D8B030D-6E8A-4147-A177-3AD203B41FA5}">
                      <a16:colId xmlns:a16="http://schemas.microsoft.com/office/drawing/2014/main" val="20006"/>
                    </a:ext>
                  </a:extLst>
                </a:gridCol>
                <a:gridCol w="153988">
                  <a:extLst>
                    <a:ext uri="{9D8B030D-6E8A-4147-A177-3AD203B41FA5}">
                      <a16:colId xmlns:a16="http://schemas.microsoft.com/office/drawing/2014/main" val="20007"/>
                    </a:ext>
                  </a:extLst>
                </a:gridCol>
                <a:gridCol w="1046162">
                  <a:extLst>
                    <a:ext uri="{9D8B030D-6E8A-4147-A177-3AD203B41FA5}">
                      <a16:colId xmlns:a16="http://schemas.microsoft.com/office/drawing/2014/main" val="20008"/>
                    </a:ext>
                  </a:extLst>
                </a:gridCol>
                <a:gridCol w="1044575">
                  <a:extLst>
                    <a:ext uri="{9D8B030D-6E8A-4147-A177-3AD203B41FA5}">
                      <a16:colId xmlns:a16="http://schemas.microsoft.com/office/drawing/2014/main" val="20009"/>
                    </a:ext>
                  </a:extLst>
                </a:gridCol>
                <a:gridCol w="669925">
                  <a:extLst>
                    <a:ext uri="{9D8B030D-6E8A-4147-A177-3AD203B41FA5}">
                      <a16:colId xmlns:a16="http://schemas.microsoft.com/office/drawing/2014/main" val="20010"/>
                    </a:ext>
                  </a:extLst>
                </a:gridCol>
                <a:gridCol w="669925">
                  <a:extLst>
                    <a:ext uri="{9D8B030D-6E8A-4147-A177-3AD203B41FA5}">
                      <a16:colId xmlns:a16="http://schemas.microsoft.com/office/drawing/2014/main" val="20011"/>
                    </a:ext>
                  </a:extLst>
                </a:gridCol>
                <a:gridCol w="155575">
                  <a:extLst>
                    <a:ext uri="{9D8B030D-6E8A-4147-A177-3AD203B41FA5}">
                      <a16:colId xmlns:a16="http://schemas.microsoft.com/office/drawing/2014/main" val="20012"/>
                    </a:ext>
                  </a:extLst>
                </a:gridCol>
                <a:gridCol w="185738">
                  <a:extLst>
                    <a:ext uri="{9D8B030D-6E8A-4147-A177-3AD203B41FA5}">
                      <a16:colId xmlns:a16="http://schemas.microsoft.com/office/drawing/2014/main" val="20013"/>
                    </a:ext>
                  </a:extLst>
                </a:gridCol>
                <a:gridCol w="155575">
                  <a:extLst>
                    <a:ext uri="{9D8B030D-6E8A-4147-A177-3AD203B41FA5}">
                      <a16:colId xmlns:a16="http://schemas.microsoft.com/office/drawing/2014/main" val="20014"/>
                    </a:ext>
                  </a:extLst>
                </a:gridCol>
                <a:gridCol w="155575">
                  <a:extLst>
                    <a:ext uri="{9D8B030D-6E8A-4147-A177-3AD203B41FA5}">
                      <a16:colId xmlns:a16="http://schemas.microsoft.com/office/drawing/2014/main" val="20015"/>
                    </a:ext>
                  </a:extLst>
                </a:gridCol>
                <a:gridCol w="465137">
                  <a:extLst>
                    <a:ext uri="{9D8B030D-6E8A-4147-A177-3AD203B41FA5}">
                      <a16:colId xmlns:a16="http://schemas.microsoft.com/office/drawing/2014/main" val="20016"/>
                    </a:ext>
                  </a:extLst>
                </a:gridCol>
              </a:tblGrid>
              <a:tr h="60325">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Calibri" charset="0"/>
                          <a:ea typeface="ＭＳ Ｐゴシック" charset="0"/>
                          <a:cs typeface="Arial" charset="0"/>
                        </a:rPr>
                        <a:t>TECHNOLOGIE - programme 2016 - Cycle 4</a:t>
                      </a:r>
                    </a:p>
                  </a:txBody>
                  <a:tcPr marL="1307" marR="1307" marT="1307" marB="0"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gridSpan="2">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1" i="1"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hMerge="1">
                  <a:txBody>
                    <a:bodyPr/>
                    <a:lstStyle/>
                    <a:p>
                      <a:endParaRPr lang="fr-FR"/>
                    </a:p>
                  </a:txBody>
                  <a:tcPr/>
                </a:tc>
                <a:tc gridSpan="4">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1" i="1"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hMerge="1">
                  <a:txBody>
                    <a:bodyPr/>
                    <a:lstStyle/>
                    <a:p>
                      <a:endParaRPr lang="fr-FR"/>
                    </a:p>
                  </a:txBody>
                  <a:tcPr/>
                </a:tc>
                <a:tc hMerge="1">
                  <a:txBody>
                    <a:bodyPr/>
                    <a:lstStyle/>
                    <a:p>
                      <a:endParaRPr lang="fr-FR"/>
                    </a:p>
                  </a:txBody>
                  <a:tcPr/>
                </a:tc>
                <a:tc hMerge="1">
                  <a:txBody>
                    <a:bodyPr/>
                    <a:lstStyle/>
                    <a:p>
                      <a:endParaRPr lang="fr-FR"/>
                    </a:p>
                  </a:txBody>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Calibri" charset="0"/>
                          <a:ea typeface="ＭＳ Ｐゴシック" charset="0"/>
                          <a:cs typeface="Arial" charset="0"/>
                        </a:rPr>
                        <a:t>Thématiques</a:t>
                      </a:r>
                    </a:p>
                  </a:txBody>
                  <a:tcPr marL="1307" marR="1307" marT="1307" marB="0" anchor="b" horzOverflow="overflow">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gridSpan="3">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a:t>
                      </a:r>
                    </a:p>
                  </a:txBody>
                  <a:tcPr marL="1307" marR="1307" marT="1307" marB="0" anchor="b" horzOverflow="overflow">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hMerge="1">
                  <a:txBody>
                    <a:bodyPr/>
                    <a:lstStyle/>
                    <a:p>
                      <a:endParaRPr lang="fr-FR"/>
                    </a:p>
                  </a:txBody>
                  <a:tcPr/>
                </a:tc>
                <a:tc hMerge="1">
                  <a:txBody>
                    <a:bodyPr/>
                    <a:lstStyle/>
                    <a:p>
                      <a:endParaRPr lang="fr-FR"/>
                    </a:p>
                  </a:txBody>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31849B"/>
                          </a:solidFill>
                          <a:effectLst/>
                          <a:latin typeface="Calibri" charset="0"/>
                          <a:ea typeface="ＭＳ Ｐゴシック" charset="0"/>
                          <a:cs typeface="Arial" charset="0"/>
                        </a:rPr>
                        <a:t>DIC </a:t>
                      </a: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gridSpan="3">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31849B"/>
                          </a:solidFill>
                          <a:effectLst/>
                          <a:latin typeface="Calibri" charset="0"/>
                          <a:ea typeface="ＭＳ Ｐゴシック" charset="0"/>
                          <a:cs typeface="Arial" charset="0"/>
                        </a:rPr>
                        <a:t>Design, innovation et créativité</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0"/>
                  </a:ext>
                </a:extLst>
              </a:tr>
              <a:tr h="63500">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Calibri" charset="0"/>
                          <a:ea typeface="ＭＳ Ｐゴシック" charset="0"/>
                          <a:cs typeface="Arial" charset="0"/>
                        </a:rPr>
                        <a:t>Domaines du socle</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DAEEF3"/>
                    </a:solidFill>
                  </a:tcPr>
                </a:tc>
                <a:tc gridSpan="2">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Calibri" charset="0"/>
                          <a:ea typeface="ＭＳ Ｐゴシック" charset="0"/>
                          <a:cs typeface="Arial" charset="0"/>
                        </a:rPr>
                        <a:t>Compétences travaillées </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DAEEF3"/>
                    </a:solidFill>
                  </a:tcPr>
                </a:tc>
                <a:tc hMerge="1">
                  <a:txBody>
                    <a:bodyPr/>
                    <a:lstStyle/>
                    <a:p>
                      <a:endParaRPr lang="fr-FR"/>
                    </a:p>
                  </a:txBody>
                  <a:tcPr/>
                </a:tc>
                <a:tc gridSpan="4">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Calibri" charset="0"/>
                          <a:ea typeface="ＭＳ Ｐゴシック" charset="0"/>
                          <a:cs typeface="Arial" charset="0"/>
                        </a:rPr>
                        <a:t>Compétences du programme par thématique</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hMerge="1">
                  <a:txBody>
                    <a:bodyPr/>
                    <a:lstStyle/>
                    <a:p>
                      <a:endParaRPr lang="fr-FR"/>
                    </a:p>
                  </a:txBody>
                  <a:tcPr/>
                </a:tc>
                <a:tc hMerge="1">
                  <a:txBody>
                    <a:bodyPr/>
                    <a:lstStyle/>
                    <a:p>
                      <a:endParaRPr lang="fr-FR"/>
                    </a:p>
                  </a:txBody>
                  <a:tcPr/>
                </a:tc>
                <a:tc hMerge="1">
                  <a:txBody>
                    <a:bodyPr/>
                    <a:lstStyle/>
                    <a:p>
                      <a:endParaRPr lang="fr-FR"/>
                    </a:p>
                  </a:txBody>
                  <a:tcPr/>
                </a:tc>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Calibri" charset="0"/>
                          <a:ea typeface="ＭＳ Ｐゴシック" charset="0"/>
                          <a:cs typeface="Arial" charset="0"/>
                        </a:rPr>
                        <a:t>→</a:t>
                      </a:r>
                    </a:p>
                  </a:txBody>
                  <a:tcPr marL="1307" marR="1307" marT="1307" marB="0" anchor="ctr"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just" defTabSz="457200" rtl="0" eaLnBrk="1" fontAlgn="b"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31849B"/>
                          </a:solidFill>
                          <a:effectLst/>
                          <a:latin typeface="Calibri" charset="0"/>
                          <a:ea typeface="ＭＳ Ｐゴシック" charset="0"/>
                          <a:cs typeface="Arial" charset="0"/>
                        </a:rPr>
                        <a:t>Design, innovation et créativité</a:t>
                      </a:r>
                    </a:p>
                  </a:txBody>
                  <a:tcPr marL="1307" marR="1307" marT="1307" marB="0" anchor="b" horzOverflow="overflow">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31849B"/>
                          </a:solidFill>
                          <a:effectLst/>
                          <a:latin typeface="Calibri" charset="0"/>
                          <a:ea typeface="ＭＳ Ｐゴシック" charset="0"/>
                          <a:cs typeface="Arial" charset="0"/>
                        </a:rPr>
                        <a:t>OTSCIS</a:t>
                      </a: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B7DEE8"/>
                    </a:solidFill>
                  </a:tcPr>
                </a:tc>
                <a:tc gridSpan="3">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31849B"/>
                          </a:solidFill>
                          <a:effectLst/>
                          <a:latin typeface="Calibri" charset="0"/>
                          <a:ea typeface="ＭＳ Ｐゴシック" charset="0"/>
                          <a:cs typeface="Arial" charset="0"/>
                        </a:rPr>
                        <a:t>Les objets techniques, les services et les changements induits dans la société</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1"/>
                  </a:ext>
                </a:extLst>
              </a:tr>
              <a:tr h="63500">
                <a:tc rowSpan="5">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Calibri" charset="0"/>
                          <a:ea typeface="ＭＳ Ｐゴシック" charset="0"/>
                          <a:cs typeface="Arial" charset="0"/>
                        </a:rPr>
                        <a:t>4 - les systèmes naturels et les systèmes techniques</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DAEEF3"/>
                    </a:solidFill>
                  </a:tcPr>
                </a:tc>
                <a:tc>
                  <a:txBody>
                    <a:bodyPr/>
                    <a:lstStyle/>
                    <a:p>
                      <a:pPr marL="0" marR="0" lvl="0" indent="0" algn="r" defTabSz="457200" rtl="0" eaLnBrk="1" fontAlgn="t" latinLnBrk="0" hangingPunct="1">
                        <a:lnSpc>
                          <a:spcPct val="100000"/>
                        </a:lnSpc>
                        <a:spcBef>
                          <a:spcPct val="0"/>
                        </a:spcBef>
                        <a:spcAft>
                          <a:spcPct val="0"/>
                        </a:spcAft>
                        <a:buClrTx/>
                        <a:buSzTx/>
                        <a:buFontTx/>
                        <a:buNone/>
                        <a:tabLst/>
                      </a:pPr>
                      <a:r>
                        <a:rPr kumimoji="0" lang="fr-FR" sz="100" b="1" i="0" u="none" strike="noStrike" cap="none" normalizeH="0" baseline="0">
                          <a:ln>
                            <a:noFill/>
                          </a:ln>
                          <a:solidFill>
                            <a:srgbClr val="000000"/>
                          </a:solidFill>
                          <a:effectLst/>
                          <a:latin typeface="Calibri" charset="0"/>
                          <a:ea typeface="ＭＳ Ｐゴシック" charset="0"/>
                          <a:cs typeface="Arial" charset="0"/>
                        </a:rPr>
                        <a:t>1</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 b="1" i="0" u="none" strike="noStrike" cap="none" normalizeH="0" baseline="0">
                          <a:ln>
                            <a:noFill/>
                          </a:ln>
                          <a:solidFill>
                            <a:srgbClr val="000000"/>
                          </a:solidFill>
                          <a:effectLst/>
                          <a:latin typeface="Calibri" charset="0"/>
                          <a:ea typeface="ＭＳ Ｐゴシック" charset="0"/>
                          <a:cs typeface="Arial" charset="0"/>
                        </a:rPr>
                        <a:t>Pratiquer des démarches scientifiques et technologiques</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solidFill>
                      <a:srgbClr val="DAEEF3"/>
                    </a:solid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Calibri" charset="0"/>
                          <a:ea typeface="ＭＳ Ｐゴシック" charset="0"/>
                          <a:cs typeface="Arial" charset="0"/>
                        </a:rPr>
                        <a:t>Design</a:t>
                      </a:r>
                    </a:p>
                  </a:txBody>
                  <a:tcPr marL="1307" marR="1307" marT="1307" marB="0"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Calibri" charset="0"/>
                          <a:ea typeface="ＭＳ Ｐゴシック" charset="0"/>
                          <a:cs typeface="Arial" charset="0"/>
                        </a:rPr>
                        <a:t>Évolution-description</a:t>
                      </a:r>
                    </a:p>
                  </a:txBody>
                  <a:tcPr marL="1307" marR="1307" marT="1307" marB="0"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Calibri" charset="0"/>
                          <a:ea typeface="ＭＳ Ｐゴシック" charset="0"/>
                          <a:cs typeface="Arial" charset="0"/>
                        </a:rPr>
                        <a:t>Modélisation</a:t>
                      </a:r>
                    </a:p>
                  </a:txBody>
                  <a:tcPr marL="1307" marR="1307" marT="1307" marB="0"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Calibri" charset="0"/>
                          <a:ea typeface="ＭＳ Ｐゴシック" charset="0"/>
                          <a:cs typeface="Arial" charset="0"/>
                        </a:rPr>
                        <a:t>Info</a:t>
                      </a:r>
                    </a:p>
                  </a:txBody>
                  <a:tcPr marL="1307" marR="1307" marT="1307" marB="0"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just" defTabSz="457200" rtl="0" eaLnBrk="1" fontAlgn="t"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Calibri" charset="0"/>
                          <a:ea typeface="ＭＳ Ｐゴシック" charset="0"/>
                          <a:cs typeface="Arial" charset="0"/>
                        </a:rPr>
                        <a:t>Attendus de fin de cycle</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2CDDC"/>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31849B"/>
                          </a:solidFill>
                          <a:effectLst/>
                          <a:latin typeface="Calibri" charset="0"/>
                          <a:ea typeface="ＭＳ Ｐゴシック" charset="0"/>
                          <a:cs typeface="Arial" charset="0"/>
                        </a:rPr>
                        <a:t>MSOST</a:t>
                      </a: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gridSpan="3">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31849B"/>
                          </a:solidFill>
                          <a:effectLst/>
                          <a:latin typeface="Calibri" charset="0"/>
                          <a:ea typeface="ＭＳ Ｐゴシック" charset="0"/>
                          <a:cs typeface="Arial" charset="0"/>
                        </a:rPr>
                        <a:t>La modélisation et la simulation des objets et systèmes techniques </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2"/>
                  </a:ext>
                </a:extLst>
              </a:tr>
              <a:tr h="153988">
                <a:tc vMerge="1">
                  <a:txBody>
                    <a:bodyPr/>
                    <a:lstStyle/>
                    <a:p>
                      <a:endParaRPr lang="fr-FR"/>
                    </a:p>
                  </a:txBody>
                  <a:tcPr/>
                </a:tc>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CT 1.1</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A"/>
                          </a:solidFill>
                          <a:effectLst/>
                          <a:latin typeface="Calibri" charset="0"/>
                          <a:ea typeface="ＭＳ Ｐゴシック" charset="0"/>
                          <a:cs typeface="Arial" charset="0"/>
                        </a:rPr>
                        <a:t>► Imaginer, synthétiser, formaliser et respecter une procédure, un protocole. </a:t>
                      </a:r>
                    </a:p>
                  </a:txBody>
                  <a:tcPr marL="11760"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DIC.1.3</a:t>
                      </a: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MSOST.1.1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just"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Imaginer des solutions en réponse aux besoins, matérialiser des idées en intégrant une dimension design.</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31849B"/>
                          </a:solidFill>
                          <a:effectLst/>
                          <a:latin typeface="Calibri" charset="0"/>
                          <a:ea typeface="ＭＳ Ｐゴシック" charset="0"/>
                          <a:cs typeface="Arial" charset="0"/>
                        </a:rPr>
                        <a:t>IP</a:t>
                      </a: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D8E4BC"/>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31849B"/>
                          </a:solidFill>
                          <a:effectLst/>
                          <a:latin typeface="Calibri" charset="0"/>
                          <a:ea typeface="ＭＳ Ｐゴシック" charset="0"/>
                          <a:cs typeface="Arial" charset="0"/>
                        </a:rPr>
                        <a:t>L</a:t>
                      </a:r>
                      <a:r>
                        <a:rPr kumimoji="0" lang="ja-JP" altLang="fr-FR" sz="200" b="1" i="0" u="none" strike="noStrike" cap="none" normalizeH="0" baseline="0">
                          <a:ln>
                            <a:noFill/>
                          </a:ln>
                          <a:solidFill>
                            <a:srgbClr val="31849B"/>
                          </a:solidFill>
                          <a:effectLst/>
                          <a:latin typeface="Calibri" charset="0"/>
                          <a:ea typeface="ＭＳ Ｐゴシック" charset="0"/>
                          <a:cs typeface="Arial" charset="0"/>
                        </a:rPr>
                        <a:t>’</a:t>
                      </a:r>
                      <a:r>
                        <a:rPr kumimoji="0" lang="fr-FR" sz="200" b="1" i="0" u="none" strike="noStrike" cap="none" normalizeH="0" baseline="0">
                          <a:ln>
                            <a:noFill/>
                          </a:ln>
                          <a:solidFill>
                            <a:srgbClr val="31849B"/>
                          </a:solidFill>
                          <a:effectLst/>
                          <a:latin typeface="Calibri" charset="0"/>
                          <a:ea typeface="ＭＳ Ｐゴシック" charset="0"/>
                          <a:cs typeface="Arial" charset="0"/>
                        </a:rPr>
                        <a:t>informatique et la programmation</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47625">
                <a:tc vMerge="1">
                  <a:txBody>
                    <a:bodyPr/>
                    <a:lstStyle/>
                    <a:p>
                      <a:endParaRPr lang="fr-FR"/>
                    </a:p>
                  </a:txBody>
                  <a:tcPr/>
                </a:tc>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CT 1.2</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A"/>
                          </a:solidFill>
                          <a:effectLst/>
                          <a:latin typeface="Calibri" charset="0"/>
                          <a:ea typeface="ＭＳ Ｐゴシック" charset="0"/>
                          <a:cs typeface="Arial" charset="0"/>
                        </a:rPr>
                        <a:t>► Mesurer des grandeurs de manière directe ou indirecte. </a:t>
                      </a:r>
                    </a:p>
                  </a:txBody>
                  <a:tcPr marL="11760"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MSOST.1.6</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1270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just"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Réaliser, de manière collaborative, le prototype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un objet communicant.</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a:noFill/>
                    </a:lnR>
                    <a:lnT>
                      <a:noFill/>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10004"/>
                  </a:ext>
                </a:extLst>
              </a:tr>
              <a:tr h="44450">
                <a:tc vMerge="1">
                  <a:txBody>
                    <a:bodyPr/>
                    <a:lstStyle/>
                    <a:p>
                      <a:endParaRPr lang="fr-FR"/>
                    </a:p>
                  </a:txBody>
                  <a:tcPr/>
                </a:tc>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CT 1.3</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A"/>
                          </a:solidFill>
                          <a:effectLst/>
                          <a:latin typeface="Calibri" charset="0"/>
                          <a:ea typeface="ＭＳ Ｐゴシック" charset="0"/>
                          <a:cs typeface="Arial" charset="0"/>
                        </a:rPr>
                        <a:t>► Rechercher des solutions techniques à un problème posé, expliciter ses choix et les communiquer en argumentant. </a:t>
                      </a:r>
                    </a:p>
                  </a:txBody>
                  <a:tcPr marL="11760"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DIC.1.5</a:t>
                      </a: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1"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1" u="none" strike="noStrike" cap="none" normalizeH="0" baseline="0">
                          <a:ln>
                            <a:noFill/>
                          </a:ln>
                          <a:solidFill>
                            <a:srgbClr val="000000"/>
                          </a:solidFill>
                          <a:effectLst/>
                          <a:latin typeface="Calibri" charset="0"/>
                          <a:ea typeface="ＭＳ Ｐゴシック" charset="0"/>
                          <a:cs typeface="Arial" charset="0"/>
                        </a:rPr>
                        <a:t>Compétences</a:t>
                      </a:r>
                    </a:p>
                  </a:txBody>
                  <a:tcPr marL="1307" marR="1307" marT="1307" marB="0" anchor="b" horzOverflow="overflow">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1"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1" u="none" strike="noStrike" cap="none" normalizeH="0" baseline="0">
                          <a:ln>
                            <a:noFill/>
                          </a:ln>
                          <a:solidFill>
                            <a:srgbClr val="000000"/>
                          </a:solidFill>
                          <a:effectLst/>
                          <a:latin typeface="Calibri" charset="0"/>
                          <a:ea typeface="ＭＳ Ｐゴシック" charset="0"/>
                          <a:cs typeface="Arial" charset="0"/>
                        </a:rPr>
                        <a:t>Connaissances </a:t>
                      </a:r>
                    </a:p>
                  </a:txBody>
                  <a:tcPr marL="1307" marR="1307" marT="1307" marB="0" anchor="b" horzOverflow="overflow">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5"/>
                  </a:ext>
                </a:extLst>
              </a:tr>
              <a:tr h="63500">
                <a:tc vMerge="1">
                  <a:txBody>
                    <a:bodyPr/>
                    <a:lstStyle/>
                    <a:p>
                      <a:endParaRPr lang="fr-FR"/>
                    </a:p>
                  </a:txBody>
                  <a:tcPr/>
                </a:tc>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CT 1.4</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A"/>
                          </a:solidFill>
                          <a:effectLst/>
                          <a:latin typeface="Calibri" charset="0"/>
                          <a:ea typeface="ＭＳ Ｐゴシック" charset="0"/>
                          <a:cs typeface="Arial" charset="0"/>
                        </a:rPr>
                        <a:t>► Participer à l</a:t>
                      </a:r>
                      <a:r>
                        <a:rPr kumimoji="0" lang="ja-JP" altLang="fr-FR" sz="100" b="0" i="0" u="none" strike="noStrike" cap="none" normalizeH="0" baseline="0">
                          <a:ln>
                            <a:noFill/>
                          </a:ln>
                          <a:solidFill>
                            <a:srgbClr val="00000A"/>
                          </a:solidFill>
                          <a:effectLst/>
                          <a:latin typeface="Calibri" charset="0"/>
                          <a:ea typeface="ＭＳ Ｐゴシック" charset="0"/>
                          <a:cs typeface="Arial" charset="0"/>
                        </a:rPr>
                        <a:t>’</a:t>
                      </a:r>
                      <a:r>
                        <a:rPr kumimoji="0" lang="fr-FR" sz="100" b="0" i="0" u="none" strike="noStrike" cap="none" normalizeH="0" baseline="0">
                          <a:ln>
                            <a:noFill/>
                          </a:ln>
                          <a:solidFill>
                            <a:srgbClr val="00000A"/>
                          </a:solidFill>
                          <a:effectLst/>
                          <a:latin typeface="Calibri" charset="0"/>
                          <a:ea typeface="ＭＳ Ｐゴシック" charset="0"/>
                          <a:cs typeface="Arial" charset="0"/>
                        </a:rPr>
                        <a:t>organisation et au déroulement de projets.</a:t>
                      </a:r>
                    </a:p>
                  </a:txBody>
                  <a:tcPr marL="11760"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solidFill>
                      <a:srgbClr val="DAEEF3"/>
                    </a:solid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DIC.1.4</a:t>
                      </a: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Calibri" charset="0"/>
                          <a:ea typeface="ＭＳ Ｐゴシック" charset="0"/>
                          <a:cs typeface="Arial" charset="0"/>
                        </a:rPr>
                        <a:t>DIC.1</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Calibri" charset="0"/>
                          <a:ea typeface="ＭＳ Ｐゴシック" charset="0"/>
                          <a:cs typeface="Arial" charset="0"/>
                        </a:rPr>
                        <a:t>Imaginer des solutions en réponse aux besoins, matérialiser une idée en intégrant une dimension design</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1270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47625">
                <a:tc rowSpan="9">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100" b="1" i="0" u="none" strike="noStrike" cap="none" normalizeH="0" baseline="0">
                          <a:ln>
                            <a:noFill/>
                          </a:ln>
                          <a:solidFill>
                            <a:srgbClr val="000000"/>
                          </a:solidFill>
                          <a:effectLst/>
                          <a:latin typeface="Calibri" charset="0"/>
                          <a:ea typeface="ＭＳ Ｐゴシック" charset="0"/>
                          <a:cs typeface="Arial" charset="0"/>
                        </a:rPr>
                        <a:t>4 - les systèmes naturels et les systèmes techniques</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DAEEF3"/>
                    </a:solidFill>
                  </a:tcPr>
                </a:tc>
                <a:tc>
                  <a:txBody>
                    <a:bodyPr/>
                    <a:lstStyle/>
                    <a:p>
                      <a:pPr marL="0" marR="0" lvl="0" indent="0" algn="r" defTabSz="457200" rtl="0" eaLnBrk="1" fontAlgn="t" latinLnBrk="0" hangingPunct="1">
                        <a:lnSpc>
                          <a:spcPct val="100000"/>
                        </a:lnSpc>
                        <a:spcBef>
                          <a:spcPct val="0"/>
                        </a:spcBef>
                        <a:spcAft>
                          <a:spcPct val="0"/>
                        </a:spcAft>
                        <a:buClrTx/>
                        <a:buSzTx/>
                        <a:buFontTx/>
                        <a:buNone/>
                        <a:tabLst/>
                      </a:pPr>
                      <a:r>
                        <a:rPr kumimoji="0" lang="fr-FR" sz="100" b="1" i="0" u="none" strike="noStrike" cap="none" normalizeH="0" baseline="0">
                          <a:ln>
                            <a:noFill/>
                          </a:ln>
                          <a:solidFill>
                            <a:srgbClr val="000000"/>
                          </a:solidFill>
                          <a:effectLst/>
                          <a:latin typeface="Calibri" charset="0"/>
                          <a:ea typeface="ＭＳ Ｐゴシック" charset="0"/>
                          <a:cs typeface="Arial" charset="0"/>
                        </a:rPr>
                        <a:t>2</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 b="1" i="0" u="none" strike="noStrike" cap="none" normalizeH="0" baseline="0">
                          <a:ln>
                            <a:noFill/>
                          </a:ln>
                          <a:solidFill>
                            <a:srgbClr val="000000"/>
                          </a:solidFill>
                          <a:effectLst/>
                          <a:latin typeface="Calibri" charset="0"/>
                          <a:ea typeface="ＭＳ Ｐゴシック" charset="0"/>
                          <a:cs typeface="Arial" charset="0"/>
                        </a:rPr>
                        <a:t>Concevoir, créer, réaliser</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solidFill>
                      <a:srgbClr val="DAEEF3"/>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DIC.1.1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Identifier un besoin (biens matériels ou services) et énoncer un problème technique.</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DIC.1.1.1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Besoin, contraintes, normalisation.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Calibri" charset="0"/>
                          <a:ea typeface="ＭＳ Ｐゴシック" charset="0"/>
                          <a:cs typeface="Arial" charset="0"/>
                        </a:rPr>
                        <a:t>→</a:t>
                      </a:r>
                    </a:p>
                  </a:txBody>
                  <a:tcPr marL="1307" marR="1307" marT="1307" marB="0" anchor="ctr"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gridSpan="4">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100" b="1" i="0" u="none" strike="noStrike" cap="none" normalizeH="0" baseline="0">
                          <a:ln>
                            <a:noFill/>
                          </a:ln>
                          <a:solidFill>
                            <a:srgbClr val="000000"/>
                          </a:solidFill>
                          <a:effectLst/>
                          <a:latin typeface="Calibri" charset="0"/>
                          <a:ea typeface="ＭＳ Ｐゴシック" charset="0"/>
                          <a:cs typeface="Arial" charset="0"/>
                        </a:rPr>
                        <a:t>Repères de progressivité</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7"/>
                  </a:ext>
                </a:extLst>
              </a:tr>
              <a:tr h="65088">
                <a:tc vMerge="1">
                  <a:txBody>
                    <a:bodyPr/>
                    <a:lstStyle/>
                    <a:p>
                      <a:endParaRPr lang="fr-FR"/>
                    </a:p>
                  </a:txBody>
                  <a:tcPr/>
                </a:tc>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CT 2.1</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 Identifier un besoin et énoncer un problème technique, identifier les conditions, contraintes (normes et règlements) et ressources correspondantes.</a:t>
                      </a:r>
                    </a:p>
                  </a:txBody>
                  <a:tcPr marL="11760"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DIC.1.1</a:t>
                      </a:r>
                    </a:p>
                  </a:txBody>
                  <a:tcPr marL="1307" marR="1307" marT="1307" marB="0" anchor="ctr"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lnTlToBr>
                      <a:noFill/>
                    </a:lnTlToBr>
                    <a:lnBlToTr>
                      <a:noFill/>
                    </a:lnBlToTr>
                    <a:solidFill>
                      <a:srgbClr val="FFFF00"/>
                    </a:solidFill>
                  </a:tcPr>
                </a:tc>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FFFFFF"/>
                          </a:solidFill>
                          <a:effectLst/>
                          <a:latin typeface="Calibri" charset="0"/>
                          <a:ea typeface="ＭＳ Ｐゴシック" charset="0"/>
                          <a:cs typeface="Arial" charset="0"/>
                        </a:rPr>
                        <a:t>DIC.1.2</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DIC.1.2</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lnTlToBr>
                      <a:noFill/>
                    </a:lnTlToBr>
                    <a:lnBlToTr>
                      <a:noFill/>
                    </a:lnBlToTr>
                    <a:solidFill>
                      <a:srgbClr val="FFFF00"/>
                    </a:solidFill>
                  </a:tcPr>
                </a:tc>
                <a:tc rowSpan="2">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Identifier les conditions, contraintes (normes et règlements) et ressources correspondantes, qualifier et quantifier simplement les performances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un objet technique existant ou à créer.</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DIC.1.2.1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lnTlToBr>
                      <a:noFill/>
                    </a:lnTlToBr>
                    <a:lnBlToTr>
                      <a:noFill/>
                    </a:lnBlToTr>
                    <a:solidFill>
                      <a:srgbClr val="FFFF00"/>
                    </a:solidFill>
                  </a:tcPr>
                </a:tc>
                <a:tc rowSpan="2">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Principaux éléments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un cahier des charges.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rowSpan="3" gridSpan="4">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S</a:t>
                      </a:r>
                      <a:r>
                        <a:rPr kumimoji="0" lang="ja-JP" altLang="fr-FR" sz="100" b="0" i="0" u="none" strike="noStrike" cap="none" normalizeH="0" baseline="0">
                          <a:ln>
                            <a:noFill/>
                          </a:ln>
                          <a:solidFill>
                            <a:srgbClr val="000000"/>
                          </a:solidFill>
                          <a:effectLst/>
                          <a:latin typeface="Calibri" charset="0"/>
                          <a:ea typeface="ＭＳ Ｐゴシック" charset="0"/>
                          <a:cs typeface="Arial" charset="0"/>
                        </a:rPr>
                        <a:t>’</a:t>
                      </a:r>
                      <a:r>
                        <a:rPr kumimoji="0" lang="fr-FR" sz="100" b="0" i="0" u="none" strike="noStrike" cap="none" normalizeH="0" baseline="0">
                          <a:ln>
                            <a:noFill/>
                          </a:ln>
                          <a:solidFill>
                            <a:srgbClr val="000000"/>
                          </a:solidFill>
                          <a:effectLst/>
                          <a:latin typeface="Calibri" charset="0"/>
                          <a:ea typeface="ＭＳ Ｐゴシック" charset="0"/>
                          <a:cs typeface="Arial" charset="0"/>
                        </a:rPr>
                        <a:t>agissant des activités de projet, la conception doit être introduite dès la classe de 5</a:t>
                      </a:r>
                      <a:r>
                        <a:rPr kumimoji="0" lang="fr-FR" sz="100" b="0" i="0" u="none" strike="noStrike" cap="none" normalizeH="0" baseline="30000">
                          <a:ln>
                            <a:noFill/>
                          </a:ln>
                          <a:solidFill>
                            <a:srgbClr val="000000"/>
                          </a:solidFill>
                          <a:effectLst/>
                          <a:latin typeface="Calibri" charset="0"/>
                          <a:ea typeface="ＭＳ Ｐゴシック" charset="0"/>
                          <a:cs typeface="Arial" charset="0"/>
                        </a:rPr>
                        <a:t>ème</a:t>
                      </a:r>
                      <a:r>
                        <a:rPr kumimoji="0" lang="fr-FR" sz="100" b="0" i="0" u="none" strike="noStrike" cap="none" normalizeH="0" baseline="0">
                          <a:ln>
                            <a:noFill/>
                          </a:ln>
                          <a:solidFill>
                            <a:srgbClr val="000000"/>
                          </a:solidFill>
                          <a:effectLst/>
                          <a:latin typeface="Calibri" charset="0"/>
                          <a:ea typeface="ＭＳ Ｐゴシック" charset="0"/>
                          <a:cs typeface="Arial" charset="0"/>
                        </a:rPr>
                        <a:t>, mais de façon progressive et modeste sur des projets simples. Des projets complets (conception, réalisation, validation) sont attendus en classe de 3</a:t>
                      </a:r>
                      <a:r>
                        <a:rPr kumimoji="0" lang="fr-FR" sz="100" b="0" i="0" u="none" strike="noStrike" cap="none" normalizeH="0" baseline="30000">
                          <a:ln>
                            <a:noFill/>
                          </a:ln>
                          <a:solidFill>
                            <a:srgbClr val="000000"/>
                          </a:solidFill>
                          <a:effectLst/>
                          <a:latin typeface="Calibri" charset="0"/>
                          <a:ea typeface="ＭＳ Ｐゴシック" charset="0"/>
                          <a:cs typeface="Arial" charset="0"/>
                        </a:rPr>
                        <a:t>ème</a:t>
                      </a:r>
                      <a:r>
                        <a:rPr kumimoji="0" lang="fr-FR" sz="100" b="0" i="0" u="none" strike="noStrike" cap="none" normalizeH="0" baseline="0">
                          <a:ln>
                            <a:noFill/>
                          </a:ln>
                          <a:solidFill>
                            <a:srgbClr val="000000"/>
                          </a:solidFill>
                          <a:effectLst/>
                          <a:latin typeface="Calibri" charset="0"/>
                          <a:ea typeface="ＭＳ Ｐゴシック" charset="0"/>
                          <a:cs typeface="Arial" charset="0"/>
                        </a:rPr>
                        <a:t>.</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rowSpan="3" hMerge="1">
                  <a:txBody>
                    <a:bodyPr/>
                    <a:lstStyle/>
                    <a:p>
                      <a:endParaRPr lang="fr-FR"/>
                    </a:p>
                  </a:txBody>
                  <a:tcPr/>
                </a:tc>
                <a:tc rowSpan="3" hMerge="1">
                  <a:txBody>
                    <a:bodyPr/>
                    <a:lstStyle/>
                    <a:p>
                      <a:endParaRPr lang="fr-FR"/>
                    </a:p>
                  </a:txBody>
                  <a:tcPr/>
                </a:tc>
                <a:tc rowSpan="3" hMerge="1">
                  <a:txBody>
                    <a:bodyPr/>
                    <a:lstStyle/>
                    <a:p>
                      <a:endParaRPr lang="fr-FR"/>
                    </a:p>
                  </a:txBody>
                  <a:tcPr/>
                </a:tc>
                <a:extLst>
                  <a:ext uri="{0D108BD9-81ED-4DB2-BD59-A6C34878D82A}">
                    <a16:rowId xmlns:a16="http://schemas.microsoft.com/office/drawing/2014/main" val="10008"/>
                  </a:ext>
                </a:extLst>
              </a:tr>
              <a:tr h="49213">
                <a:tc vMerge="1">
                  <a:txBody>
                    <a:bodyPr/>
                    <a:lstStyle/>
                    <a:p>
                      <a:endParaRPr lang="fr-FR"/>
                    </a:p>
                  </a:txBody>
                  <a:tcPr/>
                </a:tc>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 </a:t>
                      </a:r>
                    </a:p>
                  </a:txBody>
                  <a:tcPr marL="11760"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DIC.1.2</a:t>
                      </a:r>
                    </a:p>
                  </a:txBody>
                  <a:tcPr marL="1307" marR="1307" marT="1307" marB="0" anchor="ctr"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vMerge="1">
                  <a:txBody>
                    <a:bodyPr/>
                    <a:lstStyle/>
                    <a:p>
                      <a:endParaRPr lang="fr-FR"/>
                    </a:p>
                  </a:txBody>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vMerge="1">
                  <a:txBody>
                    <a:bodyPr/>
                    <a:lstStyle/>
                    <a:p>
                      <a:endParaRPr lang="fr-FR"/>
                    </a:p>
                  </a:txBody>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gridSpan="4"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extLst>
                  <a:ext uri="{0D108BD9-81ED-4DB2-BD59-A6C34878D82A}">
                    <a16:rowId xmlns:a16="http://schemas.microsoft.com/office/drawing/2014/main" val="10009"/>
                  </a:ext>
                </a:extLst>
              </a:tr>
              <a:tr h="68263">
                <a:tc vMerge="1">
                  <a:txBody>
                    <a:bodyPr/>
                    <a:lstStyle/>
                    <a:p>
                      <a:endParaRPr lang="fr-FR"/>
                    </a:p>
                  </a:txBody>
                  <a:tcPr/>
                </a:tc>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CT 2.2</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 Identifier le(s) matériau(x), les flux d</a:t>
                      </a:r>
                      <a:r>
                        <a:rPr kumimoji="0" lang="ja-JP" altLang="fr-FR" sz="100" b="0" i="0" u="none" strike="noStrike" cap="none" normalizeH="0" baseline="0">
                          <a:ln>
                            <a:noFill/>
                          </a:ln>
                          <a:solidFill>
                            <a:srgbClr val="000000"/>
                          </a:solidFill>
                          <a:effectLst/>
                          <a:latin typeface="Calibri" charset="0"/>
                          <a:ea typeface="ＭＳ Ｐゴシック" charset="0"/>
                          <a:cs typeface="Arial" charset="0"/>
                        </a:rPr>
                        <a:t>’</a:t>
                      </a:r>
                      <a:r>
                        <a:rPr kumimoji="0" lang="fr-FR" sz="100" b="0" i="0" u="none" strike="noStrike" cap="none" normalizeH="0" baseline="0">
                          <a:ln>
                            <a:noFill/>
                          </a:ln>
                          <a:solidFill>
                            <a:srgbClr val="000000"/>
                          </a:solidFill>
                          <a:effectLst/>
                          <a:latin typeface="Calibri" charset="0"/>
                          <a:ea typeface="ＭＳ Ｐゴシック" charset="0"/>
                          <a:cs typeface="Arial" charset="0"/>
                        </a:rPr>
                        <a:t>énergie et d</a:t>
                      </a:r>
                      <a:r>
                        <a:rPr kumimoji="0" lang="ja-JP" altLang="fr-FR" sz="100" b="0" i="0" u="none" strike="noStrike" cap="none" normalizeH="0" baseline="0">
                          <a:ln>
                            <a:noFill/>
                          </a:ln>
                          <a:solidFill>
                            <a:srgbClr val="000000"/>
                          </a:solidFill>
                          <a:effectLst/>
                          <a:latin typeface="Calibri" charset="0"/>
                          <a:ea typeface="ＭＳ Ｐゴシック" charset="0"/>
                          <a:cs typeface="Arial" charset="0"/>
                        </a:rPr>
                        <a:t>’</a:t>
                      </a:r>
                      <a:r>
                        <a:rPr kumimoji="0" lang="fr-FR" sz="100" b="0" i="0" u="none" strike="noStrike" cap="none" normalizeH="0" baseline="0">
                          <a:ln>
                            <a:noFill/>
                          </a:ln>
                          <a:solidFill>
                            <a:srgbClr val="000000"/>
                          </a:solidFill>
                          <a:effectLst/>
                          <a:latin typeface="Calibri" charset="0"/>
                          <a:ea typeface="ＭＳ Ｐゴシック" charset="0"/>
                          <a:cs typeface="Arial" charset="0"/>
                        </a:rPr>
                        <a:t>information dans le cadre d</a:t>
                      </a:r>
                      <a:r>
                        <a:rPr kumimoji="0" lang="ja-JP" altLang="fr-FR" sz="100" b="0" i="0" u="none" strike="noStrike" cap="none" normalizeH="0" baseline="0">
                          <a:ln>
                            <a:noFill/>
                          </a:ln>
                          <a:solidFill>
                            <a:srgbClr val="000000"/>
                          </a:solidFill>
                          <a:effectLst/>
                          <a:latin typeface="Calibri" charset="0"/>
                          <a:ea typeface="ＭＳ Ｐゴシック" charset="0"/>
                          <a:cs typeface="Arial" charset="0"/>
                        </a:rPr>
                        <a:t>’</a:t>
                      </a:r>
                      <a:r>
                        <a:rPr kumimoji="0" lang="fr-FR" sz="100" b="0" i="0" u="none" strike="noStrike" cap="none" normalizeH="0" baseline="0">
                          <a:ln>
                            <a:noFill/>
                          </a:ln>
                          <a:solidFill>
                            <a:srgbClr val="000000"/>
                          </a:solidFill>
                          <a:effectLst/>
                          <a:latin typeface="Calibri" charset="0"/>
                          <a:ea typeface="ＭＳ Ｐゴシック" charset="0"/>
                          <a:cs typeface="Arial" charset="0"/>
                        </a:rPr>
                        <a:t>une production technique sur un objet et décrire les transformations qui s</a:t>
                      </a:r>
                      <a:r>
                        <a:rPr kumimoji="0" lang="ja-JP" altLang="fr-FR" sz="100" b="0" i="0" u="none" strike="noStrike" cap="none" normalizeH="0" baseline="0">
                          <a:ln>
                            <a:noFill/>
                          </a:ln>
                          <a:solidFill>
                            <a:srgbClr val="000000"/>
                          </a:solidFill>
                          <a:effectLst/>
                          <a:latin typeface="Calibri" charset="0"/>
                          <a:ea typeface="ＭＳ Ｐゴシック" charset="0"/>
                          <a:cs typeface="Arial" charset="0"/>
                        </a:rPr>
                        <a:t>’</a:t>
                      </a:r>
                      <a:r>
                        <a:rPr kumimoji="0" lang="fr-FR" sz="100" b="0" i="0" u="none" strike="noStrike" cap="none" normalizeH="0" baseline="0">
                          <a:ln>
                            <a:noFill/>
                          </a:ln>
                          <a:solidFill>
                            <a:srgbClr val="000000"/>
                          </a:solidFill>
                          <a:effectLst/>
                          <a:latin typeface="Calibri" charset="0"/>
                          <a:ea typeface="ＭＳ Ｐゴシック" charset="0"/>
                          <a:cs typeface="Arial" charset="0"/>
                        </a:rPr>
                        <a:t>opèrent.</a:t>
                      </a:r>
                    </a:p>
                  </a:txBody>
                  <a:tcPr marL="11760"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MSOST.1.4</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DIC.1.3</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lnTlToBr>
                      <a:noFill/>
                    </a:lnTlToBr>
                    <a:lnBlToTr>
                      <a:noFill/>
                    </a:lnBlToTr>
                    <a:solidFill>
                      <a:srgbClr val="FFFF00"/>
                    </a:solidFill>
                  </a:tcPr>
                </a:tc>
                <a:tc rowSpan="2">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A"/>
                          </a:solidFill>
                          <a:effectLst/>
                          <a:latin typeface="Calibri" charset="0"/>
                          <a:ea typeface="ＭＳ Ｐゴシック" charset="0"/>
                          <a:cs typeface="Arial" charset="0"/>
                        </a:rPr>
                        <a:t>Imaginer, synthétiser et formaliser une procédure, un protocole.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DIC.1.3.1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Outils numériques de présentation.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gridSpan="4"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extLst>
                  <a:ext uri="{0D108BD9-81ED-4DB2-BD59-A6C34878D82A}">
                    <a16:rowId xmlns:a16="http://schemas.microsoft.com/office/drawing/2014/main" val="10010"/>
                  </a:ext>
                </a:extLst>
              </a:tr>
              <a:tr h="31750">
                <a:tc vMerge="1">
                  <a:txBody>
                    <a:bodyPr/>
                    <a:lstStyle/>
                    <a:p>
                      <a:endParaRPr lang="fr-FR"/>
                    </a:p>
                  </a:txBody>
                  <a:tcPr/>
                </a:tc>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CT 2.3</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 S</a:t>
                      </a:r>
                      <a:r>
                        <a:rPr kumimoji="0" lang="ja-JP" altLang="fr-FR" sz="100" b="0" i="0" u="none" strike="noStrike" cap="none" normalizeH="0" baseline="0">
                          <a:ln>
                            <a:noFill/>
                          </a:ln>
                          <a:solidFill>
                            <a:srgbClr val="000000"/>
                          </a:solidFill>
                          <a:effectLst/>
                          <a:latin typeface="Calibri" charset="0"/>
                          <a:ea typeface="ＭＳ Ｐゴシック" charset="0"/>
                          <a:cs typeface="Arial" charset="0"/>
                        </a:rPr>
                        <a:t>’</a:t>
                      </a:r>
                      <a:r>
                        <a:rPr kumimoji="0" lang="fr-FR" sz="100" b="0" i="0" u="none" strike="noStrike" cap="none" normalizeH="0" baseline="0">
                          <a:ln>
                            <a:noFill/>
                          </a:ln>
                          <a:solidFill>
                            <a:srgbClr val="000000"/>
                          </a:solidFill>
                          <a:effectLst/>
                          <a:latin typeface="Calibri" charset="0"/>
                          <a:ea typeface="ＭＳ Ｐゴシック" charset="0"/>
                          <a:cs typeface="Arial" charset="0"/>
                        </a:rPr>
                        <a:t>approprier un cahier des charges.</a:t>
                      </a:r>
                    </a:p>
                  </a:txBody>
                  <a:tcPr marL="11760"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DIC.1.2</a:t>
                      </a: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vMerge="1">
                  <a:txBody>
                    <a:bodyPr/>
                    <a:lstStyle/>
                    <a:p>
                      <a:endParaRPr lang="fr-FR"/>
                    </a:p>
                  </a:txBody>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DIC.1.3.2</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Charte graphique.</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10011"/>
                  </a:ext>
                </a:extLst>
              </a:tr>
              <a:tr h="71438">
                <a:tc vMerge="1">
                  <a:txBody>
                    <a:bodyPr/>
                    <a:lstStyle/>
                    <a:p>
                      <a:endParaRPr lang="fr-FR"/>
                    </a:p>
                  </a:txBody>
                  <a:tcPr/>
                </a:tc>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CT 2.4</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 Associer des solutions techniques à des fonctions.</a:t>
                      </a:r>
                    </a:p>
                  </a:txBody>
                  <a:tcPr marL="11760"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MSOST.1.2</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DIC.1.4</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A"/>
                          </a:solidFill>
                          <a:effectLst/>
                          <a:latin typeface="Calibri" charset="0"/>
                          <a:ea typeface="ＭＳ Ｐゴシック" charset="0"/>
                          <a:cs typeface="Arial" charset="0"/>
                        </a:rPr>
                        <a:t>Participer à l</a:t>
                      </a:r>
                      <a:r>
                        <a:rPr kumimoji="0" lang="ja-JP" altLang="fr-FR" sz="200" b="0" i="0" u="none" strike="noStrike" cap="none" normalizeH="0" baseline="0">
                          <a:ln>
                            <a:noFill/>
                          </a:ln>
                          <a:solidFill>
                            <a:srgbClr val="00000A"/>
                          </a:solidFill>
                          <a:effectLst/>
                          <a:latin typeface="Calibri" charset="0"/>
                          <a:ea typeface="ＭＳ Ｐゴシック" charset="0"/>
                          <a:cs typeface="Arial" charset="0"/>
                        </a:rPr>
                        <a:t>’</a:t>
                      </a:r>
                      <a:r>
                        <a:rPr kumimoji="0" lang="fr-FR" sz="200" b="0" i="0" u="none" strike="noStrike" cap="none" normalizeH="0" baseline="0">
                          <a:ln>
                            <a:noFill/>
                          </a:ln>
                          <a:solidFill>
                            <a:srgbClr val="00000A"/>
                          </a:solidFill>
                          <a:effectLst/>
                          <a:latin typeface="Calibri" charset="0"/>
                          <a:ea typeface="ＭＳ Ｐゴシック" charset="0"/>
                          <a:cs typeface="Arial" charset="0"/>
                        </a:rPr>
                        <a:t>organisation de projets, la définition des rôles, la planification (se projeter et anticiper) et aux revues de projet.</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DIC.1.4.1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Organisation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un groupe de projet, rôle des participants, planning, revue de projets.</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12"/>
                  </a:ext>
                </a:extLst>
              </a:tr>
              <a:tr h="52388">
                <a:tc vMerge="1">
                  <a:txBody>
                    <a:bodyPr/>
                    <a:lstStyle/>
                    <a:p>
                      <a:endParaRPr lang="fr-FR"/>
                    </a:p>
                  </a:txBody>
                  <a:tcPr/>
                </a:tc>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CT 2.5</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 Imaginer des solutions en réponse au besoin.</a:t>
                      </a:r>
                    </a:p>
                  </a:txBody>
                  <a:tcPr marL="11760"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DIC.1.5</a:t>
                      </a: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DIC.1.5</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lnTlToBr>
                      <a:noFill/>
                    </a:lnTlToBr>
                    <a:lnBlToTr>
                      <a:noFill/>
                    </a:lnBlToTr>
                    <a:solidFill>
                      <a:srgbClr val="FFFF00"/>
                    </a:solidFill>
                  </a:tcPr>
                </a:tc>
                <a:tc rowSpan="6">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Imaginer des solutions pour produire des objets et des éléments de programmes informatiques en réponse au besoin.</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DIC.1.5.1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Design.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13"/>
                  </a:ext>
                </a:extLst>
              </a:tr>
              <a:tr h="44450">
                <a:tc vMerge="1">
                  <a:txBody>
                    <a:bodyPr/>
                    <a:lstStyle/>
                    <a:p>
                      <a:endParaRPr lang="fr-FR"/>
                    </a:p>
                  </a:txBody>
                  <a:tcPr/>
                </a:tc>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CT 2.6</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 Réaliser, de manière collaborative, le prototype de tout ou partie d</a:t>
                      </a:r>
                      <a:r>
                        <a:rPr kumimoji="0" lang="ja-JP" altLang="fr-FR" sz="100" b="0" i="0" u="none" strike="noStrike" cap="none" normalizeH="0" baseline="0">
                          <a:ln>
                            <a:noFill/>
                          </a:ln>
                          <a:solidFill>
                            <a:srgbClr val="000000"/>
                          </a:solidFill>
                          <a:effectLst/>
                          <a:latin typeface="Calibri" charset="0"/>
                          <a:ea typeface="ＭＳ Ｐゴシック" charset="0"/>
                          <a:cs typeface="Arial" charset="0"/>
                        </a:rPr>
                        <a:t>’</a:t>
                      </a:r>
                      <a:r>
                        <a:rPr kumimoji="0" lang="fr-FR" sz="100" b="0" i="0" u="none" strike="noStrike" cap="none" normalizeH="0" baseline="0">
                          <a:ln>
                            <a:noFill/>
                          </a:ln>
                          <a:solidFill>
                            <a:srgbClr val="000000"/>
                          </a:solidFill>
                          <a:effectLst/>
                          <a:latin typeface="Calibri" charset="0"/>
                          <a:ea typeface="ＭＳ Ｐゴシック" charset="0"/>
                          <a:cs typeface="Arial" charset="0"/>
                        </a:rPr>
                        <a:t>un objet pour valider une solution.</a:t>
                      </a:r>
                    </a:p>
                  </a:txBody>
                  <a:tcPr marL="11760"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DIC.2.1</a:t>
                      </a: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MSOST.1.1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solidFill>
                      <a:srgbClr val="FFFF00"/>
                    </a:solidFill>
                  </a:tcPr>
                </a:tc>
                <a:tc vMerge="1">
                  <a:txBody>
                    <a:bodyPr/>
                    <a:lstStyle/>
                    <a:p>
                      <a:endParaRPr lang="fr-FR"/>
                    </a:p>
                  </a:txBody>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DIC.1.5.2</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Innovation et créativité.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14"/>
                  </a:ext>
                </a:extLst>
              </a:tr>
              <a:tr h="53975">
                <a:tc vMerge="1">
                  <a:txBody>
                    <a:bodyPr/>
                    <a:lstStyle/>
                    <a:p>
                      <a:endParaRPr lang="fr-FR"/>
                    </a:p>
                  </a:txBody>
                  <a:tcPr/>
                </a:tc>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CT 2.7</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 Imaginer, concevoir et programmer des applications informatiques nomades.</a:t>
                      </a:r>
                    </a:p>
                  </a:txBody>
                  <a:tcPr marL="11760"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solidFill>
                      <a:srgbClr val="DAEEF3"/>
                    </a:solid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DIC.1.5</a:t>
                      </a: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IP.2.2</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D8E4BC"/>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solidFill>
                      <a:srgbClr val="FFFF00"/>
                    </a:solidFill>
                  </a:tcPr>
                </a:tc>
                <a:tc vMerge="1">
                  <a:txBody>
                    <a:bodyPr/>
                    <a:lstStyle/>
                    <a:p>
                      <a:endParaRPr lang="fr-FR"/>
                    </a:p>
                  </a:txBody>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DIC.1.5.3</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Veille.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15"/>
                  </a:ext>
                </a:extLst>
              </a:tr>
              <a:tr h="47625">
                <a:tc rowSpan="4">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100" b="1" i="0" u="none" strike="noStrike" cap="none" normalizeH="0" baseline="0">
                          <a:ln>
                            <a:noFill/>
                          </a:ln>
                          <a:solidFill>
                            <a:srgbClr val="000000"/>
                          </a:solidFill>
                          <a:effectLst/>
                          <a:latin typeface="Calibri" charset="0"/>
                          <a:ea typeface="ＭＳ Ｐゴシック" charset="0"/>
                          <a:cs typeface="Arial" charset="0"/>
                        </a:rPr>
                        <a:t>2 - les méthodes et outils pour apprendre</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DAEEF3"/>
                    </a:solidFill>
                  </a:tcPr>
                </a:tc>
                <a:tc>
                  <a:txBody>
                    <a:bodyPr/>
                    <a:lstStyle/>
                    <a:p>
                      <a:pPr marL="0" marR="0" lvl="0" indent="0" algn="r" defTabSz="457200" rtl="0" eaLnBrk="1" fontAlgn="t" latinLnBrk="0" hangingPunct="1">
                        <a:lnSpc>
                          <a:spcPct val="100000"/>
                        </a:lnSpc>
                        <a:spcBef>
                          <a:spcPct val="0"/>
                        </a:spcBef>
                        <a:spcAft>
                          <a:spcPct val="0"/>
                        </a:spcAft>
                        <a:buClrTx/>
                        <a:buSzTx/>
                        <a:buFontTx/>
                        <a:buNone/>
                        <a:tabLst/>
                      </a:pPr>
                      <a:r>
                        <a:rPr kumimoji="0" lang="fr-FR" sz="100" b="1" i="0" u="none" strike="noStrike" cap="none" normalizeH="0" baseline="0">
                          <a:ln>
                            <a:noFill/>
                          </a:ln>
                          <a:solidFill>
                            <a:srgbClr val="000000"/>
                          </a:solidFill>
                          <a:effectLst/>
                          <a:latin typeface="Calibri" charset="0"/>
                          <a:ea typeface="ＭＳ Ｐゴシック" charset="0"/>
                          <a:cs typeface="Arial" charset="0"/>
                        </a:rPr>
                        <a:t>3</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 b="1" i="0" u="none" strike="noStrike" cap="none" normalizeH="0" baseline="0">
                          <a:ln>
                            <a:noFill/>
                          </a:ln>
                          <a:solidFill>
                            <a:srgbClr val="000000"/>
                          </a:solidFill>
                          <a:effectLst/>
                          <a:latin typeface="Calibri" charset="0"/>
                          <a:ea typeface="ＭＳ Ｐゴシック" charset="0"/>
                          <a:cs typeface="Arial" charset="0"/>
                        </a:rPr>
                        <a:t>S</a:t>
                      </a:r>
                      <a:r>
                        <a:rPr kumimoji="0" lang="ja-JP" altLang="fr-FR" sz="100" b="1" i="0" u="none" strike="noStrike" cap="none" normalizeH="0" baseline="0">
                          <a:ln>
                            <a:noFill/>
                          </a:ln>
                          <a:solidFill>
                            <a:srgbClr val="000000"/>
                          </a:solidFill>
                          <a:effectLst/>
                          <a:latin typeface="Calibri" charset="0"/>
                          <a:ea typeface="ＭＳ Ｐゴシック" charset="0"/>
                          <a:cs typeface="Arial" charset="0"/>
                        </a:rPr>
                        <a:t>’</a:t>
                      </a:r>
                      <a:r>
                        <a:rPr kumimoji="0" lang="fr-FR" sz="100" b="1" i="0" u="none" strike="noStrike" cap="none" normalizeH="0" baseline="0">
                          <a:ln>
                            <a:noFill/>
                          </a:ln>
                          <a:solidFill>
                            <a:srgbClr val="000000"/>
                          </a:solidFill>
                          <a:effectLst/>
                          <a:latin typeface="Calibri" charset="0"/>
                          <a:ea typeface="ＭＳ Ｐゴシック" charset="0"/>
                          <a:cs typeface="Arial" charset="0"/>
                        </a:rPr>
                        <a:t>approprier des outils et des méthodes</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solidFill>
                      <a:srgbClr val="DAEEF3"/>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solidFill>
                      <a:srgbClr val="FFFF00"/>
                    </a:solidFill>
                  </a:tcPr>
                </a:tc>
                <a:tc vMerge="1">
                  <a:txBody>
                    <a:bodyPr/>
                    <a:lstStyle/>
                    <a:p>
                      <a:endParaRPr lang="fr-FR"/>
                    </a:p>
                  </a:txBody>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DIC.1.5.4</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Représentation de solutions (croquis, schémas, algorithmes).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16"/>
                  </a:ext>
                </a:extLst>
              </a:tr>
              <a:tr h="65088">
                <a:tc vMerge="1">
                  <a:txBody>
                    <a:bodyPr/>
                    <a:lstStyle/>
                    <a:p>
                      <a:endParaRPr lang="fr-FR"/>
                    </a:p>
                  </a:txBody>
                  <a:tcPr/>
                </a:tc>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CT 3.1</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 Exprimer sa pensée à l</a:t>
                      </a:r>
                      <a:r>
                        <a:rPr kumimoji="0" lang="ja-JP" altLang="fr-FR" sz="100" b="0" i="0" u="none" strike="noStrike" cap="none" normalizeH="0" baseline="0">
                          <a:ln>
                            <a:noFill/>
                          </a:ln>
                          <a:solidFill>
                            <a:srgbClr val="000000"/>
                          </a:solidFill>
                          <a:effectLst/>
                          <a:latin typeface="Calibri" charset="0"/>
                          <a:ea typeface="ＭＳ Ｐゴシック" charset="0"/>
                          <a:cs typeface="Arial" charset="0"/>
                        </a:rPr>
                        <a:t>’</a:t>
                      </a:r>
                      <a:r>
                        <a:rPr kumimoji="0" lang="fr-FR" sz="100" b="0" i="0" u="none" strike="noStrike" cap="none" normalizeH="0" baseline="0">
                          <a:ln>
                            <a:noFill/>
                          </a:ln>
                          <a:solidFill>
                            <a:srgbClr val="000000"/>
                          </a:solidFill>
                          <a:effectLst/>
                          <a:latin typeface="Calibri" charset="0"/>
                          <a:ea typeface="ＭＳ Ｐゴシック" charset="0"/>
                          <a:cs typeface="Arial" charset="0"/>
                        </a:rPr>
                        <a:t>aide d</a:t>
                      </a:r>
                      <a:r>
                        <a:rPr kumimoji="0" lang="ja-JP" altLang="fr-FR" sz="100" b="0" i="0" u="none" strike="noStrike" cap="none" normalizeH="0" baseline="0">
                          <a:ln>
                            <a:noFill/>
                          </a:ln>
                          <a:solidFill>
                            <a:srgbClr val="000000"/>
                          </a:solidFill>
                          <a:effectLst/>
                          <a:latin typeface="Calibri" charset="0"/>
                          <a:ea typeface="ＭＳ Ｐゴシック" charset="0"/>
                          <a:cs typeface="Arial" charset="0"/>
                        </a:rPr>
                        <a:t>’</a:t>
                      </a:r>
                      <a:r>
                        <a:rPr kumimoji="0" lang="fr-FR" sz="100" b="0" i="0" u="none" strike="noStrike" cap="none" normalizeH="0" baseline="0">
                          <a:ln>
                            <a:noFill/>
                          </a:ln>
                          <a:solidFill>
                            <a:srgbClr val="000000"/>
                          </a:solidFill>
                          <a:effectLst/>
                          <a:latin typeface="Calibri" charset="0"/>
                          <a:ea typeface="ＭＳ Ｐゴシック" charset="0"/>
                          <a:cs typeface="Arial" charset="0"/>
                        </a:rPr>
                        <a:t>outils de description adaptés : croquis, schémas, graphes, diagrammes, tableaux (représentations non normées).</a:t>
                      </a:r>
                    </a:p>
                  </a:txBody>
                  <a:tcPr marL="11760"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OTSCIS.2.1</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B7DEE8"/>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solidFill>
                      <a:srgbClr val="FFFF00"/>
                    </a:solidFill>
                  </a:tcPr>
                </a:tc>
                <a:tc vMerge="1">
                  <a:txBody>
                    <a:bodyPr/>
                    <a:lstStyle/>
                    <a:p>
                      <a:endParaRPr lang="fr-FR"/>
                    </a:p>
                  </a:txBody>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DIC.1.5.5</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Réalité augmentée.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17"/>
                  </a:ext>
                </a:extLst>
              </a:tr>
              <a:tr h="65088">
                <a:tc vMerge="1">
                  <a:txBody>
                    <a:bodyPr/>
                    <a:lstStyle/>
                    <a:p>
                      <a:endParaRPr lang="fr-FR"/>
                    </a:p>
                  </a:txBody>
                  <a:tcPr/>
                </a:tc>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CT 3.2</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 Traduire, à l</a:t>
                      </a:r>
                      <a:r>
                        <a:rPr kumimoji="0" lang="ja-JP" altLang="fr-FR" sz="100" b="0" i="0" u="none" strike="noStrike" cap="none" normalizeH="0" baseline="0">
                          <a:ln>
                            <a:noFill/>
                          </a:ln>
                          <a:solidFill>
                            <a:srgbClr val="000000"/>
                          </a:solidFill>
                          <a:effectLst/>
                          <a:latin typeface="Calibri" charset="0"/>
                          <a:ea typeface="ＭＳ Ｐゴシック" charset="0"/>
                          <a:cs typeface="Arial" charset="0"/>
                        </a:rPr>
                        <a:t>’</a:t>
                      </a:r>
                      <a:r>
                        <a:rPr kumimoji="0" lang="fr-FR" sz="100" b="0" i="0" u="none" strike="noStrike" cap="none" normalizeH="0" baseline="0">
                          <a:ln>
                            <a:noFill/>
                          </a:ln>
                          <a:solidFill>
                            <a:srgbClr val="000000"/>
                          </a:solidFill>
                          <a:effectLst/>
                          <a:latin typeface="Calibri" charset="0"/>
                          <a:ea typeface="ＭＳ Ｐゴシック" charset="0"/>
                          <a:cs typeface="Arial" charset="0"/>
                        </a:rPr>
                        <a:t>aide d</a:t>
                      </a:r>
                      <a:r>
                        <a:rPr kumimoji="0" lang="ja-JP" altLang="fr-FR" sz="100" b="0" i="0" u="none" strike="noStrike" cap="none" normalizeH="0" baseline="0">
                          <a:ln>
                            <a:noFill/>
                          </a:ln>
                          <a:solidFill>
                            <a:srgbClr val="000000"/>
                          </a:solidFill>
                          <a:effectLst/>
                          <a:latin typeface="Calibri" charset="0"/>
                          <a:ea typeface="ＭＳ Ｐゴシック" charset="0"/>
                          <a:cs typeface="Arial" charset="0"/>
                        </a:rPr>
                        <a:t>’</a:t>
                      </a:r>
                      <a:r>
                        <a:rPr kumimoji="0" lang="fr-FR" sz="100" b="0" i="0" u="none" strike="noStrike" cap="none" normalizeH="0" baseline="0">
                          <a:ln>
                            <a:noFill/>
                          </a:ln>
                          <a:solidFill>
                            <a:srgbClr val="000000"/>
                          </a:solidFill>
                          <a:effectLst/>
                          <a:latin typeface="Calibri" charset="0"/>
                          <a:ea typeface="ＭＳ Ｐゴシック" charset="0"/>
                          <a:cs typeface="Arial" charset="0"/>
                        </a:rPr>
                        <a:t>outils de représentation numérique, des choix de solutions sous forme de croquis, de dessins ou de schémas.</a:t>
                      </a:r>
                    </a:p>
                  </a:txBody>
                  <a:tcPr marL="11760"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DIC.1.5</a:t>
                      </a: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OTSCIS.2.2</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B7DEE8"/>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vMerge="1">
                  <a:txBody>
                    <a:bodyPr/>
                    <a:lstStyle/>
                    <a:p>
                      <a:endParaRPr lang="fr-FR"/>
                    </a:p>
                  </a:txBody>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DIC.1.5.6</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Objets connectés.</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18"/>
                  </a:ext>
                </a:extLst>
              </a:tr>
              <a:tr h="65088">
                <a:tc vMerge="1">
                  <a:txBody>
                    <a:bodyPr/>
                    <a:lstStyle/>
                    <a:p>
                      <a:endParaRPr lang="fr-FR"/>
                    </a:p>
                  </a:txBody>
                  <a:tcPr/>
                </a:tc>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CT 3.3</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 Présenter à l</a:t>
                      </a:r>
                      <a:r>
                        <a:rPr kumimoji="0" lang="ja-JP" altLang="fr-FR" sz="100" b="0" i="0" u="none" strike="noStrike" cap="none" normalizeH="0" baseline="0">
                          <a:ln>
                            <a:noFill/>
                          </a:ln>
                          <a:solidFill>
                            <a:srgbClr val="000000"/>
                          </a:solidFill>
                          <a:effectLst/>
                          <a:latin typeface="Calibri" charset="0"/>
                          <a:ea typeface="ＭＳ Ｐゴシック" charset="0"/>
                          <a:cs typeface="Arial" charset="0"/>
                        </a:rPr>
                        <a:t>’</a:t>
                      </a:r>
                      <a:r>
                        <a:rPr kumimoji="0" lang="fr-FR" sz="100" b="0" i="0" u="none" strike="noStrike" cap="none" normalizeH="0" baseline="0">
                          <a:ln>
                            <a:noFill/>
                          </a:ln>
                          <a:solidFill>
                            <a:srgbClr val="000000"/>
                          </a:solidFill>
                          <a:effectLst/>
                          <a:latin typeface="Calibri" charset="0"/>
                          <a:ea typeface="ＭＳ Ｐゴシック" charset="0"/>
                          <a:cs typeface="Arial" charset="0"/>
                        </a:rPr>
                        <a:t>oral et à l</a:t>
                      </a:r>
                      <a:r>
                        <a:rPr kumimoji="0" lang="ja-JP" altLang="fr-FR" sz="100" b="0" i="0" u="none" strike="noStrike" cap="none" normalizeH="0" baseline="0">
                          <a:ln>
                            <a:noFill/>
                          </a:ln>
                          <a:solidFill>
                            <a:srgbClr val="000000"/>
                          </a:solidFill>
                          <a:effectLst/>
                          <a:latin typeface="Calibri" charset="0"/>
                          <a:ea typeface="ＭＳ Ｐゴシック" charset="0"/>
                          <a:cs typeface="Arial" charset="0"/>
                        </a:rPr>
                        <a:t>’</a:t>
                      </a:r>
                      <a:r>
                        <a:rPr kumimoji="0" lang="fr-FR" sz="100" b="0" i="0" u="none" strike="noStrike" cap="none" normalizeH="0" baseline="0">
                          <a:ln>
                            <a:noFill/>
                          </a:ln>
                          <a:solidFill>
                            <a:srgbClr val="000000"/>
                          </a:solidFill>
                          <a:effectLst/>
                          <a:latin typeface="Calibri" charset="0"/>
                          <a:ea typeface="ＭＳ Ｐゴシック" charset="0"/>
                          <a:cs typeface="Arial" charset="0"/>
                        </a:rPr>
                        <a:t>aide de supports numériques multimédia des solutions techniques au moment des revues de projet.</a:t>
                      </a:r>
                    </a:p>
                  </a:txBody>
                  <a:tcPr marL="11760"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solidFill>
                      <a:srgbClr val="DAEEF3"/>
                    </a:solid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DIC.1.7</a:t>
                      </a: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DIC.1.6</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Organiser, structurer et stocker des ressources numériques.</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DIC.1.6.1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Arborescence.</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19"/>
                  </a:ext>
                </a:extLst>
              </a:tr>
              <a:tr h="52388">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100" b="1" i="0" u="none" strike="noStrike" cap="none" normalizeH="0" baseline="0">
                          <a:ln>
                            <a:noFill/>
                          </a:ln>
                          <a:solidFill>
                            <a:srgbClr val="000000"/>
                          </a:solidFill>
                          <a:effectLst/>
                          <a:latin typeface="Calibri" charset="0"/>
                          <a:ea typeface="ＭＳ Ｐゴシック" charset="0"/>
                          <a:cs typeface="Arial" charset="0"/>
                        </a:rPr>
                        <a:t>1 - les langages pour penser et communiquer</a:t>
                      </a:r>
                    </a:p>
                  </a:txBody>
                  <a:tcPr marL="1307" marR="1307" marT="1307"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solidFill>
                      <a:srgbClr val="DAEEF3"/>
                    </a:solidFill>
                  </a:tcPr>
                </a:tc>
                <a:tc>
                  <a:txBody>
                    <a:bodyPr/>
                    <a:lstStyle/>
                    <a:p>
                      <a:pPr marL="0" marR="0" lvl="0" indent="0" algn="r" defTabSz="457200" rtl="0" eaLnBrk="1" fontAlgn="t" latinLnBrk="0" hangingPunct="1">
                        <a:lnSpc>
                          <a:spcPct val="100000"/>
                        </a:lnSpc>
                        <a:spcBef>
                          <a:spcPct val="0"/>
                        </a:spcBef>
                        <a:spcAft>
                          <a:spcPct val="0"/>
                        </a:spcAft>
                        <a:buClrTx/>
                        <a:buSzTx/>
                        <a:buFontTx/>
                        <a:buNone/>
                        <a:tabLst/>
                      </a:pPr>
                      <a:r>
                        <a:rPr kumimoji="0" lang="fr-FR" sz="100" b="1" i="0" u="none" strike="noStrike" cap="none" normalizeH="0" baseline="0">
                          <a:ln>
                            <a:noFill/>
                          </a:ln>
                          <a:solidFill>
                            <a:srgbClr val="000000"/>
                          </a:solidFill>
                          <a:effectLst/>
                          <a:latin typeface="Calibri" charset="0"/>
                          <a:ea typeface="ＭＳ Ｐゴシック" charset="0"/>
                          <a:cs typeface="Arial" charset="0"/>
                        </a:rPr>
                        <a:t>4</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 b="1" i="0" u="none" strike="noStrike" cap="none" normalizeH="0" baseline="0">
                          <a:ln>
                            <a:noFill/>
                          </a:ln>
                          <a:solidFill>
                            <a:srgbClr val="000000"/>
                          </a:solidFill>
                          <a:effectLst/>
                          <a:latin typeface="Calibri" charset="0"/>
                          <a:ea typeface="ＭＳ Ｐゴシック" charset="0"/>
                          <a:cs typeface="Arial" charset="0"/>
                        </a:rPr>
                        <a:t>Pratiquer des langages </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solidFill>
                      <a:srgbClr val="DAEEF3"/>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DIC.1.7</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lnTlToBr>
                      <a:noFill/>
                    </a:lnTlToBr>
                    <a:lnBlToTr>
                      <a:noFill/>
                    </a:lnBlToTr>
                    <a:solidFill>
                      <a:srgbClr val="FFFF00"/>
                    </a:solidFill>
                  </a:tcPr>
                </a:tc>
                <a:tc rowSpan="2">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Présenter à l</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oral et à l</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aide de supports numériques multimédia des solutions techniques au moment des revues de projet.</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A"/>
                          </a:solidFill>
                          <a:effectLst/>
                          <a:latin typeface="Calibri" charset="0"/>
                          <a:ea typeface="ＭＳ Ｐゴシック" charset="0"/>
                          <a:cs typeface="Arial" charset="0"/>
                        </a:rPr>
                        <a:t>DIC.1.7.1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lnTlToBr>
                      <a:noFill/>
                    </a:lnTlToBr>
                    <a:lnBlToTr>
                      <a:noFill/>
                    </a:lnBlToTr>
                    <a:solidFill>
                      <a:srgbClr val="FFFF00"/>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Outils numériques de présentation.</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20"/>
                  </a:ext>
                </a:extLst>
              </a:tr>
              <a:tr h="44450">
                <a:tc rowSpan="2">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100" b="1"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solidFill>
                      <a:srgbClr val="DAEEF3"/>
                    </a:solidFill>
                  </a:tcPr>
                </a:tc>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CT 4.1</a:t>
                      </a:r>
                    </a:p>
                  </a:txBody>
                  <a:tcPr marL="1307" marR="1307" marT="1307"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 Décrire, en utilisant les outils et langages de descriptions adaptés, la structure et le comportement des objets.</a:t>
                      </a:r>
                    </a:p>
                  </a:txBody>
                  <a:tcPr marL="11760"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OTSCIS.1.4</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B7DEE8"/>
                    </a:solidFill>
                  </a:tcPr>
                </a:tc>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MSOST.1.5</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vMerge="1">
                  <a:txBody>
                    <a:bodyPr/>
                    <a:lstStyle/>
                    <a:p>
                      <a:endParaRPr lang="fr-FR"/>
                    </a:p>
                  </a:txBody>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Charte graphique.</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21"/>
                  </a:ext>
                </a:extLst>
              </a:tr>
              <a:tr h="55563">
                <a:tc vMerge="1">
                  <a:txBody>
                    <a:bodyPr/>
                    <a:lstStyle/>
                    <a:p>
                      <a:endParaRPr lang="fr-FR"/>
                    </a:p>
                  </a:txBody>
                  <a:tcPr/>
                </a:tc>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CT 4.2</a:t>
                      </a:r>
                    </a:p>
                  </a:txBody>
                  <a:tcPr marL="1307" marR="1307" marT="1307"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 Appliquer les principes élémentaires de l</a:t>
                      </a:r>
                      <a:r>
                        <a:rPr kumimoji="0" lang="ja-JP" altLang="fr-FR" sz="100" b="0" i="0" u="none" strike="noStrike" cap="none" normalizeH="0" baseline="0">
                          <a:ln>
                            <a:noFill/>
                          </a:ln>
                          <a:solidFill>
                            <a:srgbClr val="000000"/>
                          </a:solidFill>
                          <a:effectLst/>
                          <a:latin typeface="Calibri" charset="0"/>
                          <a:ea typeface="ＭＳ Ｐゴシック" charset="0"/>
                          <a:cs typeface="Arial" charset="0"/>
                        </a:rPr>
                        <a:t>’</a:t>
                      </a:r>
                      <a:r>
                        <a:rPr kumimoji="0" lang="fr-FR" sz="100" b="0" i="0" u="none" strike="noStrike" cap="none" normalizeH="0" baseline="0">
                          <a:ln>
                            <a:noFill/>
                          </a:ln>
                          <a:solidFill>
                            <a:srgbClr val="000000"/>
                          </a:solidFill>
                          <a:effectLst/>
                          <a:latin typeface="Calibri" charset="0"/>
                          <a:ea typeface="ＭＳ Ｐゴシック" charset="0"/>
                          <a:cs typeface="Arial" charset="0"/>
                        </a:rPr>
                        <a:t>algorithmique et du codage à la résolution d</a:t>
                      </a:r>
                      <a:r>
                        <a:rPr kumimoji="0" lang="ja-JP" altLang="fr-FR" sz="100" b="0" i="0" u="none" strike="noStrike" cap="none" normalizeH="0" baseline="0">
                          <a:ln>
                            <a:noFill/>
                          </a:ln>
                          <a:solidFill>
                            <a:srgbClr val="000000"/>
                          </a:solidFill>
                          <a:effectLst/>
                          <a:latin typeface="Calibri" charset="0"/>
                          <a:ea typeface="ＭＳ Ｐゴシック" charset="0"/>
                          <a:cs typeface="Arial" charset="0"/>
                        </a:rPr>
                        <a:t>’</a:t>
                      </a:r>
                      <a:r>
                        <a:rPr kumimoji="0" lang="fr-FR" sz="100" b="0" i="0" u="none" strike="noStrike" cap="none" normalizeH="0" baseline="0">
                          <a:ln>
                            <a:noFill/>
                          </a:ln>
                          <a:solidFill>
                            <a:srgbClr val="000000"/>
                          </a:solidFill>
                          <a:effectLst/>
                          <a:latin typeface="Calibri" charset="0"/>
                          <a:ea typeface="ＭＳ Ｐゴシック" charset="0"/>
                          <a:cs typeface="Arial" charset="0"/>
                        </a:rPr>
                        <a:t>un problème simple.</a:t>
                      </a:r>
                    </a:p>
                  </a:txBody>
                  <a:tcPr marL="11760"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solidFill>
                      <a:srgbClr val="DAEEF3"/>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IP.2.3</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D8E4BC"/>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Calibri" charset="0"/>
                          <a:ea typeface="ＭＳ Ｐゴシック" charset="0"/>
                          <a:cs typeface="Arial" charset="0"/>
                        </a:rPr>
                        <a:t>DIC.2</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gridSpan="3">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Calibri" charset="0"/>
                          <a:ea typeface="ＭＳ Ｐゴシック" charset="0"/>
                          <a:cs typeface="Arial" charset="0"/>
                        </a:rPr>
                        <a:t>Réaliser, de manière collaborative, le prototype d</a:t>
                      </a:r>
                      <a:r>
                        <a:rPr kumimoji="0" lang="ja-JP" altLang="fr-FR" sz="200" b="1" i="0" u="none" strike="noStrike" cap="none" normalizeH="0" baseline="0">
                          <a:ln>
                            <a:noFill/>
                          </a:ln>
                          <a:solidFill>
                            <a:srgbClr val="000000"/>
                          </a:solidFill>
                          <a:effectLst/>
                          <a:latin typeface="Calibri" charset="0"/>
                          <a:ea typeface="ＭＳ Ｐゴシック" charset="0"/>
                          <a:cs typeface="Arial" charset="0"/>
                        </a:rPr>
                        <a:t>’</a:t>
                      </a:r>
                      <a:r>
                        <a:rPr kumimoji="0" lang="fr-FR" sz="200" b="1" i="0" u="none" strike="noStrike" cap="none" normalizeH="0" baseline="0">
                          <a:ln>
                            <a:noFill/>
                          </a:ln>
                          <a:solidFill>
                            <a:srgbClr val="000000"/>
                          </a:solidFill>
                          <a:effectLst/>
                          <a:latin typeface="Calibri" charset="0"/>
                          <a:ea typeface="ＭＳ Ｐゴシック" charset="0"/>
                          <a:cs typeface="Arial" charset="0"/>
                        </a:rPr>
                        <a:t>un objet communicant</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hMerge="1">
                  <a:txBody>
                    <a:bodyPr/>
                    <a:lstStyle/>
                    <a:p>
                      <a:endParaRPr lang="fr-FR"/>
                    </a:p>
                  </a:txBody>
                  <a:tcPr/>
                </a:tc>
                <a:tc hMerge="1">
                  <a:txBody>
                    <a:bodyPr/>
                    <a:lstStyle/>
                    <a:p>
                      <a:endParaRPr lang="fr-FR"/>
                    </a:p>
                  </a:txBody>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22"/>
                  </a:ext>
                </a:extLst>
              </a:tr>
              <a:tr h="71438">
                <a:tc rowSpan="6">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100" b="1" i="0" u="none" strike="noStrike" cap="none" normalizeH="0" baseline="0">
                          <a:ln>
                            <a:noFill/>
                          </a:ln>
                          <a:solidFill>
                            <a:srgbClr val="000000"/>
                          </a:solidFill>
                          <a:effectLst/>
                          <a:latin typeface="Calibri" charset="0"/>
                          <a:ea typeface="ＭＳ Ｐゴシック" charset="0"/>
                          <a:cs typeface="Arial" charset="0"/>
                        </a:rPr>
                        <a:t>2 - les méthodes et outils pour apprendre</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DAEEF3"/>
                    </a:solidFill>
                  </a:tcPr>
                </a:tc>
                <a:tc>
                  <a:txBody>
                    <a:bodyPr/>
                    <a:lstStyle/>
                    <a:p>
                      <a:pPr marL="0" marR="0" lvl="0" indent="0" algn="r" defTabSz="457200" rtl="0" eaLnBrk="1" fontAlgn="t" latinLnBrk="0" hangingPunct="1">
                        <a:lnSpc>
                          <a:spcPct val="100000"/>
                        </a:lnSpc>
                        <a:spcBef>
                          <a:spcPct val="0"/>
                        </a:spcBef>
                        <a:spcAft>
                          <a:spcPct val="0"/>
                        </a:spcAft>
                        <a:buClrTx/>
                        <a:buSzTx/>
                        <a:buFontTx/>
                        <a:buNone/>
                        <a:tabLst/>
                      </a:pPr>
                      <a:r>
                        <a:rPr kumimoji="0" lang="fr-FR" sz="100" b="1" i="0" u="none" strike="noStrike" cap="none" normalizeH="0" baseline="0">
                          <a:ln>
                            <a:noFill/>
                          </a:ln>
                          <a:solidFill>
                            <a:srgbClr val="000000"/>
                          </a:solidFill>
                          <a:effectLst/>
                          <a:latin typeface="Calibri" charset="0"/>
                          <a:ea typeface="ＭＳ Ｐゴシック" charset="0"/>
                          <a:cs typeface="Arial" charset="0"/>
                        </a:rPr>
                        <a:t>5</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 b="1" i="0" u="none" strike="noStrike" cap="none" normalizeH="0" baseline="0">
                          <a:ln>
                            <a:noFill/>
                          </a:ln>
                          <a:solidFill>
                            <a:srgbClr val="000000"/>
                          </a:solidFill>
                          <a:effectLst/>
                          <a:latin typeface="Calibri" charset="0"/>
                          <a:ea typeface="ＭＳ Ｐゴシック" charset="0"/>
                          <a:cs typeface="Arial" charset="0"/>
                        </a:rPr>
                        <a:t>Mobiliser des outils numériques</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solidFill>
                      <a:srgbClr val="DAEEF3"/>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DIC.2.1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Réaliser, de manière collaborative, le prototype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un objet pour valider une solution.</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DIC.2.1.1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Prototypage rapide de structures et de circuits de commande à partir de cartes standard.</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23"/>
                  </a:ext>
                </a:extLst>
              </a:tr>
              <a:tr h="44450">
                <a:tc vMerge="1">
                  <a:txBody>
                    <a:bodyPr/>
                    <a:lstStyle/>
                    <a:p>
                      <a:endParaRPr lang="fr-FR"/>
                    </a:p>
                  </a:txBody>
                  <a:tcPr/>
                </a:tc>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CT 5.1</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 Simuler numériquement la structure et/ou le comportement d</a:t>
                      </a:r>
                      <a:r>
                        <a:rPr kumimoji="0" lang="ja-JP" altLang="fr-FR" sz="100" b="0" i="0" u="none" strike="noStrike" cap="none" normalizeH="0" baseline="0">
                          <a:ln>
                            <a:noFill/>
                          </a:ln>
                          <a:solidFill>
                            <a:srgbClr val="000000"/>
                          </a:solidFill>
                          <a:effectLst/>
                          <a:latin typeface="Calibri" charset="0"/>
                          <a:ea typeface="ＭＳ Ｐゴシック" charset="0"/>
                          <a:cs typeface="Arial" charset="0"/>
                        </a:rPr>
                        <a:t>’</a:t>
                      </a:r>
                      <a:r>
                        <a:rPr kumimoji="0" lang="fr-FR" sz="100" b="0" i="0" u="none" strike="noStrike" cap="none" normalizeH="0" baseline="0">
                          <a:ln>
                            <a:noFill/>
                          </a:ln>
                          <a:solidFill>
                            <a:srgbClr val="000000"/>
                          </a:solidFill>
                          <a:effectLst/>
                          <a:latin typeface="Calibri" charset="0"/>
                          <a:ea typeface="ＭＳ Ｐゴシック" charset="0"/>
                          <a:cs typeface="Arial" charset="0"/>
                        </a:rPr>
                        <a:t>un objet.</a:t>
                      </a:r>
                    </a:p>
                  </a:txBody>
                  <a:tcPr marL="11760"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MSOST.2.2</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635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635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635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635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24"/>
                  </a:ext>
                </a:extLst>
              </a:tr>
              <a:tr h="44450">
                <a:tc vMerge="1">
                  <a:txBody>
                    <a:bodyPr/>
                    <a:lstStyle/>
                    <a:p>
                      <a:endParaRPr lang="fr-FR"/>
                    </a:p>
                  </a:txBody>
                  <a:tcPr/>
                </a:tc>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CT 5.2</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 Organiser, structurer et stocker des ressources numériques.</a:t>
                      </a:r>
                    </a:p>
                  </a:txBody>
                  <a:tcPr marL="11760"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DIC.1.6</a:t>
                      </a: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25"/>
                  </a:ext>
                </a:extLst>
              </a:tr>
              <a:tr h="52388">
                <a:tc vMerge="1">
                  <a:txBody>
                    <a:bodyPr/>
                    <a:lstStyle/>
                    <a:p>
                      <a:endParaRPr lang="fr-FR"/>
                    </a:p>
                  </a:txBody>
                  <a:tcPr/>
                </a:tc>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CT 5.3</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 Lire, utiliser et produire des représentations numériques d</a:t>
                      </a:r>
                      <a:r>
                        <a:rPr kumimoji="0" lang="ja-JP" altLang="fr-FR" sz="100" b="0" i="0" u="none" strike="noStrike" cap="none" normalizeH="0" baseline="0">
                          <a:ln>
                            <a:noFill/>
                          </a:ln>
                          <a:solidFill>
                            <a:srgbClr val="000000"/>
                          </a:solidFill>
                          <a:effectLst/>
                          <a:latin typeface="Calibri" charset="0"/>
                          <a:ea typeface="ＭＳ Ｐゴシック" charset="0"/>
                          <a:cs typeface="Arial" charset="0"/>
                        </a:rPr>
                        <a:t>’</a:t>
                      </a:r>
                      <a:r>
                        <a:rPr kumimoji="0" lang="fr-FR" sz="100" b="0" i="0" u="none" strike="noStrike" cap="none" normalizeH="0" baseline="0">
                          <a:ln>
                            <a:noFill/>
                          </a:ln>
                          <a:solidFill>
                            <a:srgbClr val="000000"/>
                          </a:solidFill>
                          <a:effectLst/>
                          <a:latin typeface="Calibri" charset="0"/>
                          <a:ea typeface="ＭＳ Ｐゴシック" charset="0"/>
                          <a:cs typeface="Arial" charset="0"/>
                        </a:rPr>
                        <a:t>objets.</a:t>
                      </a:r>
                    </a:p>
                  </a:txBody>
                  <a:tcPr marL="11760"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OTSCIS.2.2</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B7DEE8"/>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just" defTabSz="457200" rtl="0" eaLnBrk="1" fontAlgn="b"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31849B"/>
                          </a:solidFill>
                          <a:effectLst/>
                          <a:latin typeface="Calibri" charset="0"/>
                          <a:ea typeface="ＭＳ Ｐゴシック" charset="0"/>
                          <a:cs typeface="Arial" charset="0"/>
                        </a:rPr>
                        <a:t>Les objets techniques, les services et les changements induits dans la société</a:t>
                      </a:r>
                    </a:p>
                  </a:txBody>
                  <a:tcPr marL="1307" marR="1307" marT="1307" marB="0" anchor="b" horzOverflow="overflow">
                    <a:lnL>
                      <a:noFill/>
                    </a:lnL>
                    <a:lnR>
                      <a:noFill/>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26"/>
                  </a:ext>
                </a:extLst>
              </a:tr>
              <a:tr h="31750">
                <a:tc vMerge="1">
                  <a:txBody>
                    <a:bodyPr/>
                    <a:lstStyle/>
                    <a:p>
                      <a:endParaRPr lang="fr-FR"/>
                    </a:p>
                  </a:txBody>
                  <a:tcPr/>
                </a:tc>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CT 5.4</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 Piloter un système connecté localement ou à distance.</a:t>
                      </a:r>
                    </a:p>
                  </a:txBody>
                  <a:tcPr marL="11760"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IP.2.2</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D8E4BC"/>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just" defTabSz="457200" rtl="0" eaLnBrk="1" fontAlgn="t"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Calibri" charset="0"/>
                          <a:ea typeface="ＭＳ Ｐゴシック" charset="0"/>
                          <a:cs typeface="Arial" charset="0"/>
                        </a:rPr>
                        <a:t>Attendus de fin de cycle</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2CDDC"/>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27"/>
                  </a:ext>
                </a:extLst>
              </a:tr>
              <a:tr h="44450">
                <a:tc vMerge="1">
                  <a:txBody>
                    <a:bodyPr/>
                    <a:lstStyle/>
                    <a:p>
                      <a:endParaRPr lang="fr-FR"/>
                    </a:p>
                  </a:txBody>
                  <a:tcPr/>
                </a:tc>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CT 5.5</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 Modifier ou paramétrer le fonctionnement d</a:t>
                      </a:r>
                      <a:r>
                        <a:rPr kumimoji="0" lang="ja-JP" altLang="fr-FR" sz="100" b="0" i="0" u="none" strike="noStrike" cap="none" normalizeH="0" baseline="0">
                          <a:ln>
                            <a:noFill/>
                          </a:ln>
                          <a:solidFill>
                            <a:srgbClr val="000000"/>
                          </a:solidFill>
                          <a:effectLst/>
                          <a:latin typeface="Calibri" charset="0"/>
                          <a:ea typeface="ＭＳ Ｐゴシック" charset="0"/>
                          <a:cs typeface="Arial" charset="0"/>
                        </a:rPr>
                        <a:t>’</a:t>
                      </a:r>
                      <a:r>
                        <a:rPr kumimoji="0" lang="fr-FR" sz="100" b="0" i="0" u="none" strike="noStrike" cap="none" normalizeH="0" baseline="0">
                          <a:ln>
                            <a:noFill/>
                          </a:ln>
                          <a:solidFill>
                            <a:srgbClr val="000000"/>
                          </a:solidFill>
                          <a:effectLst/>
                          <a:latin typeface="Calibri" charset="0"/>
                          <a:ea typeface="ＭＳ Ｐゴシック" charset="0"/>
                          <a:cs typeface="Arial" charset="0"/>
                        </a:rPr>
                        <a:t>un objet communicant.</a:t>
                      </a:r>
                    </a:p>
                  </a:txBody>
                  <a:tcPr marL="11760"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solidFill>
                      <a:srgbClr val="DAEEF3"/>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IP.2.3</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D8E4BC"/>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just"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A"/>
                          </a:solidFill>
                          <a:effectLst/>
                          <a:latin typeface="Calibri" charset="0"/>
                          <a:ea typeface="ＭＳ Ｐゴシック" charset="0"/>
                          <a:cs typeface="Arial" charset="0"/>
                        </a:rPr>
                        <a:t>Comparer et commenter les évolutions des objets et systèmes.</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28"/>
                  </a:ext>
                </a:extLst>
              </a:tr>
              <a:tr h="31750">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100" b="1" i="0" u="none" strike="noStrike" cap="none" normalizeH="0" baseline="0">
                          <a:ln>
                            <a:noFill/>
                          </a:ln>
                          <a:solidFill>
                            <a:srgbClr val="000000"/>
                          </a:solidFill>
                          <a:effectLst/>
                          <a:latin typeface="Calibri" charset="0"/>
                          <a:ea typeface="ＭＳ Ｐゴシック" charset="0"/>
                          <a:cs typeface="Arial" charset="0"/>
                        </a:rPr>
                        <a:t>3 - la formation de la personne et du citoyen</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solidFill>
                      <a:srgbClr val="DAEEF3"/>
                    </a:solidFill>
                  </a:tcPr>
                </a:tc>
                <a:tc>
                  <a:txBody>
                    <a:bodyPr/>
                    <a:lstStyle/>
                    <a:p>
                      <a:pPr marL="0" marR="0" lvl="0" indent="0" algn="r" defTabSz="457200" rtl="0" eaLnBrk="1" fontAlgn="t" latinLnBrk="0" hangingPunct="1">
                        <a:lnSpc>
                          <a:spcPct val="100000"/>
                        </a:lnSpc>
                        <a:spcBef>
                          <a:spcPct val="0"/>
                        </a:spcBef>
                        <a:spcAft>
                          <a:spcPct val="0"/>
                        </a:spcAft>
                        <a:buClrTx/>
                        <a:buSzTx/>
                        <a:buFontTx/>
                        <a:buNone/>
                        <a:tabLst/>
                      </a:pPr>
                      <a:r>
                        <a:rPr kumimoji="0" lang="fr-FR" sz="100" b="1" i="0" u="none" strike="noStrike" cap="none" normalizeH="0" baseline="0">
                          <a:ln>
                            <a:noFill/>
                          </a:ln>
                          <a:solidFill>
                            <a:srgbClr val="000000"/>
                          </a:solidFill>
                          <a:effectLst/>
                          <a:latin typeface="Calibri" charset="0"/>
                          <a:ea typeface="ＭＳ Ｐゴシック" charset="0"/>
                          <a:cs typeface="Arial" charset="0"/>
                        </a:rPr>
                        <a:t>6</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 b="1" i="0" u="none" strike="noStrike" cap="none" normalizeH="0" baseline="0">
                          <a:ln>
                            <a:noFill/>
                          </a:ln>
                          <a:solidFill>
                            <a:srgbClr val="000000"/>
                          </a:solidFill>
                          <a:effectLst/>
                          <a:latin typeface="Calibri" charset="0"/>
                          <a:ea typeface="ＭＳ Ｐゴシック" charset="0"/>
                          <a:cs typeface="Arial" charset="0"/>
                        </a:rPr>
                        <a:t>Adopter un comportement éthique et responsable</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solidFill>
                      <a:srgbClr val="DAEEF3"/>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just"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Exprimer sa pensée à l</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aide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outils de description adaptés. </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29"/>
                  </a:ext>
                </a:extLst>
              </a:tr>
              <a:tr h="47625">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100" b="1" i="0" u="none" strike="noStrike" cap="none" normalizeH="0" baseline="0">
                          <a:ln>
                            <a:noFill/>
                          </a:ln>
                          <a:solidFill>
                            <a:srgbClr val="000000"/>
                          </a:solidFill>
                          <a:effectLst/>
                          <a:latin typeface="Calibri" charset="0"/>
                          <a:ea typeface="ＭＳ Ｐゴシック" charset="0"/>
                          <a:cs typeface="Arial" charset="0"/>
                        </a:rPr>
                        <a:t>5 - les représentations du monde et l'activité humaine</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CT 6.1</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 Développer les bonnes pratiques de l</a:t>
                      </a:r>
                      <a:r>
                        <a:rPr kumimoji="0" lang="ja-JP" altLang="fr-FR" sz="100" b="0" i="0" u="none" strike="noStrike" cap="none" normalizeH="0" baseline="0">
                          <a:ln>
                            <a:noFill/>
                          </a:ln>
                          <a:solidFill>
                            <a:srgbClr val="000000"/>
                          </a:solidFill>
                          <a:effectLst/>
                          <a:latin typeface="Calibri" charset="0"/>
                          <a:ea typeface="ＭＳ Ｐゴシック" charset="0"/>
                          <a:cs typeface="Arial" charset="0"/>
                        </a:rPr>
                        <a:t>’</a:t>
                      </a:r>
                      <a:r>
                        <a:rPr kumimoji="0" lang="fr-FR" sz="100" b="0" i="0" u="none" strike="noStrike" cap="none" normalizeH="0" baseline="0">
                          <a:ln>
                            <a:noFill/>
                          </a:ln>
                          <a:solidFill>
                            <a:srgbClr val="000000"/>
                          </a:solidFill>
                          <a:effectLst/>
                          <a:latin typeface="Calibri" charset="0"/>
                          <a:ea typeface="ＭＳ Ｐゴシック" charset="0"/>
                          <a:cs typeface="Arial" charset="0"/>
                        </a:rPr>
                        <a:t>usage des objets communicants.</a:t>
                      </a:r>
                    </a:p>
                  </a:txBody>
                  <a:tcPr marL="11760"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OTSCIS.1.3</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B7DEE8"/>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just"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Développer les bonnes pratiques de l</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usage des objets communicants.</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a:noFill/>
                    </a:lnR>
                    <a:lnT>
                      <a:noFill/>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30"/>
                  </a:ext>
                </a:extLst>
              </a:tr>
              <a:tr h="44450">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CT 6.2</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 Analyser l</a:t>
                      </a:r>
                      <a:r>
                        <a:rPr kumimoji="0" lang="ja-JP" altLang="fr-FR" sz="100" b="0" i="0" u="none" strike="noStrike" cap="none" normalizeH="0" baseline="0">
                          <a:ln>
                            <a:noFill/>
                          </a:ln>
                          <a:solidFill>
                            <a:srgbClr val="000000"/>
                          </a:solidFill>
                          <a:effectLst/>
                          <a:latin typeface="Calibri" charset="0"/>
                          <a:ea typeface="ＭＳ Ｐゴシック" charset="0"/>
                          <a:cs typeface="Arial" charset="0"/>
                        </a:rPr>
                        <a:t>’</a:t>
                      </a:r>
                      <a:r>
                        <a:rPr kumimoji="0" lang="fr-FR" sz="100" b="0" i="0" u="none" strike="noStrike" cap="none" normalizeH="0" baseline="0">
                          <a:ln>
                            <a:noFill/>
                          </a:ln>
                          <a:solidFill>
                            <a:srgbClr val="000000"/>
                          </a:solidFill>
                          <a:effectLst/>
                          <a:latin typeface="Calibri" charset="0"/>
                          <a:ea typeface="ＭＳ Ｐゴシック" charset="0"/>
                          <a:cs typeface="Arial" charset="0"/>
                        </a:rPr>
                        <a:t>impact environnemental d</a:t>
                      </a:r>
                      <a:r>
                        <a:rPr kumimoji="0" lang="ja-JP" altLang="fr-FR" sz="100" b="0" i="0" u="none" strike="noStrike" cap="none" normalizeH="0" baseline="0">
                          <a:ln>
                            <a:noFill/>
                          </a:ln>
                          <a:solidFill>
                            <a:srgbClr val="000000"/>
                          </a:solidFill>
                          <a:effectLst/>
                          <a:latin typeface="Calibri" charset="0"/>
                          <a:ea typeface="ＭＳ Ｐゴシック" charset="0"/>
                          <a:cs typeface="Arial" charset="0"/>
                        </a:rPr>
                        <a:t>’</a:t>
                      </a:r>
                      <a:r>
                        <a:rPr kumimoji="0" lang="fr-FR" sz="100" b="0" i="0" u="none" strike="noStrike" cap="none" normalizeH="0" baseline="0">
                          <a:ln>
                            <a:noFill/>
                          </a:ln>
                          <a:solidFill>
                            <a:srgbClr val="000000"/>
                          </a:solidFill>
                          <a:effectLst/>
                          <a:latin typeface="Calibri" charset="0"/>
                          <a:ea typeface="ＭＳ Ｐゴシック" charset="0"/>
                          <a:cs typeface="Arial" charset="0"/>
                        </a:rPr>
                        <a:t>un objet et de ses constituants.</a:t>
                      </a:r>
                    </a:p>
                  </a:txBody>
                  <a:tcPr marL="11760"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OTSCIS.1.2</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B7DEE8"/>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1" u="none" strike="noStrike" cap="none" normalizeH="0" baseline="0">
                          <a:ln>
                            <a:noFill/>
                          </a:ln>
                          <a:solidFill>
                            <a:srgbClr val="000000"/>
                          </a:solidFill>
                          <a:effectLst/>
                          <a:latin typeface="Calibri" charset="0"/>
                          <a:ea typeface="ＭＳ Ｐゴシック" charset="0"/>
                          <a:cs typeface="Arial" charset="0"/>
                        </a:rPr>
                        <a:t>Compétences</a:t>
                      </a:r>
                    </a:p>
                  </a:txBody>
                  <a:tcPr marL="1307" marR="1307" marT="1307" marB="0" anchor="b" horzOverflow="overflow">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1"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1" u="none" strike="noStrike" cap="none" normalizeH="0" baseline="0">
                          <a:ln>
                            <a:noFill/>
                          </a:ln>
                          <a:solidFill>
                            <a:srgbClr val="000000"/>
                          </a:solidFill>
                          <a:effectLst/>
                          <a:latin typeface="Calibri" charset="0"/>
                          <a:ea typeface="ＭＳ Ｐゴシック" charset="0"/>
                          <a:cs typeface="Arial" charset="0"/>
                        </a:rPr>
                        <a:t>Connaissances </a:t>
                      </a:r>
                    </a:p>
                  </a:txBody>
                  <a:tcPr marL="1307" marR="1307" marT="1307" marB="0" anchor="b" horzOverflow="overflow">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31"/>
                  </a:ext>
                </a:extLst>
              </a:tr>
              <a:tr h="38100">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solidFill>
                      <a:srgbClr val="DAEEF3"/>
                    </a:solidFill>
                  </a:tcPr>
                </a:tc>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CT 6.3</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 Analyser le cycle de vie d</a:t>
                      </a:r>
                      <a:r>
                        <a:rPr kumimoji="0" lang="ja-JP" altLang="fr-FR" sz="100" b="0" i="0" u="none" strike="noStrike" cap="none" normalizeH="0" baseline="0">
                          <a:ln>
                            <a:noFill/>
                          </a:ln>
                          <a:solidFill>
                            <a:srgbClr val="000000"/>
                          </a:solidFill>
                          <a:effectLst/>
                          <a:latin typeface="Calibri" charset="0"/>
                          <a:ea typeface="ＭＳ Ｐゴシック" charset="0"/>
                          <a:cs typeface="Arial" charset="0"/>
                        </a:rPr>
                        <a:t>’</a:t>
                      </a:r>
                      <a:r>
                        <a:rPr kumimoji="0" lang="fr-FR" sz="100" b="0" i="0" u="none" strike="noStrike" cap="none" normalizeH="0" baseline="0">
                          <a:ln>
                            <a:noFill/>
                          </a:ln>
                          <a:solidFill>
                            <a:srgbClr val="000000"/>
                          </a:solidFill>
                          <a:effectLst/>
                          <a:latin typeface="Calibri" charset="0"/>
                          <a:ea typeface="ＭＳ Ｐゴシック" charset="0"/>
                          <a:cs typeface="Arial" charset="0"/>
                        </a:rPr>
                        <a:t>un objet.</a:t>
                      </a:r>
                    </a:p>
                  </a:txBody>
                  <a:tcPr marL="11760"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solidFill>
                      <a:srgbClr val="DAEEF3"/>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OTSCIS.1.1</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B7DEE8"/>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Calibri" charset="0"/>
                          <a:ea typeface="ＭＳ Ｐゴシック" charset="0"/>
                          <a:cs typeface="Arial" charset="0"/>
                        </a:rPr>
                        <a:t>OTSCIS.1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B7DEE8"/>
                    </a:solid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Calibri" charset="0"/>
                          <a:ea typeface="ＭＳ Ｐゴシック" charset="0"/>
                          <a:cs typeface="Arial" charset="0"/>
                        </a:rPr>
                        <a:t>Comparer et commenter les évolutions des objets et systèmes</a:t>
                      </a:r>
                    </a:p>
                  </a:txBody>
                  <a:tcPr marL="1307" marR="1307" marT="1307" marB="0" anchor="ctr" horzOverflow="overflow">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B7DEE8"/>
                    </a:solid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ctr" horzOverflow="overflow">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ctr" horzOverflow="overflow">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Calibri" charset="0"/>
                          <a:ea typeface="ＭＳ Ｐゴシック" charset="0"/>
                          <a:cs typeface="Arial" charset="0"/>
                        </a:rPr>
                        <a:t>→</a:t>
                      </a:r>
                    </a:p>
                  </a:txBody>
                  <a:tcPr marL="1307" marR="1307" marT="1307" marB="0" anchor="ctr"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gridSpan="4">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100" b="1" i="0" u="none" strike="noStrike" cap="none" normalizeH="0" baseline="0">
                          <a:ln>
                            <a:noFill/>
                          </a:ln>
                          <a:solidFill>
                            <a:srgbClr val="000000"/>
                          </a:solidFill>
                          <a:effectLst/>
                          <a:latin typeface="Calibri" charset="0"/>
                          <a:ea typeface="ＭＳ Ｐゴシック" charset="0"/>
                          <a:cs typeface="Arial" charset="0"/>
                        </a:rPr>
                        <a:t>Repères de progressivité</a:t>
                      </a:r>
                    </a:p>
                  </a:txBody>
                  <a:tcPr marL="1307" marR="1307" marT="1307" marB="0"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32"/>
                  </a:ext>
                </a:extLst>
              </a:tr>
              <a:tr h="31750">
                <a:tc rowSpan="3">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100" b="1" i="0" u="none" strike="noStrike" cap="none" normalizeH="0" baseline="0">
                          <a:ln>
                            <a:noFill/>
                          </a:ln>
                          <a:solidFill>
                            <a:srgbClr val="000000"/>
                          </a:solidFill>
                          <a:effectLst/>
                          <a:latin typeface="Calibri" charset="0"/>
                          <a:ea typeface="ＭＳ Ｐゴシック" charset="0"/>
                          <a:cs typeface="Arial" charset="0"/>
                        </a:rPr>
                        <a:t>5 - les représentations du monde et l'activité humaine</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DAEEF3"/>
                    </a:solidFill>
                  </a:tcPr>
                </a:tc>
                <a:tc>
                  <a:txBody>
                    <a:bodyPr/>
                    <a:lstStyle/>
                    <a:p>
                      <a:pPr marL="0" marR="0" lvl="0" indent="0" algn="r" defTabSz="457200" rtl="0" eaLnBrk="1" fontAlgn="t" latinLnBrk="0" hangingPunct="1">
                        <a:lnSpc>
                          <a:spcPct val="100000"/>
                        </a:lnSpc>
                        <a:spcBef>
                          <a:spcPct val="0"/>
                        </a:spcBef>
                        <a:spcAft>
                          <a:spcPct val="0"/>
                        </a:spcAft>
                        <a:buClrTx/>
                        <a:buSzTx/>
                        <a:buFontTx/>
                        <a:buNone/>
                        <a:tabLst/>
                      </a:pPr>
                      <a:r>
                        <a:rPr kumimoji="0" lang="fr-FR" sz="100" b="1" i="0" u="none" strike="noStrike" cap="none" normalizeH="0" baseline="0">
                          <a:ln>
                            <a:noFill/>
                          </a:ln>
                          <a:solidFill>
                            <a:srgbClr val="000000"/>
                          </a:solidFill>
                          <a:effectLst/>
                          <a:latin typeface="Calibri" charset="0"/>
                          <a:ea typeface="ＭＳ Ｐゴシック" charset="0"/>
                          <a:cs typeface="Arial" charset="0"/>
                        </a:rPr>
                        <a:t>7</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 b="1" i="0" u="none" strike="noStrike" cap="none" normalizeH="0" baseline="0">
                          <a:ln>
                            <a:noFill/>
                          </a:ln>
                          <a:solidFill>
                            <a:srgbClr val="000000"/>
                          </a:solidFill>
                          <a:effectLst/>
                          <a:latin typeface="Calibri" charset="0"/>
                          <a:ea typeface="ＭＳ Ｐゴシック" charset="0"/>
                          <a:cs typeface="Arial" charset="0"/>
                        </a:rPr>
                        <a:t>Se situer dans l</a:t>
                      </a:r>
                      <a:r>
                        <a:rPr kumimoji="0" lang="ja-JP" altLang="fr-FR" sz="100" b="1" i="0" u="none" strike="noStrike" cap="none" normalizeH="0" baseline="0">
                          <a:ln>
                            <a:noFill/>
                          </a:ln>
                          <a:solidFill>
                            <a:srgbClr val="000000"/>
                          </a:solidFill>
                          <a:effectLst/>
                          <a:latin typeface="Calibri" charset="0"/>
                          <a:ea typeface="ＭＳ Ｐゴシック" charset="0"/>
                          <a:cs typeface="Arial" charset="0"/>
                        </a:rPr>
                        <a:t>’</a:t>
                      </a:r>
                      <a:r>
                        <a:rPr kumimoji="0" lang="fr-FR" sz="100" b="1" i="0" u="none" strike="noStrike" cap="none" normalizeH="0" baseline="0">
                          <a:ln>
                            <a:noFill/>
                          </a:ln>
                          <a:solidFill>
                            <a:srgbClr val="000000"/>
                          </a:solidFill>
                          <a:effectLst/>
                          <a:latin typeface="Calibri" charset="0"/>
                          <a:ea typeface="ＭＳ Ｐゴシック" charset="0"/>
                          <a:cs typeface="Arial" charset="0"/>
                        </a:rPr>
                        <a:t>espace et dans le temps</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solidFill>
                      <a:srgbClr val="DAEEF3"/>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OTSCIS.1.1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lnTlToBr>
                      <a:noFill/>
                    </a:lnTlToBr>
                    <a:lnBlToTr>
                      <a:noFill/>
                    </a:lnBlToTr>
                    <a:solidFill>
                      <a:srgbClr val="B7DEE8"/>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A"/>
                          </a:solidFill>
                          <a:effectLst/>
                          <a:latin typeface="Calibri" charset="0"/>
                          <a:ea typeface="ＭＳ Ｐゴシック" charset="0"/>
                          <a:cs typeface="Arial" charset="0"/>
                        </a:rPr>
                        <a:t>Regrouper des objets en familles et lignées.</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OTSCIS.1.1.1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B7DEE8"/>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L</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évolution des objets.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rowSpan="5" gridSpan="4">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Cette thématique a vocation à conduire les élèves à comparer et analyser les objets et systèmes techniques. Considérant que la technologie n</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est pas extérieure à la société, il s</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agit de nouer des liens avec le monde social. C</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est à l</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occasion de croisements disciplinaires et en traitant de questions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actualité que cette thématique devient « matière » à relier et à contextualiser. La notion de respect des usages des objets communicants inclut le respect de la propriété intellectuelle dans le cadre de productions originales et personnelles. Elle interroge les élèves sur le respect dû à chaque individu dans et en dehors de la classe.</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rowSpan="5" hMerge="1">
                  <a:txBody>
                    <a:bodyPr/>
                    <a:lstStyle/>
                    <a:p>
                      <a:endParaRPr lang="fr-FR"/>
                    </a:p>
                  </a:txBody>
                  <a:tcPr/>
                </a:tc>
                <a:tc rowSpan="5" hMerge="1">
                  <a:txBody>
                    <a:bodyPr/>
                    <a:lstStyle/>
                    <a:p>
                      <a:endParaRPr lang="fr-FR"/>
                    </a:p>
                  </a:txBody>
                  <a:tcPr/>
                </a:tc>
                <a:tc rowSpan="5" hMerge="1">
                  <a:txBody>
                    <a:bodyPr/>
                    <a:lstStyle/>
                    <a:p>
                      <a:endParaRPr lang="fr-FR"/>
                    </a:p>
                  </a:txBody>
                  <a:tcPr/>
                </a:tc>
                <a:extLst>
                  <a:ext uri="{0D108BD9-81ED-4DB2-BD59-A6C34878D82A}">
                    <a16:rowId xmlns:a16="http://schemas.microsoft.com/office/drawing/2014/main" val="10033"/>
                  </a:ext>
                </a:extLst>
              </a:tr>
              <a:tr h="52388">
                <a:tc vMerge="1">
                  <a:txBody>
                    <a:bodyPr/>
                    <a:lstStyle/>
                    <a:p>
                      <a:endParaRPr lang="fr-FR"/>
                    </a:p>
                  </a:txBody>
                  <a:tcPr/>
                </a:tc>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CT 7.1</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A"/>
                          </a:solidFill>
                          <a:effectLst/>
                          <a:latin typeface="Calibri" charset="0"/>
                          <a:ea typeface="ＭＳ Ｐゴシック" charset="0"/>
                          <a:cs typeface="Arial" charset="0"/>
                        </a:rPr>
                        <a:t>► Regrouper des objets en familles et lignées.</a:t>
                      </a:r>
                    </a:p>
                  </a:txBody>
                  <a:tcPr marL="11760"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OTSCIS.1.1</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B7DEE8"/>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solidFill>
                      <a:srgbClr val="B7DEE8"/>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OTSCIS.1.1.2</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B7DEE8"/>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Impacts sociétaux et environnementaux dus aux objets.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gridSpan="4"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extLst>
                  <a:ext uri="{0D108BD9-81ED-4DB2-BD59-A6C34878D82A}">
                    <a16:rowId xmlns:a16="http://schemas.microsoft.com/office/drawing/2014/main" val="10034"/>
                  </a:ext>
                </a:extLst>
              </a:tr>
              <a:tr h="65088">
                <a:tc vMerge="1">
                  <a:txBody>
                    <a:bodyPr/>
                    <a:lstStyle/>
                    <a:p>
                      <a:endParaRPr lang="fr-FR"/>
                    </a:p>
                  </a:txBody>
                  <a:tcPr/>
                </a:tc>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CT 7.2</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A"/>
                          </a:solidFill>
                          <a:effectLst/>
                          <a:latin typeface="Calibri" charset="0"/>
                          <a:ea typeface="ＭＳ Ｐゴシック" charset="0"/>
                          <a:cs typeface="Arial" charset="0"/>
                        </a:rPr>
                        <a:t>► Relier les évolutions technologiques aux inventions et innovations qui marquent des ruptures dans les solutions techniques. </a:t>
                      </a:r>
                    </a:p>
                  </a:txBody>
                  <a:tcPr marL="11760"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solidFill>
                      <a:srgbClr val="DAEEF3"/>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OTSCIS.1.2</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B7DEE8"/>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solidFill>
                      <a:srgbClr val="B7DEE8"/>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OTSCIS.1.1.3</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B7DEE8"/>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Cycle de vie.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gridSpan="4"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extLst>
                  <a:ext uri="{0D108BD9-81ED-4DB2-BD59-A6C34878D82A}">
                    <a16:rowId xmlns:a16="http://schemas.microsoft.com/office/drawing/2014/main" val="10035"/>
                  </a:ext>
                </a:extLst>
              </a:tr>
              <a:tr h="71438">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lnTlToBr>
                      <a:noFill/>
                    </a:lnTlToBr>
                    <a:lnBlToTr>
                      <a:noFill/>
                    </a:lnBlToTr>
                    <a:solidFill>
                      <a:srgbClr val="B7DEE8"/>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OTSCIS.1.1.4</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B7DEE8"/>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Les règles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un usage raisonné des objets communicants respectant la propriété intellectuelle et l</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intégrité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autrui.</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gridSpan="4"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extLst>
                  <a:ext uri="{0D108BD9-81ED-4DB2-BD59-A6C34878D82A}">
                    <a16:rowId xmlns:a16="http://schemas.microsoft.com/office/drawing/2014/main" val="10036"/>
                  </a:ext>
                </a:extLst>
              </a:tr>
              <a:tr h="90488">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gridSpan="2">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200" b="0" i="1" u="none" strike="noStrike" cap="none" normalizeH="0" baseline="0">
                          <a:ln>
                            <a:noFill/>
                          </a:ln>
                          <a:solidFill>
                            <a:srgbClr val="000000"/>
                          </a:solidFill>
                          <a:effectLst/>
                          <a:latin typeface="Arial" charset="0"/>
                          <a:ea typeface="ＭＳ Ｐゴシック" charset="0"/>
                          <a:cs typeface="Arial" charset="0"/>
                        </a:rPr>
                        <a:t>Les compétences suivantes, spécifiques au programme de technologie, ne sont pas citées dans le tableau des compétences travaillées mais elles permettent néanmoins de travailler certaines compétences du socle commun.</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hMerge="1">
                  <a:txBody>
                    <a:bodyPr/>
                    <a:lstStyle/>
                    <a:p>
                      <a:endParaRPr lang="fr-FR"/>
                    </a:p>
                  </a:txBody>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OTSCIS.1.2</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B7DEE8"/>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A"/>
                          </a:solidFill>
                          <a:effectLst/>
                          <a:latin typeface="Calibri" charset="0"/>
                          <a:ea typeface="ＭＳ Ｐゴシック" charset="0"/>
                          <a:cs typeface="Arial" charset="0"/>
                        </a:rPr>
                        <a:t>Relier les évolutions technologiques aux inventions et innovations qui marquent des ruptures dans les solutions techniques.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ctr" horzOverflow="overflow">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a:noFill/>
                    </a:lnB>
                    <a:lnTlToBr>
                      <a:noFill/>
                    </a:lnTlToBr>
                    <a:lnBlToTr>
                      <a:noFill/>
                    </a:lnBlToTr>
                    <a:solidFill>
                      <a:srgbClr val="FFFFFF"/>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horzOverflow="overflow">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gridSpan="4"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extLst>
                  <a:ext uri="{0D108BD9-81ED-4DB2-BD59-A6C34878D82A}">
                    <a16:rowId xmlns:a16="http://schemas.microsoft.com/office/drawing/2014/main" val="10037"/>
                  </a:ext>
                </a:extLst>
              </a:tr>
              <a:tr h="95250">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gridSpan="2">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Calibri" charset="0"/>
                          <a:ea typeface="ＭＳ Ｐゴシック" charset="0"/>
                          <a:cs typeface="Arial" charset="0"/>
                        </a:rPr>
                        <a:t>Compétences spécifiques au programme de technologie</a:t>
                      </a:r>
                    </a:p>
                  </a:txBody>
                  <a:tcPr marL="1307" marR="1307" marT="1307"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DAEEF3"/>
                    </a:solidFill>
                  </a:tcPr>
                </a:tc>
                <a:tc hMerge="1">
                  <a:txBody>
                    <a:bodyPr/>
                    <a:lstStyle/>
                    <a:p>
                      <a:endParaRPr lang="fr-FR"/>
                    </a:p>
                  </a:txBody>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a:noFill/>
                    </a:lnR>
                    <a:lnT>
                      <a:noFill/>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OTSCIS.1.3</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B7DEE8"/>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A"/>
                          </a:solidFill>
                          <a:effectLst/>
                          <a:latin typeface="Calibri" charset="0"/>
                          <a:ea typeface="ＭＳ Ｐゴシック" charset="0"/>
                          <a:cs typeface="Arial" charset="0"/>
                        </a:rPr>
                        <a:t>Comparer et commenter les évolutions des objets en articulant différents points de vue : fonctionnel, structurel, environnemental, technique, scientifique, social, historique, économique.</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ctr" horzOverflow="overflow">
                    <a:lnL w="6350" cap="flat" cmpd="sng" algn="ctr">
                      <a:solidFill>
                        <a:srgbClr val="000000"/>
                      </a:solidFill>
                      <a:prstDash val="solid"/>
                      <a:round/>
                      <a:headEnd type="none" w="med" len="med"/>
                      <a:tailEnd type="none" w="med" len="med"/>
                    </a:lnL>
                    <a:lnR>
                      <a:noFill/>
                    </a:lnR>
                    <a:lnT>
                      <a:noFill/>
                    </a:lnT>
                    <a:lnB w="635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horzOverflow="overflow">
                    <a:lnL>
                      <a:noFill/>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endParaRPr kumimoji="0" lang="fr-FR" sz="1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endParaRPr kumimoji="0" lang="fr-FR" sz="1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endParaRPr kumimoji="0" lang="fr-FR" sz="1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endParaRPr kumimoji="0" lang="fr-FR" sz="1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10038"/>
                  </a:ext>
                </a:extLst>
              </a:tr>
              <a:tr h="71438">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solidFill>
                      <a:srgbClr val="FFFFFF"/>
                    </a:solidFill>
                  </a:tcPr>
                </a:tc>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CS 1.5</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A"/>
                          </a:solidFill>
                          <a:effectLst/>
                          <a:latin typeface="Calibri" charset="0"/>
                          <a:ea typeface="ＭＳ Ｐゴシック" charset="0"/>
                          <a:cs typeface="Arial" charset="0"/>
                        </a:rPr>
                        <a:t>► Respecter une procédure de travail garantissant un résultat en respectant les règles de sécurité et d</a:t>
                      </a:r>
                      <a:r>
                        <a:rPr kumimoji="0" lang="ja-JP" altLang="fr-FR" sz="200" b="0" i="0" u="none" strike="noStrike" cap="none" normalizeH="0" baseline="0">
                          <a:ln>
                            <a:noFill/>
                          </a:ln>
                          <a:solidFill>
                            <a:srgbClr val="00000A"/>
                          </a:solidFill>
                          <a:effectLst/>
                          <a:latin typeface="Calibri" charset="0"/>
                          <a:ea typeface="ＭＳ Ｐゴシック" charset="0"/>
                          <a:cs typeface="Arial" charset="0"/>
                        </a:rPr>
                        <a:t>’</a:t>
                      </a:r>
                      <a:r>
                        <a:rPr kumimoji="0" lang="fr-FR" sz="200" b="0" i="0" u="none" strike="noStrike" cap="none" normalizeH="0" baseline="0">
                          <a:ln>
                            <a:noFill/>
                          </a:ln>
                          <a:solidFill>
                            <a:srgbClr val="00000A"/>
                          </a:solidFill>
                          <a:effectLst/>
                          <a:latin typeface="Calibri" charset="0"/>
                          <a:ea typeface="ＭＳ Ｐゴシック" charset="0"/>
                          <a:cs typeface="Arial" charset="0"/>
                        </a:rPr>
                        <a:t>utilisation des outils mis à disposition.</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MSOST.1.1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OTSCIS.1.4</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lnTlToBr>
                      <a:noFill/>
                    </a:lnTlToBr>
                    <a:lnBlToTr>
                      <a:noFill/>
                    </a:lnBlToTr>
                    <a:solidFill>
                      <a:srgbClr val="B7DEE8"/>
                    </a:solidFill>
                  </a:tcPr>
                </a:tc>
                <a:tc>
                  <a:txBody>
                    <a:bodyPr/>
                    <a:lstStyle/>
                    <a:p>
                      <a:pPr marL="0" marR="0" lvl="0" indent="0" algn="just"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Élaborer un document qui synthétise ces comparaisons et ces commentaires.</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OTSCIS.1.4.1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B7DEE8"/>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Outils numériques de présentation.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endParaRPr kumimoji="0" lang="fr-FR" sz="1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horzOverflow="overflow">
                    <a:lnL>
                      <a:noFill/>
                    </a:lnL>
                    <a:lnR>
                      <a:noFill/>
                    </a:lnR>
                    <a:lnT>
                      <a:noFill/>
                    </a:lnT>
                    <a:lnB>
                      <a:noFill/>
                    </a:lnB>
                    <a:lnTlToBr>
                      <a:noFill/>
                    </a:lnTlToBr>
                    <a:lnBlToTr>
                      <a:noFill/>
                    </a:lnBlToTr>
                    <a:no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endParaRPr kumimoji="0" lang="fr-FR" sz="1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horzOverflow="overflow">
                    <a:lnL>
                      <a:noFill/>
                    </a:lnL>
                    <a:lnR>
                      <a:noFill/>
                    </a:lnR>
                    <a:lnT>
                      <a:noFill/>
                    </a:lnT>
                    <a:lnB>
                      <a:noFill/>
                    </a:lnB>
                    <a:lnTlToBr>
                      <a:noFill/>
                    </a:lnTlToBr>
                    <a:lnBlToTr>
                      <a:noFill/>
                    </a:lnBlToTr>
                    <a:no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endParaRPr kumimoji="0" lang="fr-FR" sz="1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horzOverflow="overflow">
                    <a:lnL>
                      <a:noFill/>
                    </a:lnL>
                    <a:lnR>
                      <a:noFill/>
                    </a:lnR>
                    <a:lnT>
                      <a:noFill/>
                    </a:lnT>
                    <a:lnB>
                      <a:noFill/>
                    </a:lnB>
                    <a:lnTlToBr>
                      <a:noFill/>
                    </a:lnTlToBr>
                    <a:lnBlToTr>
                      <a:noFill/>
                    </a:lnBlToTr>
                    <a:no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endParaRPr kumimoji="0" lang="fr-FR" sz="1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39"/>
                  </a:ext>
                </a:extLst>
              </a:tr>
              <a:tr h="44450">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solidFill>
                      <a:srgbClr val="FFFFFF"/>
                    </a:solidFill>
                  </a:tcPr>
                </a:tc>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CS 1.6</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A"/>
                          </a:solidFill>
                          <a:effectLst/>
                          <a:latin typeface="Calibri" charset="0"/>
                          <a:ea typeface="ＭＳ Ｐゴシック" charset="0"/>
                          <a:cs typeface="Arial" charset="0"/>
                        </a:rPr>
                        <a:t>► Analyser le fonctionnement et la structure d</a:t>
                      </a:r>
                      <a:r>
                        <a:rPr kumimoji="0" lang="ja-JP" altLang="fr-FR" sz="100" b="0" i="0" u="none" strike="noStrike" cap="none" normalizeH="0" baseline="0">
                          <a:ln>
                            <a:noFill/>
                          </a:ln>
                          <a:solidFill>
                            <a:srgbClr val="00000A"/>
                          </a:solidFill>
                          <a:effectLst/>
                          <a:latin typeface="Calibri" charset="0"/>
                          <a:ea typeface="ＭＳ Ｐゴシック" charset="0"/>
                          <a:cs typeface="Arial" charset="0"/>
                        </a:rPr>
                        <a:t>’</a:t>
                      </a:r>
                      <a:r>
                        <a:rPr kumimoji="0" lang="fr-FR" sz="100" b="0" i="0" u="none" strike="noStrike" cap="none" normalizeH="0" baseline="0">
                          <a:ln>
                            <a:noFill/>
                          </a:ln>
                          <a:solidFill>
                            <a:srgbClr val="00000A"/>
                          </a:solidFill>
                          <a:effectLst/>
                          <a:latin typeface="Calibri" charset="0"/>
                          <a:ea typeface="ＭＳ Ｐゴシック" charset="0"/>
                          <a:cs typeface="Arial" charset="0"/>
                        </a:rPr>
                        <a:t>un objet, identifier les entrées et sorties.</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MSOST.1.3</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lnTlToBr>
                      <a:noFill/>
                    </a:lnTlToBr>
                    <a:lnBlToTr>
                      <a:noFill/>
                    </a:lnBlToTr>
                    <a:solidFill>
                      <a:srgbClr val="B7DEE8"/>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OTSCIS.1.4.2</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B7DEE8"/>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Charte graphique.</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endParaRPr kumimoji="0" lang="fr-FR" sz="1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horzOverflow="overflow">
                    <a:lnL>
                      <a:noFill/>
                    </a:lnL>
                    <a:lnR>
                      <a:noFill/>
                    </a:lnR>
                    <a:lnT>
                      <a:noFill/>
                    </a:lnT>
                    <a:lnB>
                      <a:noFill/>
                    </a:lnB>
                    <a:lnTlToBr>
                      <a:noFill/>
                    </a:lnTlToBr>
                    <a:lnBlToTr>
                      <a:noFill/>
                    </a:lnBlToTr>
                    <a:no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endParaRPr kumimoji="0" lang="fr-FR" sz="1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horzOverflow="overflow">
                    <a:lnL>
                      <a:noFill/>
                    </a:lnL>
                    <a:lnR>
                      <a:noFill/>
                    </a:lnR>
                    <a:lnT>
                      <a:noFill/>
                    </a:lnT>
                    <a:lnB>
                      <a:noFill/>
                    </a:lnB>
                    <a:lnTlToBr>
                      <a:noFill/>
                    </a:lnTlToBr>
                    <a:lnBlToTr>
                      <a:noFill/>
                    </a:lnBlToTr>
                    <a:no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endParaRPr kumimoji="0" lang="fr-FR" sz="1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horzOverflow="overflow">
                    <a:lnL>
                      <a:noFill/>
                    </a:lnL>
                    <a:lnR>
                      <a:noFill/>
                    </a:lnR>
                    <a:lnT>
                      <a:noFill/>
                    </a:lnT>
                    <a:lnB>
                      <a:noFill/>
                    </a:lnB>
                    <a:lnTlToBr>
                      <a:noFill/>
                    </a:lnTlToBr>
                    <a:lnBlToTr>
                      <a:noFill/>
                    </a:lnBlToTr>
                    <a:no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endParaRPr kumimoji="0" lang="fr-FR" sz="1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40"/>
                  </a:ext>
                </a:extLst>
              </a:tr>
              <a:tr h="44450">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solidFill>
                      <a:srgbClr val="FFFFFF"/>
                    </a:solidFill>
                  </a:tcPr>
                </a:tc>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CS 1.7</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A"/>
                          </a:solidFill>
                          <a:effectLst/>
                          <a:latin typeface="Calibri" charset="0"/>
                          <a:ea typeface="ＭＳ Ｐゴシック" charset="0"/>
                          <a:cs typeface="Arial" charset="0"/>
                        </a:rPr>
                        <a:t>► Interpréter des résultats expérimentaux, en tirer une conclusion et la communiquer en argumentant.</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MSOST.1.7</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Calibri" charset="0"/>
                          <a:ea typeface="ＭＳ Ｐゴシック" charset="0"/>
                          <a:cs typeface="Arial" charset="0"/>
                        </a:rPr>
                        <a:t>OTSCIS.2</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B7DEE8"/>
                    </a:solid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A"/>
                          </a:solidFill>
                          <a:effectLst/>
                          <a:latin typeface="Calibri" charset="0"/>
                          <a:ea typeface="ＭＳ Ｐゴシック" charset="0"/>
                          <a:cs typeface="Arial" charset="0"/>
                        </a:rPr>
                        <a:t>Exprimer sa pensée à l</a:t>
                      </a:r>
                      <a:r>
                        <a:rPr kumimoji="0" lang="ja-JP" altLang="fr-FR" sz="200" b="1" i="0" u="none" strike="noStrike" cap="none" normalizeH="0" baseline="0">
                          <a:ln>
                            <a:noFill/>
                          </a:ln>
                          <a:solidFill>
                            <a:srgbClr val="00000A"/>
                          </a:solidFill>
                          <a:effectLst/>
                          <a:latin typeface="Calibri" charset="0"/>
                          <a:ea typeface="ＭＳ Ｐゴシック" charset="0"/>
                          <a:cs typeface="Arial" charset="0"/>
                        </a:rPr>
                        <a:t>’</a:t>
                      </a:r>
                      <a:r>
                        <a:rPr kumimoji="0" lang="fr-FR" sz="200" b="1" i="0" u="none" strike="noStrike" cap="none" normalizeH="0" baseline="0">
                          <a:ln>
                            <a:noFill/>
                          </a:ln>
                          <a:solidFill>
                            <a:srgbClr val="00000A"/>
                          </a:solidFill>
                          <a:effectLst/>
                          <a:latin typeface="Calibri" charset="0"/>
                          <a:ea typeface="ＭＳ Ｐゴシック" charset="0"/>
                          <a:cs typeface="Arial" charset="0"/>
                        </a:rPr>
                        <a:t>aide d</a:t>
                      </a:r>
                      <a:r>
                        <a:rPr kumimoji="0" lang="ja-JP" altLang="fr-FR" sz="200" b="1" i="0" u="none" strike="noStrike" cap="none" normalizeH="0" baseline="0">
                          <a:ln>
                            <a:noFill/>
                          </a:ln>
                          <a:solidFill>
                            <a:srgbClr val="00000A"/>
                          </a:solidFill>
                          <a:effectLst/>
                          <a:latin typeface="Calibri" charset="0"/>
                          <a:ea typeface="ＭＳ Ｐゴシック" charset="0"/>
                          <a:cs typeface="Arial" charset="0"/>
                        </a:rPr>
                        <a:t>’</a:t>
                      </a:r>
                      <a:r>
                        <a:rPr kumimoji="0" lang="fr-FR" sz="200" b="1" i="0" u="none" strike="noStrike" cap="none" normalizeH="0" baseline="0">
                          <a:ln>
                            <a:noFill/>
                          </a:ln>
                          <a:solidFill>
                            <a:srgbClr val="00000A"/>
                          </a:solidFill>
                          <a:effectLst/>
                          <a:latin typeface="Calibri" charset="0"/>
                          <a:ea typeface="ＭＳ Ｐゴシック" charset="0"/>
                          <a:cs typeface="Arial" charset="0"/>
                        </a:rPr>
                        <a:t>outils de description adaptés</a:t>
                      </a:r>
                    </a:p>
                  </a:txBody>
                  <a:tcPr marL="1307" marR="1307" marT="1307" marB="0" anchor="ctr" horzOverflow="overflow">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B6DDE8"/>
                    </a:solid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ctr" horzOverflow="overflow">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ctr" horzOverflow="overflow">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endParaRPr kumimoji="0" lang="fr-FR" sz="1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horzOverflow="overflow">
                    <a:lnL>
                      <a:noFill/>
                    </a:lnL>
                    <a:lnR>
                      <a:noFill/>
                    </a:lnR>
                    <a:lnT>
                      <a:noFill/>
                    </a:lnT>
                    <a:lnB>
                      <a:noFill/>
                    </a:lnB>
                    <a:lnTlToBr>
                      <a:noFill/>
                    </a:lnTlToBr>
                    <a:lnBlToTr>
                      <a:noFill/>
                    </a:lnBlToTr>
                    <a:no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endParaRPr kumimoji="0" lang="fr-FR" sz="1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horzOverflow="overflow">
                    <a:lnL>
                      <a:noFill/>
                    </a:lnL>
                    <a:lnR>
                      <a:noFill/>
                    </a:lnR>
                    <a:lnT>
                      <a:noFill/>
                    </a:lnT>
                    <a:lnB>
                      <a:noFill/>
                    </a:lnB>
                    <a:lnTlToBr>
                      <a:noFill/>
                    </a:lnTlToBr>
                    <a:lnBlToTr>
                      <a:noFill/>
                    </a:lnBlToTr>
                    <a:no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endParaRPr kumimoji="0" lang="fr-FR" sz="1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horzOverflow="overflow">
                    <a:lnL>
                      <a:noFill/>
                    </a:lnL>
                    <a:lnR>
                      <a:noFill/>
                    </a:lnR>
                    <a:lnT>
                      <a:noFill/>
                    </a:lnT>
                    <a:lnB>
                      <a:noFill/>
                    </a:lnB>
                    <a:lnTlToBr>
                      <a:noFill/>
                    </a:lnTlToBr>
                    <a:lnBlToTr>
                      <a:noFill/>
                    </a:lnBlToTr>
                    <a:no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endParaRPr kumimoji="0" lang="fr-FR" sz="1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41"/>
                  </a:ext>
                </a:extLst>
              </a:tr>
              <a:tr h="63500">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solidFill>
                      <a:srgbClr val="FFFFFF"/>
                    </a:solidFill>
                  </a:tcPr>
                </a:tc>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CS 1.8</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A"/>
                          </a:solidFill>
                          <a:effectLst/>
                          <a:latin typeface="Calibri" charset="0"/>
                          <a:ea typeface="ＭＳ Ｐゴシック" charset="0"/>
                          <a:cs typeface="Arial" charset="0"/>
                        </a:rPr>
                        <a:t>► Utiliser une modélisation pour comprendre, formaliser, partager, construire, investiguer, prouver.</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MSOST.2.1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rowSpan="4">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OTSCIS.2.1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B7DEE8"/>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A"/>
                          </a:solidFill>
                          <a:effectLst/>
                          <a:latin typeface="Calibri" charset="0"/>
                          <a:ea typeface="ＭＳ Ｐゴシック" charset="0"/>
                          <a:cs typeface="Arial" charset="0"/>
                        </a:rPr>
                        <a:t>Exprimer sa pensée à l</a:t>
                      </a:r>
                      <a:r>
                        <a:rPr kumimoji="0" lang="ja-JP" altLang="fr-FR" sz="200" b="0" i="0" u="none" strike="noStrike" cap="none" normalizeH="0" baseline="0">
                          <a:ln>
                            <a:noFill/>
                          </a:ln>
                          <a:solidFill>
                            <a:srgbClr val="00000A"/>
                          </a:solidFill>
                          <a:effectLst/>
                          <a:latin typeface="Calibri" charset="0"/>
                          <a:ea typeface="ＭＳ Ｐゴシック" charset="0"/>
                          <a:cs typeface="Arial" charset="0"/>
                        </a:rPr>
                        <a:t>’</a:t>
                      </a:r>
                      <a:r>
                        <a:rPr kumimoji="0" lang="fr-FR" sz="200" b="0" i="0" u="none" strike="noStrike" cap="none" normalizeH="0" baseline="0">
                          <a:ln>
                            <a:noFill/>
                          </a:ln>
                          <a:solidFill>
                            <a:srgbClr val="00000A"/>
                          </a:solidFill>
                          <a:effectLst/>
                          <a:latin typeface="Calibri" charset="0"/>
                          <a:ea typeface="ＭＳ Ｐゴシック" charset="0"/>
                          <a:cs typeface="Arial" charset="0"/>
                        </a:rPr>
                        <a:t>aide d</a:t>
                      </a:r>
                      <a:r>
                        <a:rPr kumimoji="0" lang="ja-JP" altLang="fr-FR" sz="200" b="0" i="0" u="none" strike="noStrike" cap="none" normalizeH="0" baseline="0">
                          <a:ln>
                            <a:noFill/>
                          </a:ln>
                          <a:solidFill>
                            <a:srgbClr val="00000A"/>
                          </a:solidFill>
                          <a:effectLst/>
                          <a:latin typeface="Calibri" charset="0"/>
                          <a:ea typeface="ＭＳ Ｐゴシック" charset="0"/>
                          <a:cs typeface="Arial" charset="0"/>
                        </a:rPr>
                        <a:t>’</a:t>
                      </a:r>
                      <a:r>
                        <a:rPr kumimoji="0" lang="fr-FR" sz="200" b="0" i="0" u="none" strike="noStrike" cap="none" normalizeH="0" baseline="0">
                          <a:ln>
                            <a:noFill/>
                          </a:ln>
                          <a:solidFill>
                            <a:srgbClr val="00000A"/>
                          </a:solidFill>
                          <a:effectLst/>
                          <a:latin typeface="Calibri" charset="0"/>
                          <a:ea typeface="ＭＳ Ｐゴシック" charset="0"/>
                          <a:cs typeface="Arial" charset="0"/>
                        </a:rPr>
                        <a:t>outils de description adaptés : croquis, schémas, graphes, diagrammes, tableaux.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OTSCIS.2.1.1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B7DEE8"/>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Croquis à main levée.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endParaRPr kumimoji="0" lang="fr-FR" sz="1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horzOverflow="overflow">
                    <a:lnL>
                      <a:noFill/>
                    </a:lnL>
                    <a:lnR>
                      <a:noFill/>
                    </a:lnR>
                    <a:lnT>
                      <a:noFill/>
                    </a:lnT>
                    <a:lnB>
                      <a:noFill/>
                    </a:lnB>
                    <a:lnTlToBr>
                      <a:noFill/>
                    </a:lnTlToBr>
                    <a:lnBlToTr>
                      <a:noFill/>
                    </a:lnBlToTr>
                    <a:no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endParaRPr kumimoji="0" lang="fr-FR" sz="1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horzOverflow="overflow">
                    <a:lnL>
                      <a:noFill/>
                    </a:lnL>
                    <a:lnR>
                      <a:noFill/>
                    </a:lnR>
                    <a:lnT>
                      <a:noFill/>
                    </a:lnT>
                    <a:lnB>
                      <a:noFill/>
                    </a:lnB>
                    <a:lnTlToBr>
                      <a:noFill/>
                    </a:lnTlToBr>
                    <a:lnBlToTr>
                      <a:noFill/>
                    </a:lnBlToTr>
                    <a:no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endParaRPr kumimoji="0" lang="fr-FR" sz="1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horzOverflow="overflow">
                    <a:lnL>
                      <a:noFill/>
                    </a:lnL>
                    <a:lnR>
                      <a:noFill/>
                    </a:lnR>
                    <a:lnT>
                      <a:noFill/>
                    </a:lnT>
                    <a:lnB>
                      <a:noFill/>
                    </a:lnB>
                    <a:lnTlToBr>
                      <a:noFill/>
                    </a:lnTlToBr>
                    <a:lnBlToTr>
                      <a:noFill/>
                    </a:lnBlToTr>
                    <a:no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endParaRPr kumimoji="0" lang="fr-FR" sz="1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42"/>
                  </a:ext>
                </a:extLst>
              </a:tr>
              <a:tr h="57150">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solidFill>
                      <a:srgbClr val="FFFFFF"/>
                    </a:solidFill>
                  </a:tcPr>
                </a:tc>
                <a:tc gridSpan="6">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DAEEF3"/>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vMerge="1">
                  <a:txBody>
                    <a:bodyPr/>
                    <a:lstStyle/>
                    <a:p>
                      <a:endParaRPr lang="fr-FR"/>
                    </a:p>
                  </a:txBody>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OTSCIS.2.1.2</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B7DEE8"/>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Différents schémas.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43"/>
                  </a:ext>
                </a:extLst>
              </a:tr>
              <a:tr h="31750">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CS 5.6</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 Comprendre le fonctionnement d</a:t>
                      </a:r>
                      <a:r>
                        <a:rPr kumimoji="0" lang="ja-JP" altLang="fr-FR" sz="100" b="0" i="0" u="none" strike="noStrike" cap="none" normalizeH="0" baseline="0">
                          <a:ln>
                            <a:noFill/>
                          </a:ln>
                          <a:solidFill>
                            <a:srgbClr val="000000"/>
                          </a:solidFill>
                          <a:effectLst/>
                          <a:latin typeface="Calibri" charset="0"/>
                          <a:ea typeface="ＭＳ Ｐゴシック" charset="0"/>
                          <a:cs typeface="Arial" charset="0"/>
                        </a:rPr>
                        <a:t>’</a:t>
                      </a:r>
                      <a:r>
                        <a:rPr kumimoji="0" lang="fr-FR" sz="100" b="0" i="0" u="none" strike="noStrike" cap="none" normalizeH="0" baseline="0">
                          <a:ln>
                            <a:noFill/>
                          </a:ln>
                          <a:solidFill>
                            <a:srgbClr val="000000"/>
                          </a:solidFill>
                          <a:effectLst/>
                          <a:latin typeface="Calibri" charset="0"/>
                          <a:ea typeface="ＭＳ Ｐゴシック" charset="0"/>
                          <a:cs typeface="Arial" charset="0"/>
                        </a:rPr>
                        <a:t>un réseau informatique.</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IP.1.1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D8E4BC"/>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vMerge="1">
                  <a:txBody>
                    <a:bodyPr/>
                    <a:lstStyle/>
                    <a:p>
                      <a:endParaRPr lang="fr-FR"/>
                    </a:p>
                  </a:txBody>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OTSCIS.2.1.3</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B7DEE8"/>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Carte heuristique.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44"/>
                  </a:ext>
                </a:extLst>
              </a:tr>
              <a:tr h="65088">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CS 5.7</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p>
                      <a:pPr marL="0" marR="0" lvl="0" indent="0" algn="just" defTabSz="457200" rtl="0" eaLnBrk="1" fontAlgn="ctr"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 Analyser le comportement attendu d</a:t>
                      </a:r>
                      <a:r>
                        <a:rPr kumimoji="0" lang="ja-JP" altLang="fr-FR" sz="100" b="0" i="0" u="none" strike="noStrike" cap="none" normalizeH="0" baseline="0">
                          <a:ln>
                            <a:noFill/>
                          </a:ln>
                          <a:solidFill>
                            <a:srgbClr val="000000"/>
                          </a:solidFill>
                          <a:effectLst/>
                          <a:latin typeface="Calibri" charset="0"/>
                          <a:ea typeface="ＭＳ Ｐゴシック" charset="0"/>
                          <a:cs typeface="Arial" charset="0"/>
                        </a:rPr>
                        <a:t>’</a:t>
                      </a:r>
                      <a:r>
                        <a:rPr kumimoji="0" lang="fr-FR" sz="100" b="0" i="0" u="none" strike="noStrike" cap="none" normalizeH="0" baseline="0">
                          <a:ln>
                            <a:noFill/>
                          </a:ln>
                          <a:solidFill>
                            <a:srgbClr val="000000"/>
                          </a:solidFill>
                          <a:effectLst/>
                          <a:latin typeface="Calibri" charset="0"/>
                          <a:ea typeface="ＭＳ Ｐゴシック" charset="0"/>
                          <a:cs typeface="Arial" charset="0"/>
                        </a:rPr>
                        <a:t>un système réel et décomposer le problème posé en sous-problèmes afin de structurer un programme de commande.</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IP.2.1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D8E4BC"/>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vMerge="1">
                  <a:txBody>
                    <a:bodyPr/>
                    <a:lstStyle/>
                    <a:p>
                      <a:endParaRPr lang="fr-FR"/>
                    </a:p>
                  </a:txBody>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OTSCIS.2.1.4</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B7DEE8"/>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Notion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algorithme.</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45"/>
                  </a:ext>
                </a:extLst>
              </a:tr>
              <a:tr h="71438">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635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635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635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635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635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635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OTSCIS.2.2</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B7DEE8"/>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A"/>
                          </a:solidFill>
                          <a:effectLst/>
                          <a:latin typeface="Calibri" charset="0"/>
                          <a:ea typeface="ＭＳ Ｐゴシック" charset="0"/>
                          <a:cs typeface="Arial" charset="0"/>
                        </a:rPr>
                        <a:t>Lire, utiliser et produire, à l</a:t>
                      </a:r>
                      <a:r>
                        <a:rPr kumimoji="0" lang="ja-JP" altLang="fr-FR" sz="200" b="0" i="0" u="none" strike="noStrike" cap="none" normalizeH="0" baseline="0">
                          <a:ln>
                            <a:noFill/>
                          </a:ln>
                          <a:solidFill>
                            <a:srgbClr val="00000A"/>
                          </a:solidFill>
                          <a:effectLst/>
                          <a:latin typeface="Calibri" charset="0"/>
                          <a:ea typeface="ＭＳ Ｐゴシック" charset="0"/>
                          <a:cs typeface="Arial" charset="0"/>
                        </a:rPr>
                        <a:t>’</a:t>
                      </a:r>
                      <a:r>
                        <a:rPr kumimoji="0" lang="fr-FR" sz="200" b="0" i="0" u="none" strike="noStrike" cap="none" normalizeH="0" baseline="0">
                          <a:ln>
                            <a:noFill/>
                          </a:ln>
                          <a:solidFill>
                            <a:srgbClr val="00000A"/>
                          </a:solidFill>
                          <a:effectLst/>
                          <a:latin typeface="Calibri" charset="0"/>
                          <a:ea typeface="ＭＳ Ｐゴシック" charset="0"/>
                          <a:cs typeface="Arial" charset="0"/>
                        </a:rPr>
                        <a:t>aide d</a:t>
                      </a:r>
                      <a:r>
                        <a:rPr kumimoji="0" lang="ja-JP" altLang="fr-FR" sz="200" b="0" i="0" u="none" strike="noStrike" cap="none" normalizeH="0" baseline="0">
                          <a:ln>
                            <a:noFill/>
                          </a:ln>
                          <a:solidFill>
                            <a:srgbClr val="00000A"/>
                          </a:solidFill>
                          <a:effectLst/>
                          <a:latin typeface="Calibri" charset="0"/>
                          <a:ea typeface="ＭＳ Ｐゴシック" charset="0"/>
                          <a:cs typeface="Arial" charset="0"/>
                        </a:rPr>
                        <a:t>’</a:t>
                      </a:r>
                      <a:r>
                        <a:rPr kumimoji="0" lang="fr-FR" sz="200" b="0" i="0" u="none" strike="noStrike" cap="none" normalizeH="0" baseline="0">
                          <a:ln>
                            <a:noFill/>
                          </a:ln>
                          <a:solidFill>
                            <a:srgbClr val="00000A"/>
                          </a:solidFill>
                          <a:effectLst/>
                          <a:latin typeface="Calibri" charset="0"/>
                          <a:ea typeface="ＭＳ Ｐゴシック" charset="0"/>
                          <a:cs typeface="Arial" charset="0"/>
                        </a:rPr>
                        <a:t>outils de représentation numérique, des choix de solutions sous forme de dessins ou de schémas.</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OTSCIS.2.2.1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B7DEE8"/>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Outils numériques de description des objets techniques.</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46"/>
                  </a:ext>
                </a:extLst>
              </a:tr>
              <a:tr h="31750">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635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635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635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635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47"/>
                  </a:ext>
                </a:extLst>
              </a:tr>
              <a:tr h="31750">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48"/>
                  </a:ext>
                </a:extLst>
              </a:tr>
              <a:tr h="47625">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gridSpan="2">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1" i="1" u="none" strike="noStrike" cap="none" normalizeH="0" baseline="0">
                          <a:ln>
                            <a:noFill/>
                          </a:ln>
                          <a:solidFill>
                            <a:srgbClr val="000000"/>
                          </a:solidFill>
                          <a:effectLst/>
                          <a:latin typeface="Arial" charset="0"/>
                          <a:ea typeface="ＭＳ Ｐゴシック" charset="0"/>
                          <a:cs typeface="Arial" charset="0"/>
                        </a:rPr>
                        <a:t>Compétences travaillées</a:t>
                      </a:r>
                    </a:p>
                  </a:txBody>
                  <a:tcPr marL="1307" marR="1307" marT="1307" marB="0" anchor="b" horzOverflow="overflow">
                    <a:lnL>
                      <a:noFill/>
                    </a:lnL>
                    <a:lnR>
                      <a:noFill/>
                    </a:lnR>
                    <a:lnT>
                      <a:noFill/>
                    </a:lnT>
                    <a:lnB w="6350" cap="flat" cmpd="sng" algn="ctr">
                      <a:solidFill>
                        <a:srgbClr val="000000"/>
                      </a:solidFill>
                      <a:prstDash val="solid"/>
                      <a:round/>
                      <a:headEnd type="none" w="med" len="med"/>
                      <a:tailEnd type="none" w="med" len="med"/>
                    </a:lnB>
                    <a:lnTlToBr>
                      <a:noFill/>
                    </a:lnTlToBr>
                    <a:lnBlToTr>
                      <a:noFill/>
                    </a:lnBlToTr>
                    <a:noFill/>
                  </a:tcPr>
                </a:tc>
                <a:tc hMerge="1">
                  <a:txBody>
                    <a:bodyPr/>
                    <a:lstStyle/>
                    <a:p>
                      <a:endParaRPr lang="fr-FR"/>
                    </a:p>
                  </a:txBody>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a:noFill/>
                    </a:lnL>
                    <a:lnR>
                      <a:noFill/>
                    </a:lnR>
                    <a:lnT>
                      <a:noFill/>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just" defTabSz="457200" rtl="0" eaLnBrk="1" fontAlgn="b"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31849B"/>
                          </a:solidFill>
                          <a:effectLst/>
                          <a:latin typeface="Calibri" charset="0"/>
                          <a:ea typeface="ＭＳ Ｐゴシック" charset="0"/>
                          <a:cs typeface="Arial" charset="0"/>
                        </a:rPr>
                        <a:t>La modélisation et la simulation des objets et systèmes techniques </a:t>
                      </a:r>
                    </a:p>
                  </a:txBody>
                  <a:tcPr marL="1307" marR="1307" marT="1307" marB="0" anchor="b" horzOverflow="overflow">
                    <a:lnL>
                      <a:noFill/>
                    </a:lnL>
                    <a:lnR>
                      <a:noFill/>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49"/>
                  </a:ext>
                </a:extLst>
              </a:tr>
              <a:tr h="31750">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Arial" charset="0"/>
                          <a:ea typeface="ＭＳ Ｐゴシック" charset="0"/>
                          <a:cs typeface="Arial" charset="0"/>
                        </a:rPr>
                        <a:t>26</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1" u="none" strike="noStrike" cap="none" normalizeH="0" baseline="0">
                          <a:ln>
                            <a:noFill/>
                          </a:ln>
                          <a:solidFill>
                            <a:srgbClr val="000000"/>
                          </a:solidFill>
                          <a:effectLst/>
                          <a:latin typeface="Arial" charset="0"/>
                          <a:ea typeface="ＭＳ Ｐゴシック" charset="0"/>
                          <a:cs typeface="Arial" charset="0"/>
                        </a:rPr>
                        <a:t>organisées en 7 parties, CT1.1 à CT7.2 (colonne B)</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Arial"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Arial"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solidFill>
                      <a:srgbClr val="FFFFFF"/>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just" defTabSz="457200" rtl="0" eaLnBrk="1" fontAlgn="t"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Calibri" charset="0"/>
                          <a:ea typeface="ＭＳ Ｐゴシック" charset="0"/>
                          <a:cs typeface="Arial" charset="0"/>
                        </a:rPr>
                        <a:t>Attendus de fin de cycle</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2CDDC"/>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50"/>
                  </a:ext>
                </a:extLst>
              </a:tr>
              <a:tr h="31750">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Arial" charset="0"/>
                          <a:ea typeface="ＭＳ Ｐゴシック" charset="0"/>
                          <a:cs typeface="Arial" charset="0"/>
                        </a:rPr>
                        <a:t> </a:t>
                      </a:r>
                    </a:p>
                  </a:txBody>
                  <a:tcPr marL="1307" marR="1307" marT="1307" marB="0" anchor="b" horzOverflow="overflow">
                    <a:lnL>
                      <a:noFill/>
                    </a:lnL>
                    <a:lnR>
                      <a:noFill/>
                    </a:lnR>
                    <a:lnT w="635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Arial" charset="0"/>
                          <a:ea typeface="ＭＳ Ｐゴシック" charset="0"/>
                          <a:cs typeface="Arial" charset="0"/>
                        </a:rPr>
                        <a:t> </a:t>
                      </a:r>
                    </a:p>
                  </a:txBody>
                  <a:tcPr marL="1307" marR="1307" marT="1307" marB="0" anchor="b" horzOverflow="overflow">
                    <a:lnL>
                      <a:noFill/>
                    </a:lnL>
                    <a:lnR>
                      <a:noFill/>
                    </a:lnR>
                    <a:lnT w="635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Arial" charset="0"/>
                          <a:ea typeface="ＭＳ Ｐゴシック" charset="0"/>
                          <a:cs typeface="Arial" charset="0"/>
                        </a:rPr>
                        <a:t> </a:t>
                      </a:r>
                    </a:p>
                  </a:txBody>
                  <a:tcPr marL="1307" marR="1307" marT="1307" marB="0" anchor="b" horzOverflow="overflow">
                    <a:lnL>
                      <a:noFill/>
                    </a:lnL>
                    <a:lnR>
                      <a:noFill/>
                    </a:lnR>
                    <a:lnT w="635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just"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A"/>
                          </a:solidFill>
                          <a:effectLst/>
                          <a:latin typeface="Calibri" charset="0"/>
                          <a:ea typeface="ＭＳ Ｐゴシック" charset="0"/>
                          <a:cs typeface="Arial" charset="0"/>
                        </a:rPr>
                        <a:t>Analyser le fonctionnement et la structure d</a:t>
                      </a:r>
                      <a:r>
                        <a:rPr kumimoji="0" lang="ja-JP" altLang="fr-FR" sz="200" b="0" i="0" u="none" strike="noStrike" cap="none" normalizeH="0" baseline="0">
                          <a:ln>
                            <a:noFill/>
                          </a:ln>
                          <a:solidFill>
                            <a:srgbClr val="00000A"/>
                          </a:solidFill>
                          <a:effectLst/>
                          <a:latin typeface="Calibri" charset="0"/>
                          <a:ea typeface="ＭＳ Ｐゴシック" charset="0"/>
                          <a:cs typeface="Arial" charset="0"/>
                        </a:rPr>
                        <a:t>’</a:t>
                      </a:r>
                      <a:r>
                        <a:rPr kumimoji="0" lang="fr-FR" sz="200" b="0" i="0" u="none" strike="noStrike" cap="none" normalizeH="0" baseline="0">
                          <a:ln>
                            <a:noFill/>
                          </a:ln>
                          <a:solidFill>
                            <a:srgbClr val="00000A"/>
                          </a:solidFill>
                          <a:effectLst/>
                          <a:latin typeface="Calibri" charset="0"/>
                          <a:ea typeface="ＭＳ Ｐゴシック" charset="0"/>
                          <a:cs typeface="Arial" charset="0"/>
                        </a:rPr>
                        <a:t>un objet.</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51"/>
                  </a:ext>
                </a:extLst>
              </a:tr>
              <a:tr h="47625">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1270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just"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A"/>
                          </a:solidFill>
                          <a:effectLst/>
                          <a:latin typeface="Calibri" charset="0"/>
                          <a:ea typeface="ＭＳ Ｐゴシック" charset="0"/>
                          <a:cs typeface="Arial" charset="0"/>
                        </a:rPr>
                        <a:t>Utiliser une modélisation et simuler le comportement d</a:t>
                      </a:r>
                      <a:r>
                        <a:rPr kumimoji="0" lang="ja-JP" altLang="fr-FR" sz="200" b="0" i="0" u="none" strike="noStrike" cap="none" normalizeH="0" baseline="0">
                          <a:ln>
                            <a:noFill/>
                          </a:ln>
                          <a:solidFill>
                            <a:srgbClr val="00000A"/>
                          </a:solidFill>
                          <a:effectLst/>
                          <a:latin typeface="Calibri" charset="0"/>
                          <a:ea typeface="ＭＳ Ｐゴシック" charset="0"/>
                          <a:cs typeface="Arial" charset="0"/>
                        </a:rPr>
                        <a:t>’</a:t>
                      </a:r>
                      <a:r>
                        <a:rPr kumimoji="0" lang="fr-FR" sz="200" b="0" i="0" u="none" strike="noStrike" cap="none" normalizeH="0" baseline="0">
                          <a:ln>
                            <a:noFill/>
                          </a:ln>
                          <a:solidFill>
                            <a:srgbClr val="00000A"/>
                          </a:solidFill>
                          <a:effectLst/>
                          <a:latin typeface="Calibri" charset="0"/>
                          <a:ea typeface="ＭＳ Ｐゴシック" charset="0"/>
                          <a:cs typeface="Arial" charset="0"/>
                        </a:rPr>
                        <a:t>un objet.</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a:noFill/>
                    </a:lnR>
                    <a:lnT>
                      <a:noFill/>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52"/>
                  </a:ext>
                </a:extLst>
              </a:tr>
              <a:tr h="31750">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1"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1" u="none" strike="noStrike" cap="none" normalizeH="0" baseline="0">
                          <a:ln>
                            <a:noFill/>
                          </a:ln>
                          <a:solidFill>
                            <a:srgbClr val="000000"/>
                          </a:solidFill>
                          <a:effectLst/>
                          <a:latin typeface="Calibri" charset="0"/>
                          <a:ea typeface="ＭＳ Ｐゴシック" charset="0"/>
                          <a:cs typeface="Arial" charset="0"/>
                        </a:rPr>
                        <a:t>Compétences</a:t>
                      </a:r>
                    </a:p>
                  </a:txBody>
                  <a:tcPr marL="1307" marR="1307" marT="1307" marB="0" anchor="b" horzOverflow="overflow">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1"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1" u="none" strike="noStrike" cap="none" normalizeH="0" baseline="0">
                          <a:ln>
                            <a:noFill/>
                          </a:ln>
                          <a:solidFill>
                            <a:srgbClr val="000000"/>
                          </a:solidFill>
                          <a:effectLst/>
                          <a:latin typeface="Calibri" charset="0"/>
                          <a:ea typeface="ＭＳ Ｐゴシック" charset="0"/>
                          <a:cs typeface="Arial" charset="0"/>
                        </a:rPr>
                        <a:t>Connaissances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53"/>
                  </a:ext>
                </a:extLst>
              </a:tr>
              <a:tr h="36513">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Calibri" charset="0"/>
                          <a:ea typeface="ＭＳ Ｐゴシック" charset="0"/>
                          <a:cs typeface="Arial" charset="0"/>
                        </a:rPr>
                        <a:t>MSOST.1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A"/>
                          </a:solidFill>
                          <a:effectLst/>
                          <a:latin typeface="Calibri" charset="0"/>
                          <a:ea typeface="ＭＳ Ｐゴシック" charset="0"/>
                          <a:cs typeface="Arial" charset="0"/>
                        </a:rPr>
                        <a:t>Analyser le fonctionnement et la structure d</a:t>
                      </a:r>
                      <a:r>
                        <a:rPr kumimoji="0" lang="ja-JP" altLang="fr-FR" sz="200" b="1" i="0" u="none" strike="noStrike" cap="none" normalizeH="0" baseline="0">
                          <a:ln>
                            <a:noFill/>
                          </a:ln>
                          <a:solidFill>
                            <a:srgbClr val="00000A"/>
                          </a:solidFill>
                          <a:effectLst/>
                          <a:latin typeface="Calibri" charset="0"/>
                          <a:ea typeface="ＭＳ Ｐゴシック" charset="0"/>
                          <a:cs typeface="Arial" charset="0"/>
                        </a:rPr>
                        <a:t>’</a:t>
                      </a:r>
                      <a:r>
                        <a:rPr kumimoji="0" lang="fr-FR" sz="200" b="1" i="0" u="none" strike="noStrike" cap="none" normalizeH="0" baseline="0">
                          <a:ln>
                            <a:noFill/>
                          </a:ln>
                          <a:solidFill>
                            <a:srgbClr val="00000A"/>
                          </a:solidFill>
                          <a:effectLst/>
                          <a:latin typeface="Calibri" charset="0"/>
                          <a:ea typeface="ＭＳ Ｐゴシック" charset="0"/>
                          <a:cs typeface="Arial" charset="0"/>
                        </a:rPr>
                        <a:t>un objet</a:t>
                      </a:r>
                    </a:p>
                  </a:txBody>
                  <a:tcPr marL="1307" marR="1307" marT="1307" marB="0" anchor="ctr" horzOverflow="overflow">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ctr" horzOverflow="overflow">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ctr" horzOverflow="overflow">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Calibri" charset="0"/>
                          <a:ea typeface="ＭＳ Ｐゴシック" charset="0"/>
                          <a:cs typeface="Arial" charset="0"/>
                        </a:rPr>
                        <a:t>→</a:t>
                      </a:r>
                    </a:p>
                  </a:txBody>
                  <a:tcPr marL="1307" marR="1307" marT="1307" marB="0" anchor="ctr"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gridSpan="4">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Calibri" charset="0"/>
                          <a:ea typeface="ＭＳ Ｐゴシック" charset="0"/>
                          <a:cs typeface="Arial" charset="0"/>
                        </a:rPr>
                        <a:t>Repères de progressivité</a:t>
                      </a:r>
                    </a:p>
                  </a:txBody>
                  <a:tcPr marL="1307" marR="1307" marT="1307"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54"/>
                  </a:ext>
                </a:extLst>
              </a:tr>
              <a:tr h="31750">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gridSpan="2">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1" i="1" u="none" strike="noStrike" cap="none" normalizeH="0" baseline="0">
                          <a:ln>
                            <a:noFill/>
                          </a:ln>
                          <a:solidFill>
                            <a:srgbClr val="000000"/>
                          </a:solidFill>
                          <a:effectLst/>
                          <a:latin typeface="Arial" charset="0"/>
                          <a:ea typeface="ＭＳ Ｐゴシック" charset="0"/>
                          <a:cs typeface="Arial" charset="0"/>
                        </a:rPr>
                        <a:t>Programme</a:t>
                      </a:r>
                    </a:p>
                  </a:txBody>
                  <a:tcPr marL="1307" marR="1307" marT="1307" marB="0" anchor="b" horzOverflow="overflow">
                    <a:lnL>
                      <a:noFill/>
                    </a:lnL>
                    <a:lnR>
                      <a:noFill/>
                    </a:lnR>
                    <a:lnT>
                      <a:noFill/>
                    </a:lnT>
                    <a:lnB w="12700" cap="flat" cmpd="sng" algn="ctr">
                      <a:solidFill>
                        <a:srgbClr val="000000"/>
                      </a:solidFill>
                      <a:prstDash val="solid"/>
                      <a:round/>
                      <a:headEnd type="none" w="med" len="med"/>
                      <a:tailEnd type="none" w="med" len="med"/>
                    </a:lnB>
                    <a:lnTlToBr>
                      <a:noFill/>
                    </a:lnTlToBr>
                    <a:lnBlToTr>
                      <a:noFill/>
                    </a:lnBlToTr>
                    <a:noFill/>
                  </a:tcPr>
                </a:tc>
                <a:tc hMerge="1">
                  <a:txBody>
                    <a:bodyPr/>
                    <a:lstStyle/>
                    <a:p>
                      <a:endParaRPr lang="fr-FR"/>
                    </a:p>
                  </a:txBody>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a:noFill/>
                    </a:lnL>
                    <a:lnR>
                      <a:noFill/>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a:noFill/>
                    </a:lnL>
                    <a:lnR>
                      <a:noFill/>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rowSpan="2">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MSOST.1.1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rowSpan="2">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A"/>
                          </a:solidFill>
                          <a:effectLst/>
                          <a:latin typeface="Calibri" charset="0"/>
                          <a:ea typeface="ＭＳ Ｐゴシック" charset="0"/>
                          <a:cs typeface="Arial" charset="0"/>
                        </a:rPr>
                        <a:t>Respecter une procédure de travail garantissant un résultat en respectant les règles de sécurité et d</a:t>
                      </a:r>
                      <a:r>
                        <a:rPr kumimoji="0" lang="ja-JP" altLang="fr-FR" sz="200" b="0" i="0" u="none" strike="noStrike" cap="none" normalizeH="0" baseline="0">
                          <a:ln>
                            <a:noFill/>
                          </a:ln>
                          <a:solidFill>
                            <a:srgbClr val="00000A"/>
                          </a:solidFill>
                          <a:effectLst/>
                          <a:latin typeface="Calibri" charset="0"/>
                          <a:ea typeface="ＭＳ Ｐゴシック" charset="0"/>
                          <a:cs typeface="Arial" charset="0"/>
                        </a:rPr>
                        <a:t>’</a:t>
                      </a:r>
                      <a:r>
                        <a:rPr kumimoji="0" lang="fr-FR" sz="200" b="0" i="0" u="none" strike="noStrike" cap="none" normalizeH="0" baseline="0">
                          <a:ln>
                            <a:noFill/>
                          </a:ln>
                          <a:solidFill>
                            <a:srgbClr val="00000A"/>
                          </a:solidFill>
                          <a:effectLst/>
                          <a:latin typeface="Calibri" charset="0"/>
                          <a:ea typeface="ＭＳ Ｐゴシック" charset="0"/>
                          <a:cs typeface="Arial" charset="0"/>
                        </a:rPr>
                        <a:t>utilisation des outils mis à disposition.</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MSOST.1.1.1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Procédures, protocoles.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rowSpan="11" gridSpan="4">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Un modèle numérique est une représentation virtuelle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un objet technique, réalisée en vue de valider des éléments de solutions préalablement imaginés ou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en étudier certains aspects. Il ne s</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agit pas «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apprendre des modèles » mais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apprendre à utiliser des modèles, voire à créer un modèle géométrique.</a:t>
                      </a:r>
                      <a:br>
                        <a:rPr kumimoji="0" lang="fr-FR" sz="200" b="0" i="0" u="none" strike="noStrike" cap="none" normalizeH="0" baseline="0">
                          <a:ln>
                            <a:noFill/>
                          </a:ln>
                          <a:solidFill>
                            <a:srgbClr val="000000"/>
                          </a:solidFill>
                          <a:effectLst/>
                          <a:latin typeface="Calibri" charset="0"/>
                          <a:ea typeface="ＭＳ Ｐゴシック" charset="0"/>
                          <a:cs typeface="Arial" charset="0"/>
                        </a:rPr>
                      </a:br>
                      <a:r>
                        <a:rPr kumimoji="0" lang="fr-FR" sz="200" b="0" i="0" u="none" strike="noStrike" cap="none" normalizeH="0" baseline="0">
                          <a:ln>
                            <a:noFill/>
                          </a:ln>
                          <a:solidFill>
                            <a:srgbClr val="000000"/>
                          </a:solidFill>
                          <a:effectLst/>
                          <a:latin typeface="Calibri" charset="0"/>
                          <a:ea typeface="ＭＳ Ｐゴシック" charset="0"/>
                          <a:cs typeface="Arial" charset="0"/>
                        </a:rPr>
                        <a:t>Dans un premier temps, les activités de modélisation seront conduites sur des objets techniques connus des élèves. On privilégiera tout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abord les modèles à valeur explicative puis les modèles pour construire.</a:t>
                      </a:r>
                      <a:br>
                        <a:rPr kumimoji="0" lang="fr-FR" sz="200" b="0" i="0" u="none" strike="noStrike" cap="none" normalizeH="0" baseline="0">
                          <a:ln>
                            <a:noFill/>
                          </a:ln>
                          <a:solidFill>
                            <a:srgbClr val="000000"/>
                          </a:solidFill>
                          <a:effectLst/>
                          <a:latin typeface="Calibri" charset="0"/>
                          <a:ea typeface="ＭＳ Ｐゴシック" charset="0"/>
                          <a:cs typeface="Arial" charset="0"/>
                        </a:rPr>
                      </a:br>
                      <a:r>
                        <a:rPr kumimoji="0" lang="fr-FR" sz="200" b="0" i="0" u="none" strike="noStrike" cap="none" normalizeH="0" baseline="0">
                          <a:ln>
                            <a:noFill/>
                          </a:ln>
                          <a:solidFill>
                            <a:srgbClr val="000000"/>
                          </a:solidFill>
                          <a:effectLst/>
                          <a:latin typeface="Calibri" charset="0"/>
                          <a:ea typeface="ＭＳ Ｐゴシック" charset="0"/>
                          <a:cs typeface="Arial" charset="0"/>
                        </a:rPr>
                        <a:t>En fin de cycle, l</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accent sera mis sur les hypothèses retenues pour utiliser une modélisation de comportement fournie et sur la nécessité de prendre en compte ces hypothèses pour interpréter les résultats de la simulation. Il sera pertinent de montrer l</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influence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un ou deux paramètres sur les résultats obtenus afin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initier une réflexion sur la validité des résultats.</a:t>
                      </a:r>
                      <a:br>
                        <a:rPr kumimoji="0" lang="fr-FR" sz="200" b="0" i="0" u="none" strike="noStrike" cap="none" normalizeH="0" baseline="0">
                          <a:ln>
                            <a:noFill/>
                          </a:ln>
                          <a:solidFill>
                            <a:srgbClr val="000000"/>
                          </a:solidFill>
                          <a:effectLst/>
                          <a:latin typeface="Calibri" charset="0"/>
                          <a:ea typeface="ＭＳ Ｐゴシック" charset="0"/>
                          <a:cs typeface="Arial" charset="0"/>
                        </a:rPr>
                      </a:b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rowSpan="11" hMerge="1">
                  <a:txBody>
                    <a:bodyPr/>
                    <a:lstStyle/>
                    <a:p>
                      <a:endParaRPr lang="fr-FR"/>
                    </a:p>
                  </a:txBody>
                  <a:tcPr/>
                </a:tc>
                <a:tc rowSpan="11" hMerge="1">
                  <a:txBody>
                    <a:bodyPr/>
                    <a:lstStyle/>
                    <a:p>
                      <a:endParaRPr lang="fr-FR"/>
                    </a:p>
                  </a:txBody>
                  <a:tcPr/>
                </a:tc>
                <a:tc rowSpan="11" hMerge="1">
                  <a:txBody>
                    <a:bodyPr/>
                    <a:lstStyle/>
                    <a:p>
                      <a:endParaRPr lang="fr-FR"/>
                    </a:p>
                  </a:txBody>
                  <a:tcPr/>
                </a:tc>
                <a:extLst>
                  <a:ext uri="{0D108BD9-81ED-4DB2-BD59-A6C34878D82A}">
                    <a16:rowId xmlns:a16="http://schemas.microsoft.com/office/drawing/2014/main" val="10055"/>
                  </a:ext>
                </a:extLst>
              </a:tr>
              <a:tr h="42863">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rowSpan="5" gridSpan="4">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Arial" charset="0"/>
                          <a:ea typeface="ＭＳ Ｐゴシック" charset="0"/>
                          <a:cs typeface="Arial" charset="0"/>
                        </a:rPr>
                        <a:t>Les objectifs de formation du cycle 4 en technologie s</a:t>
                      </a:r>
                      <a:r>
                        <a:rPr kumimoji="0" lang="ja-JP" altLang="fr-FR" sz="200" b="0" i="0" u="none" strike="noStrike" cap="none" normalizeH="0" baseline="0">
                          <a:ln>
                            <a:noFill/>
                          </a:ln>
                          <a:solidFill>
                            <a:srgbClr val="000000"/>
                          </a:solidFill>
                          <a:effectLst/>
                          <a:latin typeface="Arial" charset="0"/>
                          <a:ea typeface="ＭＳ Ｐゴシック" charset="0"/>
                          <a:cs typeface="Arial" charset="0"/>
                        </a:rPr>
                        <a:t>’</a:t>
                      </a:r>
                      <a:r>
                        <a:rPr kumimoji="0" lang="fr-FR" sz="200" b="0" i="0" u="none" strike="noStrike" cap="none" normalizeH="0" baseline="0">
                          <a:ln>
                            <a:noFill/>
                          </a:ln>
                          <a:solidFill>
                            <a:srgbClr val="000000"/>
                          </a:solidFill>
                          <a:effectLst/>
                          <a:latin typeface="Arial" charset="0"/>
                          <a:ea typeface="ＭＳ Ｐゴシック" charset="0"/>
                          <a:cs typeface="Arial" charset="0"/>
                        </a:rPr>
                        <a:t>organisent autour de </a:t>
                      </a:r>
                      <a:r>
                        <a:rPr kumimoji="0" lang="fr-FR" sz="200" b="1" i="0" u="none" strike="noStrike" cap="none" normalizeH="0" baseline="0">
                          <a:ln>
                            <a:noFill/>
                          </a:ln>
                          <a:solidFill>
                            <a:srgbClr val="000000"/>
                          </a:solidFill>
                          <a:effectLst/>
                          <a:latin typeface="Arial" charset="0"/>
                          <a:ea typeface="ＭＳ Ｐゴシック" charset="0"/>
                          <a:cs typeface="Arial" charset="0"/>
                        </a:rPr>
                        <a:t>trois grandes thématiques </a:t>
                      </a:r>
                      <a:r>
                        <a:rPr kumimoji="0" lang="fr-FR" sz="200" b="0" i="0" u="none" strike="noStrike" cap="none" normalizeH="0" baseline="0">
                          <a:ln>
                            <a:noFill/>
                          </a:ln>
                          <a:solidFill>
                            <a:srgbClr val="000000"/>
                          </a:solidFill>
                          <a:effectLst/>
                          <a:latin typeface="Arial" charset="0"/>
                          <a:ea typeface="ＭＳ Ｐゴシック" charset="0"/>
                          <a:cs typeface="Arial" charset="0"/>
                        </a:rPr>
                        <a:t>issues de trois dimensions </a:t>
                      </a:r>
                      <a:r>
                        <a:rPr kumimoji="0" lang="fr-FR" sz="200" b="1" i="0" u="none" strike="noStrike" cap="none" normalizeH="0" baseline="0">
                          <a:ln>
                            <a:noFill/>
                          </a:ln>
                          <a:solidFill>
                            <a:srgbClr val="000000"/>
                          </a:solidFill>
                          <a:effectLst/>
                          <a:latin typeface="Arial" charset="0"/>
                          <a:ea typeface="ＭＳ Ｐゴシック" charset="0"/>
                          <a:cs typeface="Arial" charset="0"/>
                        </a:rPr>
                        <a:t> : le design, l</a:t>
                      </a:r>
                      <a:r>
                        <a:rPr kumimoji="0" lang="ja-JP" altLang="fr-FR" sz="200" b="1" i="0" u="none" strike="noStrike" cap="none" normalizeH="0" baseline="0">
                          <a:ln>
                            <a:noFill/>
                          </a:ln>
                          <a:solidFill>
                            <a:srgbClr val="000000"/>
                          </a:solidFill>
                          <a:effectLst/>
                          <a:latin typeface="Arial" charset="0"/>
                          <a:ea typeface="ＭＳ Ｐゴシック" charset="0"/>
                          <a:cs typeface="Arial" charset="0"/>
                        </a:rPr>
                        <a:t>’</a:t>
                      </a:r>
                      <a:r>
                        <a:rPr kumimoji="0" lang="fr-FR" sz="200" b="1" i="0" u="none" strike="noStrike" cap="none" normalizeH="0" baseline="0">
                          <a:ln>
                            <a:noFill/>
                          </a:ln>
                          <a:solidFill>
                            <a:srgbClr val="000000"/>
                          </a:solidFill>
                          <a:effectLst/>
                          <a:latin typeface="Arial" charset="0"/>
                          <a:ea typeface="ＭＳ Ｐゴシック" charset="0"/>
                          <a:cs typeface="Arial" charset="0"/>
                        </a:rPr>
                        <a:t>innovation, la créativité </a:t>
                      </a:r>
                      <a:r>
                        <a:rPr kumimoji="0" lang="fr-FR" sz="200" b="0" i="0" u="none" strike="noStrike" cap="none" normalizeH="0" baseline="0">
                          <a:ln>
                            <a:noFill/>
                          </a:ln>
                          <a:solidFill>
                            <a:srgbClr val="000000"/>
                          </a:solidFill>
                          <a:effectLst/>
                          <a:latin typeface="Arial" charset="0"/>
                          <a:ea typeface="ＭＳ Ｐゴシック" charset="0"/>
                          <a:cs typeface="Arial" charset="0"/>
                        </a:rPr>
                        <a:t>; </a:t>
                      </a:r>
                      <a:r>
                        <a:rPr kumimoji="0" lang="fr-FR" sz="200" b="1" i="0" u="none" strike="noStrike" cap="none" normalizeH="0" baseline="0">
                          <a:ln>
                            <a:noFill/>
                          </a:ln>
                          <a:solidFill>
                            <a:srgbClr val="000000"/>
                          </a:solidFill>
                          <a:effectLst/>
                          <a:latin typeface="Arial" charset="0"/>
                          <a:ea typeface="ＭＳ Ｐゴシック" charset="0"/>
                          <a:cs typeface="Arial" charset="0"/>
                        </a:rPr>
                        <a:t>les objets techniques, les services et les changements induits dans la société ; la modélisation et la simulation des objets techniques. Un enseignement d</a:t>
                      </a:r>
                      <a:r>
                        <a:rPr kumimoji="0" lang="ja-JP" altLang="fr-FR" sz="200" b="1" i="0" u="none" strike="noStrike" cap="none" normalizeH="0" baseline="0">
                          <a:ln>
                            <a:noFill/>
                          </a:ln>
                          <a:solidFill>
                            <a:srgbClr val="000000"/>
                          </a:solidFill>
                          <a:effectLst/>
                          <a:latin typeface="Arial" charset="0"/>
                          <a:ea typeface="ＭＳ Ｐゴシック" charset="0"/>
                          <a:cs typeface="Arial" charset="0"/>
                        </a:rPr>
                        <a:t>’</a:t>
                      </a:r>
                      <a:r>
                        <a:rPr kumimoji="0" lang="fr-FR" sz="200" b="1" i="0" u="none" strike="noStrike" cap="none" normalizeH="0" baseline="0">
                          <a:ln>
                            <a:noFill/>
                          </a:ln>
                          <a:solidFill>
                            <a:srgbClr val="000000"/>
                          </a:solidFill>
                          <a:effectLst/>
                          <a:latin typeface="Arial" charset="0"/>
                          <a:ea typeface="ＭＳ Ｐゴシック" charset="0"/>
                          <a:cs typeface="Arial" charset="0"/>
                        </a:rPr>
                        <a:t>informatique est dispensé à la fois dans le cadre des mathématiques et de la technologie (considéré comme une 4</a:t>
                      </a:r>
                      <a:r>
                        <a:rPr kumimoji="0" lang="fr-FR" sz="200" b="1" i="0" u="none" strike="noStrike" cap="none" normalizeH="0" baseline="30000">
                          <a:ln>
                            <a:noFill/>
                          </a:ln>
                          <a:solidFill>
                            <a:srgbClr val="000000"/>
                          </a:solidFill>
                          <a:effectLst/>
                          <a:latin typeface="Arial" charset="0"/>
                          <a:ea typeface="ＭＳ Ｐゴシック" charset="0"/>
                          <a:cs typeface="Arial" charset="0"/>
                        </a:rPr>
                        <a:t>e</a:t>
                      </a:r>
                      <a:r>
                        <a:rPr kumimoji="0" lang="fr-FR" sz="200" b="1" i="0" u="none" strike="noStrike" cap="none" normalizeH="0" baseline="0">
                          <a:ln>
                            <a:noFill/>
                          </a:ln>
                          <a:solidFill>
                            <a:srgbClr val="000000"/>
                          </a:solidFill>
                          <a:effectLst/>
                          <a:latin typeface="Arial" charset="0"/>
                          <a:ea typeface="ＭＳ Ｐゴシック" charset="0"/>
                          <a:cs typeface="Arial" charset="0"/>
                        </a:rPr>
                        <a:t> thématique)</a:t>
                      </a: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rowSpan="5" hMerge="1">
                  <a:txBody>
                    <a:bodyPr/>
                    <a:lstStyle/>
                    <a:p>
                      <a:endParaRPr lang="fr-FR"/>
                    </a:p>
                  </a:txBody>
                  <a:tcPr/>
                </a:tc>
                <a:tc rowSpan="5" hMerge="1">
                  <a:txBody>
                    <a:bodyPr/>
                    <a:lstStyle/>
                    <a:p>
                      <a:endParaRPr lang="fr-FR"/>
                    </a:p>
                  </a:txBody>
                  <a:tcPr/>
                </a:tc>
                <a:tc rowSpan="5" hMerge="1">
                  <a:txBody>
                    <a:bodyPr/>
                    <a:lstStyle/>
                    <a:p>
                      <a:endParaRPr lang="fr-FR"/>
                    </a:p>
                  </a:txBody>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vMerge="1">
                  <a:txBody>
                    <a:bodyPr/>
                    <a:lstStyle/>
                    <a:p>
                      <a:endParaRPr lang="fr-FR"/>
                    </a:p>
                  </a:txBody>
                  <a:tcPr/>
                </a:tc>
                <a:tc vMerge="1">
                  <a:txBody>
                    <a:bodyPr/>
                    <a:lstStyle/>
                    <a:p>
                      <a:endParaRPr lang="fr-FR"/>
                    </a:p>
                  </a:txBody>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MSOST.1.1.2</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Ergonomie.</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gridSpan="4"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extLst>
                  <a:ext uri="{0D108BD9-81ED-4DB2-BD59-A6C34878D82A}">
                    <a16:rowId xmlns:a16="http://schemas.microsoft.com/office/drawing/2014/main" val="10056"/>
                  </a:ext>
                </a:extLst>
              </a:tr>
              <a:tr h="31750">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gridSpan="4"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MSOST.1.2</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A"/>
                          </a:solidFill>
                          <a:effectLst/>
                          <a:latin typeface="Calibri" charset="0"/>
                          <a:ea typeface="ＭＳ Ｐゴシック" charset="0"/>
                          <a:cs typeface="Arial" charset="0"/>
                        </a:rPr>
                        <a:t>Associer des solutions techniques à des fonctions.</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MSOST.1.2.1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Analyse fonctionnelle systémique.</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gridSpan="4"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extLst>
                  <a:ext uri="{0D108BD9-81ED-4DB2-BD59-A6C34878D82A}">
                    <a16:rowId xmlns:a16="http://schemas.microsoft.com/office/drawing/2014/main" val="10057"/>
                  </a:ext>
                </a:extLst>
              </a:tr>
              <a:tr h="47625">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gridSpan="4"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rowSpan="4">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MSOST.1.3</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rowSpan="4">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A"/>
                          </a:solidFill>
                          <a:effectLst/>
                          <a:latin typeface="Calibri" charset="0"/>
                          <a:ea typeface="ＭＳ Ｐゴシック" charset="0"/>
                          <a:cs typeface="Arial" charset="0"/>
                        </a:rPr>
                        <a:t>Analyser le fonctionnement et la structure d</a:t>
                      </a:r>
                      <a:r>
                        <a:rPr kumimoji="0" lang="ja-JP" altLang="fr-FR" sz="200" b="0" i="0" u="none" strike="noStrike" cap="none" normalizeH="0" baseline="0">
                          <a:ln>
                            <a:noFill/>
                          </a:ln>
                          <a:solidFill>
                            <a:srgbClr val="00000A"/>
                          </a:solidFill>
                          <a:effectLst/>
                          <a:latin typeface="Calibri" charset="0"/>
                          <a:ea typeface="ＭＳ Ｐゴシック" charset="0"/>
                          <a:cs typeface="Arial" charset="0"/>
                        </a:rPr>
                        <a:t>’</a:t>
                      </a:r>
                      <a:r>
                        <a:rPr kumimoji="0" lang="fr-FR" sz="200" b="0" i="0" u="none" strike="noStrike" cap="none" normalizeH="0" baseline="0">
                          <a:ln>
                            <a:noFill/>
                          </a:ln>
                          <a:solidFill>
                            <a:srgbClr val="00000A"/>
                          </a:solidFill>
                          <a:effectLst/>
                          <a:latin typeface="Calibri" charset="0"/>
                          <a:ea typeface="ＭＳ Ｐゴシック" charset="0"/>
                          <a:cs typeface="Arial" charset="0"/>
                        </a:rPr>
                        <a:t>un objet, identifier les entrées et sorties.</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MSOST.1.3.1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Représentation fonctionnelle des systèmes.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gridSpan="4"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extLst>
                  <a:ext uri="{0D108BD9-81ED-4DB2-BD59-A6C34878D82A}">
                    <a16:rowId xmlns:a16="http://schemas.microsoft.com/office/drawing/2014/main" val="10058"/>
                  </a:ext>
                </a:extLst>
              </a:tr>
              <a:tr h="31750">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gridSpan="4"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vMerge="1">
                  <a:txBody>
                    <a:bodyPr/>
                    <a:lstStyle/>
                    <a:p>
                      <a:endParaRPr lang="fr-FR"/>
                    </a:p>
                  </a:txBody>
                  <a:tcPr/>
                </a:tc>
                <a:tc vMerge="1">
                  <a:txBody>
                    <a:bodyPr/>
                    <a:lstStyle/>
                    <a:p>
                      <a:endParaRPr lang="fr-FR"/>
                    </a:p>
                  </a:txBody>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MSOST.1.3.2</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Structure des systèmes.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gridSpan="4"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extLst>
                  <a:ext uri="{0D108BD9-81ED-4DB2-BD59-A6C34878D82A}">
                    <a16:rowId xmlns:a16="http://schemas.microsoft.com/office/drawing/2014/main" val="10059"/>
                  </a:ext>
                </a:extLst>
              </a:tr>
              <a:tr h="31750">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gridSpan="4"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vMerge="1">
                  <a:txBody>
                    <a:bodyPr/>
                    <a:lstStyle/>
                    <a:p>
                      <a:endParaRPr lang="fr-FR"/>
                    </a:p>
                  </a:txBody>
                  <a:tcPr/>
                </a:tc>
                <a:tc vMerge="1">
                  <a:txBody>
                    <a:bodyPr/>
                    <a:lstStyle/>
                    <a:p>
                      <a:endParaRPr lang="fr-FR"/>
                    </a:p>
                  </a:txBody>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MSOST.1.3.3</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Chaîne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énergie.</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gridSpan="4"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extLst>
                  <a:ext uri="{0D108BD9-81ED-4DB2-BD59-A6C34878D82A}">
                    <a16:rowId xmlns:a16="http://schemas.microsoft.com/office/drawing/2014/main" val="10060"/>
                  </a:ext>
                </a:extLst>
              </a:tr>
              <a:tr h="31750">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1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endParaRPr kumimoji="0" lang="fr-FR" sz="200" b="1"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vMerge="1">
                  <a:txBody>
                    <a:bodyPr/>
                    <a:lstStyle/>
                    <a:p>
                      <a:endParaRPr lang="fr-FR"/>
                    </a:p>
                  </a:txBody>
                  <a:tcPr/>
                </a:tc>
                <a:tc vMerge="1">
                  <a:txBody>
                    <a:bodyPr/>
                    <a:lstStyle/>
                    <a:p>
                      <a:endParaRPr lang="fr-FR"/>
                    </a:p>
                  </a:txBody>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MSOST.1.3.4</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Chaîne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information.</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gridSpan="4"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extLst>
                  <a:ext uri="{0D108BD9-81ED-4DB2-BD59-A6C34878D82A}">
                    <a16:rowId xmlns:a16="http://schemas.microsoft.com/office/drawing/2014/main" val="10061"/>
                  </a:ext>
                </a:extLst>
              </a:tr>
              <a:tr h="53975">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gridSpan="2">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1" i="1" u="none" strike="noStrike" cap="none" normalizeH="0" baseline="0">
                          <a:ln>
                            <a:noFill/>
                          </a:ln>
                          <a:solidFill>
                            <a:srgbClr val="000000"/>
                          </a:solidFill>
                          <a:effectLst/>
                          <a:latin typeface="Arial" charset="0"/>
                          <a:ea typeface="ＭＳ Ｐゴシック" charset="0"/>
                          <a:cs typeface="Arial" charset="0"/>
                        </a:rPr>
                        <a:t>Compétences spécifiques au programme de technologie</a:t>
                      </a:r>
                    </a:p>
                  </a:txBody>
                  <a:tcPr marL="1307" marR="1307" marT="1307" marB="0" anchor="b" horzOverflow="overflow">
                    <a:lnL>
                      <a:noFill/>
                    </a:lnL>
                    <a:lnR>
                      <a:noFill/>
                    </a:lnR>
                    <a:lnT>
                      <a:noFill/>
                    </a:lnT>
                    <a:lnB w="6350" cap="flat" cmpd="sng" algn="ctr">
                      <a:solidFill>
                        <a:srgbClr val="000000"/>
                      </a:solidFill>
                      <a:prstDash val="solid"/>
                      <a:round/>
                      <a:headEnd type="none" w="med" len="med"/>
                      <a:tailEnd type="none" w="med" len="med"/>
                    </a:lnB>
                    <a:lnTlToBr>
                      <a:noFill/>
                    </a:lnTlToBr>
                    <a:lnBlToTr>
                      <a:noFill/>
                    </a:lnBlToTr>
                    <a:noFill/>
                  </a:tcPr>
                </a:tc>
                <a:tc hMerge="1">
                  <a:txBody>
                    <a:bodyPr/>
                    <a:lstStyle/>
                    <a:p>
                      <a:endParaRPr lang="fr-FR"/>
                    </a:p>
                  </a:txBody>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rowSpan="4">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MSOST.1.4</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rowSpan="4">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A"/>
                          </a:solidFill>
                          <a:effectLst/>
                          <a:latin typeface="Calibri" charset="0"/>
                          <a:ea typeface="ＭＳ Ｐゴシック" charset="0"/>
                          <a:cs typeface="Arial" charset="0"/>
                        </a:rPr>
                        <a:t>Identifier le(s) matériau(x), les flux d</a:t>
                      </a:r>
                      <a:r>
                        <a:rPr kumimoji="0" lang="ja-JP" altLang="fr-FR" sz="200" b="0" i="0" u="none" strike="noStrike" cap="none" normalizeH="0" baseline="0">
                          <a:ln>
                            <a:noFill/>
                          </a:ln>
                          <a:solidFill>
                            <a:srgbClr val="00000A"/>
                          </a:solidFill>
                          <a:effectLst/>
                          <a:latin typeface="Calibri" charset="0"/>
                          <a:ea typeface="ＭＳ Ｐゴシック" charset="0"/>
                          <a:cs typeface="Arial" charset="0"/>
                        </a:rPr>
                        <a:t>’</a:t>
                      </a:r>
                      <a:r>
                        <a:rPr kumimoji="0" lang="fr-FR" sz="200" b="0" i="0" u="none" strike="noStrike" cap="none" normalizeH="0" baseline="0">
                          <a:ln>
                            <a:noFill/>
                          </a:ln>
                          <a:solidFill>
                            <a:srgbClr val="00000A"/>
                          </a:solidFill>
                          <a:effectLst/>
                          <a:latin typeface="Calibri" charset="0"/>
                          <a:ea typeface="ＭＳ Ｐゴシック" charset="0"/>
                          <a:cs typeface="Arial" charset="0"/>
                        </a:rPr>
                        <a:t>énergie et d</a:t>
                      </a:r>
                      <a:r>
                        <a:rPr kumimoji="0" lang="ja-JP" altLang="fr-FR" sz="200" b="0" i="0" u="none" strike="noStrike" cap="none" normalizeH="0" baseline="0">
                          <a:ln>
                            <a:noFill/>
                          </a:ln>
                          <a:solidFill>
                            <a:srgbClr val="00000A"/>
                          </a:solidFill>
                          <a:effectLst/>
                          <a:latin typeface="Calibri" charset="0"/>
                          <a:ea typeface="ＭＳ Ｐゴシック" charset="0"/>
                          <a:cs typeface="Arial" charset="0"/>
                        </a:rPr>
                        <a:t>’</a:t>
                      </a:r>
                      <a:r>
                        <a:rPr kumimoji="0" lang="fr-FR" sz="200" b="0" i="0" u="none" strike="noStrike" cap="none" normalizeH="0" baseline="0">
                          <a:ln>
                            <a:noFill/>
                          </a:ln>
                          <a:solidFill>
                            <a:srgbClr val="00000A"/>
                          </a:solidFill>
                          <a:effectLst/>
                          <a:latin typeface="Calibri" charset="0"/>
                          <a:ea typeface="ＭＳ Ｐゴシック" charset="0"/>
                          <a:cs typeface="Arial" charset="0"/>
                        </a:rPr>
                        <a:t>information sur un objet et décrire les transformations qui s</a:t>
                      </a:r>
                      <a:r>
                        <a:rPr kumimoji="0" lang="ja-JP" altLang="fr-FR" sz="200" b="0" i="0" u="none" strike="noStrike" cap="none" normalizeH="0" baseline="0">
                          <a:ln>
                            <a:noFill/>
                          </a:ln>
                          <a:solidFill>
                            <a:srgbClr val="00000A"/>
                          </a:solidFill>
                          <a:effectLst/>
                          <a:latin typeface="Calibri" charset="0"/>
                          <a:ea typeface="ＭＳ Ｐゴシック" charset="0"/>
                          <a:cs typeface="Arial" charset="0"/>
                        </a:rPr>
                        <a:t>’</a:t>
                      </a:r>
                      <a:r>
                        <a:rPr kumimoji="0" lang="fr-FR" sz="200" b="0" i="0" u="none" strike="noStrike" cap="none" normalizeH="0" baseline="0">
                          <a:ln>
                            <a:noFill/>
                          </a:ln>
                          <a:solidFill>
                            <a:srgbClr val="00000A"/>
                          </a:solidFill>
                          <a:effectLst/>
                          <a:latin typeface="Calibri" charset="0"/>
                          <a:ea typeface="ＭＳ Ｐゴシック" charset="0"/>
                          <a:cs typeface="Arial" charset="0"/>
                        </a:rPr>
                        <a:t>opèrent.</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MSOST.1.4.1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Familles de matériaux avec leurs principales caractéristiques.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gridSpan="4"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extLst>
                  <a:ext uri="{0D108BD9-81ED-4DB2-BD59-A6C34878D82A}">
                    <a16:rowId xmlns:a16="http://schemas.microsoft.com/office/drawing/2014/main" val="10062"/>
                  </a:ext>
                </a:extLst>
              </a:tr>
              <a:tr h="31750">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Arial" charset="0"/>
                          <a:ea typeface="ＭＳ Ｐゴシック" charset="0"/>
                          <a:cs typeface="Arial" charset="0"/>
                        </a:rPr>
                        <a:t>6</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1" u="none" strike="noStrike" cap="none" normalizeH="0" baseline="0">
                          <a:ln>
                            <a:noFill/>
                          </a:ln>
                          <a:solidFill>
                            <a:srgbClr val="000000"/>
                          </a:solidFill>
                          <a:effectLst/>
                          <a:latin typeface="Arial" charset="0"/>
                          <a:ea typeface="ＭＳ Ｐゴシック" charset="0"/>
                          <a:cs typeface="Arial" charset="0"/>
                        </a:rPr>
                        <a:t>repérées CS1.5 à CS5.7 (colonne B)</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Arial"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vMerge="1">
                  <a:txBody>
                    <a:bodyPr/>
                    <a:lstStyle/>
                    <a:p>
                      <a:endParaRPr lang="fr-FR"/>
                    </a:p>
                  </a:txBody>
                  <a:tcPr/>
                </a:tc>
                <a:tc vMerge="1">
                  <a:txBody>
                    <a:bodyPr/>
                    <a:lstStyle/>
                    <a:p>
                      <a:endParaRPr lang="fr-FR"/>
                    </a:p>
                  </a:txBody>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MSOST.1.4.2</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Sources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énergies.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gridSpan="4"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extLst>
                  <a:ext uri="{0D108BD9-81ED-4DB2-BD59-A6C34878D82A}">
                    <a16:rowId xmlns:a16="http://schemas.microsoft.com/office/drawing/2014/main" val="10063"/>
                  </a:ext>
                </a:extLst>
              </a:tr>
              <a:tr h="31750">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Arial" charset="0"/>
                          <a:ea typeface="ＭＳ Ｐゴシック" charset="0"/>
                          <a:cs typeface="Arial" charset="0"/>
                        </a:rPr>
                        <a:t>Connaissances associées aux compétences</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Arial"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Arial"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vMerge="1">
                  <a:txBody>
                    <a:bodyPr/>
                    <a:lstStyle/>
                    <a:p>
                      <a:endParaRPr lang="fr-FR"/>
                    </a:p>
                  </a:txBody>
                  <a:tcPr/>
                </a:tc>
                <a:tc vMerge="1">
                  <a:txBody>
                    <a:bodyPr/>
                    <a:lstStyle/>
                    <a:p>
                      <a:endParaRPr lang="fr-FR"/>
                    </a:p>
                  </a:txBody>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MSOST.1.4.3</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Chaîne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énergie.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gridSpan="4"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extLst>
                  <a:ext uri="{0D108BD9-81ED-4DB2-BD59-A6C34878D82A}">
                    <a16:rowId xmlns:a16="http://schemas.microsoft.com/office/drawing/2014/main" val="10064"/>
                  </a:ext>
                </a:extLst>
              </a:tr>
              <a:tr h="87313">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Arial" charset="0"/>
                          <a:ea typeface="ＭＳ Ｐゴシック" charset="0"/>
                          <a:cs typeface="Arial" charset="0"/>
                        </a:rPr>
                        <a:t>53</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1" u="none" strike="noStrike" cap="none" normalizeH="0" baseline="0">
                          <a:ln>
                            <a:noFill/>
                          </a:ln>
                          <a:solidFill>
                            <a:srgbClr val="000000"/>
                          </a:solidFill>
                          <a:effectLst/>
                          <a:latin typeface="Arial" charset="0"/>
                          <a:ea typeface="ＭＳ Ｐゴシック" charset="0"/>
                          <a:cs typeface="Arial" charset="0"/>
                        </a:rPr>
                        <a:t>repérées DIC.1.1.1… (colonne K)</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Arial"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vMerge="1">
                  <a:txBody>
                    <a:bodyPr/>
                    <a:lstStyle/>
                    <a:p>
                      <a:endParaRPr lang="fr-FR"/>
                    </a:p>
                  </a:txBody>
                  <a:tcPr/>
                </a:tc>
                <a:tc vMerge="1">
                  <a:txBody>
                    <a:bodyPr/>
                    <a:lstStyle/>
                    <a:p>
                      <a:endParaRPr lang="fr-FR"/>
                    </a:p>
                  </a:txBody>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MSOST.1.4.4</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Chaîne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information.</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gridSpan="4"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extLst>
                  <a:ext uri="{0D108BD9-81ED-4DB2-BD59-A6C34878D82A}">
                    <a16:rowId xmlns:a16="http://schemas.microsoft.com/office/drawing/2014/main" val="10065"/>
                  </a:ext>
                </a:extLst>
              </a:tr>
              <a:tr h="71438">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635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635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MSOST.1.5</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A"/>
                          </a:solidFill>
                          <a:effectLst/>
                          <a:latin typeface="Calibri" charset="0"/>
                          <a:ea typeface="ＭＳ Ｐゴシック" charset="0"/>
                          <a:cs typeface="Arial" charset="0"/>
                        </a:rPr>
                        <a:t>Décrire, en utilisant les outils et langages de descriptions adaptés, le fonctionnement, la structure et le comportement des objets.</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MSOST.1.5.1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Outils de description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un fonctionnement,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une structure et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un comportement.</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10066"/>
                  </a:ext>
                </a:extLst>
              </a:tr>
              <a:tr h="53975">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gridSpan="4">
                  <a:txBody>
                    <a:bodyPr/>
                    <a:lstStyle/>
                    <a:p>
                      <a:pPr marL="0" marR="0" lvl="0" indent="0" algn="ctr" defTabSz="457200" rtl="0" eaLnBrk="1" fontAlgn="t" latinLnBrk="0" hangingPunct="1">
                        <a:lnSpc>
                          <a:spcPct val="100000"/>
                        </a:lnSpc>
                        <a:spcBef>
                          <a:spcPct val="0"/>
                        </a:spcBef>
                        <a:spcAft>
                          <a:spcPct val="0"/>
                        </a:spcAft>
                        <a:buClrTx/>
                        <a:buSzTx/>
                        <a:buFontTx/>
                        <a:buNone/>
                        <a:tabLst/>
                      </a:pPr>
                      <a:endParaRPr kumimoji="0" lang="fr-FR" sz="200" b="0" i="1"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horzOverflow="overflow">
                    <a:lnL>
                      <a:noFill/>
                    </a:lnL>
                    <a:lnR>
                      <a:noFill/>
                    </a:lnR>
                    <a:lnT>
                      <a:noFill/>
                    </a:lnT>
                    <a:lnB>
                      <a:noFill/>
                    </a:lnB>
                    <a:lnTlToBr>
                      <a:noFill/>
                    </a:lnTlToBr>
                    <a:lnBlToTr>
                      <a:noFill/>
                    </a:lnBlToTr>
                    <a:noFill/>
                  </a:tcPr>
                </a:tc>
                <a:tc hMerge="1">
                  <a:txBody>
                    <a:bodyPr/>
                    <a:lstStyle/>
                    <a:p>
                      <a:endParaRPr lang="fr-FR"/>
                    </a:p>
                  </a:txBody>
                  <a:tcPr/>
                </a:tc>
                <a:tc hMerge="1">
                  <a:txBody>
                    <a:bodyPr/>
                    <a:lstStyle/>
                    <a:p>
                      <a:endParaRPr lang="fr-FR"/>
                    </a:p>
                  </a:txBody>
                  <a:tcPr/>
                </a:tc>
                <a:tc hMerge="1">
                  <a:txBody>
                    <a:bodyPr/>
                    <a:lstStyle/>
                    <a:p>
                      <a:endParaRPr lang="fr-FR"/>
                    </a:p>
                  </a:txBody>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rowSpan="4">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MSOST.1.6</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rowSpan="4">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A"/>
                          </a:solidFill>
                          <a:effectLst/>
                          <a:latin typeface="Calibri" charset="0"/>
                          <a:ea typeface="ＭＳ Ｐゴシック" charset="0"/>
                          <a:cs typeface="Arial" charset="0"/>
                        </a:rPr>
                        <a:t>Mesurer des grandeurs de manière directe ou indirecte.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MSOST.1.6.1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Instruments de mesure usuels.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67"/>
                  </a:ext>
                </a:extLst>
              </a:tr>
              <a:tr h="63500">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vMerge="1">
                  <a:txBody>
                    <a:bodyPr/>
                    <a:lstStyle/>
                    <a:p>
                      <a:endParaRPr lang="fr-FR"/>
                    </a:p>
                  </a:txBody>
                  <a:tcPr/>
                </a:tc>
                <a:tc vMerge="1">
                  <a:txBody>
                    <a:bodyPr/>
                    <a:lstStyle/>
                    <a:p>
                      <a:endParaRPr lang="fr-FR"/>
                    </a:p>
                  </a:txBody>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MSOST.1.6.2</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Principe de fonctionnement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un capteur,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un codeur,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un détecteur.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68"/>
                  </a:ext>
                </a:extLst>
              </a:tr>
              <a:tr h="47625">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vMerge="1">
                  <a:txBody>
                    <a:bodyPr/>
                    <a:lstStyle/>
                    <a:p>
                      <a:endParaRPr lang="fr-FR"/>
                    </a:p>
                  </a:txBody>
                  <a:tcPr/>
                </a:tc>
                <a:tc vMerge="1">
                  <a:txBody>
                    <a:bodyPr/>
                    <a:lstStyle/>
                    <a:p>
                      <a:endParaRPr lang="fr-FR"/>
                    </a:p>
                  </a:txBody>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MSOST.1.6.3</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Nature du signal : analogique ou numérique.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69"/>
                  </a:ext>
                </a:extLst>
              </a:tr>
              <a:tr h="47625">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vMerge="1">
                  <a:txBody>
                    <a:bodyPr/>
                    <a:lstStyle/>
                    <a:p>
                      <a:endParaRPr lang="fr-FR"/>
                    </a:p>
                  </a:txBody>
                  <a:tcPr/>
                </a:tc>
                <a:tc vMerge="1">
                  <a:txBody>
                    <a:bodyPr/>
                    <a:lstStyle/>
                    <a:p>
                      <a:endParaRPr lang="fr-FR"/>
                    </a:p>
                  </a:txBody>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MSOST.1.6.4</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Nature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une information : logique ou analogique.</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70"/>
                  </a:ext>
                </a:extLst>
              </a:tr>
              <a:tr h="79375">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MSOST.1.7</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A"/>
                          </a:solidFill>
                          <a:effectLst/>
                          <a:latin typeface="Calibri" charset="0"/>
                          <a:ea typeface="ＭＳ Ｐゴシック" charset="0"/>
                          <a:cs typeface="Arial" charset="0"/>
                        </a:rPr>
                        <a:t>Interpréter des résultats expérimentaux, en tirer une conclusion et la communiquer en argumentant.</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MSOST.1.7.1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Notions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écarts entre les attentes fixées par le cahier des charges et les résultats de l</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expérimentation.</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71"/>
                  </a:ext>
                </a:extLst>
              </a:tr>
              <a:tr h="31750">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MSOST.2</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gridSpan="3">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A"/>
                          </a:solidFill>
                          <a:effectLst/>
                          <a:latin typeface="Calibri" charset="0"/>
                          <a:ea typeface="ＭＳ Ｐゴシック" charset="0"/>
                          <a:cs typeface="Arial" charset="0"/>
                        </a:rPr>
                        <a:t>Utiliser une modélisation et simuler le comportement d</a:t>
                      </a:r>
                      <a:r>
                        <a:rPr kumimoji="0" lang="ja-JP" altLang="fr-FR" sz="200" b="1" i="0" u="none" strike="noStrike" cap="none" normalizeH="0" baseline="0">
                          <a:ln>
                            <a:noFill/>
                          </a:ln>
                          <a:solidFill>
                            <a:srgbClr val="00000A"/>
                          </a:solidFill>
                          <a:effectLst/>
                          <a:latin typeface="Calibri" charset="0"/>
                          <a:ea typeface="ＭＳ Ｐゴシック" charset="0"/>
                          <a:cs typeface="Arial" charset="0"/>
                        </a:rPr>
                        <a:t>’</a:t>
                      </a:r>
                      <a:r>
                        <a:rPr kumimoji="0" lang="fr-FR" sz="200" b="1" i="0" u="none" strike="noStrike" cap="none" normalizeH="0" baseline="0">
                          <a:ln>
                            <a:noFill/>
                          </a:ln>
                          <a:solidFill>
                            <a:srgbClr val="00000A"/>
                          </a:solidFill>
                          <a:effectLst/>
                          <a:latin typeface="Calibri" charset="0"/>
                          <a:ea typeface="ＭＳ Ｐゴシック" charset="0"/>
                          <a:cs typeface="Arial" charset="0"/>
                        </a:rPr>
                        <a:t>un objet</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hMerge="1">
                  <a:txBody>
                    <a:bodyPr/>
                    <a:lstStyle/>
                    <a:p>
                      <a:endParaRPr lang="fr-FR"/>
                    </a:p>
                  </a:txBody>
                  <a:tcPr/>
                </a:tc>
                <a:tc hMerge="1">
                  <a:txBody>
                    <a:bodyPr/>
                    <a:lstStyle/>
                    <a:p>
                      <a:endParaRPr lang="fr-FR"/>
                    </a:p>
                  </a:txBody>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72"/>
                  </a:ext>
                </a:extLst>
              </a:tr>
              <a:tr h="71438">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MSOST.2.1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A"/>
                          </a:solidFill>
                          <a:effectLst/>
                          <a:latin typeface="Calibri" charset="0"/>
                          <a:ea typeface="ＭＳ Ｐゴシック" charset="0"/>
                          <a:cs typeface="Arial" charset="0"/>
                        </a:rPr>
                        <a:t>Utiliser une modélisation pour comprendre, formaliser, partager, construire, investiguer, prouver.</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MSOST.2.1.1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Outils de description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un fonctionnement,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une structure et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un comportement.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73"/>
                  </a:ext>
                </a:extLst>
              </a:tr>
              <a:tr h="71438">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MSOST.2.2</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A"/>
                          </a:solidFill>
                          <a:effectLst/>
                          <a:latin typeface="Calibri" charset="0"/>
                          <a:ea typeface="ＭＳ Ｐゴシック" charset="0"/>
                          <a:cs typeface="Arial" charset="0"/>
                        </a:rPr>
                        <a:t>Simuler numériquement la structure et/ou le comportement d</a:t>
                      </a:r>
                      <a:r>
                        <a:rPr kumimoji="0" lang="ja-JP" altLang="fr-FR" sz="200" b="0" i="0" u="none" strike="noStrike" cap="none" normalizeH="0" baseline="0">
                          <a:ln>
                            <a:noFill/>
                          </a:ln>
                          <a:solidFill>
                            <a:srgbClr val="00000A"/>
                          </a:solidFill>
                          <a:effectLst/>
                          <a:latin typeface="Calibri" charset="0"/>
                          <a:ea typeface="ＭＳ Ｐゴシック" charset="0"/>
                          <a:cs typeface="Arial" charset="0"/>
                        </a:rPr>
                        <a:t>’</a:t>
                      </a:r>
                      <a:r>
                        <a:rPr kumimoji="0" lang="fr-FR" sz="200" b="0" i="0" u="none" strike="noStrike" cap="none" normalizeH="0" baseline="0">
                          <a:ln>
                            <a:noFill/>
                          </a:ln>
                          <a:solidFill>
                            <a:srgbClr val="00000A"/>
                          </a:solidFill>
                          <a:effectLst/>
                          <a:latin typeface="Calibri" charset="0"/>
                          <a:ea typeface="ＭＳ Ｐゴシック" charset="0"/>
                          <a:cs typeface="Arial" charset="0"/>
                        </a:rPr>
                        <a:t>un objet. Interpréter le comportement de l</a:t>
                      </a:r>
                      <a:r>
                        <a:rPr kumimoji="0" lang="ja-JP" altLang="fr-FR" sz="200" b="0" i="0" u="none" strike="noStrike" cap="none" normalizeH="0" baseline="0">
                          <a:ln>
                            <a:noFill/>
                          </a:ln>
                          <a:solidFill>
                            <a:srgbClr val="00000A"/>
                          </a:solidFill>
                          <a:effectLst/>
                          <a:latin typeface="Calibri" charset="0"/>
                          <a:ea typeface="ＭＳ Ｐゴシック" charset="0"/>
                          <a:cs typeface="Arial" charset="0"/>
                        </a:rPr>
                        <a:t>’</a:t>
                      </a:r>
                      <a:r>
                        <a:rPr kumimoji="0" lang="fr-FR" sz="200" b="0" i="0" u="none" strike="noStrike" cap="none" normalizeH="0" baseline="0">
                          <a:ln>
                            <a:noFill/>
                          </a:ln>
                          <a:solidFill>
                            <a:srgbClr val="00000A"/>
                          </a:solidFill>
                          <a:effectLst/>
                          <a:latin typeface="Calibri" charset="0"/>
                          <a:ea typeface="ＭＳ Ｐゴシック" charset="0"/>
                          <a:cs typeface="Arial" charset="0"/>
                        </a:rPr>
                        <a:t>objet technique et le communiquer en argumentant.</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MSOST.2.2.1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Notions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écarts entre les attentes fixées par le cahier des charges et les résultats de la simulation.</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74"/>
                  </a:ext>
                </a:extLst>
              </a:tr>
              <a:tr h="31750">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635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635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635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635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75"/>
                  </a:ext>
                </a:extLst>
              </a:tr>
              <a:tr h="31750">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76"/>
                  </a:ext>
                </a:extLst>
              </a:tr>
              <a:tr h="31750">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31849B"/>
                          </a:solidFill>
                          <a:effectLst/>
                          <a:latin typeface="Calibri" charset="0"/>
                          <a:ea typeface="ＭＳ Ｐゴシック" charset="0"/>
                          <a:cs typeface="Arial" charset="0"/>
                        </a:rPr>
                        <a:t>L</a:t>
                      </a:r>
                      <a:r>
                        <a:rPr kumimoji="0" lang="ja-JP" altLang="fr-FR" sz="200" b="1" i="0" u="none" strike="noStrike" cap="none" normalizeH="0" baseline="0">
                          <a:ln>
                            <a:noFill/>
                          </a:ln>
                          <a:solidFill>
                            <a:srgbClr val="31849B"/>
                          </a:solidFill>
                          <a:effectLst/>
                          <a:latin typeface="Calibri" charset="0"/>
                          <a:ea typeface="ＭＳ Ｐゴシック" charset="0"/>
                          <a:cs typeface="Arial" charset="0"/>
                        </a:rPr>
                        <a:t>’</a:t>
                      </a:r>
                      <a:r>
                        <a:rPr kumimoji="0" lang="fr-FR" sz="200" b="1" i="0" u="none" strike="noStrike" cap="none" normalizeH="0" baseline="0">
                          <a:ln>
                            <a:noFill/>
                          </a:ln>
                          <a:solidFill>
                            <a:srgbClr val="31849B"/>
                          </a:solidFill>
                          <a:effectLst/>
                          <a:latin typeface="Calibri" charset="0"/>
                          <a:ea typeface="ＭＳ Ｐゴシック" charset="0"/>
                          <a:cs typeface="Arial" charset="0"/>
                        </a:rPr>
                        <a:t>informatique et la programmation</a:t>
                      </a:r>
                    </a:p>
                  </a:txBody>
                  <a:tcPr marL="1307" marR="1307" marT="1307" marB="0" anchor="b" horzOverflow="overflow">
                    <a:lnL>
                      <a:noFill/>
                    </a:lnL>
                    <a:lnR>
                      <a:noFill/>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77"/>
                  </a:ext>
                </a:extLst>
              </a:tr>
              <a:tr h="31750">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just" defTabSz="457200" rtl="0" eaLnBrk="1" fontAlgn="t"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Calibri" charset="0"/>
                          <a:ea typeface="ＭＳ Ｐゴシック" charset="0"/>
                          <a:cs typeface="Arial" charset="0"/>
                        </a:rPr>
                        <a:t>Attendus de fin de cycle</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2CDDC"/>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78"/>
                  </a:ext>
                </a:extLst>
              </a:tr>
              <a:tr h="31750">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Comprendre le fonctionnement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un réseau informatique.</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79"/>
                  </a:ext>
                </a:extLst>
              </a:tr>
              <a:tr h="31750">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just"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Écrire, mettre au point et exécuter un programme.</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a:noFill/>
                    </a:lnR>
                    <a:lnT>
                      <a:noFill/>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80"/>
                  </a:ext>
                </a:extLst>
              </a:tr>
              <a:tr h="31750">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1" u="none" strike="noStrike" cap="none" normalizeH="0" baseline="0">
                          <a:ln>
                            <a:noFill/>
                          </a:ln>
                          <a:solidFill>
                            <a:srgbClr val="000000"/>
                          </a:solidFill>
                          <a:effectLst/>
                          <a:latin typeface="Calibri" charset="0"/>
                          <a:ea typeface="ＭＳ Ｐゴシック" charset="0"/>
                          <a:cs typeface="Arial" charset="0"/>
                        </a:rPr>
                        <a:t>Compétences</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1"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1" u="none" strike="noStrike" cap="none" normalizeH="0" baseline="0">
                          <a:ln>
                            <a:noFill/>
                          </a:ln>
                          <a:solidFill>
                            <a:srgbClr val="000000"/>
                          </a:solidFill>
                          <a:effectLst/>
                          <a:latin typeface="Calibri" charset="0"/>
                          <a:ea typeface="ＭＳ Ｐゴシック" charset="0"/>
                          <a:cs typeface="Arial" charset="0"/>
                        </a:rPr>
                        <a:t>Connaissances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81"/>
                  </a:ext>
                </a:extLst>
              </a:tr>
              <a:tr h="36513">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Calibri" charset="0"/>
                          <a:ea typeface="ＭＳ Ｐゴシック" charset="0"/>
                          <a:cs typeface="Arial" charset="0"/>
                        </a:rPr>
                        <a:t>IP.1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D8E4BC"/>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Calibri" charset="0"/>
                          <a:ea typeface="ＭＳ Ｐゴシック" charset="0"/>
                          <a:cs typeface="Arial" charset="0"/>
                        </a:rPr>
                        <a:t>Comprendre le fonctionnement d</a:t>
                      </a:r>
                      <a:r>
                        <a:rPr kumimoji="0" lang="ja-JP" altLang="fr-FR" sz="200" b="1" i="0" u="none" strike="noStrike" cap="none" normalizeH="0" baseline="0">
                          <a:ln>
                            <a:noFill/>
                          </a:ln>
                          <a:solidFill>
                            <a:srgbClr val="000000"/>
                          </a:solidFill>
                          <a:effectLst/>
                          <a:latin typeface="Calibri" charset="0"/>
                          <a:ea typeface="ＭＳ Ｐゴシック" charset="0"/>
                          <a:cs typeface="Arial" charset="0"/>
                        </a:rPr>
                        <a:t>’</a:t>
                      </a:r>
                      <a:r>
                        <a:rPr kumimoji="0" lang="fr-FR" sz="200" b="1" i="0" u="none" strike="noStrike" cap="none" normalizeH="0" baseline="0">
                          <a:ln>
                            <a:noFill/>
                          </a:ln>
                          <a:solidFill>
                            <a:srgbClr val="000000"/>
                          </a:solidFill>
                          <a:effectLst/>
                          <a:latin typeface="Calibri" charset="0"/>
                          <a:ea typeface="ＭＳ Ｐゴシック" charset="0"/>
                          <a:cs typeface="Arial" charset="0"/>
                        </a:rPr>
                        <a:t>un réseau informatique</a:t>
                      </a:r>
                    </a:p>
                  </a:txBody>
                  <a:tcPr marL="1307" marR="1307" marT="1307" marB="0" horzOverflow="overflow">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D8E4BC"/>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Calibri" charset="0"/>
                          <a:ea typeface="ＭＳ Ｐゴシック" charset="0"/>
                          <a:cs typeface="Arial" charset="0"/>
                        </a:rPr>
                        <a:t>→</a:t>
                      </a:r>
                    </a:p>
                  </a:txBody>
                  <a:tcPr marL="1307" marR="1307" marT="1307" marB="0" anchor="ctr"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gridSpan="4">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Calibri" charset="0"/>
                          <a:ea typeface="ＭＳ Ｐゴシック" charset="0"/>
                          <a:cs typeface="Arial" charset="0"/>
                        </a:rPr>
                        <a:t>Repères de progressivité :</a:t>
                      </a:r>
                    </a:p>
                  </a:txBody>
                  <a:tcPr marL="1307" marR="1307" marT="1307" marB="0"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82"/>
                  </a:ext>
                </a:extLst>
              </a:tr>
              <a:tr h="79375">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IP.1.1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lnTlToBr>
                      <a:noFill/>
                    </a:lnTlToBr>
                    <a:lnBlToTr>
                      <a:noFill/>
                    </a:lnBlToTr>
                    <a:solidFill>
                      <a:srgbClr val="D8E4BC"/>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Comprendre le fonctionnement d'un réseau informatique</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IP.1.1.1</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D8E4BC"/>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Composants d'un réseau, architecture d'un réseau local, moyens de connexion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un moyen informatique.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rowSpan="2" gridSpan="4">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En 5</a:t>
                      </a:r>
                      <a:r>
                        <a:rPr kumimoji="0" lang="fr-FR" sz="200" b="0" i="0" u="none" strike="noStrike" cap="none" normalizeH="0" baseline="30000">
                          <a:ln>
                            <a:noFill/>
                          </a:ln>
                          <a:solidFill>
                            <a:srgbClr val="000000"/>
                          </a:solidFill>
                          <a:effectLst/>
                          <a:latin typeface="Calibri" charset="0"/>
                          <a:ea typeface="ＭＳ Ｐゴシック" charset="0"/>
                          <a:cs typeface="Arial" charset="0"/>
                        </a:rPr>
                        <a:t>e</a:t>
                      </a:r>
                      <a:r>
                        <a:rPr kumimoji="0" lang="fr-FR" sz="200" b="0" i="0" u="none" strike="noStrike" cap="none" normalizeH="0" baseline="0">
                          <a:ln>
                            <a:noFill/>
                          </a:ln>
                          <a:solidFill>
                            <a:srgbClr val="000000"/>
                          </a:solidFill>
                          <a:effectLst/>
                          <a:latin typeface="Calibri" charset="0"/>
                          <a:ea typeface="ＭＳ Ｐゴシック" charset="0"/>
                          <a:cs typeface="Arial" charset="0"/>
                        </a:rPr>
                        <a:t> : traitement, mise au point et exécution de programmes simples avec un nombre limité de variables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entrée et de sortie, développement de programmes avec des boucles itératives. </a:t>
                      </a:r>
                    </a:p>
                  </a:txBody>
                  <a:tcPr marL="1307" marR="1307" marT="1307"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rowSpan="2" hMerge="1">
                  <a:txBody>
                    <a:bodyPr/>
                    <a:lstStyle/>
                    <a:p>
                      <a:endParaRPr lang="fr-FR"/>
                    </a:p>
                  </a:txBody>
                  <a:tcPr/>
                </a:tc>
                <a:tc rowSpan="2" hMerge="1">
                  <a:txBody>
                    <a:bodyPr/>
                    <a:lstStyle/>
                    <a:p>
                      <a:endParaRPr lang="fr-FR"/>
                    </a:p>
                  </a:txBody>
                  <a:tcPr/>
                </a:tc>
                <a:tc rowSpan="2" hMerge="1">
                  <a:txBody>
                    <a:bodyPr/>
                    <a:lstStyle/>
                    <a:p>
                      <a:endParaRPr lang="fr-FR"/>
                    </a:p>
                  </a:txBody>
                  <a:tcPr/>
                </a:tc>
                <a:extLst>
                  <a:ext uri="{0D108BD9-81ED-4DB2-BD59-A6C34878D82A}">
                    <a16:rowId xmlns:a16="http://schemas.microsoft.com/office/drawing/2014/main" val="10083"/>
                  </a:ext>
                </a:extLst>
              </a:tr>
              <a:tr h="71438">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lnTlToBr>
                      <a:noFill/>
                    </a:lnTlToBr>
                    <a:lnBlToTr>
                      <a:noFill/>
                    </a:lnBlToTr>
                    <a:solidFill>
                      <a:srgbClr val="D8E4BC"/>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IP.1.1.2</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D8E4BC"/>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Notion de protocole, d'organisation de protocoles en couche, d'algorithme de routage, Internet.</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gridSpan="4"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extLst>
                  <a:ext uri="{0D108BD9-81ED-4DB2-BD59-A6C34878D82A}">
                    <a16:rowId xmlns:a16="http://schemas.microsoft.com/office/drawing/2014/main" val="10084"/>
                  </a:ext>
                </a:extLst>
              </a:tr>
              <a:tr h="31750">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Calibri" charset="0"/>
                          <a:ea typeface="ＭＳ Ｐゴシック" charset="0"/>
                          <a:cs typeface="Arial" charset="0"/>
                        </a:rPr>
                        <a:t>IP.2</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D8E4BC"/>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Calibri" charset="0"/>
                          <a:ea typeface="ＭＳ Ｐゴシック" charset="0"/>
                          <a:cs typeface="Arial" charset="0"/>
                        </a:rPr>
                        <a:t>Écrire, mettre au point et exécuter un programme</a:t>
                      </a:r>
                    </a:p>
                  </a:txBody>
                  <a:tcPr marL="1307" marR="1307" marT="1307" marB="0" horzOverflow="overflow">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D8E4BC"/>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rowSpan="2" gridSpan="4">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En 4</a:t>
                      </a:r>
                      <a:r>
                        <a:rPr kumimoji="0" lang="fr-FR" sz="200" b="0" i="0" u="none" strike="noStrike" cap="none" normalizeH="0" baseline="30000">
                          <a:ln>
                            <a:noFill/>
                          </a:ln>
                          <a:solidFill>
                            <a:srgbClr val="000000"/>
                          </a:solidFill>
                          <a:effectLst/>
                          <a:latin typeface="Calibri" charset="0"/>
                          <a:ea typeface="ＭＳ Ｐゴシック" charset="0"/>
                          <a:cs typeface="Arial" charset="0"/>
                        </a:rPr>
                        <a:t>e</a:t>
                      </a:r>
                      <a:r>
                        <a:rPr kumimoji="0" lang="fr-FR" sz="200" b="0" i="0" u="none" strike="noStrike" cap="none" normalizeH="0" baseline="0">
                          <a:ln>
                            <a:noFill/>
                          </a:ln>
                          <a:solidFill>
                            <a:srgbClr val="000000"/>
                          </a:solidFill>
                          <a:effectLst/>
                          <a:latin typeface="Calibri" charset="0"/>
                          <a:ea typeface="ＭＳ Ｐゴシック" charset="0"/>
                          <a:cs typeface="Arial" charset="0"/>
                        </a:rPr>
                        <a:t> : traitement, mise au point et exécution de programmes avec introduction de plusieurs variables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entrée et de sortie.</a:t>
                      </a:r>
                    </a:p>
                  </a:txBody>
                  <a:tcPr marL="1307" marR="1307" marT="1307"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rowSpan="2" hMerge="1">
                  <a:txBody>
                    <a:bodyPr/>
                    <a:lstStyle/>
                    <a:p>
                      <a:endParaRPr lang="fr-FR"/>
                    </a:p>
                  </a:txBody>
                  <a:tcPr/>
                </a:tc>
                <a:tc rowSpan="2" hMerge="1">
                  <a:txBody>
                    <a:bodyPr/>
                    <a:lstStyle/>
                    <a:p>
                      <a:endParaRPr lang="fr-FR"/>
                    </a:p>
                  </a:txBody>
                  <a:tcPr/>
                </a:tc>
                <a:tc rowSpan="2" hMerge="1">
                  <a:txBody>
                    <a:bodyPr/>
                    <a:lstStyle/>
                    <a:p>
                      <a:endParaRPr lang="fr-FR"/>
                    </a:p>
                  </a:txBody>
                  <a:tcPr/>
                </a:tc>
                <a:extLst>
                  <a:ext uri="{0D108BD9-81ED-4DB2-BD59-A6C34878D82A}">
                    <a16:rowId xmlns:a16="http://schemas.microsoft.com/office/drawing/2014/main" val="10085"/>
                  </a:ext>
                </a:extLst>
              </a:tr>
              <a:tr h="71438">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IP.2.1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D8E4BC"/>
                    </a:solidFill>
                  </a:tcPr>
                </a:tc>
                <a:tc>
                  <a:txBody>
                    <a:bodyPr/>
                    <a:lstStyle/>
                    <a:p>
                      <a:pPr marL="0" marR="0" lvl="0" indent="0" algn="just"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Analyser le comportement attendu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un système réel et décomposer le problème posé en sous-problèmes afin de structurer un programme de commande.</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D8E4BC"/>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gridSpan="4"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extLst>
                  <a:ext uri="{0D108BD9-81ED-4DB2-BD59-A6C34878D82A}">
                    <a16:rowId xmlns:a16="http://schemas.microsoft.com/office/drawing/2014/main" val="10086"/>
                  </a:ext>
                </a:extLst>
              </a:tr>
              <a:tr h="71438">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IP.2.2</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D8E4BC"/>
                    </a:solidFill>
                  </a:tcPr>
                </a:tc>
                <a:tc>
                  <a:txBody>
                    <a:bodyPr/>
                    <a:lstStyle/>
                    <a:p>
                      <a:pPr marL="0" marR="0" lvl="0" indent="0" algn="just"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Écrire, mettre au point (tester, corriger) et exécuter un programme commandant un système réel et vérifier le comportement attendu.</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D8E4BC"/>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rowSpan="2" gridSpan="4">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En 3</a:t>
                      </a:r>
                      <a:r>
                        <a:rPr kumimoji="0" lang="fr-FR" sz="200" b="0" i="0" u="none" strike="noStrike" cap="none" normalizeH="0" baseline="30000">
                          <a:ln>
                            <a:noFill/>
                          </a:ln>
                          <a:solidFill>
                            <a:srgbClr val="000000"/>
                          </a:solidFill>
                          <a:effectLst/>
                          <a:latin typeface="Calibri" charset="0"/>
                          <a:ea typeface="ＭＳ Ｐゴシック" charset="0"/>
                          <a:cs typeface="Arial" charset="0"/>
                        </a:rPr>
                        <a:t>e</a:t>
                      </a:r>
                      <a:r>
                        <a:rPr kumimoji="0" lang="fr-FR" sz="200" b="0" i="0" u="none" strike="noStrike" cap="none" normalizeH="0" baseline="0">
                          <a:ln>
                            <a:noFill/>
                          </a:ln>
                          <a:solidFill>
                            <a:srgbClr val="000000"/>
                          </a:solidFill>
                          <a:effectLst/>
                          <a:latin typeface="Calibri" charset="0"/>
                          <a:ea typeface="ＭＳ Ｐゴシック" charset="0"/>
                          <a:cs typeface="Arial" charset="0"/>
                        </a:rPr>
                        <a:t> : introduction du comptage et de plusieurs boucles conditionnelles imbriquées, décomposition en plusieurs sous-problèmes.</a:t>
                      </a:r>
                    </a:p>
                  </a:txBody>
                  <a:tcPr marL="1307" marR="1307" marT="1307"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rowSpan="2" hMerge="1">
                  <a:txBody>
                    <a:bodyPr/>
                    <a:lstStyle/>
                    <a:p>
                      <a:endParaRPr lang="fr-FR"/>
                    </a:p>
                  </a:txBody>
                  <a:tcPr/>
                </a:tc>
                <a:tc rowSpan="2" hMerge="1">
                  <a:txBody>
                    <a:bodyPr/>
                    <a:lstStyle/>
                    <a:p>
                      <a:endParaRPr lang="fr-FR"/>
                    </a:p>
                  </a:txBody>
                  <a:tcPr/>
                </a:tc>
                <a:tc rowSpan="2" hMerge="1">
                  <a:txBody>
                    <a:bodyPr/>
                    <a:lstStyle/>
                    <a:p>
                      <a:endParaRPr lang="fr-FR"/>
                    </a:p>
                  </a:txBody>
                  <a:tcPr/>
                </a:tc>
                <a:extLst>
                  <a:ext uri="{0D108BD9-81ED-4DB2-BD59-A6C34878D82A}">
                    <a16:rowId xmlns:a16="http://schemas.microsoft.com/office/drawing/2014/main" val="10087"/>
                  </a:ext>
                </a:extLst>
              </a:tr>
              <a:tr h="31750">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rowSpan="6">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IP.2.3</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D8E4BC"/>
                    </a:solidFill>
                  </a:tcPr>
                </a:tc>
                <a:tc rowSpan="6">
                  <a:txBody>
                    <a:bodyPr/>
                    <a:lstStyle/>
                    <a:p>
                      <a:pPr marL="0" marR="0" lvl="0" indent="0" algn="just"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Écrire un programme dans lequel des actions sont déclenchées par des événements extérieurs.</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IP.2.3.1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D8E4BC"/>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Notions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algorithme et de programme.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gridSpan="4"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extLst>
                  <a:ext uri="{0D108BD9-81ED-4DB2-BD59-A6C34878D82A}">
                    <a16:rowId xmlns:a16="http://schemas.microsoft.com/office/drawing/2014/main" val="10088"/>
                  </a:ext>
                </a:extLst>
              </a:tr>
              <a:tr h="31750">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vMerge="1">
                  <a:txBody>
                    <a:bodyPr/>
                    <a:lstStyle/>
                    <a:p>
                      <a:endParaRPr lang="fr-FR"/>
                    </a:p>
                  </a:txBody>
                  <a:tcPr/>
                </a:tc>
                <a:tc vMerge="1">
                  <a:txBody>
                    <a:bodyPr/>
                    <a:lstStyle/>
                    <a:p>
                      <a:endParaRPr lang="fr-FR"/>
                    </a:p>
                  </a:txBody>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IP.2.3.2</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D8E4BC"/>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Notion de variable informatique.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10089"/>
                  </a:ext>
                </a:extLst>
              </a:tr>
              <a:tr h="79375">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vMerge="1">
                  <a:txBody>
                    <a:bodyPr/>
                    <a:lstStyle/>
                    <a:p>
                      <a:endParaRPr lang="fr-FR"/>
                    </a:p>
                  </a:txBody>
                  <a:tcPr/>
                </a:tc>
                <a:tc vMerge="1">
                  <a:txBody>
                    <a:bodyPr/>
                    <a:lstStyle/>
                    <a:p>
                      <a:endParaRPr lang="fr-FR"/>
                    </a:p>
                  </a:txBody>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IP.2.3.3</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D8E4BC"/>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Déclenchement d'une action par un événement, séquences d'instructions, boucles, instructions conditionnelles.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90"/>
                  </a:ext>
                </a:extLst>
              </a:tr>
              <a:tr h="31750">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vMerge="1">
                  <a:txBody>
                    <a:bodyPr/>
                    <a:lstStyle/>
                    <a:p>
                      <a:endParaRPr lang="fr-FR"/>
                    </a:p>
                  </a:txBody>
                  <a:tcPr/>
                </a:tc>
                <a:tc vMerge="1">
                  <a:txBody>
                    <a:bodyPr/>
                    <a:lstStyle/>
                    <a:p>
                      <a:endParaRPr lang="fr-FR"/>
                    </a:p>
                  </a:txBody>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IP.2.3.4</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D8E4BC"/>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Systèmes embarqués.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91"/>
                  </a:ext>
                </a:extLst>
              </a:tr>
              <a:tr h="31750">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vMerge="1">
                  <a:txBody>
                    <a:bodyPr/>
                    <a:lstStyle/>
                    <a:p>
                      <a:endParaRPr lang="fr-FR"/>
                    </a:p>
                  </a:txBody>
                  <a:tcPr/>
                </a:tc>
                <a:tc vMerge="1">
                  <a:txBody>
                    <a:bodyPr/>
                    <a:lstStyle/>
                    <a:p>
                      <a:endParaRPr lang="fr-FR"/>
                    </a:p>
                  </a:txBody>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IP.2.3.5</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D8E4BC"/>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Forme et transmission du signal.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92"/>
                  </a:ext>
                </a:extLst>
              </a:tr>
              <a:tr h="31750">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vMerge="1">
                  <a:txBody>
                    <a:bodyPr/>
                    <a:lstStyle/>
                    <a:p>
                      <a:endParaRPr lang="fr-FR"/>
                    </a:p>
                  </a:txBody>
                  <a:tcPr/>
                </a:tc>
                <a:tc vMerge="1">
                  <a:txBody>
                    <a:bodyPr/>
                    <a:lstStyle/>
                    <a:p>
                      <a:endParaRPr lang="fr-FR"/>
                    </a:p>
                  </a:txBody>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IP.2.3.6</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D8E4BC"/>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Capteur, actionneur, interface.</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93"/>
                  </a:ext>
                </a:extLst>
              </a:tr>
            </a:tbl>
          </a:graphicData>
        </a:graphic>
      </p:graphicFrame>
      <p:sp>
        <p:nvSpPr>
          <p:cNvPr id="5" name="Rectangle à coins arrondis 4"/>
          <p:cNvSpPr>
            <a:spLocks noChangeArrowheads="1"/>
          </p:cNvSpPr>
          <p:nvPr/>
        </p:nvSpPr>
        <p:spPr bwMode="auto">
          <a:xfrm>
            <a:off x="179388" y="5157788"/>
            <a:ext cx="3671887" cy="1511300"/>
          </a:xfrm>
          <a:prstGeom prst="wedgeRoundRectCallout">
            <a:avLst>
              <a:gd name="adj1" fmla="val 85556"/>
              <a:gd name="adj2" fmla="val -232778"/>
              <a:gd name="adj3" fmla="val 16667"/>
            </a:avLst>
          </a:prstGeom>
          <a:gradFill rotWithShape="1">
            <a:gsLst>
              <a:gs pos="0">
                <a:srgbClr val="3F80CD"/>
              </a:gs>
              <a:gs pos="100000">
                <a:srgbClr val="9BC1FF"/>
              </a:gs>
            </a:gsLst>
            <a:lin ang="16200000"/>
          </a:gradFill>
          <a:ln w="9525">
            <a:solidFill>
              <a:srgbClr val="4A7EBB"/>
            </a:solidFill>
            <a:miter lim="800000"/>
            <a:headEnd/>
            <a:tailEnd/>
          </a:ln>
          <a:effectLst>
            <a:outerShdw blurRad="40000" dist="23000" dir="5400000" rotWithShape="0">
              <a:srgbClr val="000000">
                <a:alpha val="34999"/>
              </a:srgbClr>
            </a:outerShdw>
          </a:effectLst>
        </p:spPr>
        <p:txBody>
          <a:bodyPr anchor="ctr"/>
          <a:lstStyle/>
          <a:p>
            <a:pPr algn="ctr"/>
            <a:r>
              <a:rPr lang="fr-FR">
                <a:solidFill>
                  <a:srgbClr val="FFFFFF"/>
                </a:solidFill>
              </a:rPr>
              <a:t>Thématiques techno développées en compétences et connaissances</a:t>
            </a:r>
          </a:p>
        </p:txBody>
      </p:sp>
    </p:spTree>
    <p:extLst>
      <p:ext uri="{BB962C8B-B14F-4D97-AF65-F5344CB8AC3E}">
        <p14:creationId xmlns:p14="http://schemas.microsoft.com/office/powerpoint/2010/main" val="3117083962"/>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nvPr>
        </p:nvSpPr>
        <p:spPr>
          <a:xfrm>
            <a:off x="1042988" y="333375"/>
            <a:ext cx="7772400" cy="792163"/>
          </a:xfrm>
        </p:spPr>
        <p:txBody>
          <a:bodyPr/>
          <a:lstStyle/>
          <a:p>
            <a:pPr eaLnBrk="1" hangingPunct="1">
              <a:spcBef>
                <a:spcPct val="20000"/>
              </a:spcBef>
            </a:pPr>
            <a:r>
              <a:rPr lang="fr-FR" sz="2000" b="0" cap="none">
                <a:solidFill>
                  <a:srgbClr val="898989"/>
                </a:solidFill>
                <a:latin typeface="Calibri" charset="0"/>
                <a:hlinkClick r:id="rId2" tooltip="RA16_C4_TECH_Outil_progression_pedagogique (XLSX-118.47 Ko-Nouvelle fenêtre)"/>
              </a:rPr>
              <a:t>Outil d'aide à l'élaboration de progression pédagogique en technologie (format Excel)</a:t>
            </a:r>
            <a:br>
              <a:rPr lang="fr-FR" sz="2000" b="0" cap="none">
                <a:solidFill>
                  <a:srgbClr val="898989"/>
                </a:solidFill>
                <a:latin typeface="Calibri" charset="0"/>
              </a:rPr>
            </a:br>
            <a:endParaRPr lang="fr-FR" sz="2000" cap="none">
              <a:latin typeface="Calibri" charset="0"/>
            </a:endParaRPr>
          </a:p>
        </p:txBody>
      </p:sp>
      <p:sp>
        <p:nvSpPr>
          <p:cNvPr id="3" name="Espace réservé du texte 2"/>
          <p:cNvSpPr>
            <a:spLocks noGrp="1"/>
          </p:cNvSpPr>
          <p:nvPr>
            <p:ph type="body" idx="1"/>
          </p:nvPr>
        </p:nvSpPr>
        <p:spPr>
          <a:xfrm>
            <a:off x="684213" y="1484313"/>
            <a:ext cx="8208962" cy="4968875"/>
          </a:xfrm>
        </p:spPr>
        <p:txBody>
          <a:bodyPr/>
          <a:lstStyle/>
          <a:p>
            <a:pPr>
              <a:buFont typeface="Arial" pitchFamily="34" charset="0"/>
              <a:buNone/>
              <a:defRPr/>
            </a:pPr>
            <a:endParaRPr lang="fr-FR" dirty="0"/>
          </a:p>
        </p:txBody>
      </p:sp>
      <p:graphicFrame>
        <p:nvGraphicFramePr>
          <p:cNvPr id="4" name="Tableau 3"/>
          <p:cNvGraphicFramePr>
            <a:graphicFrameLocks noGrp="1"/>
          </p:cNvGraphicFramePr>
          <p:nvPr/>
        </p:nvGraphicFramePr>
        <p:xfrm>
          <a:off x="755650" y="1484313"/>
          <a:ext cx="7975600" cy="4789062"/>
        </p:xfrm>
        <a:graphic>
          <a:graphicData uri="http://schemas.openxmlformats.org/drawingml/2006/table">
            <a:tbl>
              <a:tblPr/>
              <a:tblGrid>
                <a:gridCol w="682625">
                  <a:extLst>
                    <a:ext uri="{9D8B030D-6E8A-4147-A177-3AD203B41FA5}">
                      <a16:colId xmlns:a16="http://schemas.microsoft.com/office/drawing/2014/main" val="20000"/>
                    </a:ext>
                  </a:extLst>
                </a:gridCol>
                <a:gridCol w="920750">
                  <a:extLst>
                    <a:ext uri="{9D8B030D-6E8A-4147-A177-3AD203B41FA5}">
                      <a16:colId xmlns:a16="http://schemas.microsoft.com/office/drawing/2014/main" val="20001"/>
                    </a:ext>
                  </a:extLst>
                </a:gridCol>
                <a:gridCol w="920750">
                  <a:extLst>
                    <a:ext uri="{9D8B030D-6E8A-4147-A177-3AD203B41FA5}">
                      <a16:colId xmlns:a16="http://schemas.microsoft.com/office/drawing/2014/main" val="20002"/>
                    </a:ext>
                  </a:extLst>
                </a:gridCol>
                <a:gridCol w="200025">
                  <a:extLst>
                    <a:ext uri="{9D8B030D-6E8A-4147-A177-3AD203B41FA5}">
                      <a16:colId xmlns:a16="http://schemas.microsoft.com/office/drawing/2014/main" val="20003"/>
                    </a:ext>
                  </a:extLst>
                </a:gridCol>
                <a:gridCol w="200025">
                  <a:extLst>
                    <a:ext uri="{9D8B030D-6E8A-4147-A177-3AD203B41FA5}">
                      <a16:colId xmlns:a16="http://schemas.microsoft.com/office/drawing/2014/main" val="20004"/>
                    </a:ext>
                  </a:extLst>
                </a:gridCol>
                <a:gridCol w="193675">
                  <a:extLst>
                    <a:ext uri="{9D8B030D-6E8A-4147-A177-3AD203B41FA5}">
                      <a16:colId xmlns:a16="http://schemas.microsoft.com/office/drawing/2014/main" val="20005"/>
                    </a:ext>
                  </a:extLst>
                </a:gridCol>
                <a:gridCol w="155575">
                  <a:extLst>
                    <a:ext uri="{9D8B030D-6E8A-4147-A177-3AD203B41FA5}">
                      <a16:colId xmlns:a16="http://schemas.microsoft.com/office/drawing/2014/main" val="20006"/>
                    </a:ext>
                  </a:extLst>
                </a:gridCol>
                <a:gridCol w="153988">
                  <a:extLst>
                    <a:ext uri="{9D8B030D-6E8A-4147-A177-3AD203B41FA5}">
                      <a16:colId xmlns:a16="http://schemas.microsoft.com/office/drawing/2014/main" val="20007"/>
                    </a:ext>
                  </a:extLst>
                </a:gridCol>
                <a:gridCol w="1046162">
                  <a:extLst>
                    <a:ext uri="{9D8B030D-6E8A-4147-A177-3AD203B41FA5}">
                      <a16:colId xmlns:a16="http://schemas.microsoft.com/office/drawing/2014/main" val="20008"/>
                    </a:ext>
                  </a:extLst>
                </a:gridCol>
                <a:gridCol w="1044575">
                  <a:extLst>
                    <a:ext uri="{9D8B030D-6E8A-4147-A177-3AD203B41FA5}">
                      <a16:colId xmlns:a16="http://schemas.microsoft.com/office/drawing/2014/main" val="20009"/>
                    </a:ext>
                  </a:extLst>
                </a:gridCol>
                <a:gridCol w="669925">
                  <a:extLst>
                    <a:ext uri="{9D8B030D-6E8A-4147-A177-3AD203B41FA5}">
                      <a16:colId xmlns:a16="http://schemas.microsoft.com/office/drawing/2014/main" val="20010"/>
                    </a:ext>
                  </a:extLst>
                </a:gridCol>
                <a:gridCol w="669925">
                  <a:extLst>
                    <a:ext uri="{9D8B030D-6E8A-4147-A177-3AD203B41FA5}">
                      <a16:colId xmlns:a16="http://schemas.microsoft.com/office/drawing/2014/main" val="20011"/>
                    </a:ext>
                  </a:extLst>
                </a:gridCol>
                <a:gridCol w="155575">
                  <a:extLst>
                    <a:ext uri="{9D8B030D-6E8A-4147-A177-3AD203B41FA5}">
                      <a16:colId xmlns:a16="http://schemas.microsoft.com/office/drawing/2014/main" val="20012"/>
                    </a:ext>
                  </a:extLst>
                </a:gridCol>
                <a:gridCol w="185738">
                  <a:extLst>
                    <a:ext uri="{9D8B030D-6E8A-4147-A177-3AD203B41FA5}">
                      <a16:colId xmlns:a16="http://schemas.microsoft.com/office/drawing/2014/main" val="20013"/>
                    </a:ext>
                  </a:extLst>
                </a:gridCol>
                <a:gridCol w="155575">
                  <a:extLst>
                    <a:ext uri="{9D8B030D-6E8A-4147-A177-3AD203B41FA5}">
                      <a16:colId xmlns:a16="http://schemas.microsoft.com/office/drawing/2014/main" val="20014"/>
                    </a:ext>
                  </a:extLst>
                </a:gridCol>
                <a:gridCol w="155575">
                  <a:extLst>
                    <a:ext uri="{9D8B030D-6E8A-4147-A177-3AD203B41FA5}">
                      <a16:colId xmlns:a16="http://schemas.microsoft.com/office/drawing/2014/main" val="20015"/>
                    </a:ext>
                  </a:extLst>
                </a:gridCol>
                <a:gridCol w="465137">
                  <a:extLst>
                    <a:ext uri="{9D8B030D-6E8A-4147-A177-3AD203B41FA5}">
                      <a16:colId xmlns:a16="http://schemas.microsoft.com/office/drawing/2014/main" val="20016"/>
                    </a:ext>
                  </a:extLst>
                </a:gridCol>
              </a:tblGrid>
              <a:tr h="60325">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Calibri" charset="0"/>
                          <a:ea typeface="ＭＳ Ｐゴシック" charset="0"/>
                          <a:cs typeface="Arial" charset="0"/>
                        </a:rPr>
                        <a:t>TECHNOLOGIE - programme 2016 - Cycle 4</a:t>
                      </a:r>
                    </a:p>
                  </a:txBody>
                  <a:tcPr marL="1307" marR="1307" marT="1307" marB="0"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gridSpan="2">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1" i="1"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hMerge="1">
                  <a:txBody>
                    <a:bodyPr/>
                    <a:lstStyle/>
                    <a:p>
                      <a:endParaRPr lang="fr-FR"/>
                    </a:p>
                  </a:txBody>
                  <a:tcPr/>
                </a:tc>
                <a:tc gridSpan="4">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1" i="1"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hMerge="1">
                  <a:txBody>
                    <a:bodyPr/>
                    <a:lstStyle/>
                    <a:p>
                      <a:endParaRPr lang="fr-FR"/>
                    </a:p>
                  </a:txBody>
                  <a:tcPr/>
                </a:tc>
                <a:tc hMerge="1">
                  <a:txBody>
                    <a:bodyPr/>
                    <a:lstStyle/>
                    <a:p>
                      <a:endParaRPr lang="fr-FR"/>
                    </a:p>
                  </a:txBody>
                  <a:tcPr/>
                </a:tc>
                <a:tc hMerge="1">
                  <a:txBody>
                    <a:bodyPr/>
                    <a:lstStyle/>
                    <a:p>
                      <a:endParaRPr lang="fr-FR"/>
                    </a:p>
                  </a:txBody>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Calibri" charset="0"/>
                          <a:ea typeface="ＭＳ Ｐゴシック" charset="0"/>
                          <a:cs typeface="Arial" charset="0"/>
                        </a:rPr>
                        <a:t>Thématiques</a:t>
                      </a:r>
                    </a:p>
                  </a:txBody>
                  <a:tcPr marL="1307" marR="1307" marT="1307" marB="0" anchor="b" horzOverflow="overflow">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gridSpan="3">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a:t>
                      </a:r>
                    </a:p>
                  </a:txBody>
                  <a:tcPr marL="1307" marR="1307" marT="1307" marB="0" anchor="b" horzOverflow="overflow">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hMerge="1">
                  <a:txBody>
                    <a:bodyPr/>
                    <a:lstStyle/>
                    <a:p>
                      <a:endParaRPr lang="fr-FR"/>
                    </a:p>
                  </a:txBody>
                  <a:tcPr/>
                </a:tc>
                <a:tc hMerge="1">
                  <a:txBody>
                    <a:bodyPr/>
                    <a:lstStyle/>
                    <a:p>
                      <a:endParaRPr lang="fr-FR"/>
                    </a:p>
                  </a:txBody>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31849B"/>
                          </a:solidFill>
                          <a:effectLst/>
                          <a:latin typeface="Calibri" charset="0"/>
                          <a:ea typeface="ＭＳ Ｐゴシック" charset="0"/>
                          <a:cs typeface="Arial" charset="0"/>
                        </a:rPr>
                        <a:t>DIC </a:t>
                      </a: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gridSpan="3">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31849B"/>
                          </a:solidFill>
                          <a:effectLst/>
                          <a:latin typeface="Calibri" charset="0"/>
                          <a:ea typeface="ＭＳ Ｐゴシック" charset="0"/>
                          <a:cs typeface="Arial" charset="0"/>
                        </a:rPr>
                        <a:t>Design, innovation et créativité</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0"/>
                  </a:ext>
                </a:extLst>
              </a:tr>
              <a:tr h="63500">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Calibri" charset="0"/>
                          <a:ea typeface="ＭＳ Ｐゴシック" charset="0"/>
                          <a:cs typeface="Arial" charset="0"/>
                        </a:rPr>
                        <a:t>Domaines du socle</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DAEEF3"/>
                    </a:solidFill>
                  </a:tcPr>
                </a:tc>
                <a:tc gridSpan="2">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Calibri" charset="0"/>
                          <a:ea typeface="ＭＳ Ｐゴシック" charset="0"/>
                          <a:cs typeface="Arial" charset="0"/>
                        </a:rPr>
                        <a:t>Compétences travaillées </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DAEEF3"/>
                    </a:solidFill>
                  </a:tcPr>
                </a:tc>
                <a:tc hMerge="1">
                  <a:txBody>
                    <a:bodyPr/>
                    <a:lstStyle/>
                    <a:p>
                      <a:endParaRPr lang="fr-FR"/>
                    </a:p>
                  </a:txBody>
                  <a:tcPr/>
                </a:tc>
                <a:tc gridSpan="4">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Calibri" charset="0"/>
                          <a:ea typeface="ＭＳ Ｐゴシック" charset="0"/>
                          <a:cs typeface="Arial" charset="0"/>
                        </a:rPr>
                        <a:t>Compétences du programme par thématique</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hMerge="1">
                  <a:txBody>
                    <a:bodyPr/>
                    <a:lstStyle/>
                    <a:p>
                      <a:endParaRPr lang="fr-FR"/>
                    </a:p>
                  </a:txBody>
                  <a:tcPr/>
                </a:tc>
                <a:tc hMerge="1">
                  <a:txBody>
                    <a:bodyPr/>
                    <a:lstStyle/>
                    <a:p>
                      <a:endParaRPr lang="fr-FR"/>
                    </a:p>
                  </a:txBody>
                  <a:tcPr/>
                </a:tc>
                <a:tc hMerge="1">
                  <a:txBody>
                    <a:bodyPr/>
                    <a:lstStyle/>
                    <a:p>
                      <a:endParaRPr lang="fr-FR"/>
                    </a:p>
                  </a:txBody>
                  <a:tcPr/>
                </a:tc>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Calibri" charset="0"/>
                          <a:ea typeface="ＭＳ Ｐゴシック" charset="0"/>
                          <a:cs typeface="Arial" charset="0"/>
                        </a:rPr>
                        <a:t>→</a:t>
                      </a:r>
                    </a:p>
                  </a:txBody>
                  <a:tcPr marL="1307" marR="1307" marT="1307" marB="0" anchor="ctr"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just" defTabSz="457200" rtl="0" eaLnBrk="1" fontAlgn="b"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31849B"/>
                          </a:solidFill>
                          <a:effectLst/>
                          <a:latin typeface="Calibri" charset="0"/>
                          <a:ea typeface="ＭＳ Ｐゴシック" charset="0"/>
                          <a:cs typeface="Arial" charset="0"/>
                        </a:rPr>
                        <a:t>Design, innovation et créativité</a:t>
                      </a:r>
                    </a:p>
                  </a:txBody>
                  <a:tcPr marL="1307" marR="1307" marT="1307" marB="0" anchor="b" horzOverflow="overflow">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31849B"/>
                          </a:solidFill>
                          <a:effectLst/>
                          <a:latin typeface="Calibri" charset="0"/>
                          <a:ea typeface="ＭＳ Ｐゴシック" charset="0"/>
                          <a:cs typeface="Arial" charset="0"/>
                        </a:rPr>
                        <a:t>OTSCIS</a:t>
                      </a: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B7DEE8"/>
                    </a:solidFill>
                  </a:tcPr>
                </a:tc>
                <a:tc gridSpan="3">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31849B"/>
                          </a:solidFill>
                          <a:effectLst/>
                          <a:latin typeface="Calibri" charset="0"/>
                          <a:ea typeface="ＭＳ Ｐゴシック" charset="0"/>
                          <a:cs typeface="Arial" charset="0"/>
                        </a:rPr>
                        <a:t>Les objets techniques, les services et les changements induits dans la société</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1"/>
                  </a:ext>
                </a:extLst>
              </a:tr>
              <a:tr h="63500">
                <a:tc rowSpan="5">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Calibri" charset="0"/>
                          <a:ea typeface="ＭＳ Ｐゴシック" charset="0"/>
                          <a:cs typeface="Arial" charset="0"/>
                        </a:rPr>
                        <a:t>4 - les systèmes naturels et les systèmes techniques</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DAEEF3"/>
                    </a:solidFill>
                  </a:tcPr>
                </a:tc>
                <a:tc>
                  <a:txBody>
                    <a:bodyPr/>
                    <a:lstStyle/>
                    <a:p>
                      <a:pPr marL="0" marR="0" lvl="0" indent="0" algn="r" defTabSz="457200" rtl="0" eaLnBrk="1" fontAlgn="t" latinLnBrk="0" hangingPunct="1">
                        <a:lnSpc>
                          <a:spcPct val="100000"/>
                        </a:lnSpc>
                        <a:spcBef>
                          <a:spcPct val="0"/>
                        </a:spcBef>
                        <a:spcAft>
                          <a:spcPct val="0"/>
                        </a:spcAft>
                        <a:buClrTx/>
                        <a:buSzTx/>
                        <a:buFontTx/>
                        <a:buNone/>
                        <a:tabLst/>
                      </a:pPr>
                      <a:r>
                        <a:rPr kumimoji="0" lang="fr-FR" sz="100" b="1" i="0" u="none" strike="noStrike" cap="none" normalizeH="0" baseline="0">
                          <a:ln>
                            <a:noFill/>
                          </a:ln>
                          <a:solidFill>
                            <a:srgbClr val="000000"/>
                          </a:solidFill>
                          <a:effectLst/>
                          <a:latin typeface="Calibri" charset="0"/>
                          <a:ea typeface="ＭＳ Ｐゴシック" charset="0"/>
                          <a:cs typeface="Arial" charset="0"/>
                        </a:rPr>
                        <a:t>1</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 b="1" i="0" u="none" strike="noStrike" cap="none" normalizeH="0" baseline="0">
                          <a:ln>
                            <a:noFill/>
                          </a:ln>
                          <a:solidFill>
                            <a:srgbClr val="000000"/>
                          </a:solidFill>
                          <a:effectLst/>
                          <a:latin typeface="Calibri" charset="0"/>
                          <a:ea typeface="ＭＳ Ｐゴシック" charset="0"/>
                          <a:cs typeface="Arial" charset="0"/>
                        </a:rPr>
                        <a:t>Pratiquer des démarches scientifiques et technologiques</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solidFill>
                      <a:srgbClr val="DAEEF3"/>
                    </a:solid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Calibri" charset="0"/>
                          <a:ea typeface="ＭＳ Ｐゴシック" charset="0"/>
                          <a:cs typeface="Arial" charset="0"/>
                        </a:rPr>
                        <a:t>Design</a:t>
                      </a:r>
                    </a:p>
                  </a:txBody>
                  <a:tcPr marL="1307" marR="1307" marT="1307" marB="0"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Calibri" charset="0"/>
                          <a:ea typeface="ＭＳ Ｐゴシック" charset="0"/>
                          <a:cs typeface="Arial" charset="0"/>
                        </a:rPr>
                        <a:t>Évolution-description</a:t>
                      </a:r>
                    </a:p>
                  </a:txBody>
                  <a:tcPr marL="1307" marR="1307" marT="1307" marB="0"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Calibri" charset="0"/>
                          <a:ea typeface="ＭＳ Ｐゴシック" charset="0"/>
                          <a:cs typeface="Arial" charset="0"/>
                        </a:rPr>
                        <a:t>Modélisation</a:t>
                      </a:r>
                    </a:p>
                  </a:txBody>
                  <a:tcPr marL="1307" marR="1307" marT="1307" marB="0"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Calibri" charset="0"/>
                          <a:ea typeface="ＭＳ Ｐゴシック" charset="0"/>
                          <a:cs typeface="Arial" charset="0"/>
                        </a:rPr>
                        <a:t>Info</a:t>
                      </a:r>
                    </a:p>
                  </a:txBody>
                  <a:tcPr marL="1307" marR="1307" marT="1307" marB="0"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just" defTabSz="457200" rtl="0" eaLnBrk="1" fontAlgn="t"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Calibri" charset="0"/>
                          <a:ea typeface="ＭＳ Ｐゴシック" charset="0"/>
                          <a:cs typeface="Arial" charset="0"/>
                        </a:rPr>
                        <a:t>Attendus de fin de cycle</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2CDDC"/>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31849B"/>
                          </a:solidFill>
                          <a:effectLst/>
                          <a:latin typeface="Calibri" charset="0"/>
                          <a:ea typeface="ＭＳ Ｐゴシック" charset="0"/>
                          <a:cs typeface="Arial" charset="0"/>
                        </a:rPr>
                        <a:t>MSOST</a:t>
                      </a: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gridSpan="3">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31849B"/>
                          </a:solidFill>
                          <a:effectLst/>
                          <a:latin typeface="Calibri" charset="0"/>
                          <a:ea typeface="ＭＳ Ｐゴシック" charset="0"/>
                          <a:cs typeface="Arial" charset="0"/>
                        </a:rPr>
                        <a:t>La modélisation et la simulation des objets et systèmes techniques </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2"/>
                  </a:ext>
                </a:extLst>
              </a:tr>
              <a:tr h="153988">
                <a:tc vMerge="1">
                  <a:txBody>
                    <a:bodyPr/>
                    <a:lstStyle/>
                    <a:p>
                      <a:endParaRPr lang="fr-FR"/>
                    </a:p>
                  </a:txBody>
                  <a:tcPr/>
                </a:tc>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CT 1.1</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A"/>
                          </a:solidFill>
                          <a:effectLst/>
                          <a:latin typeface="Calibri" charset="0"/>
                          <a:ea typeface="ＭＳ Ｐゴシック" charset="0"/>
                          <a:cs typeface="Arial" charset="0"/>
                        </a:rPr>
                        <a:t>► Imaginer, synthétiser, formaliser et respecter une procédure, un protocole. </a:t>
                      </a:r>
                    </a:p>
                  </a:txBody>
                  <a:tcPr marL="11760"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DIC.1.3</a:t>
                      </a: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MSOST.1.1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just"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Imaginer des solutions en réponse aux besoins, matérialiser des idées en intégrant une dimension design.</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31849B"/>
                          </a:solidFill>
                          <a:effectLst/>
                          <a:latin typeface="Calibri" charset="0"/>
                          <a:ea typeface="ＭＳ Ｐゴシック" charset="0"/>
                          <a:cs typeface="Arial" charset="0"/>
                        </a:rPr>
                        <a:t>IP</a:t>
                      </a: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D8E4BC"/>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31849B"/>
                          </a:solidFill>
                          <a:effectLst/>
                          <a:latin typeface="Calibri" charset="0"/>
                          <a:ea typeface="ＭＳ Ｐゴシック" charset="0"/>
                          <a:cs typeface="Arial" charset="0"/>
                        </a:rPr>
                        <a:t>L</a:t>
                      </a:r>
                      <a:r>
                        <a:rPr kumimoji="0" lang="ja-JP" altLang="fr-FR" sz="200" b="1" i="0" u="none" strike="noStrike" cap="none" normalizeH="0" baseline="0">
                          <a:ln>
                            <a:noFill/>
                          </a:ln>
                          <a:solidFill>
                            <a:srgbClr val="31849B"/>
                          </a:solidFill>
                          <a:effectLst/>
                          <a:latin typeface="Calibri" charset="0"/>
                          <a:ea typeface="ＭＳ Ｐゴシック" charset="0"/>
                          <a:cs typeface="Arial" charset="0"/>
                        </a:rPr>
                        <a:t>’</a:t>
                      </a:r>
                      <a:r>
                        <a:rPr kumimoji="0" lang="fr-FR" sz="200" b="1" i="0" u="none" strike="noStrike" cap="none" normalizeH="0" baseline="0">
                          <a:ln>
                            <a:noFill/>
                          </a:ln>
                          <a:solidFill>
                            <a:srgbClr val="31849B"/>
                          </a:solidFill>
                          <a:effectLst/>
                          <a:latin typeface="Calibri" charset="0"/>
                          <a:ea typeface="ＭＳ Ｐゴシック" charset="0"/>
                          <a:cs typeface="Arial" charset="0"/>
                        </a:rPr>
                        <a:t>informatique et la programmation</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47625">
                <a:tc vMerge="1">
                  <a:txBody>
                    <a:bodyPr/>
                    <a:lstStyle/>
                    <a:p>
                      <a:endParaRPr lang="fr-FR"/>
                    </a:p>
                  </a:txBody>
                  <a:tcPr/>
                </a:tc>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CT 1.2</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A"/>
                          </a:solidFill>
                          <a:effectLst/>
                          <a:latin typeface="Calibri" charset="0"/>
                          <a:ea typeface="ＭＳ Ｐゴシック" charset="0"/>
                          <a:cs typeface="Arial" charset="0"/>
                        </a:rPr>
                        <a:t>► Mesurer des grandeurs de manière directe ou indirecte. </a:t>
                      </a:r>
                    </a:p>
                  </a:txBody>
                  <a:tcPr marL="11760"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MSOST.1.6</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1270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just"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Réaliser, de manière collaborative, le prototype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un objet communicant.</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a:noFill/>
                    </a:lnR>
                    <a:lnT>
                      <a:noFill/>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10004"/>
                  </a:ext>
                </a:extLst>
              </a:tr>
              <a:tr h="44450">
                <a:tc vMerge="1">
                  <a:txBody>
                    <a:bodyPr/>
                    <a:lstStyle/>
                    <a:p>
                      <a:endParaRPr lang="fr-FR"/>
                    </a:p>
                  </a:txBody>
                  <a:tcPr/>
                </a:tc>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CT 1.3</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A"/>
                          </a:solidFill>
                          <a:effectLst/>
                          <a:latin typeface="Calibri" charset="0"/>
                          <a:ea typeface="ＭＳ Ｐゴシック" charset="0"/>
                          <a:cs typeface="Arial" charset="0"/>
                        </a:rPr>
                        <a:t>► Rechercher des solutions techniques à un problème posé, expliciter ses choix et les communiquer en argumentant. </a:t>
                      </a:r>
                    </a:p>
                  </a:txBody>
                  <a:tcPr marL="11760"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DIC.1.5</a:t>
                      </a: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1"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1" u="none" strike="noStrike" cap="none" normalizeH="0" baseline="0">
                          <a:ln>
                            <a:noFill/>
                          </a:ln>
                          <a:solidFill>
                            <a:srgbClr val="000000"/>
                          </a:solidFill>
                          <a:effectLst/>
                          <a:latin typeface="Calibri" charset="0"/>
                          <a:ea typeface="ＭＳ Ｐゴシック" charset="0"/>
                          <a:cs typeface="Arial" charset="0"/>
                        </a:rPr>
                        <a:t>Compétences</a:t>
                      </a:r>
                    </a:p>
                  </a:txBody>
                  <a:tcPr marL="1307" marR="1307" marT="1307" marB="0" anchor="b" horzOverflow="overflow">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1"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1" u="none" strike="noStrike" cap="none" normalizeH="0" baseline="0">
                          <a:ln>
                            <a:noFill/>
                          </a:ln>
                          <a:solidFill>
                            <a:srgbClr val="000000"/>
                          </a:solidFill>
                          <a:effectLst/>
                          <a:latin typeface="Calibri" charset="0"/>
                          <a:ea typeface="ＭＳ Ｐゴシック" charset="0"/>
                          <a:cs typeface="Arial" charset="0"/>
                        </a:rPr>
                        <a:t>Connaissances </a:t>
                      </a:r>
                    </a:p>
                  </a:txBody>
                  <a:tcPr marL="1307" marR="1307" marT="1307" marB="0" anchor="b" horzOverflow="overflow">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5"/>
                  </a:ext>
                </a:extLst>
              </a:tr>
              <a:tr h="63500">
                <a:tc vMerge="1">
                  <a:txBody>
                    <a:bodyPr/>
                    <a:lstStyle/>
                    <a:p>
                      <a:endParaRPr lang="fr-FR"/>
                    </a:p>
                  </a:txBody>
                  <a:tcPr/>
                </a:tc>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CT 1.4</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A"/>
                          </a:solidFill>
                          <a:effectLst/>
                          <a:latin typeface="Calibri" charset="0"/>
                          <a:ea typeface="ＭＳ Ｐゴシック" charset="0"/>
                          <a:cs typeface="Arial" charset="0"/>
                        </a:rPr>
                        <a:t>► Participer à l</a:t>
                      </a:r>
                      <a:r>
                        <a:rPr kumimoji="0" lang="ja-JP" altLang="fr-FR" sz="100" b="0" i="0" u="none" strike="noStrike" cap="none" normalizeH="0" baseline="0">
                          <a:ln>
                            <a:noFill/>
                          </a:ln>
                          <a:solidFill>
                            <a:srgbClr val="00000A"/>
                          </a:solidFill>
                          <a:effectLst/>
                          <a:latin typeface="Calibri" charset="0"/>
                          <a:ea typeface="ＭＳ Ｐゴシック" charset="0"/>
                          <a:cs typeface="Arial" charset="0"/>
                        </a:rPr>
                        <a:t>’</a:t>
                      </a:r>
                      <a:r>
                        <a:rPr kumimoji="0" lang="fr-FR" sz="100" b="0" i="0" u="none" strike="noStrike" cap="none" normalizeH="0" baseline="0">
                          <a:ln>
                            <a:noFill/>
                          </a:ln>
                          <a:solidFill>
                            <a:srgbClr val="00000A"/>
                          </a:solidFill>
                          <a:effectLst/>
                          <a:latin typeface="Calibri" charset="0"/>
                          <a:ea typeface="ＭＳ Ｐゴシック" charset="0"/>
                          <a:cs typeface="Arial" charset="0"/>
                        </a:rPr>
                        <a:t>organisation et au déroulement de projets.</a:t>
                      </a:r>
                    </a:p>
                  </a:txBody>
                  <a:tcPr marL="11760"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solidFill>
                      <a:srgbClr val="DAEEF3"/>
                    </a:solid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DIC.1.4</a:t>
                      </a: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Calibri" charset="0"/>
                          <a:ea typeface="ＭＳ Ｐゴシック" charset="0"/>
                          <a:cs typeface="Arial" charset="0"/>
                        </a:rPr>
                        <a:t>DIC.1</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Calibri" charset="0"/>
                          <a:ea typeface="ＭＳ Ｐゴシック" charset="0"/>
                          <a:cs typeface="Arial" charset="0"/>
                        </a:rPr>
                        <a:t>Imaginer des solutions en réponse aux besoins, matérialiser une idée en intégrant une dimension design</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1270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47625">
                <a:tc rowSpan="9">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100" b="1" i="0" u="none" strike="noStrike" cap="none" normalizeH="0" baseline="0">
                          <a:ln>
                            <a:noFill/>
                          </a:ln>
                          <a:solidFill>
                            <a:srgbClr val="000000"/>
                          </a:solidFill>
                          <a:effectLst/>
                          <a:latin typeface="Calibri" charset="0"/>
                          <a:ea typeface="ＭＳ Ｐゴシック" charset="0"/>
                          <a:cs typeface="Arial" charset="0"/>
                        </a:rPr>
                        <a:t>4 - les systèmes naturels et les systèmes techniques</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DAEEF3"/>
                    </a:solidFill>
                  </a:tcPr>
                </a:tc>
                <a:tc>
                  <a:txBody>
                    <a:bodyPr/>
                    <a:lstStyle/>
                    <a:p>
                      <a:pPr marL="0" marR="0" lvl="0" indent="0" algn="r" defTabSz="457200" rtl="0" eaLnBrk="1" fontAlgn="t" latinLnBrk="0" hangingPunct="1">
                        <a:lnSpc>
                          <a:spcPct val="100000"/>
                        </a:lnSpc>
                        <a:spcBef>
                          <a:spcPct val="0"/>
                        </a:spcBef>
                        <a:spcAft>
                          <a:spcPct val="0"/>
                        </a:spcAft>
                        <a:buClrTx/>
                        <a:buSzTx/>
                        <a:buFontTx/>
                        <a:buNone/>
                        <a:tabLst/>
                      </a:pPr>
                      <a:r>
                        <a:rPr kumimoji="0" lang="fr-FR" sz="100" b="1" i="0" u="none" strike="noStrike" cap="none" normalizeH="0" baseline="0">
                          <a:ln>
                            <a:noFill/>
                          </a:ln>
                          <a:solidFill>
                            <a:srgbClr val="000000"/>
                          </a:solidFill>
                          <a:effectLst/>
                          <a:latin typeface="Calibri" charset="0"/>
                          <a:ea typeface="ＭＳ Ｐゴシック" charset="0"/>
                          <a:cs typeface="Arial" charset="0"/>
                        </a:rPr>
                        <a:t>2</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 b="1" i="0" u="none" strike="noStrike" cap="none" normalizeH="0" baseline="0">
                          <a:ln>
                            <a:noFill/>
                          </a:ln>
                          <a:solidFill>
                            <a:srgbClr val="000000"/>
                          </a:solidFill>
                          <a:effectLst/>
                          <a:latin typeface="Calibri" charset="0"/>
                          <a:ea typeface="ＭＳ Ｐゴシック" charset="0"/>
                          <a:cs typeface="Arial" charset="0"/>
                        </a:rPr>
                        <a:t>Concevoir, créer, réaliser</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solidFill>
                      <a:srgbClr val="DAEEF3"/>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DIC.1.1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Identifier un besoin (biens matériels ou services) et énoncer un problème technique.</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DIC.1.1.1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Besoin, contraintes, normalisation.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Calibri" charset="0"/>
                          <a:ea typeface="ＭＳ Ｐゴシック" charset="0"/>
                          <a:cs typeface="Arial" charset="0"/>
                        </a:rPr>
                        <a:t>→</a:t>
                      </a:r>
                    </a:p>
                  </a:txBody>
                  <a:tcPr marL="1307" marR="1307" marT="1307" marB="0" anchor="ctr"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gridSpan="4">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100" b="1" i="0" u="none" strike="noStrike" cap="none" normalizeH="0" baseline="0">
                          <a:ln>
                            <a:noFill/>
                          </a:ln>
                          <a:solidFill>
                            <a:srgbClr val="000000"/>
                          </a:solidFill>
                          <a:effectLst/>
                          <a:latin typeface="Calibri" charset="0"/>
                          <a:ea typeface="ＭＳ Ｐゴシック" charset="0"/>
                          <a:cs typeface="Arial" charset="0"/>
                        </a:rPr>
                        <a:t>Repères de progressivité</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7"/>
                  </a:ext>
                </a:extLst>
              </a:tr>
              <a:tr h="65088">
                <a:tc vMerge="1">
                  <a:txBody>
                    <a:bodyPr/>
                    <a:lstStyle/>
                    <a:p>
                      <a:endParaRPr lang="fr-FR"/>
                    </a:p>
                  </a:txBody>
                  <a:tcPr/>
                </a:tc>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CT 2.1</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 Identifier un besoin et énoncer un problème technique, identifier les conditions, contraintes (normes et règlements) et ressources correspondantes.</a:t>
                      </a:r>
                    </a:p>
                  </a:txBody>
                  <a:tcPr marL="11760"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DIC.1.1</a:t>
                      </a:r>
                    </a:p>
                  </a:txBody>
                  <a:tcPr marL="1307" marR="1307" marT="1307" marB="0" anchor="ctr"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lnTlToBr>
                      <a:noFill/>
                    </a:lnTlToBr>
                    <a:lnBlToTr>
                      <a:noFill/>
                    </a:lnBlToTr>
                    <a:solidFill>
                      <a:srgbClr val="FFFF00"/>
                    </a:solidFill>
                  </a:tcPr>
                </a:tc>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FFFFFF"/>
                          </a:solidFill>
                          <a:effectLst/>
                          <a:latin typeface="Calibri" charset="0"/>
                          <a:ea typeface="ＭＳ Ｐゴシック" charset="0"/>
                          <a:cs typeface="Arial" charset="0"/>
                        </a:rPr>
                        <a:t>DIC.1.2</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DIC.1.2</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lnTlToBr>
                      <a:noFill/>
                    </a:lnTlToBr>
                    <a:lnBlToTr>
                      <a:noFill/>
                    </a:lnBlToTr>
                    <a:solidFill>
                      <a:srgbClr val="FFFF00"/>
                    </a:solidFill>
                  </a:tcPr>
                </a:tc>
                <a:tc rowSpan="2">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Identifier les conditions, contraintes (normes et règlements) et ressources correspondantes, qualifier et quantifier simplement les performances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un objet technique existant ou à créer.</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DIC.1.2.1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lnTlToBr>
                      <a:noFill/>
                    </a:lnTlToBr>
                    <a:lnBlToTr>
                      <a:noFill/>
                    </a:lnBlToTr>
                    <a:solidFill>
                      <a:srgbClr val="FFFF00"/>
                    </a:solidFill>
                  </a:tcPr>
                </a:tc>
                <a:tc rowSpan="2">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Principaux éléments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un cahier des charges.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rowSpan="3" gridSpan="4">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S</a:t>
                      </a:r>
                      <a:r>
                        <a:rPr kumimoji="0" lang="ja-JP" altLang="fr-FR" sz="100" b="0" i="0" u="none" strike="noStrike" cap="none" normalizeH="0" baseline="0">
                          <a:ln>
                            <a:noFill/>
                          </a:ln>
                          <a:solidFill>
                            <a:srgbClr val="000000"/>
                          </a:solidFill>
                          <a:effectLst/>
                          <a:latin typeface="Calibri" charset="0"/>
                          <a:ea typeface="ＭＳ Ｐゴシック" charset="0"/>
                          <a:cs typeface="Arial" charset="0"/>
                        </a:rPr>
                        <a:t>’</a:t>
                      </a:r>
                      <a:r>
                        <a:rPr kumimoji="0" lang="fr-FR" sz="100" b="0" i="0" u="none" strike="noStrike" cap="none" normalizeH="0" baseline="0">
                          <a:ln>
                            <a:noFill/>
                          </a:ln>
                          <a:solidFill>
                            <a:srgbClr val="000000"/>
                          </a:solidFill>
                          <a:effectLst/>
                          <a:latin typeface="Calibri" charset="0"/>
                          <a:ea typeface="ＭＳ Ｐゴシック" charset="0"/>
                          <a:cs typeface="Arial" charset="0"/>
                        </a:rPr>
                        <a:t>agissant des activités de projet, la conception doit être introduite dès la classe de 5</a:t>
                      </a:r>
                      <a:r>
                        <a:rPr kumimoji="0" lang="fr-FR" sz="100" b="0" i="0" u="none" strike="noStrike" cap="none" normalizeH="0" baseline="30000">
                          <a:ln>
                            <a:noFill/>
                          </a:ln>
                          <a:solidFill>
                            <a:srgbClr val="000000"/>
                          </a:solidFill>
                          <a:effectLst/>
                          <a:latin typeface="Calibri" charset="0"/>
                          <a:ea typeface="ＭＳ Ｐゴシック" charset="0"/>
                          <a:cs typeface="Arial" charset="0"/>
                        </a:rPr>
                        <a:t>ème</a:t>
                      </a:r>
                      <a:r>
                        <a:rPr kumimoji="0" lang="fr-FR" sz="100" b="0" i="0" u="none" strike="noStrike" cap="none" normalizeH="0" baseline="0">
                          <a:ln>
                            <a:noFill/>
                          </a:ln>
                          <a:solidFill>
                            <a:srgbClr val="000000"/>
                          </a:solidFill>
                          <a:effectLst/>
                          <a:latin typeface="Calibri" charset="0"/>
                          <a:ea typeface="ＭＳ Ｐゴシック" charset="0"/>
                          <a:cs typeface="Arial" charset="0"/>
                        </a:rPr>
                        <a:t>, mais de façon progressive et modeste sur des projets simples. Des projets complets (conception, réalisation, validation) sont attendus en classe de 3</a:t>
                      </a:r>
                      <a:r>
                        <a:rPr kumimoji="0" lang="fr-FR" sz="100" b="0" i="0" u="none" strike="noStrike" cap="none" normalizeH="0" baseline="30000">
                          <a:ln>
                            <a:noFill/>
                          </a:ln>
                          <a:solidFill>
                            <a:srgbClr val="000000"/>
                          </a:solidFill>
                          <a:effectLst/>
                          <a:latin typeface="Calibri" charset="0"/>
                          <a:ea typeface="ＭＳ Ｐゴシック" charset="0"/>
                          <a:cs typeface="Arial" charset="0"/>
                        </a:rPr>
                        <a:t>ème</a:t>
                      </a:r>
                      <a:r>
                        <a:rPr kumimoji="0" lang="fr-FR" sz="100" b="0" i="0" u="none" strike="noStrike" cap="none" normalizeH="0" baseline="0">
                          <a:ln>
                            <a:noFill/>
                          </a:ln>
                          <a:solidFill>
                            <a:srgbClr val="000000"/>
                          </a:solidFill>
                          <a:effectLst/>
                          <a:latin typeface="Calibri" charset="0"/>
                          <a:ea typeface="ＭＳ Ｐゴシック" charset="0"/>
                          <a:cs typeface="Arial" charset="0"/>
                        </a:rPr>
                        <a:t>.</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rowSpan="3" hMerge="1">
                  <a:txBody>
                    <a:bodyPr/>
                    <a:lstStyle/>
                    <a:p>
                      <a:endParaRPr lang="fr-FR"/>
                    </a:p>
                  </a:txBody>
                  <a:tcPr/>
                </a:tc>
                <a:tc rowSpan="3" hMerge="1">
                  <a:txBody>
                    <a:bodyPr/>
                    <a:lstStyle/>
                    <a:p>
                      <a:endParaRPr lang="fr-FR"/>
                    </a:p>
                  </a:txBody>
                  <a:tcPr/>
                </a:tc>
                <a:tc rowSpan="3" hMerge="1">
                  <a:txBody>
                    <a:bodyPr/>
                    <a:lstStyle/>
                    <a:p>
                      <a:endParaRPr lang="fr-FR"/>
                    </a:p>
                  </a:txBody>
                  <a:tcPr/>
                </a:tc>
                <a:extLst>
                  <a:ext uri="{0D108BD9-81ED-4DB2-BD59-A6C34878D82A}">
                    <a16:rowId xmlns:a16="http://schemas.microsoft.com/office/drawing/2014/main" val="10008"/>
                  </a:ext>
                </a:extLst>
              </a:tr>
              <a:tr h="49213">
                <a:tc vMerge="1">
                  <a:txBody>
                    <a:bodyPr/>
                    <a:lstStyle/>
                    <a:p>
                      <a:endParaRPr lang="fr-FR"/>
                    </a:p>
                  </a:txBody>
                  <a:tcPr/>
                </a:tc>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 </a:t>
                      </a:r>
                    </a:p>
                  </a:txBody>
                  <a:tcPr marL="11760"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DIC.1.2</a:t>
                      </a:r>
                    </a:p>
                  </a:txBody>
                  <a:tcPr marL="1307" marR="1307" marT="1307" marB="0" anchor="ctr"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vMerge="1">
                  <a:txBody>
                    <a:bodyPr/>
                    <a:lstStyle/>
                    <a:p>
                      <a:endParaRPr lang="fr-FR"/>
                    </a:p>
                  </a:txBody>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vMerge="1">
                  <a:txBody>
                    <a:bodyPr/>
                    <a:lstStyle/>
                    <a:p>
                      <a:endParaRPr lang="fr-FR"/>
                    </a:p>
                  </a:txBody>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gridSpan="4"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extLst>
                  <a:ext uri="{0D108BD9-81ED-4DB2-BD59-A6C34878D82A}">
                    <a16:rowId xmlns:a16="http://schemas.microsoft.com/office/drawing/2014/main" val="10009"/>
                  </a:ext>
                </a:extLst>
              </a:tr>
              <a:tr h="68263">
                <a:tc vMerge="1">
                  <a:txBody>
                    <a:bodyPr/>
                    <a:lstStyle/>
                    <a:p>
                      <a:endParaRPr lang="fr-FR"/>
                    </a:p>
                  </a:txBody>
                  <a:tcPr/>
                </a:tc>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CT 2.2</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 Identifier le(s) matériau(x), les flux d</a:t>
                      </a:r>
                      <a:r>
                        <a:rPr kumimoji="0" lang="ja-JP" altLang="fr-FR" sz="100" b="0" i="0" u="none" strike="noStrike" cap="none" normalizeH="0" baseline="0">
                          <a:ln>
                            <a:noFill/>
                          </a:ln>
                          <a:solidFill>
                            <a:srgbClr val="000000"/>
                          </a:solidFill>
                          <a:effectLst/>
                          <a:latin typeface="Calibri" charset="0"/>
                          <a:ea typeface="ＭＳ Ｐゴシック" charset="0"/>
                          <a:cs typeface="Arial" charset="0"/>
                        </a:rPr>
                        <a:t>’</a:t>
                      </a:r>
                      <a:r>
                        <a:rPr kumimoji="0" lang="fr-FR" sz="100" b="0" i="0" u="none" strike="noStrike" cap="none" normalizeH="0" baseline="0">
                          <a:ln>
                            <a:noFill/>
                          </a:ln>
                          <a:solidFill>
                            <a:srgbClr val="000000"/>
                          </a:solidFill>
                          <a:effectLst/>
                          <a:latin typeface="Calibri" charset="0"/>
                          <a:ea typeface="ＭＳ Ｐゴシック" charset="0"/>
                          <a:cs typeface="Arial" charset="0"/>
                        </a:rPr>
                        <a:t>énergie et d</a:t>
                      </a:r>
                      <a:r>
                        <a:rPr kumimoji="0" lang="ja-JP" altLang="fr-FR" sz="100" b="0" i="0" u="none" strike="noStrike" cap="none" normalizeH="0" baseline="0">
                          <a:ln>
                            <a:noFill/>
                          </a:ln>
                          <a:solidFill>
                            <a:srgbClr val="000000"/>
                          </a:solidFill>
                          <a:effectLst/>
                          <a:latin typeface="Calibri" charset="0"/>
                          <a:ea typeface="ＭＳ Ｐゴシック" charset="0"/>
                          <a:cs typeface="Arial" charset="0"/>
                        </a:rPr>
                        <a:t>’</a:t>
                      </a:r>
                      <a:r>
                        <a:rPr kumimoji="0" lang="fr-FR" sz="100" b="0" i="0" u="none" strike="noStrike" cap="none" normalizeH="0" baseline="0">
                          <a:ln>
                            <a:noFill/>
                          </a:ln>
                          <a:solidFill>
                            <a:srgbClr val="000000"/>
                          </a:solidFill>
                          <a:effectLst/>
                          <a:latin typeface="Calibri" charset="0"/>
                          <a:ea typeface="ＭＳ Ｐゴシック" charset="0"/>
                          <a:cs typeface="Arial" charset="0"/>
                        </a:rPr>
                        <a:t>information dans le cadre d</a:t>
                      </a:r>
                      <a:r>
                        <a:rPr kumimoji="0" lang="ja-JP" altLang="fr-FR" sz="100" b="0" i="0" u="none" strike="noStrike" cap="none" normalizeH="0" baseline="0">
                          <a:ln>
                            <a:noFill/>
                          </a:ln>
                          <a:solidFill>
                            <a:srgbClr val="000000"/>
                          </a:solidFill>
                          <a:effectLst/>
                          <a:latin typeface="Calibri" charset="0"/>
                          <a:ea typeface="ＭＳ Ｐゴシック" charset="0"/>
                          <a:cs typeface="Arial" charset="0"/>
                        </a:rPr>
                        <a:t>’</a:t>
                      </a:r>
                      <a:r>
                        <a:rPr kumimoji="0" lang="fr-FR" sz="100" b="0" i="0" u="none" strike="noStrike" cap="none" normalizeH="0" baseline="0">
                          <a:ln>
                            <a:noFill/>
                          </a:ln>
                          <a:solidFill>
                            <a:srgbClr val="000000"/>
                          </a:solidFill>
                          <a:effectLst/>
                          <a:latin typeface="Calibri" charset="0"/>
                          <a:ea typeface="ＭＳ Ｐゴシック" charset="0"/>
                          <a:cs typeface="Arial" charset="0"/>
                        </a:rPr>
                        <a:t>une production technique sur un objet et décrire les transformations qui s</a:t>
                      </a:r>
                      <a:r>
                        <a:rPr kumimoji="0" lang="ja-JP" altLang="fr-FR" sz="100" b="0" i="0" u="none" strike="noStrike" cap="none" normalizeH="0" baseline="0">
                          <a:ln>
                            <a:noFill/>
                          </a:ln>
                          <a:solidFill>
                            <a:srgbClr val="000000"/>
                          </a:solidFill>
                          <a:effectLst/>
                          <a:latin typeface="Calibri" charset="0"/>
                          <a:ea typeface="ＭＳ Ｐゴシック" charset="0"/>
                          <a:cs typeface="Arial" charset="0"/>
                        </a:rPr>
                        <a:t>’</a:t>
                      </a:r>
                      <a:r>
                        <a:rPr kumimoji="0" lang="fr-FR" sz="100" b="0" i="0" u="none" strike="noStrike" cap="none" normalizeH="0" baseline="0">
                          <a:ln>
                            <a:noFill/>
                          </a:ln>
                          <a:solidFill>
                            <a:srgbClr val="000000"/>
                          </a:solidFill>
                          <a:effectLst/>
                          <a:latin typeface="Calibri" charset="0"/>
                          <a:ea typeface="ＭＳ Ｐゴシック" charset="0"/>
                          <a:cs typeface="Arial" charset="0"/>
                        </a:rPr>
                        <a:t>opèrent.</a:t>
                      </a:r>
                    </a:p>
                  </a:txBody>
                  <a:tcPr marL="11760"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MSOST.1.4</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DIC.1.3</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lnTlToBr>
                      <a:noFill/>
                    </a:lnTlToBr>
                    <a:lnBlToTr>
                      <a:noFill/>
                    </a:lnBlToTr>
                    <a:solidFill>
                      <a:srgbClr val="FFFF00"/>
                    </a:solidFill>
                  </a:tcPr>
                </a:tc>
                <a:tc rowSpan="2">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A"/>
                          </a:solidFill>
                          <a:effectLst/>
                          <a:latin typeface="Calibri" charset="0"/>
                          <a:ea typeface="ＭＳ Ｐゴシック" charset="0"/>
                          <a:cs typeface="Arial" charset="0"/>
                        </a:rPr>
                        <a:t>Imaginer, synthétiser et formaliser une procédure, un protocole.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DIC.1.3.1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Outils numériques de présentation.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gridSpan="4"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extLst>
                  <a:ext uri="{0D108BD9-81ED-4DB2-BD59-A6C34878D82A}">
                    <a16:rowId xmlns:a16="http://schemas.microsoft.com/office/drawing/2014/main" val="10010"/>
                  </a:ext>
                </a:extLst>
              </a:tr>
              <a:tr h="31750">
                <a:tc vMerge="1">
                  <a:txBody>
                    <a:bodyPr/>
                    <a:lstStyle/>
                    <a:p>
                      <a:endParaRPr lang="fr-FR"/>
                    </a:p>
                  </a:txBody>
                  <a:tcPr/>
                </a:tc>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CT 2.3</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 S</a:t>
                      </a:r>
                      <a:r>
                        <a:rPr kumimoji="0" lang="ja-JP" altLang="fr-FR" sz="100" b="0" i="0" u="none" strike="noStrike" cap="none" normalizeH="0" baseline="0">
                          <a:ln>
                            <a:noFill/>
                          </a:ln>
                          <a:solidFill>
                            <a:srgbClr val="000000"/>
                          </a:solidFill>
                          <a:effectLst/>
                          <a:latin typeface="Calibri" charset="0"/>
                          <a:ea typeface="ＭＳ Ｐゴシック" charset="0"/>
                          <a:cs typeface="Arial" charset="0"/>
                        </a:rPr>
                        <a:t>’</a:t>
                      </a:r>
                      <a:r>
                        <a:rPr kumimoji="0" lang="fr-FR" sz="100" b="0" i="0" u="none" strike="noStrike" cap="none" normalizeH="0" baseline="0">
                          <a:ln>
                            <a:noFill/>
                          </a:ln>
                          <a:solidFill>
                            <a:srgbClr val="000000"/>
                          </a:solidFill>
                          <a:effectLst/>
                          <a:latin typeface="Calibri" charset="0"/>
                          <a:ea typeface="ＭＳ Ｐゴシック" charset="0"/>
                          <a:cs typeface="Arial" charset="0"/>
                        </a:rPr>
                        <a:t>approprier un cahier des charges.</a:t>
                      </a:r>
                    </a:p>
                  </a:txBody>
                  <a:tcPr marL="11760"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DIC.1.2</a:t>
                      </a: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vMerge="1">
                  <a:txBody>
                    <a:bodyPr/>
                    <a:lstStyle/>
                    <a:p>
                      <a:endParaRPr lang="fr-FR"/>
                    </a:p>
                  </a:txBody>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DIC.1.3.2</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Charte graphique.</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10011"/>
                  </a:ext>
                </a:extLst>
              </a:tr>
              <a:tr h="71438">
                <a:tc vMerge="1">
                  <a:txBody>
                    <a:bodyPr/>
                    <a:lstStyle/>
                    <a:p>
                      <a:endParaRPr lang="fr-FR"/>
                    </a:p>
                  </a:txBody>
                  <a:tcPr/>
                </a:tc>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CT 2.4</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 Associer des solutions techniques à des fonctions.</a:t>
                      </a:r>
                    </a:p>
                  </a:txBody>
                  <a:tcPr marL="11760"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MSOST.1.2</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DIC.1.4</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A"/>
                          </a:solidFill>
                          <a:effectLst/>
                          <a:latin typeface="Calibri" charset="0"/>
                          <a:ea typeface="ＭＳ Ｐゴシック" charset="0"/>
                          <a:cs typeface="Arial" charset="0"/>
                        </a:rPr>
                        <a:t>Participer à l</a:t>
                      </a:r>
                      <a:r>
                        <a:rPr kumimoji="0" lang="ja-JP" altLang="fr-FR" sz="200" b="0" i="0" u="none" strike="noStrike" cap="none" normalizeH="0" baseline="0">
                          <a:ln>
                            <a:noFill/>
                          </a:ln>
                          <a:solidFill>
                            <a:srgbClr val="00000A"/>
                          </a:solidFill>
                          <a:effectLst/>
                          <a:latin typeface="Calibri" charset="0"/>
                          <a:ea typeface="ＭＳ Ｐゴシック" charset="0"/>
                          <a:cs typeface="Arial" charset="0"/>
                        </a:rPr>
                        <a:t>’</a:t>
                      </a:r>
                      <a:r>
                        <a:rPr kumimoji="0" lang="fr-FR" sz="200" b="0" i="0" u="none" strike="noStrike" cap="none" normalizeH="0" baseline="0">
                          <a:ln>
                            <a:noFill/>
                          </a:ln>
                          <a:solidFill>
                            <a:srgbClr val="00000A"/>
                          </a:solidFill>
                          <a:effectLst/>
                          <a:latin typeface="Calibri" charset="0"/>
                          <a:ea typeface="ＭＳ Ｐゴシック" charset="0"/>
                          <a:cs typeface="Arial" charset="0"/>
                        </a:rPr>
                        <a:t>organisation de projets, la définition des rôles, la planification (se projeter et anticiper) et aux revues de projet.</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DIC.1.4.1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Organisation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un groupe de projet, rôle des participants, planning, revue de projets.</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12"/>
                  </a:ext>
                </a:extLst>
              </a:tr>
              <a:tr h="52388">
                <a:tc vMerge="1">
                  <a:txBody>
                    <a:bodyPr/>
                    <a:lstStyle/>
                    <a:p>
                      <a:endParaRPr lang="fr-FR"/>
                    </a:p>
                  </a:txBody>
                  <a:tcPr/>
                </a:tc>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CT 2.5</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 Imaginer des solutions en réponse au besoin.</a:t>
                      </a:r>
                    </a:p>
                  </a:txBody>
                  <a:tcPr marL="11760"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DIC.1.5</a:t>
                      </a: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DIC.1.5</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lnTlToBr>
                      <a:noFill/>
                    </a:lnTlToBr>
                    <a:lnBlToTr>
                      <a:noFill/>
                    </a:lnBlToTr>
                    <a:solidFill>
                      <a:srgbClr val="FFFF00"/>
                    </a:solidFill>
                  </a:tcPr>
                </a:tc>
                <a:tc rowSpan="6">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Imaginer des solutions pour produire des objets et des éléments de programmes informatiques en réponse au besoin.</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DIC.1.5.1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Design.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13"/>
                  </a:ext>
                </a:extLst>
              </a:tr>
              <a:tr h="44450">
                <a:tc vMerge="1">
                  <a:txBody>
                    <a:bodyPr/>
                    <a:lstStyle/>
                    <a:p>
                      <a:endParaRPr lang="fr-FR"/>
                    </a:p>
                  </a:txBody>
                  <a:tcPr/>
                </a:tc>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CT 2.6</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 Réaliser, de manière collaborative, le prototype de tout ou partie d</a:t>
                      </a:r>
                      <a:r>
                        <a:rPr kumimoji="0" lang="ja-JP" altLang="fr-FR" sz="100" b="0" i="0" u="none" strike="noStrike" cap="none" normalizeH="0" baseline="0">
                          <a:ln>
                            <a:noFill/>
                          </a:ln>
                          <a:solidFill>
                            <a:srgbClr val="000000"/>
                          </a:solidFill>
                          <a:effectLst/>
                          <a:latin typeface="Calibri" charset="0"/>
                          <a:ea typeface="ＭＳ Ｐゴシック" charset="0"/>
                          <a:cs typeface="Arial" charset="0"/>
                        </a:rPr>
                        <a:t>’</a:t>
                      </a:r>
                      <a:r>
                        <a:rPr kumimoji="0" lang="fr-FR" sz="100" b="0" i="0" u="none" strike="noStrike" cap="none" normalizeH="0" baseline="0">
                          <a:ln>
                            <a:noFill/>
                          </a:ln>
                          <a:solidFill>
                            <a:srgbClr val="000000"/>
                          </a:solidFill>
                          <a:effectLst/>
                          <a:latin typeface="Calibri" charset="0"/>
                          <a:ea typeface="ＭＳ Ｐゴシック" charset="0"/>
                          <a:cs typeface="Arial" charset="0"/>
                        </a:rPr>
                        <a:t>un objet pour valider une solution.</a:t>
                      </a:r>
                    </a:p>
                  </a:txBody>
                  <a:tcPr marL="11760"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DIC.2.1</a:t>
                      </a: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MSOST.1.1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solidFill>
                      <a:srgbClr val="FFFF00"/>
                    </a:solidFill>
                  </a:tcPr>
                </a:tc>
                <a:tc vMerge="1">
                  <a:txBody>
                    <a:bodyPr/>
                    <a:lstStyle/>
                    <a:p>
                      <a:endParaRPr lang="fr-FR"/>
                    </a:p>
                  </a:txBody>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DIC.1.5.2</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Innovation et créativité.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14"/>
                  </a:ext>
                </a:extLst>
              </a:tr>
              <a:tr h="53975">
                <a:tc vMerge="1">
                  <a:txBody>
                    <a:bodyPr/>
                    <a:lstStyle/>
                    <a:p>
                      <a:endParaRPr lang="fr-FR"/>
                    </a:p>
                  </a:txBody>
                  <a:tcPr/>
                </a:tc>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CT 2.7</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 Imaginer, concevoir et programmer des applications informatiques nomades.</a:t>
                      </a:r>
                    </a:p>
                  </a:txBody>
                  <a:tcPr marL="11760"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solidFill>
                      <a:srgbClr val="DAEEF3"/>
                    </a:solid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DIC.1.5</a:t>
                      </a: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IP.2.2</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D8E4BC"/>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solidFill>
                      <a:srgbClr val="FFFF00"/>
                    </a:solidFill>
                  </a:tcPr>
                </a:tc>
                <a:tc vMerge="1">
                  <a:txBody>
                    <a:bodyPr/>
                    <a:lstStyle/>
                    <a:p>
                      <a:endParaRPr lang="fr-FR"/>
                    </a:p>
                  </a:txBody>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DIC.1.5.3</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Veille.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15"/>
                  </a:ext>
                </a:extLst>
              </a:tr>
              <a:tr h="47625">
                <a:tc rowSpan="4">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100" b="1" i="0" u="none" strike="noStrike" cap="none" normalizeH="0" baseline="0">
                          <a:ln>
                            <a:noFill/>
                          </a:ln>
                          <a:solidFill>
                            <a:srgbClr val="000000"/>
                          </a:solidFill>
                          <a:effectLst/>
                          <a:latin typeface="Calibri" charset="0"/>
                          <a:ea typeface="ＭＳ Ｐゴシック" charset="0"/>
                          <a:cs typeface="Arial" charset="0"/>
                        </a:rPr>
                        <a:t>2 - les méthodes et outils pour apprendre</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DAEEF3"/>
                    </a:solidFill>
                  </a:tcPr>
                </a:tc>
                <a:tc>
                  <a:txBody>
                    <a:bodyPr/>
                    <a:lstStyle/>
                    <a:p>
                      <a:pPr marL="0" marR="0" lvl="0" indent="0" algn="r" defTabSz="457200" rtl="0" eaLnBrk="1" fontAlgn="t" latinLnBrk="0" hangingPunct="1">
                        <a:lnSpc>
                          <a:spcPct val="100000"/>
                        </a:lnSpc>
                        <a:spcBef>
                          <a:spcPct val="0"/>
                        </a:spcBef>
                        <a:spcAft>
                          <a:spcPct val="0"/>
                        </a:spcAft>
                        <a:buClrTx/>
                        <a:buSzTx/>
                        <a:buFontTx/>
                        <a:buNone/>
                        <a:tabLst/>
                      </a:pPr>
                      <a:r>
                        <a:rPr kumimoji="0" lang="fr-FR" sz="100" b="1" i="0" u="none" strike="noStrike" cap="none" normalizeH="0" baseline="0">
                          <a:ln>
                            <a:noFill/>
                          </a:ln>
                          <a:solidFill>
                            <a:srgbClr val="000000"/>
                          </a:solidFill>
                          <a:effectLst/>
                          <a:latin typeface="Calibri" charset="0"/>
                          <a:ea typeface="ＭＳ Ｐゴシック" charset="0"/>
                          <a:cs typeface="Arial" charset="0"/>
                        </a:rPr>
                        <a:t>3</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 b="1" i="0" u="none" strike="noStrike" cap="none" normalizeH="0" baseline="0">
                          <a:ln>
                            <a:noFill/>
                          </a:ln>
                          <a:solidFill>
                            <a:srgbClr val="000000"/>
                          </a:solidFill>
                          <a:effectLst/>
                          <a:latin typeface="Calibri" charset="0"/>
                          <a:ea typeface="ＭＳ Ｐゴシック" charset="0"/>
                          <a:cs typeface="Arial" charset="0"/>
                        </a:rPr>
                        <a:t>S</a:t>
                      </a:r>
                      <a:r>
                        <a:rPr kumimoji="0" lang="ja-JP" altLang="fr-FR" sz="100" b="1" i="0" u="none" strike="noStrike" cap="none" normalizeH="0" baseline="0">
                          <a:ln>
                            <a:noFill/>
                          </a:ln>
                          <a:solidFill>
                            <a:srgbClr val="000000"/>
                          </a:solidFill>
                          <a:effectLst/>
                          <a:latin typeface="Calibri" charset="0"/>
                          <a:ea typeface="ＭＳ Ｐゴシック" charset="0"/>
                          <a:cs typeface="Arial" charset="0"/>
                        </a:rPr>
                        <a:t>’</a:t>
                      </a:r>
                      <a:r>
                        <a:rPr kumimoji="0" lang="fr-FR" sz="100" b="1" i="0" u="none" strike="noStrike" cap="none" normalizeH="0" baseline="0">
                          <a:ln>
                            <a:noFill/>
                          </a:ln>
                          <a:solidFill>
                            <a:srgbClr val="000000"/>
                          </a:solidFill>
                          <a:effectLst/>
                          <a:latin typeface="Calibri" charset="0"/>
                          <a:ea typeface="ＭＳ Ｐゴシック" charset="0"/>
                          <a:cs typeface="Arial" charset="0"/>
                        </a:rPr>
                        <a:t>approprier des outils et des méthodes</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solidFill>
                      <a:srgbClr val="DAEEF3"/>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solidFill>
                      <a:srgbClr val="FFFF00"/>
                    </a:solidFill>
                  </a:tcPr>
                </a:tc>
                <a:tc vMerge="1">
                  <a:txBody>
                    <a:bodyPr/>
                    <a:lstStyle/>
                    <a:p>
                      <a:endParaRPr lang="fr-FR"/>
                    </a:p>
                  </a:txBody>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DIC.1.5.4</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Représentation de solutions (croquis, schémas, algorithmes).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16"/>
                  </a:ext>
                </a:extLst>
              </a:tr>
              <a:tr h="65088">
                <a:tc vMerge="1">
                  <a:txBody>
                    <a:bodyPr/>
                    <a:lstStyle/>
                    <a:p>
                      <a:endParaRPr lang="fr-FR"/>
                    </a:p>
                  </a:txBody>
                  <a:tcPr/>
                </a:tc>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CT 3.1</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 Exprimer sa pensée à l</a:t>
                      </a:r>
                      <a:r>
                        <a:rPr kumimoji="0" lang="ja-JP" altLang="fr-FR" sz="100" b="0" i="0" u="none" strike="noStrike" cap="none" normalizeH="0" baseline="0">
                          <a:ln>
                            <a:noFill/>
                          </a:ln>
                          <a:solidFill>
                            <a:srgbClr val="000000"/>
                          </a:solidFill>
                          <a:effectLst/>
                          <a:latin typeface="Calibri" charset="0"/>
                          <a:ea typeface="ＭＳ Ｐゴシック" charset="0"/>
                          <a:cs typeface="Arial" charset="0"/>
                        </a:rPr>
                        <a:t>’</a:t>
                      </a:r>
                      <a:r>
                        <a:rPr kumimoji="0" lang="fr-FR" sz="100" b="0" i="0" u="none" strike="noStrike" cap="none" normalizeH="0" baseline="0">
                          <a:ln>
                            <a:noFill/>
                          </a:ln>
                          <a:solidFill>
                            <a:srgbClr val="000000"/>
                          </a:solidFill>
                          <a:effectLst/>
                          <a:latin typeface="Calibri" charset="0"/>
                          <a:ea typeface="ＭＳ Ｐゴシック" charset="0"/>
                          <a:cs typeface="Arial" charset="0"/>
                        </a:rPr>
                        <a:t>aide d</a:t>
                      </a:r>
                      <a:r>
                        <a:rPr kumimoji="0" lang="ja-JP" altLang="fr-FR" sz="100" b="0" i="0" u="none" strike="noStrike" cap="none" normalizeH="0" baseline="0">
                          <a:ln>
                            <a:noFill/>
                          </a:ln>
                          <a:solidFill>
                            <a:srgbClr val="000000"/>
                          </a:solidFill>
                          <a:effectLst/>
                          <a:latin typeface="Calibri" charset="0"/>
                          <a:ea typeface="ＭＳ Ｐゴシック" charset="0"/>
                          <a:cs typeface="Arial" charset="0"/>
                        </a:rPr>
                        <a:t>’</a:t>
                      </a:r>
                      <a:r>
                        <a:rPr kumimoji="0" lang="fr-FR" sz="100" b="0" i="0" u="none" strike="noStrike" cap="none" normalizeH="0" baseline="0">
                          <a:ln>
                            <a:noFill/>
                          </a:ln>
                          <a:solidFill>
                            <a:srgbClr val="000000"/>
                          </a:solidFill>
                          <a:effectLst/>
                          <a:latin typeface="Calibri" charset="0"/>
                          <a:ea typeface="ＭＳ Ｐゴシック" charset="0"/>
                          <a:cs typeface="Arial" charset="0"/>
                        </a:rPr>
                        <a:t>outils de description adaptés : croquis, schémas, graphes, diagrammes, tableaux (représentations non normées).</a:t>
                      </a:r>
                    </a:p>
                  </a:txBody>
                  <a:tcPr marL="11760"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OTSCIS.2.1</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B7DEE8"/>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solidFill>
                      <a:srgbClr val="FFFF00"/>
                    </a:solidFill>
                  </a:tcPr>
                </a:tc>
                <a:tc vMerge="1">
                  <a:txBody>
                    <a:bodyPr/>
                    <a:lstStyle/>
                    <a:p>
                      <a:endParaRPr lang="fr-FR"/>
                    </a:p>
                  </a:txBody>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DIC.1.5.5</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Réalité augmentée.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17"/>
                  </a:ext>
                </a:extLst>
              </a:tr>
              <a:tr h="65088">
                <a:tc vMerge="1">
                  <a:txBody>
                    <a:bodyPr/>
                    <a:lstStyle/>
                    <a:p>
                      <a:endParaRPr lang="fr-FR"/>
                    </a:p>
                  </a:txBody>
                  <a:tcPr/>
                </a:tc>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CT 3.2</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 Traduire, à l</a:t>
                      </a:r>
                      <a:r>
                        <a:rPr kumimoji="0" lang="ja-JP" altLang="fr-FR" sz="100" b="0" i="0" u="none" strike="noStrike" cap="none" normalizeH="0" baseline="0">
                          <a:ln>
                            <a:noFill/>
                          </a:ln>
                          <a:solidFill>
                            <a:srgbClr val="000000"/>
                          </a:solidFill>
                          <a:effectLst/>
                          <a:latin typeface="Calibri" charset="0"/>
                          <a:ea typeface="ＭＳ Ｐゴシック" charset="0"/>
                          <a:cs typeface="Arial" charset="0"/>
                        </a:rPr>
                        <a:t>’</a:t>
                      </a:r>
                      <a:r>
                        <a:rPr kumimoji="0" lang="fr-FR" sz="100" b="0" i="0" u="none" strike="noStrike" cap="none" normalizeH="0" baseline="0">
                          <a:ln>
                            <a:noFill/>
                          </a:ln>
                          <a:solidFill>
                            <a:srgbClr val="000000"/>
                          </a:solidFill>
                          <a:effectLst/>
                          <a:latin typeface="Calibri" charset="0"/>
                          <a:ea typeface="ＭＳ Ｐゴシック" charset="0"/>
                          <a:cs typeface="Arial" charset="0"/>
                        </a:rPr>
                        <a:t>aide d</a:t>
                      </a:r>
                      <a:r>
                        <a:rPr kumimoji="0" lang="ja-JP" altLang="fr-FR" sz="100" b="0" i="0" u="none" strike="noStrike" cap="none" normalizeH="0" baseline="0">
                          <a:ln>
                            <a:noFill/>
                          </a:ln>
                          <a:solidFill>
                            <a:srgbClr val="000000"/>
                          </a:solidFill>
                          <a:effectLst/>
                          <a:latin typeface="Calibri" charset="0"/>
                          <a:ea typeface="ＭＳ Ｐゴシック" charset="0"/>
                          <a:cs typeface="Arial" charset="0"/>
                        </a:rPr>
                        <a:t>’</a:t>
                      </a:r>
                      <a:r>
                        <a:rPr kumimoji="0" lang="fr-FR" sz="100" b="0" i="0" u="none" strike="noStrike" cap="none" normalizeH="0" baseline="0">
                          <a:ln>
                            <a:noFill/>
                          </a:ln>
                          <a:solidFill>
                            <a:srgbClr val="000000"/>
                          </a:solidFill>
                          <a:effectLst/>
                          <a:latin typeface="Calibri" charset="0"/>
                          <a:ea typeface="ＭＳ Ｐゴシック" charset="0"/>
                          <a:cs typeface="Arial" charset="0"/>
                        </a:rPr>
                        <a:t>outils de représentation numérique, des choix de solutions sous forme de croquis, de dessins ou de schémas.</a:t>
                      </a:r>
                    </a:p>
                  </a:txBody>
                  <a:tcPr marL="11760"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DIC.1.5</a:t>
                      </a: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OTSCIS.2.2</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B7DEE8"/>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vMerge="1">
                  <a:txBody>
                    <a:bodyPr/>
                    <a:lstStyle/>
                    <a:p>
                      <a:endParaRPr lang="fr-FR"/>
                    </a:p>
                  </a:txBody>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DIC.1.5.6</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Objets connectés.</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18"/>
                  </a:ext>
                </a:extLst>
              </a:tr>
              <a:tr h="65088">
                <a:tc vMerge="1">
                  <a:txBody>
                    <a:bodyPr/>
                    <a:lstStyle/>
                    <a:p>
                      <a:endParaRPr lang="fr-FR"/>
                    </a:p>
                  </a:txBody>
                  <a:tcPr/>
                </a:tc>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CT 3.3</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 Présenter à l</a:t>
                      </a:r>
                      <a:r>
                        <a:rPr kumimoji="0" lang="ja-JP" altLang="fr-FR" sz="100" b="0" i="0" u="none" strike="noStrike" cap="none" normalizeH="0" baseline="0">
                          <a:ln>
                            <a:noFill/>
                          </a:ln>
                          <a:solidFill>
                            <a:srgbClr val="000000"/>
                          </a:solidFill>
                          <a:effectLst/>
                          <a:latin typeface="Calibri" charset="0"/>
                          <a:ea typeface="ＭＳ Ｐゴシック" charset="0"/>
                          <a:cs typeface="Arial" charset="0"/>
                        </a:rPr>
                        <a:t>’</a:t>
                      </a:r>
                      <a:r>
                        <a:rPr kumimoji="0" lang="fr-FR" sz="100" b="0" i="0" u="none" strike="noStrike" cap="none" normalizeH="0" baseline="0">
                          <a:ln>
                            <a:noFill/>
                          </a:ln>
                          <a:solidFill>
                            <a:srgbClr val="000000"/>
                          </a:solidFill>
                          <a:effectLst/>
                          <a:latin typeface="Calibri" charset="0"/>
                          <a:ea typeface="ＭＳ Ｐゴシック" charset="0"/>
                          <a:cs typeface="Arial" charset="0"/>
                        </a:rPr>
                        <a:t>oral et à l</a:t>
                      </a:r>
                      <a:r>
                        <a:rPr kumimoji="0" lang="ja-JP" altLang="fr-FR" sz="100" b="0" i="0" u="none" strike="noStrike" cap="none" normalizeH="0" baseline="0">
                          <a:ln>
                            <a:noFill/>
                          </a:ln>
                          <a:solidFill>
                            <a:srgbClr val="000000"/>
                          </a:solidFill>
                          <a:effectLst/>
                          <a:latin typeface="Calibri" charset="0"/>
                          <a:ea typeface="ＭＳ Ｐゴシック" charset="0"/>
                          <a:cs typeface="Arial" charset="0"/>
                        </a:rPr>
                        <a:t>’</a:t>
                      </a:r>
                      <a:r>
                        <a:rPr kumimoji="0" lang="fr-FR" sz="100" b="0" i="0" u="none" strike="noStrike" cap="none" normalizeH="0" baseline="0">
                          <a:ln>
                            <a:noFill/>
                          </a:ln>
                          <a:solidFill>
                            <a:srgbClr val="000000"/>
                          </a:solidFill>
                          <a:effectLst/>
                          <a:latin typeface="Calibri" charset="0"/>
                          <a:ea typeface="ＭＳ Ｐゴシック" charset="0"/>
                          <a:cs typeface="Arial" charset="0"/>
                        </a:rPr>
                        <a:t>aide de supports numériques multimédia des solutions techniques au moment des revues de projet.</a:t>
                      </a:r>
                    </a:p>
                  </a:txBody>
                  <a:tcPr marL="11760"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solidFill>
                      <a:srgbClr val="DAEEF3"/>
                    </a:solid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DIC.1.7</a:t>
                      </a: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DIC.1.6</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Organiser, structurer et stocker des ressources numériques.</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DIC.1.6.1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Arborescence.</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19"/>
                  </a:ext>
                </a:extLst>
              </a:tr>
              <a:tr h="52388">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100" b="1" i="0" u="none" strike="noStrike" cap="none" normalizeH="0" baseline="0">
                          <a:ln>
                            <a:noFill/>
                          </a:ln>
                          <a:solidFill>
                            <a:srgbClr val="000000"/>
                          </a:solidFill>
                          <a:effectLst/>
                          <a:latin typeface="Calibri" charset="0"/>
                          <a:ea typeface="ＭＳ Ｐゴシック" charset="0"/>
                          <a:cs typeface="Arial" charset="0"/>
                        </a:rPr>
                        <a:t>1 - les langages pour penser et communiquer</a:t>
                      </a:r>
                    </a:p>
                  </a:txBody>
                  <a:tcPr marL="1307" marR="1307" marT="1307"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solidFill>
                      <a:srgbClr val="DAEEF3"/>
                    </a:solidFill>
                  </a:tcPr>
                </a:tc>
                <a:tc>
                  <a:txBody>
                    <a:bodyPr/>
                    <a:lstStyle/>
                    <a:p>
                      <a:pPr marL="0" marR="0" lvl="0" indent="0" algn="r" defTabSz="457200" rtl="0" eaLnBrk="1" fontAlgn="t" latinLnBrk="0" hangingPunct="1">
                        <a:lnSpc>
                          <a:spcPct val="100000"/>
                        </a:lnSpc>
                        <a:spcBef>
                          <a:spcPct val="0"/>
                        </a:spcBef>
                        <a:spcAft>
                          <a:spcPct val="0"/>
                        </a:spcAft>
                        <a:buClrTx/>
                        <a:buSzTx/>
                        <a:buFontTx/>
                        <a:buNone/>
                        <a:tabLst/>
                      </a:pPr>
                      <a:r>
                        <a:rPr kumimoji="0" lang="fr-FR" sz="100" b="1" i="0" u="none" strike="noStrike" cap="none" normalizeH="0" baseline="0">
                          <a:ln>
                            <a:noFill/>
                          </a:ln>
                          <a:solidFill>
                            <a:srgbClr val="000000"/>
                          </a:solidFill>
                          <a:effectLst/>
                          <a:latin typeface="Calibri" charset="0"/>
                          <a:ea typeface="ＭＳ Ｐゴシック" charset="0"/>
                          <a:cs typeface="Arial" charset="0"/>
                        </a:rPr>
                        <a:t>4</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 b="1" i="0" u="none" strike="noStrike" cap="none" normalizeH="0" baseline="0">
                          <a:ln>
                            <a:noFill/>
                          </a:ln>
                          <a:solidFill>
                            <a:srgbClr val="000000"/>
                          </a:solidFill>
                          <a:effectLst/>
                          <a:latin typeface="Calibri" charset="0"/>
                          <a:ea typeface="ＭＳ Ｐゴシック" charset="0"/>
                          <a:cs typeface="Arial" charset="0"/>
                        </a:rPr>
                        <a:t>Pratiquer des langages </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solidFill>
                      <a:srgbClr val="DAEEF3"/>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DIC.1.7</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lnTlToBr>
                      <a:noFill/>
                    </a:lnTlToBr>
                    <a:lnBlToTr>
                      <a:noFill/>
                    </a:lnBlToTr>
                    <a:solidFill>
                      <a:srgbClr val="FFFF00"/>
                    </a:solidFill>
                  </a:tcPr>
                </a:tc>
                <a:tc rowSpan="2">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Présenter à l</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oral et à l</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aide de supports numériques multimédia des solutions techniques au moment des revues de projet.</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A"/>
                          </a:solidFill>
                          <a:effectLst/>
                          <a:latin typeface="Calibri" charset="0"/>
                          <a:ea typeface="ＭＳ Ｐゴシック" charset="0"/>
                          <a:cs typeface="Arial" charset="0"/>
                        </a:rPr>
                        <a:t>DIC.1.7.1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lnTlToBr>
                      <a:noFill/>
                    </a:lnTlToBr>
                    <a:lnBlToTr>
                      <a:noFill/>
                    </a:lnBlToTr>
                    <a:solidFill>
                      <a:srgbClr val="FFFF00"/>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Outils numériques de présentation.</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20"/>
                  </a:ext>
                </a:extLst>
              </a:tr>
              <a:tr h="44450">
                <a:tc rowSpan="2">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100" b="1"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solidFill>
                      <a:srgbClr val="DAEEF3"/>
                    </a:solidFill>
                  </a:tcPr>
                </a:tc>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CT 4.1</a:t>
                      </a:r>
                    </a:p>
                  </a:txBody>
                  <a:tcPr marL="1307" marR="1307" marT="1307"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 Décrire, en utilisant les outils et langages de descriptions adaptés, la structure et le comportement des objets.</a:t>
                      </a:r>
                    </a:p>
                  </a:txBody>
                  <a:tcPr marL="11760"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OTSCIS.1.4</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B7DEE8"/>
                    </a:solidFill>
                  </a:tcPr>
                </a:tc>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MSOST.1.5</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vMerge="1">
                  <a:txBody>
                    <a:bodyPr/>
                    <a:lstStyle/>
                    <a:p>
                      <a:endParaRPr lang="fr-FR"/>
                    </a:p>
                  </a:txBody>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Charte graphique.</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21"/>
                  </a:ext>
                </a:extLst>
              </a:tr>
              <a:tr h="55563">
                <a:tc vMerge="1">
                  <a:txBody>
                    <a:bodyPr/>
                    <a:lstStyle/>
                    <a:p>
                      <a:endParaRPr lang="fr-FR"/>
                    </a:p>
                  </a:txBody>
                  <a:tcPr/>
                </a:tc>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CT 4.2</a:t>
                      </a:r>
                    </a:p>
                  </a:txBody>
                  <a:tcPr marL="1307" marR="1307" marT="1307"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 Appliquer les principes élémentaires de l</a:t>
                      </a:r>
                      <a:r>
                        <a:rPr kumimoji="0" lang="ja-JP" altLang="fr-FR" sz="100" b="0" i="0" u="none" strike="noStrike" cap="none" normalizeH="0" baseline="0">
                          <a:ln>
                            <a:noFill/>
                          </a:ln>
                          <a:solidFill>
                            <a:srgbClr val="000000"/>
                          </a:solidFill>
                          <a:effectLst/>
                          <a:latin typeface="Calibri" charset="0"/>
                          <a:ea typeface="ＭＳ Ｐゴシック" charset="0"/>
                          <a:cs typeface="Arial" charset="0"/>
                        </a:rPr>
                        <a:t>’</a:t>
                      </a:r>
                      <a:r>
                        <a:rPr kumimoji="0" lang="fr-FR" sz="100" b="0" i="0" u="none" strike="noStrike" cap="none" normalizeH="0" baseline="0">
                          <a:ln>
                            <a:noFill/>
                          </a:ln>
                          <a:solidFill>
                            <a:srgbClr val="000000"/>
                          </a:solidFill>
                          <a:effectLst/>
                          <a:latin typeface="Calibri" charset="0"/>
                          <a:ea typeface="ＭＳ Ｐゴシック" charset="0"/>
                          <a:cs typeface="Arial" charset="0"/>
                        </a:rPr>
                        <a:t>algorithmique et du codage à la résolution d</a:t>
                      </a:r>
                      <a:r>
                        <a:rPr kumimoji="0" lang="ja-JP" altLang="fr-FR" sz="100" b="0" i="0" u="none" strike="noStrike" cap="none" normalizeH="0" baseline="0">
                          <a:ln>
                            <a:noFill/>
                          </a:ln>
                          <a:solidFill>
                            <a:srgbClr val="000000"/>
                          </a:solidFill>
                          <a:effectLst/>
                          <a:latin typeface="Calibri" charset="0"/>
                          <a:ea typeface="ＭＳ Ｐゴシック" charset="0"/>
                          <a:cs typeface="Arial" charset="0"/>
                        </a:rPr>
                        <a:t>’</a:t>
                      </a:r>
                      <a:r>
                        <a:rPr kumimoji="0" lang="fr-FR" sz="100" b="0" i="0" u="none" strike="noStrike" cap="none" normalizeH="0" baseline="0">
                          <a:ln>
                            <a:noFill/>
                          </a:ln>
                          <a:solidFill>
                            <a:srgbClr val="000000"/>
                          </a:solidFill>
                          <a:effectLst/>
                          <a:latin typeface="Calibri" charset="0"/>
                          <a:ea typeface="ＭＳ Ｐゴシック" charset="0"/>
                          <a:cs typeface="Arial" charset="0"/>
                        </a:rPr>
                        <a:t>un problème simple.</a:t>
                      </a:r>
                    </a:p>
                  </a:txBody>
                  <a:tcPr marL="11760"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solidFill>
                      <a:srgbClr val="DAEEF3"/>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IP.2.3</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D8E4BC"/>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Calibri" charset="0"/>
                          <a:ea typeface="ＭＳ Ｐゴシック" charset="0"/>
                          <a:cs typeface="Arial" charset="0"/>
                        </a:rPr>
                        <a:t>DIC.2</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gridSpan="3">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Calibri" charset="0"/>
                          <a:ea typeface="ＭＳ Ｐゴシック" charset="0"/>
                          <a:cs typeface="Arial" charset="0"/>
                        </a:rPr>
                        <a:t>Réaliser, de manière collaborative, le prototype d</a:t>
                      </a:r>
                      <a:r>
                        <a:rPr kumimoji="0" lang="ja-JP" altLang="fr-FR" sz="200" b="1" i="0" u="none" strike="noStrike" cap="none" normalizeH="0" baseline="0">
                          <a:ln>
                            <a:noFill/>
                          </a:ln>
                          <a:solidFill>
                            <a:srgbClr val="000000"/>
                          </a:solidFill>
                          <a:effectLst/>
                          <a:latin typeface="Calibri" charset="0"/>
                          <a:ea typeface="ＭＳ Ｐゴシック" charset="0"/>
                          <a:cs typeface="Arial" charset="0"/>
                        </a:rPr>
                        <a:t>’</a:t>
                      </a:r>
                      <a:r>
                        <a:rPr kumimoji="0" lang="fr-FR" sz="200" b="1" i="0" u="none" strike="noStrike" cap="none" normalizeH="0" baseline="0">
                          <a:ln>
                            <a:noFill/>
                          </a:ln>
                          <a:solidFill>
                            <a:srgbClr val="000000"/>
                          </a:solidFill>
                          <a:effectLst/>
                          <a:latin typeface="Calibri" charset="0"/>
                          <a:ea typeface="ＭＳ Ｐゴシック" charset="0"/>
                          <a:cs typeface="Arial" charset="0"/>
                        </a:rPr>
                        <a:t>un objet communicant</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hMerge="1">
                  <a:txBody>
                    <a:bodyPr/>
                    <a:lstStyle/>
                    <a:p>
                      <a:endParaRPr lang="fr-FR"/>
                    </a:p>
                  </a:txBody>
                  <a:tcPr/>
                </a:tc>
                <a:tc hMerge="1">
                  <a:txBody>
                    <a:bodyPr/>
                    <a:lstStyle/>
                    <a:p>
                      <a:endParaRPr lang="fr-FR"/>
                    </a:p>
                  </a:txBody>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22"/>
                  </a:ext>
                </a:extLst>
              </a:tr>
              <a:tr h="71438">
                <a:tc rowSpan="6">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100" b="1" i="0" u="none" strike="noStrike" cap="none" normalizeH="0" baseline="0">
                          <a:ln>
                            <a:noFill/>
                          </a:ln>
                          <a:solidFill>
                            <a:srgbClr val="000000"/>
                          </a:solidFill>
                          <a:effectLst/>
                          <a:latin typeface="Calibri" charset="0"/>
                          <a:ea typeface="ＭＳ Ｐゴシック" charset="0"/>
                          <a:cs typeface="Arial" charset="0"/>
                        </a:rPr>
                        <a:t>2 - les méthodes et outils pour apprendre</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DAEEF3"/>
                    </a:solidFill>
                  </a:tcPr>
                </a:tc>
                <a:tc>
                  <a:txBody>
                    <a:bodyPr/>
                    <a:lstStyle/>
                    <a:p>
                      <a:pPr marL="0" marR="0" lvl="0" indent="0" algn="r" defTabSz="457200" rtl="0" eaLnBrk="1" fontAlgn="t" latinLnBrk="0" hangingPunct="1">
                        <a:lnSpc>
                          <a:spcPct val="100000"/>
                        </a:lnSpc>
                        <a:spcBef>
                          <a:spcPct val="0"/>
                        </a:spcBef>
                        <a:spcAft>
                          <a:spcPct val="0"/>
                        </a:spcAft>
                        <a:buClrTx/>
                        <a:buSzTx/>
                        <a:buFontTx/>
                        <a:buNone/>
                        <a:tabLst/>
                      </a:pPr>
                      <a:r>
                        <a:rPr kumimoji="0" lang="fr-FR" sz="100" b="1" i="0" u="none" strike="noStrike" cap="none" normalizeH="0" baseline="0">
                          <a:ln>
                            <a:noFill/>
                          </a:ln>
                          <a:solidFill>
                            <a:srgbClr val="000000"/>
                          </a:solidFill>
                          <a:effectLst/>
                          <a:latin typeface="Calibri" charset="0"/>
                          <a:ea typeface="ＭＳ Ｐゴシック" charset="0"/>
                          <a:cs typeface="Arial" charset="0"/>
                        </a:rPr>
                        <a:t>5</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 b="1" i="0" u="none" strike="noStrike" cap="none" normalizeH="0" baseline="0">
                          <a:ln>
                            <a:noFill/>
                          </a:ln>
                          <a:solidFill>
                            <a:srgbClr val="000000"/>
                          </a:solidFill>
                          <a:effectLst/>
                          <a:latin typeface="Calibri" charset="0"/>
                          <a:ea typeface="ＭＳ Ｐゴシック" charset="0"/>
                          <a:cs typeface="Arial" charset="0"/>
                        </a:rPr>
                        <a:t>Mobiliser des outils numériques</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solidFill>
                      <a:srgbClr val="DAEEF3"/>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DIC.2.1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Réaliser, de manière collaborative, le prototype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un objet pour valider une solution.</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DIC.2.1.1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Prototypage rapide de structures et de circuits de commande à partir de cartes standard.</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23"/>
                  </a:ext>
                </a:extLst>
              </a:tr>
              <a:tr h="44450">
                <a:tc vMerge="1">
                  <a:txBody>
                    <a:bodyPr/>
                    <a:lstStyle/>
                    <a:p>
                      <a:endParaRPr lang="fr-FR"/>
                    </a:p>
                  </a:txBody>
                  <a:tcPr/>
                </a:tc>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CT 5.1</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 Simuler numériquement la structure et/ou le comportement d</a:t>
                      </a:r>
                      <a:r>
                        <a:rPr kumimoji="0" lang="ja-JP" altLang="fr-FR" sz="100" b="0" i="0" u="none" strike="noStrike" cap="none" normalizeH="0" baseline="0">
                          <a:ln>
                            <a:noFill/>
                          </a:ln>
                          <a:solidFill>
                            <a:srgbClr val="000000"/>
                          </a:solidFill>
                          <a:effectLst/>
                          <a:latin typeface="Calibri" charset="0"/>
                          <a:ea typeface="ＭＳ Ｐゴシック" charset="0"/>
                          <a:cs typeface="Arial" charset="0"/>
                        </a:rPr>
                        <a:t>’</a:t>
                      </a:r>
                      <a:r>
                        <a:rPr kumimoji="0" lang="fr-FR" sz="100" b="0" i="0" u="none" strike="noStrike" cap="none" normalizeH="0" baseline="0">
                          <a:ln>
                            <a:noFill/>
                          </a:ln>
                          <a:solidFill>
                            <a:srgbClr val="000000"/>
                          </a:solidFill>
                          <a:effectLst/>
                          <a:latin typeface="Calibri" charset="0"/>
                          <a:ea typeface="ＭＳ Ｐゴシック" charset="0"/>
                          <a:cs typeface="Arial" charset="0"/>
                        </a:rPr>
                        <a:t>un objet.</a:t>
                      </a:r>
                    </a:p>
                  </a:txBody>
                  <a:tcPr marL="11760"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MSOST.2.2</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635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635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635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635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24"/>
                  </a:ext>
                </a:extLst>
              </a:tr>
              <a:tr h="44450">
                <a:tc vMerge="1">
                  <a:txBody>
                    <a:bodyPr/>
                    <a:lstStyle/>
                    <a:p>
                      <a:endParaRPr lang="fr-FR"/>
                    </a:p>
                  </a:txBody>
                  <a:tcPr/>
                </a:tc>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CT 5.2</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 Organiser, structurer et stocker des ressources numériques.</a:t>
                      </a:r>
                    </a:p>
                  </a:txBody>
                  <a:tcPr marL="11760"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DIC.1.6</a:t>
                      </a: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25"/>
                  </a:ext>
                </a:extLst>
              </a:tr>
              <a:tr h="52388">
                <a:tc vMerge="1">
                  <a:txBody>
                    <a:bodyPr/>
                    <a:lstStyle/>
                    <a:p>
                      <a:endParaRPr lang="fr-FR"/>
                    </a:p>
                  </a:txBody>
                  <a:tcPr/>
                </a:tc>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CT 5.3</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 Lire, utiliser et produire des représentations numériques d</a:t>
                      </a:r>
                      <a:r>
                        <a:rPr kumimoji="0" lang="ja-JP" altLang="fr-FR" sz="100" b="0" i="0" u="none" strike="noStrike" cap="none" normalizeH="0" baseline="0">
                          <a:ln>
                            <a:noFill/>
                          </a:ln>
                          <a:solidFill>
                            <a:srgbClr val="000000"/>
                          </a:solidFill>
                          <a:effectLst/>
                          <a:latin typeface="Calibri" charset="0"/>
                          <a:ea typeface="ＭＳ Ｐゴシック" charset="0"/>
                          <a:cs typeface="Arial" charset="0"/>
                        </a:rPr>
                        <a:t>’</a:t>
                      </a:r>
                      <a:r>
                        <a:rPr kumimoji="0" lang="fr-FR" sz="100" b="0" i="0" u="none" strike="noStrike" cap="none" normalizeH="0" baseline="0">
                          <a:ln>
                            <a:noFill/>
                          </a:ln>
                          <a:solidFill>
                            <a:srgbClr val="000000"/>
                          </a:solidFill>
                          <a:effectLst/>
                          <a:latin typeface="Calibri" charset="0"/>
                          <a:ea typeface="ＭＳ Ｐゴシック" charset="0"/>
                          <a:cs typeface="Arial" charset="0"/>
                        </a:rPr>
                        <a:t>objets.</a:t>
                      </a:r>
                    </a:p>
                  </a:txBody>
                  <a:tcPr marL="11760"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OTSCIS.2.2</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B7DEE8"/>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just" defTabSz="457200" rtl="0" eaLnBrk="1" fontAlgn="b"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31849B"/>
                          </a:solidFill>
                          <a:effectLst/>
                          <a:latin typeface="Calibri" charset="0"/>
                          <a:ea typeface="ＭＳ Ｐゴシック" charset="0"/>
                          <a:cs typeface="Arial" charset="0"/>
                        </a:rPr>
                        <a:t>Les objets techniques, les services et les changements induits dans la société</a:t>
                      </a:r>
                    </a:p>
                  </a:txBody>
                  <a:tcPr marL="1307" marR="1307" marT="1307" marB="0" anchor="b" horzOverflow="overflow">
                    <a:lnL>
                      <a:noFill/>
                    </a:lnL>
                    <a:lnR>
                      <a:noFill/>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26"/>
                  </a:ext>
                </a:extLst>
              </a:tr>
              <a:tr h="31750">
                <a:tc vMerge="1">
                  <a:txBody>
                    <a:bodyPr/>
                    <a:lstStyle/>
                    <a:p>
                      <a:endParaRPr lang="fr-FR"/>
                    </a:p>
                  </a:txBody>
                  <a:tcPr/>
                </a:tc>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CT 5.4</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 Piloter un système connecté localement ou à distance.</a:t>
                      </a:r>
                    </a:p>
                  </a:txBody>
                  <a:tcPr marL="11760"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IP.2.2</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D8E4BC"/>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just" defTabSz="457200" rtl="0" eaLnBrk="1" fontAlgn="t"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Calibri" charset="0"/>
                          <a:ea typeface="ＭＳ Ｐゴシック" charset="0"/>
                          <a:cs typeface="Arial" charset="0"/>
                        </a:rPr>
                        <a:t>Attendus de fin de cycle</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2CDDC"/>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27"/>
                  </a:ext>
                </a:extLst>
              </a:tr>
              <a:tr h="44450">
                <a:tc vMerge="1">
                  <a:txBody>
                    <a:bodyPr/>
                    <a:lstStyle/>
                    <a:p>
                      <a:endParaRPr lang="fr-FR"/>
                    </a:p>
                  </a:txBody>
                  <a:tcPr/>
                </a:tc>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CT 5.5</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 Modifier ou paramétrer le fonctionnement d</a:t>
                      </a:r>
                      <a:r>
                        <a:rPr kumimoji="0" lang="ja-JP" altLang="fr-FR" sz="100" b="0" i="0" u="none" strike="noStrike" cap="none" normalizeH="0" baseline="0">
                          <a:ln>
                            <a:noFill/>
                          </a:ln>
                          <a:solidFill>
                            <a:srgbClr val="000000"/>
                          </a:solidFill>
                          <a:effectLst/>
                          <a:latin typeface="Calibri" charset="0"/>
                          <a:ea typeface="ＭＳ Ｐゴシック" charset="0"/>
                          <a:cs typeface="Arial" charset="0"/>
                        </a:rPr>
                        <a:t>’</a:t>
                      </a:r>
                      <a:r>
                        <a:rPr kumimoji="0" lang="fr-FR" sz="100" b="0" i="0" u="none" strike="noStrike" cap="none" normalizeH="0" baseline="0">
                          <a:ln>
                            <a:noFill/>
                          </a:ln>
                          <a:solidFill>
                            <a:srgbClr val="000000"/>
                          </a:solidFill>
                          <a:effectLst/>
                          <a:latin typeface="Calibri" charset="0"/>
                          <a:ea typeface="ＭＳ Ｐゴシック" charset="0"/>
                          <a:cs typeface="Arial" charset="0"/>
                        </a:rPr>
                        <a:t>un objet communicant.</a:t>
                      </a:r>
                    </a:p>
                  </a:txBody>
                  <a:tcPr marL="11760"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solidFill>
                      <a:srgbClr val="DAEEF3"/>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IP.2.3</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D8E4BC"/>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just"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A"/>
                          </a:solidFill>
                          <a:effectLst/>
                          <a:latin typeface="Calibri" charset="0"/>
                          <a:ea typeface="ＭＳ Ｐゴシック" charset="0"/>
                          <a:cs typeface="Arial" charset="0"/>
                        </a:rPr>
                        <a:t>Comparer et commenter les évolutions des objets et systèmes.</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28"/>
                  </a:ext>
                </a:extLst>
              </a:tr>
              <a:tr h="31750">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100" b="1" i="0" u="none" strike="noStrike" cap="none" normalizeH="0" baseline="0">
                          <a:ln>
                            <a:noFill/>
                          </a:ln>
                          <a:solidFill>
                            <a:srgbClr val="000000"/>
                          </a:solidFill>
                          <a:effectLst/>
                          <a:latin typeface="Calibri" charset="0"/>
                          <a:ea typeface="ＭＳ Ｐゴシック" charset="0"/>
                          <a:cs typeface="Arial" charset="0"/>
                        </a:rPr>
                        <a:t>3 - la formation de la personne et du citoyen</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solidFill>
                      <a:srgbClr val="DAEEF3"/>
                    </a:solidFill>
                  </a:tcPr>
                </a:tc>
                <a:tc>
                  <a:txBody>
                    <a:bodyPr/>
                    <a:lstStyle/>
                    <a:p>
                      <a:pPr marL="0" marR="0" lvl="0" indent="0" algn="r" defTabSz="457200" rtl="0" eaLnBrk="1" fontAlgn="t" latinLnBrk="0" hangingPunct="1">
                        <a:lnSpc>
                          <a:spcPct val="100000"/>
                        </a:lnSpc>
                        <a:spcBef>
                          <a:spcPct val="0"/>
                        </a:spcBef>
                        <a:spcAft>
                          <a:spcPct val="0"/>
                        </a:spcAft>
                        <a:buClrTx/>
                        <a:buSzTx/>
                        <a:buFontTx/>
                        <a:buNone/>
                        <a:tabLst/>
                      </a:pPr>
                      <a:r>
                        <a:rPr kumimoji="0" lang="fr-FR" sz="100" b="1" i="0" u="none" strike="noStrike" cap="none" normalizeH="0" baseline="0">
                          <a:ln>
                            <a:noFill/>
                          </a:ln>
                          <a:solidFill>
                            <a:srgbClr val="000000"/>
                          </a:solidFill>
                          <a:effectLst/>
                          <a:latin typeface="Calibri" charset="0"/>
                          <a:ea typeface="ＭＳ Ｐゴシック" charset="0"/>
                          <a:cs typeface="Arial" charset="0"/>
                        </a:rPr>
                        <a:t>6</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 b="1" i="0" u="none" strike="noStrike" cap="none" normalizeH="0" baseline="0">
                          <a:ln>
                            <a:noFill/>
                          </a:ln>
                          <a:solidFill>
                            <a:srgbClr val="000000"/>
                          </a:solidFill>
                          <a:effectLst/>
                          <a:latin typeface="Calibri" charset="0"/>
                          <a:ea typeface="ＭＳ Ｐゴシック" charset="0"/>
                          <a:cs typeface="Arial" charset="0"/>
                        </a:rPr>
                        <a:t>Adopter un comportement éthique et responsable</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solidFill>
                      <a:srgbClr val="DAEEF3"/>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just"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Exprimer sa pensée à l</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aide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outils de description adaptés. </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29"/>
                  </a:ext>
                </a:extLst>
              </a:tr>
              <a:tr h="47625">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100" b="1" i="0" u="none" strike="noStrike" cap="none" normalizeH="0" baseline="0">
                          <a:ln>
                            <a:noFill/>
                          </a:ln>
                          <a:solidFill>
                            <a:srgbClr val="000000"/>
                          </a:solidFill>
                          <a:effectLst/>
                          <a:latin typeface="Calibri" charset="0"/>
                          <a:ea typeface="ＭＳ Ｐゴシック" charset="0"/>
                          <a:cs typeface="Arial" charset="0"/>
                        </a:rPr>
                        <a:t>5 - les représentations du monde et l'activité humaine</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CT 6.1</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 Développer les bonnes pratiques de l</a:t>
                      </a:r>
                      <a:r>
                        <a:rPr kumimoji="0" lang="ja-JP" altLang="fr-FR" sz="100" b="0" i="0" u="none" strike="noStrike" cap="none" normalizeH="0" baseline="0">
                          <a:ln>
                            <a:noFill/>
                          </a:ln>
                          <a:solidFill>
                            <a:srgbClr val="000000"/>
                          </a:solidFill>
                          <a:effectLst/>
                          <a:latin typeface="Calibri" charset="0"/>
                          <a:ea typeface="ＭＳ Ｐゴシック" charset="0"/>
                          <a:cs typeface="Arial" charset="0"/>
                        </a:rPr>
                        <a:t>’</a:t>
                      </a:r>
                      <a:r>
                        <a:rPr kumimoji="0" lang="fr-FR" sz="100" b="0" i="0" u="none" strike="noStrike" cap="none" normalizeH="0" baseline="0">
                          <a:ln>
                            <a:noFill/>
                          </a:ln>
                          <a:solidFill>
                            <a:srgbClr val="000000"/>
                          </a:solidFill>
                          <a:effectLst/>
                          <a:latin typeface="Calibri" charset="0"/>
                          <a:ea typeface="ＭＳ Ｐゴシック" charset="0"/>
                          <a:cs typeface="Arial" charset="0"/>
                        </a:rPr>
                        <a:t>usage des objets communicants.</a:t>
                      </a:r>
                    </a:p>
                  </a:txBody>
                  <a:tcPr marL="11760"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OTSCIS.1.3</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B7DEE8"/>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just"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Développer les bonnes pratiques de l</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usage des objets communicants.</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a:noFill/>
                    </a:lnR>
                    <a:lnT>
                      <a:noFill/>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30"/>
                  </a:ext>
                </a:extLst>
              </a:tr>
              <a:tr h="44450">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CT 6.2</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 Analyser l</a:t>
                      </a:r>
                      <a:r>
                        <a:rPr kumimoji="0" lang="ja-JP" altLang="fr-FR" sz="100" b="0" i="0" u="none" strike="noStrike" cap="none" normalizeH="0" baseline="0">
                          <a:ln>
                            <a:noFill/>
                          </a:ln>
                          <a:solidFill>
                            <a:srgbClr val="000000"/>
                          </a:solidFill>
                          <a:effectLst/>
                          <a:latin typeface="Calibri" charset="0"/>
                          <a:ea typeface="ＭＳ Ｐゴシック" charset="0"/>
                          <a:cs typeface="Arial" charset="0"/>
                        </a:rPr>
                        <a:t>’</a:t>
                      </a:r>
                      <a:r>
                        <a:rPr kumimoji="0" lang="fr-FR" sz="100" b="0" i="0" u="none" strike="noStrike" cap="none" normalizeH="0" baseline="0">
                          <a:ln>
                            <a:noFill/>
                          </a:ln>
                          <a:solidFill>
                            <a:srgbClr val="000000"/>
                          </a:solidFill>
                          <a:effectLst/>
                          <a:latin typeface="Calibri" charset="0"/>
                          <a:ea typeface="ＭＳ Ｐゴシック" charset="0"/>
                          <a:cs typeface="Arial" charset="0"/>
                        </a:rPr>
                        <a:t>impact environnemental d</a:t>
                      </a:r>
                      <a:r>
                        <a:rPr kumimoji="0" lang="ja-JP" altLang="fr-FR" sz="100" b="0" i="0" u="none" strike="noStrike" cap="none" normalizeH="0" baseline="0">
                          <a:ln>
                            <a:noFill/>
                          </a:ln>
                          <a:solidFill>
                            <a:srgbClr val="000000"/>
                          </a:solidFill>
                          <a:effectLst/>
                          <a:latin typeface="Calibri" charset="0"/>
                          <a:ea typeface="ＭＳ Ｐゴシック" charset="0"/>
                          <a:cs typeface="Arial" charset="0"/>
                        </a:rPr>
                        <a:t>’</a:t>
                      </a:r>
                      <a:r>
                        <a:rPr kumimoji="0" lang="fr-FR" sz="100" b="0" i="0" u="none" strike="noStrike" cap="none" normalizeH="0" baseline="0">
                          <a:ln>
                            <a:noFill/>
                          </a:ln>
                          <a:solidFill>
                            <a:srgbClr val="000000"/>
                          </a:solidFill>
                          <a:effectLst/>
                          <a:latin typeface="Calibri" charset="0"/>
                          <a:ea typeface="ＭＳ Ｐゴシック" charset="0"/>
                          <a:cs typeface="Arial" charset="0"/>
                        </a:rPr>
                        <a:t>un objet et de ses constituants.</a:t>
                      </a:r>
                    </a:p>
                  </a:txBody>
                  <a:tcPr marL="11760"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OTSCIS.1.2</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B7DEE8"/>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1" u="none" strike="noStrike" cap="none" normalizeH="0" baseline="0">
                          <a:ln>
                            <a:noFill/>
                          </a:ln>
                          <a:solidFill>
                            <a:srgbClr val="000000"/>
                          </a:solidFill>
                          <a:effectLst/>
                          <a:latin typeface="Calibri" charset="0"/>
                          <a:ea typeface="ＭＳ Ｐゴシック" charset="0"/>
                          <a:cs typeface="Arial" charset="0"/>
                        </a:rPr>
                        <a:t>Compétences</a:t>
                      </a:r>
                    </a:p>
                  </a:txBody>
                  <a:tcPr marL="1307" marR="1307" marT="1307" marB="0" anchor="b" horzOverflow="overflow">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1"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1" u="none" strike="noStrike" cap="none" normalizeH="0" baseline="0">
                          <a:ln>
                            <a:noFill/>
                          </a:ln>
                          <a:solidFill>
                            <a:srgbClr val="000000"/>
                          </a:solidFill>
                          <a:effectLst/>
                          <a:latin typeface="Calibri" charset="0"/>
                          <a:ea typeface="ＭＳ Ｐゴシック" charset="0"/>
                          <a:cs typeface="Arial" charset="0"/>
                        </a:rPr>
                        <a:t>Connaissances </a:t>
                      </a:r>
                    </a:p>
                  </a:txBody>
                  <a:tcPr marL="1307" marR="1307" marT="1307" marB="0" anchor="b" horzOverflow="overflow">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31"/>
                  </a:ext>
                </a:extLst>
              </a:tr>
              <a:tr h="38100">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solidFill>
                      <a:srgbClr val="DAEEF3"/>
                    </a:solidFill>
                  </a:tcPr>
                </a:tc>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CT 6.3</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 Analyser le cycle de vie d</a:t>
                      </a:r>
                      <a:r>
                        <a:rPr kumimoji="0" lang="ja-JP" altLang="fr-FR" sz="100" b="0" i="0" u="none" strike="noStrike" cap="none" normalizeH="0" baseline="0">
                          <a:ln>
                            <a:noFill/>
                          </a:ln>
                          <a:solidFill>
                            <a:srgbClr val="000000"/>
                          </a:solidFill>
                          <a:effectLst/>
                          <a:latin typeface="Calibri" charset="0"/>
                          <a:ea typeface="ＭＳ Ｐゴシック" charset="0"/>
                          <a:cs typeface="Arial" charset="0"/>
                        </a:rPr>
                        <a:t>’</a:t>
                      </a:r>
                      <a:r>
                        <a:rPr kumimoji="0" lang="fr-FR" sz="100" b="0" i="0" u="none" strike="noStrike" cap="none" normalizeH="0" baseline="0">
                          <a:ln>
                            <a:noFill/>
                          </a:ln>
                          <a:solidFill>
                            <a:srgbClr val="000000"/>
                          </a:solidFill>
                          <a:effectLst/>
                          <a:latin typeface="Calibri" charset="0"/>
                          <a:ea typeface="ＭＳ Ｐゴシック" charset="0"/>
                          <a:cs typeface="Arial" charset="0"/>
                        </a:rPr>
                        <a:t>un objet.</a:t>
                      </a:r>
                    </a:p>
                  </a:txBody>
                  <a:tcPr marL="11760"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solidFill>
                      <a:srgbClr val="DAEEF3"/>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OTSCIS.1.1</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B7DEE8"/>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Calibri" charset="0"/>
                          <a:ea typeface="ＭＳ Ｐゴシック" charset="0"/>
                          <a:cs typeface="Arial" charset="0"/>
                        </a:rPr>
                        <a:t>OTSCIS.1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B7DEE8"/>
                    </a:solid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Calibri" charset="0"/>
                          <a:ea typeface="ＭＳ Ｐゴシック" charset="0"/>
                          <a:cs typeface="Arial" charset="0"/>
                        </a:rPr>
                        <a:t>Comparer et commenter les évolutions des objets et systèmes</a:t>
                      </a:r>
                    </a:p>
                  </a:txBody>
                  <a:tcPr marL="1307" marR="1307" marT="1307" marB="0" anchor="ctr" horzOverflow="overflow">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B7DEE8"/>
                    </a:solid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ctr" horzOverflow="overflow">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ctr" horzOverflow="overflow">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Calibri" charset="0"/>
                          <a:ea typeface="ＭＳ Ｐゴシック" charset="0"/>
                          <a:cs typeface="Arial" charset="0"/>
                        </a:rPr>
                        <a:t>→</a:t>
                      </a:r>
                    </a:p>
                  </a:txBody>
                  <a:tcPr marL="1307" marR="1307" marT="1307" marB="0" anchor="ctr"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gridSpan="4">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100" b="1" i="0" u="none" strike="noStrike" cap="none" normalizeH="0" baseline="0">
                          <a:ln>
                            <a:noFill/>
                          </a:ln>
                          <a:solidFill>
                            <a:srgbClr val="000000"/>
                          </a:solidFill>
                          <a:effectLst/>
                          <a:latin typeface="Calibri" charset="0"/>
                          <a:ea typeface="ＭＳ Ｐゴシック" charset="0"/>
                          <a:cs typeface="Arial" charset="0"/>
                        </a:rPr>
                        <a:t>Repères de progressivité</a:t>
                      </a:r>
                    </a:p>
                  </a:txBody>
                  <a:tcPr marL="1307" marR="1307" marT="1307" marB="0"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32"/>
                  </a:ext>
                </a:extLst>
              </a:tr>
              <a:tr h="31750">
                <a:tc rowSpan="3">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100" b="1" i="0" u="none" strike="noStrike" cap="none" normalizeH="0" baseline="0">
                          <a:ln>
                            <a:noFill/>
                          </a:ln>
                          <a:solidFill>
                            <a:srgbClr val="000000"/>
                          </a:solidFill>
                          <a:effectLst/>
                          <a:latin typeface="Calibri" charset="0"/>
                          <a:ea typeface="ＭＳ Ｐゴシック" charset="0"/>
                          <a:cs typeface="Arial" charset="0"/>
                        </a:rPr>
                        <a:t>5 - les représentations du monde et l'activité humaine</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DAEEF3"/>
                    </a:solidFill>
                  </a:tcPr>
                </a:tc>
                <a:tc>
                  <a:txBody>
                    <a:bodyPr/>
                    <a:lstStyle/>
                    <a:p>
                      <a:pPr marL="0" marR="0" lvl="0" indent="0" algn="r" defTabSz="457200" rtl="0" eaLnBrk="1" fontAlgn="t" latinLnBrk="0" hangingPunct="1">
                        <a:lnSpc>
                          <a:spcPct val="100000"/>
                        </a:lnSpc>
                        <a:spcBef>
                          <a:spcPct val="0"/>
                        </a:spcBef>
                        <a:spcAft>
                          <a:spcPct val="0"/>
                        </a:spcAft>
                        <a:buClrTx/>
                        <a:buSzTx/>
                        <a:buFontTx/>
                        <a:buNone/>
                        <a:tabLst/>
                      </a:pPr>
                      <a:r>
                        <a:rPr kumimoji="0" lang="fr-FR" sz="100" b="1" i="0" u="none" strike="noStrike" cap="none" normalizeH="0" baseline="0">
                          <a:ln>
                            <a:noFill/>
                          </a:ln>
                          <a:solidFill>
                            <a:srgbClr val="000000"/>
                          </a:solidFill>
                          <a:effectLst/>
                          <a:latin typeface="Calibri" charset="0"/>
                          <a:ea typeface="ＭＳ Ｐゴシック" charset="0"/>
                          <a:cs typeface="Arial" charset="0"/>
                        </a:rPr>
                        <a:t>7</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 b="1" i="0" u="none" strike="noStrike" cap="none" normalizeH="0" baseline="0">
                          <a:ln>
                            <a:noFill/>
                          </a:ln>
                          <a:solidFill>
                            <a:srgbClr val="000000"/>
                          </a:solidFill>
                          <a:effectLst/>
                          <a:latin typeface="Calibri" charset="0"/>
                          <a:ea typeface="ＭＳ Ｐゴシック" charset="0"/>
                          <a:cs typeface="Arial" charset="0"/>
                        </a:rPr>
                        <a:t>Se situer dans l</a:t>
                      </a:r>
                      <a:r>
                        <a:rPr kumimoji="0" lang="ja-JP" altLang="fr-FR" sz="100" b="1" i="0" u="none" strike="noStrike" cap="none" normalizeH="0" baseline="0">
                          <a:ln>
                            <a:noFill/>
                          </a:ln>
                          <a:solidFill>
                            <a:srgbClr val="000000"/>
                          </a:solidFill>
                          <a:effectLst/>
                          <a:latin typeface="Calibri" charset="0"/>
                          <a:ea typeface="ＭＳ Ｐゴシック" charset="0"/>
                          <a:cs typeface="Arial" charset="0"/>
                        </a:rPr>
                        <a:t>’</a:t>
                      </a:r>
                      <a:r>
                        <a:rPr kumimoji="0" lang="fr-FR" sz="100" b="1" i="0" u="none" strike="noStrike" cap="none" normalizeH="0" baseline="0">
                          <a:ln>
                            <a:noFill/>
                          </a:ln>
                          <a:solidFill>
                            <a:srgbClr val="000000"/>
                          </a:solidFill>
                          <a:effectLst/>
                          <a:latin typeface="Calibri" charset="0"/>
                          <a:ea typeface="ＭＳ Ｐゴシック" charset="0"/>
                          <a:cs typeface="Arial" charset="0"/>
                        </a:rPr>
                        <a:t>espace et dans le temps</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solidFill>
                      <a:srgbClr val="DAEEF3"/>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OTSCIS.1.1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lnTlToBr>
                      <a:noFill/>
                    </a:lnTlToBr>
                    <a:lnBlToTr>
                      <a:noFill/>
                    </a:lnBlToTr>
                    <a:solidFill>
                      <a:srgbClr val="B7DEE8"/>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A"/>
                          </a:solidFill>
                          <a:effectLst/>
                          <a:latin typeface="Calibri" charset="0"/>
                          <a:ea typeface="ＭＳ Ｐゴシック" charset="0"/>
                          <a:cs typeface="Arial" charset="0"/>
                        </a:rPr>
                        <a:t>Regrouper des objets en familles et lignées.</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OTSCIS.1.1.1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B7DEE8"/>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L</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évolution des objets.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rowSpan="5" gridSpan="4">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Cette thématique a vocation à conduire les élèves à comparer et analyser les objets et systèmes techniques. Considérant que la technologie n</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est pas extérieure à la société, il s</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agit de nouer des liens avec le monde social. C</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est à l</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occasion de croisements disciplinaires et en traitant de questions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actualité que cette thématique devient « matière » à relier et à contextualiser. La notion de respect des usages des objets communicants inclut le respect de la propriété intellectuelle dans le cadre de productions originales et personnelles. Elle interroge les élèves sur le respect dû à chaque individu dans et en dehors de la classe.</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rowSpan="5" hMerge="1">
                  <a:txBody>
                    <a:bodyPr/>
                    <a:lstStyle/>
                    <a:p>
                      <a:endParaRPr lang="fr-FR"/>
                    </a:p>
                  </a:txBody>
                  <a:tcPr/>
                </a:tc>
                <a:tc rowSpan="5" hMerge="1">
                  <a:txBody>
                    <a:bodyPr/>
                    <a:lstStyle/>
                    <a:p>
                      <a:endParaRPr lang="fr-FR"/>
                    </a:p>
                  </a:txBody>
                  <a:tcPr/>
                </a:tc>
                <a:tc rowSpan="5" hMerge="1">
                  <a:txBody>
                    <a:bodyPr/>
                    <a:lstStyle/>
                    <a:p>
                      <a:endParaRPr lang="fr-FR"/>
                    </a:p>
                  </a:txBody>
                  <a:tcPr/>
                </a:tc>
                <a:extLst>
                  <a:ext uri="{0D108BD9-81ED-4DB2-BD59-A6C34878D82A}">
                    <a16:rowId xmlns:a16="http://schemas.microsoft.com/office/drawing/2014/main" val="10033"/>
                  </a:ext>
                </a:extLst>
              </a:tr>
              <a:tr h="52388">
                <a:tc vMerge="1">
                  <a:txBody>
                    <a:bodyPr/>
                    <a:lstStyle/>
                    <a:p>
                      <a:endParaRPr lang="fr-FR"/>
                    </a:p>
                  </a:txBody>
                  <a:tcPr/>
                </a:tc>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CT 7.1</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A"/>
                          </a:solidFill>
                          <a:effectLst/>
                          <a:latin typeface="Calibri" charset="0"/>
                          <a:ea typeface="ＭＳ Ｐゴシック" charset="0"/>
                          <a:cs typeface="Arial" charset="0"/>
                        </a:rPr>
                        <a:t>► Regrouper des objets en familles et lignées.</a:t>
                      </a:r>
                    </a:p>
                  </a:txBody>
                  <a:tcPr marL="11760"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OTSCIS.1.1</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B7DEE8"/>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solidFill>
                      <a:srgbClr val="B7DEE8"/>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OTSCIS.1.1.2</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B7DEE8"/>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Impacts sociétaux et environnementaux dus aux objets.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gridSpan="4"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extLst>
                  <a:ext uri="{0D108BD9-81ED-4DB2-BD59-A6C34878D82A}">
                    <a16:rowId xmlns:a16="http://schemas.microsoft.com/office/drawing/2014/main" val="10034"/>
                  </a:ext>
                </a:extLst>
              </a:tr>
              <a:tr h="65088">
                <a:tc vMerge="1">
                  <a:txBody>
                    <a:bodyPr/>
                    <a:lstStyle/>
                    <a:p>
                      <a:endParaRPr lang="fr-FR"/>
                    </a:p>
                  </a:txBody>
                  <a:tcPr/>
                </a:tc>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CT 7.2</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A"/>
                          </a:solidFill>
                          <a:effectLst/>
                          <a:latin typeface="Calibri" charset="0"/>
                          <a:ea typeface="ＭＳ Ｐゴシック" charset="0"/>
                          <a:cs typeface="Arial" charset="0"/>
                        </a:rPr>
                        <a:t>► Relier les évolutions technologiques aux inventions et innovations qui marquent des ruptures dans les solutions techniques. </a:t>
                      </a:r>
                    </a:p>
                  </a:txBody>
                  <a:tcPr marL="11760"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solidFill>
                      <a:srgbClr val="DAEEF3"/>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OTSCIS.1.2</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B7DEE8"/>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solidFill>
                      <a:srgbClr val="B7DEE8"/>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OTSCIS.1.1.3</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B7DEE8"/>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Cycle de vie.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gridSpan="4"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extLst>
                  <a:ext uri="{0D108BD9-81ED-4DB2-BD59-A6C34878D82A}">
                    <a16:rowId xmlns:a16="http://schemas.microsoft.com/office/drawing/2014/main" val="10035"/>
                  </a:ext>
                </a:extLst>
              </a:tr>
              <a:tr h="71438">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lnTlToBr>
                      <a:noFill/>
                    </a:lnTlToBr>
                    <a:lnBlToTr>
                      <a:noFill/>
                    </a:lnBlToTr>
                    <a:solidFill>
                      <a:srgbClr val="B7DEE8"/>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OTSCIS.1.1.4</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B7DEE8"/>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Les règles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un usage raisonné des objets communicants respectant la propriété intellectuelle et l</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intégrité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autrui.</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gridSpan="4"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extLst>
                  <a:ext uri="{0D108BD9-81ED-4DB2-BD59-A6C34878D82A}">
                    <a16:rowId xmlns:a16="http://schemas.microsoft.com/office/drawing/2014/main" val="10036"/>
                  </a:ext>
                </a:extLst>
              </a:tr>
              <a:tr h="90488">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gridSpan="2">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200" b="0" i="1" u="none" strike="noStrike" cap="none" normalizeH="0" baseline="0">
                          <a:ln>
                            <a:noFill/>
                          </a:ln>
                          <a:solidFill>
                            <a:srgbClr val="000000"/>
                          </a:solidFill>
                          <a:effectLst/>
                          <a:latin typeface="Arial" charset="0"/>
                          <a:ea typeface="ＭＳ Ｐゴシック" charset="0"/>
                          <a:cs typeface="Arial" charset="0"/>
                        </a:rPr>
                        <a:t>Les compétences suivantes, spécifiques au programme de technologie, ne sont pas citées dans le tableau des compétences travaillées mais elles permettent néanmoins de travailler certaines compétences du socle commun.</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FF"/>
                    </a:solidFill>
                  </a:tcPr>
                </a:tc>
                <a:tc hMerge="1">
                  <a:txBody>
                    <a:bodyPr/>
                    <a:lstStyle/>
                    <a:p>
                      <a:endParaRPr lang="fr-FR"/>
                    </a:p>
                  </a:txBody>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OTSCIS.1.2</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B7DEE8"/>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A"/>
                          </a:solidFill>
                          <a:effectLst/>
                          <a:latin typeface="Calibri" charset="0"/>
                          <a:ea typeface="ＭＳ Ｐゴシック" charset="0"/>
                          <a:cs typeface="Arial" charset="0"/>
                        </a:rPr>
                        <a:t>Relier les évolutions technologiques aux inventions et innovations qui marquent des ruptures dans les solutions techniques.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ctr" horzOverflow="overflow">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a:noFill/>
                    </a:lnB>
                    <a:lnTlToBr>
                      <a:noFill/>
                    </a:lnTlToBr>
                    <a:lnBlToTr>
                      <a:noFill/>
                    </a:lnBlToTr>
                    <a:solidFill>
                      <a:srgbClr val="FFFFFF"/>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horzOverflow="overflow">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gridSpan="4"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extLst>
                  <a:ext uri="{0D108BD9-81ED-4DB2-BD59-A6C34878D82A}">
                    <a16:rowId xmlns:a16="http://schemas.microsoft.com/office/drawing/2014/main" val="10037"/>
                  </a:ext>
                </a:extLst>
              </a:tr>
              <a:tr h="95250">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gridSpan="2">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Calibri" charset="0"/>
                          <a:ea typeface="ＭＳ Ｐゴシック" charset="0"/>
                          <a:cs typeface="Arial" charset="0"/>
                        </a:rPr>
                        <a:t>Compétences spécifiques au programme de technologie</a:t>
                      </a:r>
                    </a:p>
                  </a:txBody>
                  <a:tcPr marL="1307" marR="1307" marT="1307"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DAEEF3"/>
                    </a:solidFill>
                  </a:tcPr>
                </a:tc>
                <a:tc hMerge="1">
                  <a:txBody>
                    <a:bodyPr/>
                    <a:lstStyle/>
                    <a:p>
                      <a:endParaRPr lang="fr-FR"/>
                    </a:p>
                  </a:txBody>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a:noFill/>
                    </a:lnR>
                    <a:lnT>
                      <a:noFill/>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OTSCIS.1.3</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B7DEE8"/>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A"/>
                          </a:solidFill>
                          <a:effectLst/>
                          <a:latin typeface="Calibri" charset="0"/>
                          <a:ea typeface="ＭＳ Ｐゴシック" charset="0"/>
                          <a:cs typeface="Arial" charset="0"/>
                        </a:rPr>
                        <a:t>Comparer et commenter les évolutions des objets en articulant différents points de vue : fonctionnel, structurel, environnemental, technique, scientifique, social, historique, économique.</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ctr" horzOverflow="overflow">
                    <a:lnL w="6350" cap="flat" cmpd="sng" algn="ctr">
                      <a:solidFill>
                        <a:srgbClr val="000000"/>
                      </a:solidFill>
                      <a:prstDash val="solid"/>
                      <a:round/>
                      <a:headEnd type="none" w="med" len="med"/>
                      <a:tailEnd type="none" w="med" len="med"/>
                    </a:lnL>
                    <a:lnR>
                      <a:noFill/>
                    </a:lnR>
                    <a:lnT>
                      <a:noFill/>
                    </a:lnT>
                    <a:lnB w="635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horzOverflow="overflow">
                    <a:lnL>
                      <a:noFill/>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endParaRPr kumimoji="0" lang="fr-FR" sz="1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endParaRPr kumimoji="0" lang="fr-FR" sz="1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endParaRPr kumimoji="0" lang="fr-FR" sz="1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endParaRPr kumimoji="0" lang="fr-FR" sz="1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10038"/>
                  </a:ext>
                </a:extLst>
              </a:tr>
              <a:tr h="71438">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solidFill>
                      <a:srgbClr val="FFFFFF"/>
                    </a:solidFill>
                  </a:tcPr>
                </a:tc>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CS 1.5</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A"/>
                          </a:solidFill>
                          <a:effectLst/>
                          <a:latin typeface="Calibri" charset="0"/>
                          <a:ea typeface="ＭＳ Ｐゴシック" charset="0"/>
                          <a:cs typeface="Arial" charset="0"/>
                        </a:rPr>
                        <a:t>► Respecter une procédure de travail garantissant un résultat en respectant les règles de sécurité et d</a:t>
                      </a:r>
                      <a:r>
                        <a:rPr kumimoji="0" lang="ja-JP" altLang="fr-FR" sz="200" b="0" i="0" u="none" strike="noStrike" cap="none" normalizeH="0" baseline="0">
                          <a:ln>
                            <a:noFill/>
                          </a:ln>
                          <a:solidFill>
                            <a:srgbClr val="00000A"/>
                          </a:solidFill>
                          <a:effectLst/>
                          <a:latin typeface="Calibri" charset="0"/>
                          <a:ea typeface="ＭＳ Ｐゴシック" charset="0"/>
                          <a:cs typeface="Arial" charset="0"/>
                        </a:rPr>
                        <a:t>’</a:t>
                      </a:r>
                      <a:r>
                        <a:rPr kumimoji="0" lang="fr-FR" sz="200" b="0" i="0" u="none" strike="noStrike" cap="none" normalizeH="0" baseline="0">
                          <a:ln>
                            <a:noFill/>
                          </a:ln>
                          <a:solidFill>
                            <a:srgbClr val="00000A"/>
                          </a:solidFill>
                          <a:effectLst/>
                          <a:latin typeface="Calibri" charset="0"/>
                          <a:ea typeface="ＭＳ Ｐゴシック" charset="0"/>
                          <a:cs typeface="Arial" charset="0"/>
                        </a:rPr>
                        <a:t>utilisation des outils mis à disposition.</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MSOST.1.1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OTSCIS.1.4</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lnTlToBr>
                      <a:noFill/>
                    </a:lnTlToBr>
                    <a:lnBlToTr>
                      <a:noFill/>
                    </a:lnBlToTr>
                    <a:solidFill>
                      <a:srgbClr val="B7DEE8"/>
                    </a:solidFill>
                  </a:tcPr>
                </a:tc>
                <a:tc>
                  <a:txBody>
                    <a:bodyPr/>
                    <a:lstStyle/>
                    <a:p>
                      <a:pPr marL="0" marR="0" lvl="0" indent="0" algn="just"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Élaborer un document qui synthétise ces comparaisons et ces commentaires.</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OTSCIS.1.4.1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B7DEE8"/>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Outils numériques de présentation.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endParaRPr kumimoji="0" lang="fr-FR" sz="1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horzOverflow="overflow">
                    <a:lnL>
                      <a:noFill/>
                    </a:lnL>
                    <a:lnR>
                      <a:noFill/>
                    </a:lnR>
                    <a:lnT>
                      <a:noFill/>
                    </a:lnT>
                    <a:lnB>
                      <a:noFill/>
                    </a:lnB>
                    <a:lnTlToBr>
                      <a:noFill/>
                    </a:lnTlToBr>
                    <a:lnBlToTr>
                      <a:noFill/>
                    </a:lnBlToTr>
                    <a:no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endParaRPr kumimoji="0" lang="fr-FR" sz="1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horzOverflow="overflow">
                    <a:lnL>
                      <a:noFill/>
                    </a:lnL>
                    <a:lnR>
                      <a:noFill/>
                    </a:lnR>
                    <a:lnT>
                      <a:noFill/>
                    </a:lnT>
                    <a:lnB>
                      <a:noFill/>
                    </a:lnB>
                    <a:lnTlToBr>
                      <a:noFill/>
                    </a:lnTlToBr>
                    <a:lnBlToTr>
                      <a:noFill/>
                    </a:lnBlToTr>
                    <a:no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endParaRPr kumimoji="0" lang="fr-FR" sz="1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horzOverflow="overflow">
                    <a:lnL>
                      <a:noFill/>
                    </a:lnL>
                    <a:lnR>
                      <a:noFill/>
                    </a:lnR>
                    <a:lnT>
                      <a:noFill/>
                    </a:lnT>
                    <a:lnB>
                      <a:noFill/>
                    </a:lnB>
                    <a:lnTlToBr>
                      <a:noFill/>
                    </a:lnTlToBr>
                    <a:lnBlToTr>
                      <a:noFill/>
                    </a:lnBlToTr>
                    <a:no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endParaRPr kumimoji="0" lang="fr-FR" sz="1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39"/>
                  </a:ext>
                </a:extLst>
              </a:tr>
              <a:tr h="44450">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solidFill>
                      <a:srgbClr val="FFFFFF"/>
                    </a:solidFill>
                  </a:tcPr>
                </a:tc>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CS 1.6</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A"/>
                          </a:solidFill>
                          <a:effectLst/>
                          <a:latin typeface="Calibri" charset="0"/>
                          <a:ea typeface="ＭＳ Ｐゴシック" charset="0"/>
                          <a:cs typeface="Arial" charset="0"/>
                        </a:rPr>
                        <a:t>► Analyser le fonctionnement et la structure d</a:t>
                      </a:r>
                      <a:r>
                        <a:rPr kumimoji="0" lang="ja-JP" altLang="fr-FR" sz="100" b="0" i="0" u="none" strike="noStrike" cap="none" normalizeH="0" baseline="0">
                          <a:ln>
                            <a:noFill/>
                          </a:ln>
                          <a:solidFill>
                            <a:srgbClr val="00000A"/>
                          </a:solidFill>
                          <a:effectLst/>
                          <a:latin typeface="Calibri" charset="0"/>
                          <a:ea typeface="ＭＳ Ｐゴシック" charset="0"/>
                          <a:cs typeface="Arial" charset="0"/>
                        </a:rPr>
                        <a:t>’</a:t>
                      </a:r>
                      <a:r>
                        <a:rPr kumimoji="0" lang="fr-FR" sz="100" b="0" i="0" u="none" strike="noStrike" cap="none" normalizeH="0" baseline="0">
                          <a:ln>
                            <a:noFill/>
                          </a:ln>
                          <a:solidFill>
                            <a:srgbClr val="00000A"/>
                          </a:solidFill>
                          <a:effectLst/>
                          <a:latin typeface="Calibri" charset="0"/>
                          <a:ea typeface="ＭＳ Ｐゴシック" charset="0"/>
                          <a:cs typeface="Arial" charset="0"/>
                        </a:rPr>
                        <a:t>un objet, identifier les entrées et sorties.</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MSOST.1.3</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lnTlToBr>
                      <a:noFill/>
                    </a:lnTlToBr>
                    <a:lnBlToTr>
                      <a:noFill/>
                    </a:lnBlToTr>
                    <a:solidFill>
                      <a:srgbClr val="B7DEE8"/>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OTSCIS.1.4.2</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B7DEE8"/>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Charte graphique.</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endParaRPr kumimoji="0" lang="fr-FR" sz="1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horzOverflow="overflow">
                    <a:lnL>
                      <a:noFill/>
                    </a:lnL>
                    <a:lnR>
                      <a:noFill/>
                    </a:lnR>
                    <a:lnT>
                      <a:noFill/>
                    </a:lnT>
                    <a:lnB>
                      <a:noFill/>
                    </a:lnB>
                    <a:lnTlToBr>
                      <a:noFill/>
                    </a:lnTlToBr>
                    <a:lnBlToTr>
                      <a:noFill/>
                    </a:lnBlToTr>
                    <a:no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endParaRPr kumimoji="0" lang="fr-FR" sz="1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horzOverflow="overflow">
                    <a:lnL>
                      <a:noFill/>
                    </a:lnL>
                    <a:lnR>
                      <a:noFill/>
                    </a:lnR>
                    <a:lnT>
                      <a:noFill/>
                    </a:lnT>
                    <a:lnB>
                      <a:noFill/>
                    </a:lnB>
                    <a:lnTlToBr>
                      <a:noFill/>
                    </a:lnTlToBr>
                    <a:lnBlToTr>
                      <a:noFill/>
                    </a:lnBlToTr>
                    <a:no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endParaRPr kumimoji="0" lang="fr-FR" sz="1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horzOverflow="overflow">
                    <a:lnL>
                      <a:noFill/>
                    </a:lnL>
                    <a:lnR>
                      <a:noFill/>
                    </a:lnR>
                    <a:lnT>
                      <a:noFill/>
                    </a:lnT>
                    <a:lnB>
                      <a:noFill/>
                    </a:lnB>
                    <a:lnTlToBr>
                      <a:noFill/>
                    </a:lnTlToBr>
                    <a:lnBlToTr>
                      <a:noFill/>
                    </a:lnBlToTr>
                    <a:no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endParaRPr kumimoji="0" lang="fr-FR" sz="1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40"/>
                  </a:ext>
                </a:extLst>
              </a:tr>
              <a:tr h="44450">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solidFill>
                      <a:srgbClr val="FFFFFF"/>
                    </a:solidFill>
                  </a:tcPr>
                </a:tc>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CS 1.7</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A"/>
                          </a:solidFill>
                          <a:effectLst/>
                          <a:latin typeface="Calibri" charset="0"/>
                          <a:ea typeface="ＭＳ Ｐゴシック" charset="0"/>
                          <a:cs typeface="Arial" charset="0"/>
                        </a:rPr>
                        <a:t>► Interpréter des résultats expérimentaux, en tirer une conclusion et la communiquer en argumentant.</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MSOST.1.7</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Calibri" charset="0"/>
                          <a:ea typeface="ＭＳ Ｐゴシック" charset="0"/>
                          <a:cs typeface="Arial" charset="0"/>
                        </a:rPr>
                        <a:t>OTSCIS.2</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B7DEE8"/>
                    </a:solid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A"/>
                          </a:solidFill>
                          <a:effectLst/>
                          <a:latin typeface="Calibri" charset="0"/>
                          <a:ea typeface="ＭＳ Ｐゴシック" charset="0"/>
                          <a:cs typeface="Arial" charset="0"/>
                        </a:rPr>
                        <a:t>Exprimer sa pensée à l</a:t>
                      </a:r>
                      <a:r>
                        <a:rPr kumimoji="0" lang="ja-JP" altLang="fr-FR" sz="200" b="1" i="0" u="none" strike="noStrike" cap="none" normalizeH="0" baseline="0">
                          <a:ln>
                            <a:noFill/>
                          </a:ln>
                          <a:solidFill>
                            <a:srgbClr val="00000A"/>
                          </a:solidFill>
                          <a:effectLst/>
                          <a:latin typeface="Calibri" charset="0"/>
                          <a:ea typeface="ＭＳ Ｐゴシック" charset="0"/>
                          <a:cs typeface="Arial" charset="0"/>
                        </a:rPr>
                        <a:t>’</a:t>
                      </a:r>
                      <a:r>
                        <a:rPr kumimoji="0" lang="fr-FR" sz="200" b="1" i="0" u="none" strike="noStrike" cap="none" normalizeH="0" baseline="0">
                          <a:ln>
                            <a:noFill/>
                          </a:ln>
                          <a:solidFill>
                            <a:srgbClr val="00000A"/>
                          </a:solidFill>
                          <a:effectLst/>
                          <a:latin typeface="Calibri" charset="0"/>
                          <a:ea typeface="ＭＳ Ｐゴシック" charset="0"/>
                          <a:cs typeface="Arial" charset="0"/>
                        </a:rPr>
                        <a:t>aide d</a:t>
                      </a:r>
                      <a:r>
                        <a:rPr kumimoji="0" lang="ja-JP" altLang="fr-FR" sz="200" b="1" i="0" u="none" strike="noStrike" cap="none" normalizeH="0" baseline="0">
                          <a:ln>
                            <a:noFill/>
                          </a:ln>
                          <a:solidFill>
                            <a:srgbClr val="00000A"/>
                          </a:solidFill>
                          <a:effectLst/>
                          <a:latin typeface="Calibri" charset="0"/>
                          <a:ea typeface="ＭＳ Ｐゴシック" charset="0"/>
                          <a:cs typeface="Arial" charset="0"/>
                        </a:rPr>
                        <a:t>’</a:t>
                      </a:r>
                      <a:r>
                        <a:rPr kumimoji="0" lang="fr-FR" sz="200" b="1" i="0" u="none" strike="noStrike" cap="none" normalizeH="0" baseline="0">
                          <a:ln>
                            <a:noFill/>
                          </a:ln>
                          <a:solidFill>
                            <a:srgbClr val="00000A"/>
                          </a:solidFill>
                          <a:effectLst/>
                          <a:latin typeface="Calibri" charset="0"/>
                          <a:ea typeface="ＭＳ Ｐゴシック" charset="0"/>
                          <a:cs typeface="Arial" charset="0"/>
                        </a:rPr>
                        <a:t>outils de description adaptés</a:t>
                      </a:r>
                    </a:p>
                  </a:txBody>
                  <a:tcPr marL="1307" marR="1307" marT="1307" marB="0" anchor="ctr" horzOverflow="overflow">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B6DDE8"/>
                    </a:solid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ctr" horzOverflow="overflow">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ctr" horzOverflow="overflow">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endParaRPr kumimoji="0" lang="fr-FR" sz="1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horzOverflow="overflow">
                    <a:lnL>
                      <a:noFill/>
                    </a:lnL>
                    <a:lnR>
                      <a:noFill/>
                    </a:lnR>
                    <a:lnT>
                      <a:noFill/>
                    </a:lnT>
                    <a:lnB>
                      <a:noFill/>
                    </a:lnB>
                    <a:lnTlToBr>
                      <a:noFill/>
                    </a:lnTlToBr>
                    <a:lnBlToTr>
                      <a:noFill/>
                    </a:lnBlToTr>
                    <a:no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endParaRPr kumimoji="0" lang="fr-FR" sz="1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horzOverflow="overflow">
                    <a:lnL>
                      <a:noFill/>
                    </a:lnL>
                    <a:lnR>
                      <a:noFill/>
                    </a:lnR>
                    <a:lnT>
                      <a:noFill/>
                    </a:lnT>
                    <a:lnB>
                      <a:noFill/>
                    </a:lnB>
                    <a:lnTlToBr>
                      <a:noFill/>
                    </a:lnTlToBr>
                    <a:lnBlToTr>
                      <a:noFill/>
                    </a:lnBlToTr>
                    <a:no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endParaRPr kumimoji="0" lang="fr-FR" sz="1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horzOverflow="overflow">
                    <a:lnL>
                      <a:noFill/>
                    </a:lnL>
                    <a:lnR>
                      <a:noFill/>
                    </a:lnR>
                    <a:lnT>
                      <a:noFill/>
                    </a:lnT>
                    <a:lnB>
                      <a:noFill/>
                    </a:lnB>
                    <a:lnTlToBr>
                      <a:noFill/>
                    </a:lnTlToBr>
                    <a:lnBlToTr>
                      <a:noFill/>
                    </a:lnBlToTr>
                    <a:no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endParaRPr kumimoji="0" lang="fr-FR" sz="1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41"/>
                  </a:ext>
                </a:extLst>
              </a:tr>
              <a:tr h="63500">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solidFill>
                      <a:srgbClr val="FFFFFF"/>
                    </a:solidFill>
                  </a:tcPr>
                </a:tc>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CS 1.8</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A"/>
                          </a:solidFill>
                          <a:effectLst/>
                          <a:latin typeface="Calibri" charset="0"/>
                          <a:ea typeface="ＭＳ Ｐゴシック" charset="0"/>
                          <a:cs typeface="Arial" charset="0"/>
                        </a:rPr>
                        <a:t>► Utiliser une modélisation pour comprendre, formaliser, partager, construire, investiguer, prouver.</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MSOST.2.1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rowSpan="4">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OTSCIS.2.1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B7DEE8"/>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A"/>
                          </a:solidFill>
                          <a:effectLst/>
                          <a:latin typeface="Calibri" charset="0"/>
                          <a:ea typeface="ＭＳ Ｐゴシック" charset="0"/>
                          <a:cs typeface="Arial" charset="0"/>
                        </a:rPr>
                        <a:t>Exprimer sa pensée à l</a:t>
                      </a:r>
                      <a:r>
                        <a:rPr kumimoji="0" lang="ja-JP" altLang="fr-FR" sz="200" b="0" i="0" u="none" strike="noStrike" cap="none" normalizeH="0" baseline="0">
                          <a:ln>
                            <a:noFill/>
                          </a:ln>
                          <a:solidFill>
                            <a:srgbClr val="00000A"/>
                          </a:solidFill>
                          <a:effectLst/>
                          <a:latin typeface="Calibri" charset="0"/>
                          <a:ea typeface="ＭＳ Ｐゴシック" charset="0"/>
                          <a:cs typeface="Arial" charset="0"/>
                        </a:rPr>
                        <a:t>’</a:t>
                      </a:r>
                      <a:r>
                        <a:rPr kumimoji="0" lang="fr-FR" sz="200" b="0" i="0" u="none" strike="noStrike" cap="none" normalizeH="0" baseline="0">
                          <a:ln>
                            <a:noFill/>
                          </a:ln>
                          <a:solidFill>
                            <a:srgbClr val="00000A"/>
                          </a:solidFill>
                          <a:effectLst/>
                          <a:latin typeface="Calibri" charset="0"/>
                          <a:ea typeface="ＭＳ Ｐゴシック" charset="0"/>
                          <a:cs typeface="Arial" charset="0"/>
                        </a:rPr>
                        <a:t>aide d</a:t>
                      </a:r>
                      <a:r>
                        <a:rPr kumimoji="0" lang="ja-JP" altLang="fr-FR" sz="200" b="0" i="0" u="none" strike="noStrike" cap="none" normalizeH="0" baseline="0">
                          <a:ln>
                            <a:noFill/>
                          </a:ln>
                          <a:solidFill>
                            <a:srgbClr val="00000A"/>
                          </a:solidFill>
                          <a:effectLst/>
                          <a:latin typeface="Calibri" charset="0"/>
                          <a:ea typeface="ＭＳ Ｐゴシック" charset="0"/>
                          <a:cs typeface="Arial" charset="0"/>
                        </a:rPr>
                        <a:t>’</a:t>
                      </a:r>
                      <a:r>
                        <a:rPr kumimoji="0" lang="fr-FR" sz="200" b="0" i="0" u="none" strike="noStrike" cap="none" normalizeH="0" baseline="0">
                          <a:ln>
                            <a:noFill/>
                          </a:ln>
                          <a:solidFill>
                            <a:srgbClr val="00000A"/>
                          </a:solidFill>
                          <a:effectLst/>
                          <a:latin typeface="Calibri" charset="0"/>
                          <a:ea typeface="ＭＳ Ｐゴシック" charset="0"/>
                          <a:cs typeface="Arial" charset="0"/>
                        </a:rPr>
                        <a:t>outils de description adaptés : croquis, schémas, graphes, diagrammes, tableaux.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OTSCIS.2.1.1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B7DEE8"/>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Croquis à main levée.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endParaRPr kumimoji="0" lang="fr-FR" sz="1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horzOverflow="overflow">
                    <a:lnL>
                      <a:noFill/>
                    </a:lnL>
                    <a:lnR>
                      <a:noFill/>
                    </a:lnR>
                    <a:lnT>
                      <a:noFill/>
                    </a:lnT>
                    <a:lnB>
                      <a:noFill/>
                    </a:lnB>
                    <a:lnTlToBr>
                      <a:noFill/>
                    </a:lnTlToBr>
                    <a:lnBlToTr>
                      <a:noFill/>
                    </a:lnBlToTr>
                    <a:no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endParaRPr kumimoji="0" lang="fr-FR" sz="1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horzOverflow="overflow">
                    <a:lnL>
                      <a:noFill/>
                    </a:lnL>
                    <a:lnR>
                      <a:noFill/>
                    </a:lnR>
                    <a:lnT>
                      <a:noFill/>
                    </a:lnT>
                    <a:lnB>
                      <a:noFill/>
                    </a:lnB>
                    <a:lnTlToBr>
                      <a:noFill/>
                    </a:lnTlToBr>
                    <a:lnBlToTr>
                      <a:noFill/>
                    </a:lnBlToTr>
                    <a:no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endParaRPr kumimoji="0" lang="fr-FR" sz="1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horzOverflow="overflow">
                    <a:lnL>
                      <a:noFill/>
                    </a:lnL>
                    <a:lnR>
                      <a:noFill/>
                    </a:lnR>
                    <a:lnT>
                      <a:noFill/>
                    </a:lnT>
                    <a:lnB>
                      <a:noFill/>
                    </a:lnB>
                    <a:lnTlToBr>
                      <a:noFill/>
                    </a:lnTlToBr>
                    <a:lnBlToTr>
                      <a:noFill/>
                    </a:lnBlToTr>
                    <a:no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endParaRPr kumimoji="0" lang="fr-FR" sz="1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42"/>
                  </a:ext>
                </a:extLst>
              </a:tr>
              <a:tr h="57150">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solidFill>
                      <a:srgbClr val="FFFFFF"/>
                    </a:solidFill>
                  </a:tcPr>
                </a:tc>
                <a:tc gridSpan="6">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DAEEF3"/>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vMerge="1">
                  <a:txBody>
                    <a:bodyPr/>
                    <a:lstStyle/>
                    <a:p>
                      <a:endParaRPr lang="fr-FR"/>
                    </a:p>
                  </a:txBody>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OTSCIS.2.1.2</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B7DEE8"/>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Différents schémas.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43"/>
                  </a:ext>
                </a:extLst>
              </a:tr>
              <a:tr h="31750">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CS 5.6</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 Comprendre le fonctionnement d</a:t>
                      </a:r>
                      <a:r>
                        <a:rPr kumimoji="0" lang="ja-JP" altLang="fr-FR" sz="100" b="0" i="0" u="none" strike="noStrike" cap="none" normalizeH="0" baseline="0">
                          <a:ln>
                            <a:noFill/>
                          </a:ln>
                          <a:solidFill>
                            <a:srgbClr val="000000"/>
                          </a:solidFill>
                          <a:effectLst/>
                          <a:latin typeface="Calibri" charset="0"/>
                          <a:ea typeface="ＭＳ Ｐゴシック" charset="0"/>
                          <a:cs typeface="Arial" charset="0"/>
                        </a:rPr>
                        <a:t>’</a:t>
                      </a:r>
                      <a:r>
                        <a:rPr kumimoji="0" lang="fr-FR" sz="100" b="0" i="0" u="none" strike="noStrike" cap="none" normalizeH="0" baseline="0">
                          <a:ln>
                            <a:noFill/>
                          </a:ln>
                          <a:solidFill>
                            <a:srgbClr val="000000"/>
                          </a:solidFill>
                          <a:effectLst/>
                          <a:latin typeface="Calibri" charset="0"/>
                          <a:ea typeface="ＭＳ Ｐゴシック" charset="0"/>
                          <a:cs typeface="Arial" charset="0"/>
                        </a:rPr>
                        <a:t>un réseau informatique.</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IP.1.1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D8E4BC"/>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vMerge="1">
                  <a:txBody>
                    <a:bodyPr/>
                    <a:lstStyle/>
                    <a:p>
                      <a:endParaRPr lang="fr-FR"/>
                    </a:p>
                  </a:txBody>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OTSCIS.2.1.3</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B7DEE8"/>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Carte heuristique.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44"/>
                  </a:ext>
                </a:extLst>
              </a:tr>
              <a:tr h="65088">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CS 5.7</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FF"/>
                    </a:solidFill>
                  </a:tcPr>
                </a:tc>
                <a:tc>
                  <a:txBody>
                    <a:bodyPr/>
                    <a:lstStyle/>
                    <a:p>
                      <a:pPr marL="0" marR="0" lvl="0" indent="0" algn="just" defTabSz="457200" rtl="0" eaLnBrk="1" fontAlgn="ctr" latinLnBrk="0" hangingPunct="1">
                        <a:lnSpc>
                          <a:spcPct val="100000"/>
                        </a:lnSpc>
                        <a:spcBef>
                          <a:spcPct val="0"/>
                        </a:spcBef>
                        <a:spcAft>
                          <a:spcPct val="0"/>
                        </a:spcAft>
                        <a:buClrTx/>
                        <a:buSzTx/>
                        <a:buFontTx/>
                        <a:buNone/>
                        <a:tabLst/>
                      </a:pPr>
                      <a:r>
                        <a:rPr kumimoji="0" lang="fr-FR" sz="100" b="0" i="0" u="none" strike="noStrike" cap="none" normalizeH="0" baseline="0">
                          <a:ln>
                            <a:noFill/>
                          </a:ln>
                          <a:solidFill>
                            <a:srgbClr val="000000"/>
                          </a:solidFill>
                          <a:effectLst/>
                          <a:latin typeface="Calibri" charset="0"/>
                          <a:ea typeface="ＭＳ Ｐゴシック" charset="0"/>
                          <a:cs typeface="Arial" charset="0"/>
                        </a:rPr>
                        <a:t>► Analyser le comportement attendu d</a:t>
                      </a:r>
                      <a:r>
                        <a:rPr kumimoji="0" lang="ja-JP" altLang="fr-FR" sz="100" b="0" i="0" u="none" strike="noStrike" cap="none" normalizeH="0" baseline="0">
                          <a:ln>
                            <a:noFill/>
                          </a:ln>
                          <a:solidFill>
                            <a:srgbClr val="000000"/>
                          </a:solidFill>
                          <a:effectLst/>
                          <a:latin typeface="Calibri" charset="0"/>
                          <a:ea typeface="ＭＳ Ｐゴシック" charset="0"/>
                          <a:cs typeface="Arial" charset="0"/>
                        </a:rPr>
                        <a:t>’</a:t>
                      </a:r>
                      <a:r>
                        <a:rPr kumimoji="0" lang="fr-FR" sz="100" b="0" i="0" u="none" strike="noStrike" cap="none" normalizeH="0" baseline="0">
                          <a:ln>
                            <a:noFill/>
                          </a:ln>
                          <a:solidFill>
                            <a:srgbClr val="000000"/>
                          </a:solidFill>
                          <a:effectLst/>
                          <a:latin typeface="Calibri" charset="0"/>
                          <a:ea typeface="ＭＳ Ｐゴシック" charset="0"/>
                          <a:cs typeface="Arial" charset="0"/>
                        </a:rPr>
                        <a:t>un système réel et décomposer le problème posé en sous-problèmes afin de structurer un programme de commande.</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IP.2.1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D8E4BC"/>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vMerge="1">
                  <a:txBody>
                    <a:bodyPr/>
                    <a:lstStyle/>
                    <a:p>
                      <a:endParaRPr lang="fr-FR"/>
                    </a:p>
                  </a:txBody>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OTSCIS.2.1.4</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B7DEE8"/>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Notion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algorithme.</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45"/>
                  </a:ext>
                </a:extLst>
              </a:tr>
              <a:tr h="71438">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635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635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635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635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635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635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OTSCIS.2.2</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B7DEE8"/>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A"/>
                          </a:solidFill>
                          <a:effectLst/>
                          <a:latin typeface="Calibri" charset="0"/>
                          <a:ea typeface="ＭＳ Ｐゴシック" charset="0"/>
                          <a:cs typeface="Arial" charset="0"/>
                        </a:rPr>
                        <a:t>Lire, utiliser et produire, à l</a:t>
                      </a:r>
                      <a:r>
                        <a:rPr kumimoji="0" lang="ja-JP" altLang="fr-FR" sz="200" b="0" i="0" u="none" strike="noStrike" cap="none" normalizeH="0" baseline="0">
                          <a:ln>
                            <a:noFill/>
                          </a:ln>
                          <a:solidFill>
                            <a:srgbClr val="00000A"/>
                          </a:solidFill>
                          <a:effectLst/>
                          <a:latin typeface="Calibri" charset="0"/>
                          <a:ea typeface="ＭＳ Ｐゴシック" charset="0"/>
                          <a:cs typeface="Arial" charset="0"/>
                        </a:rPr>
                        <a:t>’</a:t>
                      </a:r>
                      <a:r>
                        <a:rPr kumimoji="0" lang="fr-FR" sz="200" b="0" i="0" u="none" strike="noStrike" cap="none" normalizeH="0" baseline="0">
                          <a:ln>
                            <a:noFill/>
                          </a:ln>
                          <a:solidFill>
                            <a:srgbClr val="00000A"/>
                          </a:solidFill>
                          <a:effectLst/>
                          <a:latin typeface="Calibri" charset="0"/>
                          <a:ea typeface="ＭＳ Ｐゴシック" charset="0"/>
                          <a:cs typeface="Arial" charset="0"/>
                        </a:rPr>
                        <a:t>aide d</a:t>
                      </a:r>
                      <a:r>
                        <a:rPr kumimoji="0" lang="ja-JP" altLang="fr-FR" sz="200" b="0" i="0" u="none" strike="noStrike" cap="none" normalizeH="0" baseline="0">
                          <a:ln>
                            <a:noFill/>
                          </a:ln>
                          <a:solidFill>
                            <a:srgbClr val="00000A"/>
                          </a:solidFill>
                          <a:effectLst/>
                          <a:latin typeface="Calibri" charset="0"/>
                          <a:ea typeface="ＭＳ Ｐゴシック" charset="0"/>
                          <a:cs typeface="Arial" charset="0"/>
                        </a:rPr>
                        <a:t>’</a:t>
                      </a:r>
                      <a:r>
                        <a:rPr kumimoji="0" lang="fr-FR" sz="200" b="0" i="0" u="none" strike="noStrike" cap="none" normalizeH="0" baseline="0">
                          <a:ln>
                            <a:noFill/>
                          </a:ln>
                          <a:solidFill>
                            <a:srgbClr val="00000A"/>
                          </a:solidFill>
                          <a:effectLst/>
                          <a:latin typeface="Calibri" charset="0"/>
                          <a:ea typeface="ＭＳ Ｐゴシック" charset="0"/>
                          <a:cs typeface="Arial" charset="0"/>
                        </a:rPr>
                        <a:t>outils de représentation numérique, des choix de solutions sous forme de dessins ou de schémas.</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OTSCIS.2.2.1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B7DEE8"/>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Outils numériques de description des objets techniques.</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46"/>
                  </a:ext>
                </a:extLst>
              </a:tr>
              <a:tr h="31750">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635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635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635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635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47"/>
                  </a:ext>
                </a:extLst>
              </a:tr>
              <a:tr h="31750">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48"/>
                  </a:ext>
                </a:extLst>
              </a:tr>
              <a:tr h="47625">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gridSpan="2">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1" i="1" u="none" strike="noStrike" cap="none" normalizeH="0" baseline="0">
                          <a:ln>
                            <a:noFill/>
                          </a:ln>
                          <a:solidFill>
                            <a:srgbClr val="000000"/>
                          </a:solidFill>
                          <a:effectLst/>
                          <a:latin typeface="Arial" charset="0"/>
                          <a:ea typeface="ＭＳ Ｐゴシック" charset="0"/>
                          <a:cs typeface="Arial" charset="0"/>
                        </a:rPr>
                        <a:t>Compétences travaillées</a:t>
                      </a:r>
                    </a:p>
                  </a:txBody>
                  <a:tcPr marL="1307" marR="1307" marT="1307" marB="0" anchor="b" horzOverflow="overflow">
                    <a:lnL>
                      <a:noFill/>
                    </a:lnL>
                    <a:lnR>
                      <a:noFill/>
                    </a:lnR>
                    <a:lnT>
                      <a:noFill/>
                    </a:lnT>
                    <a:lnB w="6350" cap="flat" cmpd="sng" algn="ctr">
                      <a:solidFill>
                        <a:srgbClr val="000000"/>
                      </a:solidFill>
                      <a:prstDash val="solid"/>
                      <a:round/>
                      <a:headEnd type="none" w="med" len="med"/>
                      <a:tailEnd type="none" w="med" len="med"/>
                    </a:lnB>
                    <a:lnTlToBr>
                      <a:noFill/>
                    </a:lnTlToBr>
                    <a:lnBlToTr>
                      <a:noFill/>
                    </a:lnBlToTr>
                    <a:noFill/>
                  </a:tcPr>
                </a:tc>
                <a:tc hMerge="1">
                  <a:txBody>
                    <a:bodyPr/>
                    <a:lstStyle/>
                    <a:p>
                      <a:endParaRPr lang="fr-FR"/>
                    </a:p>
                  </a:txBody>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a:noFill/>
                    </a:lnL>
                    <a:lnR>
                      <a:noFill/>
                    </a:lnR>
                    <a:lnT>
                      <a:noFill/>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just" defTabSz="457200" rtl="0" eaLnBrk="1" fontAlgn="b"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31849B"/>
                          </a:solidFill>
                          <a:effectLst/>
                          <a:latin typeface="Calibri" charset="0"/>
                          <a:ea typeface="ＭＳ Ｐゴシック" charset="0"/>
                          <a:cs typeface="Arial" charset="0"/>
                        </a:rPr>
                        <a:t>La modélisation et la simulation des objets et systèmes techniques </a:t>
                      </a:r>
                    </a:p>
                  </a:txBody>
                  <a:tcPr marL="1307" marR="1307" marT="1307" marB="0" anchor="b" horzOverflow="overflow">
                    <a:lnL>
                      <a:noFill/>
                    </a:lnL>
                    <a:lnR>
                      <a:noFill/>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49"/>
                  </a:ext>
                </a:extLst>
              </a:tr>
              <a:tr h="31750">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Arial" charset="0"/>
                          <a:ea typeface="ＭＳ Ｐゴシック" charset="0"/>
                          <a:cs typeface="Arial" charset="0"/>
                        </a:rPr>
                        <a:t>26</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1" u="none" strike="noStrike" cap="none" normalizeH="0" baseline="0">
                          <a:ln>
                            <a:noFill/>
                          </a:ln>
                          <a:solidFill>
                            <a:srgbClr val="000000"/>
                          </a:solidFill>
                          <a:effectLst/>
                          <a:latin typeface="Arial" charset="0"/>
                          <a:ea typeface="ＭＳ Ｐゴシック" charset="0"/>
                          <a:cs typeface="Arial" charset="0"/>
                        </a:rPr>
                        <a:t>organisées en 7 parties, CT1.1 à CT7.2 (colonne B)</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Arial"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Arial"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solidFill>
                      <a:srgbClr val="FFFFFF"/>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just" defTabSz="457200" rtl="0" eaLnBrk="1" fontAlgn="t"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Calibri" charset="0"/>
                          <a:ea typeface="ＭＳ Ｐゴシック" charset="0"/>
                          <a:cs typeface="Arial" charset="0"/>
                        </a:rPr>
                        <a:t>Attendus de fin de cycle</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2CDDC"/>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50"/>
                  </a:ext>
                </a:extLst>
              </a:tr>
              <a:tr h="31750">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Arial" charset="0"/>
                          <a:ea typeface="ＭＳ Ｐゴシック" charset="0"/>
                          <a:cs typeface="Arial" charset="0"/>
                        </a:rPr>
                        <a:t> </a:t>
                      </a:r>
                    </a:p>
                  </a:txBody>
                  <a:tcPr marL="1307" marR="1307" marT="1307" marB="0" anchor="b" horzOverflow="overflow">
                    <a:lnL>
                      <a:noFill/>
                    </a:lnL>
                    <a:lnR>
                      <a:noFill/>
                    </a:lnR>
                    <a:lnT w="635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Arial" charset="0"/>
                          <a:ea typeface="ＭＳ Ｐゴシック" charset="0"/>
                          <a:cs typeface="Arial" charset="0"/>
                        </a:rPr>
                        <a:t> </a:t>
                      </a:r>
                    </a:p>
                  </a:txBody>
                  <a:tcPr marL="1307" marR="1307" marT="1307" marB="0" anchor="b" horzOverflow="overflow">
                    <a:lnL>
                      <a:noFill/>
                    </a:lnL>
                    <a:lnR>
                      <a:noFill/>
                    </a:lnR>
                    <a:lnT w="635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Arial" charset="0"/>
                          <a:ea typeface="ＭＳ Ｐゴシック" charset="0"/>
                          <a:cs typeface="Arial" charset="0"/>
                        </a:rPr>
                        <a:t> </a:t>
                      </a:r>
                    </a:p>
                  </a:txBody>
                  <a:tcPr marL="1307" marR="1307" marT="1307" marB="0" anchor="b" horzOverflow="overflow">
                    <a:lnL>
                      <a:noFill/>
                    </a:lnL>
                    <a:lnR>
                      <a:noFill/>
                    </a:lnR>
                    <a:lnT w="635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just"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A"/>
                          </a:solidFill>
                          <a:effectLst/>
                          <a:latin typeface="Calibri" charset="0"/>
                          <a:ea typeface="ＭＳ Ｐゴシック" charset="0"/>
                          <a:cs typeface="Arial" charset="0"/>
                        </a:rPr>
                        <a:t>Analyser le fonctionnement et la structure d</a:t>
                      </a:r>
                      <a:r>
                        <a:rPr kumimoji="0" lang="ja-JP" altLang="fr-FR" sz="200" b="0" i="0" u="none" strike="noStrike" cap="none" normalizeH="0" baseline="0">
                          <a:ln>
                            <a:noFill/>
                          </a:ln>
                          <a:solidFill>
                            <a:srgbClr val="00000A"/>
                          </a:solidFill>
                          <a:effectLst/>
                          <a:latin typeface="Calibri" charset="0"/>
                          <a:ea typeface="ＭＳ Ｐゴシック" charset="0"/>
                          <a:cs typeface="Arial" charset="0"/>
                        </a:rPr>
                        <a:t>’</a:t>
                      </a:r>
                      <a:r>
                        <a:rPr kumimoji="0" lang="fr-FR" sz="200" b="0" i="0" u="none" strike="noStrike" cap="none" normalizeH="0" baseline="0">
                          <a:ln>
                            <a:noFill/>
                          </a:ln>
                          <a:solidFill>
                            <a:srgbClr val="00000A"/>
                          </a:solidFill>
                          <a:effectLst/>
                          <a:latin typeface="Calibri" charset="0"/>
                          <a:ea typeface="ＭＳ Ｐゴシック" charset="0"/>
                          <a:cs typeface="Arial" charset="0"/>
                        </a:rPr>
                        <a:t>un objet.</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51"/>
                  </a:ext>
                </a:extLst>
              </a:tr>
              <a:tr h="47625">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1270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just"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A"/>
                          </a:solidFill>
                          <a:effectLst/>
                          <a:latin typeface="Calibri" charset="0"/>
                          <a:ea typeface="ＭＳ Ｐゴシック" charset="0"/>
                          <a:cs typeface="Arial" charset="0"/>
                        </a:rPr>
                        <a:t>Utiliser une modélisation et simuler le comportement d</a:t>
                      </a:r>
                      <a:r>
                        <a:rPr kumimoji="0" lang="ja-JP" altLang="fr-FR" sz="200" b="0" i="0" u="none" strike="noStrike" cap="none" normalizeH="0" baseline="0">
                          <a:ln>
                            <a:noFill/>
                          </a:ln>
                          <a:solidFill>
                            <a:srgbClr val="00000A"/>
                          </a:solidFill>
                          <a:effectLst/>
                          <a:latin typeface="Calibri" charset="0"/>
                          <a:ea typeface="ＭＳ Ｐゴシック" charset="0"/>
                          <a:cs typeface="Arial" charset="0"/>
                        </a:rPr>
                        <a:t>’</a:t>
                      </a:r>
                      <a:r>
                        <a:rPr kumimoji="0" lang="fr-FR" sz="200" b="0" i="0" u="none" strike="noStrike" cap="none" normalizeH="0" baseline="0">
                          <a:ln>
                            <a:noFill/>
                          </a:ln>
                          <a:solidFill>
                            <a:srgbClr val="00000A"/>
                          </a:solidFill>
                          <a:effectLst/>
                          <a:latin typeface="Calibri" charset="0"/>
                          <a:ea typeface="ＭＳ Ｐゴシック" charset="0"/>
                          <a:cs typeface="Arial" charset="0"/>
                        </a:rPr>
                        <a:t>un objet.</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a:noFill/>
                    </a:lnR>
                    <a:lnT>
                      <a:noFill/>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52"/>
                  </a:ext>
                </a:extLst>
              </a:tr>
              <a:tr h="31750">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1"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1" u="none" strike="noStrike" cap="none" normalizeH="0" baseline="0">
                          <a:ln>
                            <a:noFill/>
                          </a:ln>
                          <a:solidFill>
                            <a:srgbClr val="000000"/>
                          </a:solidFill>
                          <a:effectLst/>
                          <a:latin typeface="Calibri" charset="0"/>
                          <a:ea typeface="ＭＳ Ｐゴシック" charset="0"/>
                          <a:cs typeface="Arial" charset="0"/>
                        </a:rPr>
                        <a:t>Compétences</a:t>
                      </a:r>
                    </a:p>
                  </a:txBody>
                  <a:tcPr marL="1307" marR="1307" marT="1307" marB="0" anchor="b" horzOverflow="overflow">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1"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1" u="none" strike="noStrike" cap="none" normalizeH="0" baseline="0">
                          <a:ln>
                            <a:noFill/>
                          </a:ln>
                          <a:solidFill>
                            <a:srgbClr val="000000"/>
                          </a:solidFill>
                          <a:effectLst/>
                          <a:latin typeface="Calibri" charset="0"/>
                          <a:ea typeface="ＭＳ Ｐゴシック" charset="0"/>
                          <a:cs typeface="Arial" charset="0"/>
                        </a:rPr>
                        <a:t>Connaissances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53"/>
                  </a:ext>
                </a:extLst>
              </a:tr>
              <a:tr h="36513">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Calibri" charset="0"/>
                          <a:ea typeface="ＭＳ Ｐゴシック" charset="0"/>
                          <a:cs typeface="Arial" charset="0"/>
                        </a:rPr>
                        <a:t>MSOST.1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A"/>
                          </a:solidFill>
                          <a:effectLst/>
                          <a:latin typeface="Calibri" charset="0"/>
                          <a:ea typeface="ＭＳ Ｐゴシック" charset="0"/>
                          <a:cs typeface="Arial" charset="0"/>
                        </a:rPr>
                        <a:t>Analyser le fonctionnement et la structure d</a:t>
                      </a:r>
                      <a:r>
                        <a:rPr kumimoji="0" lang="ja-JP" altLang="fr-FR" sz="200" b="1" i="0" u="none" strike="noStrike" cap="none" normalizeH="0" baseline="0">
                          <a:ln>
                            <a:noFill/>
                          </a:ln>
                          <a:solidFill>
                            <a:srgbClr val="00000A"/>
                          </a:solidFill>
                          <a:effectLst/>
                          <a:latin typeface="Calibri" charset="0"/>
                          <a:ea typeface="ＭＳ Ｐゴシック" charset="0"/>
                          <a:cs typeface="Arial" charset="0"/>
                        </a:rPr>
                        <a:t>’</a:t>
                      </a:r>
                      <a:r>
                        <a:rPr kumimoji="0" lang="fr-FR" sz="200" b="1" i="0" u="none" strike="noStrike" cap="none" normalizeH="0" baseline="0">
                          <a:ln>
                            <a:noFill/>
                          </a:ln>
                          <a:solidFill>
                            <a:srgbClr val="00000A"/>
                          </a:solidFill>
                          <a:effectLst/>
                          <a:latin typeface="Calibri" charset="0"/>
                          <a:ea typeface="ＭＳ Ｐゴシック" charset="0"/>
                          <a:cs typeface="Arial" charset="0"/>
                        </a:rPr>
                        <a:t>un objet</a:t>
                      </a:r>
                    </a:p>
                  </a:txBody>
                  <a:tcPr marL="1307" marR="1307" marT="1307" marB="0" anchor="ctr" horzOverflow="overflow">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ctr" horzOverflow="overflow">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ctr" horzOverflow="overflow">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Calibri" charset="0"/>
                          <a:ea typeface="ＭＳ Ｐゴシック" charset="0"/>
                          <a:cs typeface="Arial" charset="0"/>
                        </a:rPr>
                        <a:t>→</a:t>
                      </a:r>
                    </a:p>
                  </a:txBody>
                  <a:tcPr marL="1307" marR="1307" marT="1307" marB="0" anchor="ctr"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gridSpan="4">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Calibri" charset="0"/>
                          <a:ea typeface="ＭＳ Ｐゴシック" charset="0"/>
                          <a:cs typeface="Arial" charset="0"/>
                        </a:rPr>
                        <a:t>Repères de progressivité</a:t>
                      </a:r>
                    </a:p>
                  </a:txBody>
                  <a:tcPr marL="1307" marR="1307" marT="1307"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54"/>
                  </a:ext>
                </a:extLst>
              </a:tr>
              <a:tr h="31750">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gridSpan="2">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1" i="1" u="none" strike="noStrike" cap="none" normalizeH="0" baseline="0">
                          <a:ln>
                            <a:noFill/>
                          </a:ln>
                          <a:solidFill>
                            <a:srgbClr val="000000"/>
                          </a:solidFill>
                          <a:effectLst/>
                          <a:latin typeface="Arial" charset="0"/>
                          <a:ea typeface="ＭＳ Ｐゴシック" charset="0"/>
                          <a:cs typeface="Arial" charset="0"/>
                        </a:rPr>
                        <a:t>Programme</a:t>
                      </a:r>
                    </a:p>
                  </a:txBody>
                  <a:tcPr marL="1307" marR="1307" marT="1307" marB="0" anchor="b" horzOverflow="overflow">
                    <a:lnL>
                      <a:noFill/>
                    </a:lnL>
                    <a:lnR>
                      <a:noFill/>
                    </a:lnR>
                    <a:lnT>
                      <a:noFill/>
                    </a:lnT>
                    <a:lnB w="12700" cap="flat" cmpd="sng" algn="ctr">
                      <a:solidFill>
                        <a:srgbClr val="000000"/>
                      </a:solidFill>
                      <a:prstDash val="solid"/>
                      <a:round/>
                      <a:headEnd type="none" w="med" len="med"/>
                      <a:tailEnd type="none" w="med" len="med"/>
                    </a:lnB>
                    <a:lnTlToBr>
                      <a:noFill/>
                    </a:lnTlToBr>
                    <a:lnBlToTr>
                      <a:noFill/>
                    </a:lnBlToTr>
                    <a:noFill/>
                  </a:tcPr>
                </a:tc>
                <a:tc hMerge="1">
                  <a:txBody>
                    <a:bodyPr/>
                    <a:lstStyle/>
                    <a:p>
                      <a:endParaRPr lang="fr-FR"/>
                    </a:p>
                  </a:txBody>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a:noFill/>
                    </a:lnL>
                    <a:lnR>
                      <a:noFill/>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a:noFill/>
                    </a:lnL>
                    <a:lnR>
                      <a:noFill/>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rowSpan="2">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MSOST.1.1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rowSpan="2">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A"/>
                          </a:solidFill>
                          <a:effectLst/>
                          <a:latin typeface="Calibri" charset="0"/>
                          <a:ea typeface="ＭＳ Ｐゴシック" charset="0"/>
                          <a:cs typeface="Arial" charset="0"/>
                        </a:rPr>
                        <a:t>Respecter une procédure de travail garantissant un résultat en respectant les règles de sécurité et d</a:t>
                      </a:r>
                      <a:r>
                        <a:rPr kumimoji="0" lang="ja-JP" altLang="fr-FR" sz="200" b="0" i="0" u="none" strike="noStrike" cap="none" normalizeH="0" baseline="0">
                          <a:ln>
                            <a:noFill/>
                          </a:ln>
                          <a:solidFill>
                            <a:srgbClr val="00000A"/>
                          </a:solidFill>
                          <a:effectLst/>
                          <a:latin typeface="Calibri" charset="0"/>
                          <a:ea typeface="ＭＳ Ｐゴシック" charset="0"/>
                          <a:cs typeface="Arial" charset="0"/>
                        </a:rPr>
                        <a:t>’</a:t>
                      </a:r>
                      <a:r>
                        <a:rPr kumimoji="0" lang="fr-FR" sz="200" b="0" i="0" u="none" strike="noStrike" cap="none" normalizeH="0" baseline="0">
                          <a:ln>
                            <a:noFill/>
                          </a:ln>
                          <a:solidFill>
                            <a:srgbClr val="00000A"/>
                          </a:solidFill>
                          <a:effectLst/>
                          <a:latin typeface="Calibri" charset="0"/>
                          <a:ea typeface="ＭＳ Ｐゴシック" charset="0"/>
                          <a:cs typeface="Arial" charset="0"/>
                        </a:rPr>
                        <a:t>utilisation des outils mis à disposition.</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MSOST.1.1.1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Procédures, protocoles.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rowSpan="11" gridSpan="4">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Un modèle numérique est une représentation virtuelle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un objet technique, réalisée en vue de valider des éléments de solutions préalablement imaginés ou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en étudier certains aspects. Il ne s</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agit pas «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apprendre des modèles » mais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apprendre à utiliser des modèles, voire à créer un modèle géométrique.</a:t>
                      </a:r>
                      <a:br>
                        <a:rPr kumimoji="0" lang="fr-FR" sz="200" b="0" i="0" u="none" strike="noStrike" cap="none" normalizeH="0" baseline="0">
                          <a:ln>
                            <a:noFill/>
                          </a:ln>
                          <a:solidFill>
                            <a:srgbClr val="000000"/>
                          </a:solidFill>
                          <a:effectLst/>
                          <a:latin typeface="Calibri" charset="0"/>
                          <a:ea typeface="ＭＳ Ｐゴシック" charset="0"/>
                          <a:cs typeface="Arial" charset="0"/>
                        </a:rPr>
                      </a:br>
                      <a:r>
                        <a:rPr kumimoji="0" lang="fr-FR" sz="200" b="0" i="0" u="none" strike="noStrike" cap="none" normalizeH="0" baseline="0">
                          <a:ln>
                            <a:noFill/>
                          </a:ln>
                          <a:solidFill>
                            <a:srgbClr val="000000"/>
                          </a:solidFill>
                          <a:effectLst/>
                          <a:latin typeface="Calibri" charset="0"/>
                          <a:ea typeface="ＭＳ Ｐゴシック" charset="0"/>
                          <a:cs typeface="Arial" charset="0"/>
                        </a:rPr>
                        <a:t>Dans un premier temps, les activités de modélisation seront conduites sur des objets techniques connus des élèves. On privilégiera tout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abord les modèles à valeur explicative puis les modèles pour construire.</a:t>
                      </a:r>
                      <a:br>
                        <a:rPr kumimoji="0" lang="fr-FR" sz="200" b="0" i="0" u="none" strike="noStrike" cap="none" normalizeH="0" baseline="0">
                          <a:ln>
                            <a:noFill/>
                          </a:ln>
                          <a:solidFill>
                            <a:srgbClr val="000000"/>
                          </a:solidFill>
                          <a:effectLst/>
                          <a:latin typeface="Calibri" charset="0"/>
                          <a:ea typeface="ＭＳ Ｐゴシック" charset="0"/>
                          <a:cs typeface="Arial" charset="0"/>
                        </a:rPr>
                      </a:br>
                      <a:r>
                        <a:rPr kumimoji="0" lang="fr-FR" sz="200" b="0" i="0" u="none" strike="noStrike" cap="none" normalizeH="0" baseline="0">
                          <a:ln>
                            <a:noFill/>
                          </a:ln>
                          <a:solidFill>
                            <a:srgbClr val="000000"/>
                          </a:solidFill>
                          <a:effectLst/>
                          <a:latin typeface="Calibri" charset="0"/>
                          <a:ea typeface="ＭＳ Ｐゴシック" charset="0"/>
                          <a:cs typeface="Arial" charset="0"/>
                        </a:rPr>
                        <a:t>En fin de cycle, l</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accent sera mis sur les hypothèses retenues pour utiliser une modélisation de comportement fournie et sur la nécessité de prendre en compte ces hypothèses pour interpréter les résultats de la simulation. Il sera pertinent de montrer l</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influence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un ou deux paramètres sur les résultats obtenus afin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initier une réflexion sur la validité des résultats.</a:t>
                      </a:r>
                      <a:br>
                        <a:rPr kumimoji="0" lang="fr-FR" sz="200" b="0" i="0" u="none" strike="noStrike" cap="none" normalizeH="0" baseline="0">
                          <a:ln>
                            <a:noFill/>
                          </a:ln>
                          <a:solidFill>
                            <a:srgbClr val="000000"/>
                          </a:solidFill>
                          <a:effectLst/>
                          <a:latin typeface="Calibri" charset="0"/>
                          <a:ea typeface="ＭＳ Ｐゴシック" charset="0"/>
                          <a:cs typeface="Arial" charset="0"/>
                        </a:rPr>
                      </a:b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rowSpan="11" hMerge="1">
                  <a:txBody>
                    <a:bodyPr/>
                    <a:lstStyle/>
                    <a:p>
                      <a:endParaRPr lang="fr-FR"/>
                    </a:p>
                  </a:txBody>
                  <a:tcPr/>
                </a:tc>
                <a:tc rowSpan="11" hMerge="1">
                  <a:txBody>
                    <a:bodyPr/>
                    <a:lstStyle/>
                    <a:p>
                      <a:endParaRPr lang="fr-FR"/>
                    </a:p>
                  </a:txBody>
                  <a:tcPr/>
                </a:tc>
                <a:tc rowSpan="11" hMerge="1">
                  <a:txBody>
                    <a:bodyPr/>
                    <a:lstStyle/>
                    <a:p>
                      <a:endParaRPr lang="fr-FR"/>
                    </a:p>
                  </a:txBody>
                  <a:tcPr/>
                </a:tc>
                <a:extLst>
                  <a:ext uri="{0D108BD9-81ED-4DB2-BD59-A6C34878D82A}">
                    <a16:rowId xmlns:a16="http://schemas.microsoft.com/office/drawing/2014/main" val="10055"/>
                  </a:ext>
                </a:extLst>
              </a:tr>
              <a:tr h="42863">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rowSpan="5" gridSpan="4">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Arial" charset="0"/>
                          <a:ea typeface="ＭＳ Ｐゴシック" charset="0"/>
                          <a:cs typeface="Arial" charset="0"/>
                        </a:rPr>
                        <a:t>Les objectifs de formation du cycle 4 en technologie s</a:t>
                      </a:r>
                      <a:r>
                        <a:rPr kumimoji="0" lang="ja-JP" altLang="fr-FR" sz="200" b="0" i="0" u="none" strike="noStrike" cap="none" normalizeH="0" baseline="0">
                          <a:ln>
                            <a:noFill/>
                          </a:ln>
                          <a:solidFill>
                            <a:srgbClr val="000000"/>
                          </a:solidFill>
                          <a:effectLst/>
                          <a:latin typeface="Arial" charset="0"/>
                          <a:ea typeface="ＭＳ Ｐゴシック" charset="0"/>
                          <a:cs typeface="Arial" charset="0"/>
                        </a:rPr>
                        <a:t>’</a:t>
                      </a:r>
                      <a:r>
                        <a:rPr kumimoji="0" lang="fr-FR" sz="200" b="0" i="0" u="none" strike="noStrike" cap="none" normalizeH="0" baseline="0">
                          <a:ln>
                            <a:noFill/>
                          </a:ln>
                          <a:solidFill>
                            <a:srgbClr val="000000"/>
                          </a:solidFill>
                          <a:effectLst/>
                          <a:latin typeface="Arial" charset="0"/>
                          <a:ea typeface="ＭＳ Ｐゴシック" charset="0"/>
                          <a:cs typeface="Arial" charset="0"/>
                        </a:rPr>
                        <a:t>organisent autour de </a:t>
                      </a:r>
                      <a:r>
                        <a:rPr kumimoji="0" lang="fr-FR" sz="200" b="1" i="0" u="none" strike="noStrike" cap="none" normalizeH="0" baseline="0">
                          <a:ln>
                            <a:noFill/>
                          </a:ln>
                          <a:solidFill>
                            <a:srgbClr val="000000"/>
                          </a:solidFill>
                          <a:effectLst/>
                          <a:latin typeface="Arial" charset="0"/>
                          <a:ea typeface="ＭＳ Ｐゴシック" charset="0"/>
                          <a:cs typeface="Arial" charset="0"/>
                        </a:rPr>
                        <a:t>trois grandes thématiques </a:t>
                      </a:r>
                      <a:r>
                        <a:rPr kumimoji="0" lang="fr-FR" sz="200" b="0" i="0" u="none" strike="noStrike" cap="none" normalizeH="0" baseline="0">
                          <a:ln>
                            <a:noFill/>
                          </a:ln>
                          <a:solidFill>
                            <a:srgbClr val="000000"/>
                          </a:solidFill>
                          <a:effectLst/>
                          <a:latin typeface="Arial" charset="0"/>
                          <a:ea typeface="ＭＳ Ｐゴシック" charset="0"/>
                          <a:cs typeface="Arial" charset="0"/>
                        </a:rPr>
                        <a:t>issues de trois dimensions </a:t>
                      </a:r>
                      <a:r>
                        <a:rPr kumimoji="0" lang="fr-FR" sz="200" b="1" i="0" u="none" strike="noStrike" cap="none" normalizeH="0" baseline="0">
                          <a:ln>
                            <a:noFill/>
                          </a:ln>
                          <a:solidFill>
                            <a:srgbClr val="000000"/>
                          </a:solidFill>
                          <a:effectLst/>
                          <a:latin typeface="Arial" charset="0"/>
                          <a:ea typeface="ＭＳ Ｐゴシック" charset="0"/>
                          <a:cs typeface="Arial" charset="0"/>
                        </a:rPr>
                        <a:t> : le design, l</a:t>
                      </a:r>
                      <a:r>
                        <a:rPr kumimoji="0" lang="ja-JP" altLang="fr-FR" sz="200" b="1" i="0" u="none" strike="noStrike" cap="none" normalizeH="0" baseline="0">
                          <a:ln>
                            <a:noFill/>
                          </a:ln>
                          <a:solidFill>
                            <a:srgbClr val="000000"/>
                          </a:solidFill>
                          <a:effectLst/>
                          <a:latin typeface="Arial" charset="0"/>
                          <a:ea typeface="ＭＳ Ｐゴシック" charset="0"/>
                          <a:cs typeface="Arial" charset="0"/>
                        </a:rPr>
                        <a:t>’</a:t>
                      </a:r>
                      <a:r>
                        <a:rPr kumimoji="0" lang="fr-FR" sz="200" b="1" i="0" u="none" strike="noStrike" cap="none" normalizeH="0" baseline="0">
                          <a:ln>
                            <a:noFill/>
                          </a:ln>
                          <a:solidFill>
                            <a:srgbClr val="000000"/>
                          </a:solidFill>
                          <a:effectLst/>
                          <a:latin typeface="Arial" charset="0"/>
                          <a:ea typeface="ＭＳ Ｐゴシック" charset="0"/>
                          <a:cs typeface="Arial" charset="0"/>
                        </a:rPr>
                        <a:t>innovation, la créativité </a:t>
                      </a:r>
                      <a:r>
                        <a:rPr kumimoji="0" lang="fr-FR" sz="200" b="0" i="0" u="none" strike="noStrike" cap="none" normalizeH="0" baseline="0">
                          <a:ln>
                            <a:noFill/>
                          </a:ln>
                          <a:solidFill>
                            <a:srgbClr val="000000"/>
                          </a:solidFill>
                          <a:effectLst/>
                          <a:latin typeface="Arial" charset="0"/>
                          <a:ea typeface="ＭＳ Ｐゴシック" charset="0"/>
                          <a:cs typeface="Arial" charset="0"/>
                        </a:rPr>
                        <a:t>; </a:t>
                      </a:r>
                      <a:r>
                        <a:rPr kumimoji="0" lang="fr-FR" sz="200" b="1" i="0" u="none" strike="noStrike" cap="none" normalizeH="0" baseline="0">
                          <a:ln>
                            <a:noFill/>
                          </a:ln>
                          <a:solidFill>
                            <a:srgbClr val="000000"/>
                          </a:solidFill>
                          <a:effectLst/>
                          <a:latin typeface="Arial" charset="0"/>
                          <a:ea typeface="ＭＳ Ｐゴシック" charset="0"/>
                          <a:cs typeface="Arial" charset="0"/>
                        </a:rPr>
                        <a:t>les objets techniques, les services et les changements induits dans la société ; la modélisation et la simulation des objets techniques. Un enseignement d</a:t>
                      </a:r>
                      <a:r>
                        <a:rPr kumimoji="0" lang="ja-JP" altLang="fr-FR" sz="200" b="1" i="0" u="none" strike="noStrike" cap="none" normalizeH="0" baseline="0">
                          <a:ln>
                            <a:noFill/>
                          </a:ln>
                          <a:solidFill>
                            <a:srgbClr val="000000"/>
                          </a:solidFill>
                          <a:effectLst/>
                          <a:latin typeface="Arial" charset="0"/>
                          <a:ea typeface="ＭＳ Ｐゴシック" charset="0"/>
                          <a:cs typeface="Arial" charset="0"/>
                        </a:rPr>
                        <a:t>’</a:t>
                      </a:r>
                      <a:r>
                        <a:rPr kumimoji="0" lang="fr-FR" sz="200" b="1" i="0" u="none" strike="noStrike" cap="none" normalizeH="0" baseline="0">
                          <a:ln>
                            <a:noFill/>
                          </a:ln>
                          <a:solidFill>
                            <a:srgbClr val="000000"/>
                          </a:solidFill>
                          <a:effectLst/>
                          <a:latin typeface="Arial" charset="0"/>
                          <a:ea typeface="ＭＳ Ｐゴシック" charset="0"/>
                          <a:cs typeface="Arial" charset="0"/>
                        </a:rPr>
                        <a:t>informatique est dispensé à la fois dans le cadre des mathématiques et de la technologie (considéré comme une 4</a:t>
                      </a:r>
                      <a:r>
                        <a:rPr kumimoji="0" lang="fr-FR" sz="200" b="1" i="0" u="none" strike="noStrike" cap="none" normalizeH="0" baseline="30000">
                          <a:ln>
                            <a:noFill/>
                          </a:ln>
                          <a:solidFill>
                            <a:srgbClr val="000000"/>
                          </a:solidFill>
                          <a:effectLst/>
                          <a:latin typeface="Arial" charset="0"/>
                          <a:ea typeface="ＭＳ Ｐゴシック" charset="0"/>
                          <a:cs typeface="Arial" charset="0"/>
                        </a:rPr>
                        <a:t>e</a:t>
                      </a:r>
                      <a:r>
                        <a:rPr kumimoji="0" lang="fr-FR" sz="200" b="1" i="0" u="none" strike="noStrike" cap="none" normalizeH="0" baseline="0">
                          <a:ln>
                            <a:noFill/>
                          </a:ln>
                          <a:solidFill>
                            <a:srgbClr val="000000"/>
                          </a:solidFill>
                          <a:effectLst/>
                          <a:latin typeface="Arial" charset="0"/>
                          <a:ea typeface="ＭＳ Ｐゴシック" charset="0"/>
                          <a:cs typeface="Arial" charset="0"/>
                        </a:rPr>
                        <a:t> thématique)</a:t>
                      </a: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rowSpan="5" hMerge="1">
                  <a:txBody>
                    <a:bodyPr/>
                    <a:lstStyle/>
                    <a:p>
                      <a:endParaRPr lang="fr-FR"/>
                    </a:p>
                  </a:txBody>
                  <a:tcPr/>
                </a:tc>
                <a:tc rowSpan="5" hMerge="1">
                  <a:txBody>
                    <a:bodyPr/>
                    <a:lstStyle/>
                    <a:p>
                      <a:endParaRPr lang="fr-FR"/>
                    </a:p>
                  </a:txBody>
                  <a:tcPr/>
                </a:tc>
                <a:tc rowSpan="5" hMerge="1">
                  <a:txBody>
                    <a:bodyPr/>
                    <a:lstStyle/>
                    <a:p>
                      <a:endParaRPr lang="fr-FR"/>
                    </a:p>
                  </a:txBody>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vMerge="1">
                  <a:txBody>
                    <a:bodyPr/>
                    <a:lstStyle/>
                    <a:p>
                      <a:endParaRPr lang="fr-FR"/>
                    </a:p>
                  </a:txBody>
                  <a:tcPr/>
                </a:tc>
                <a:tc vMerge="1">
                  <a:txBody>
                    <a:bodyPr/>
                    <a:lstStyle/>
                    <a:p>
                      <a:endParaRPr lang="fr-FR"/>
                    </a:p>
                  </a:txBody>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MSOST.1.1.2</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Ergonomie.</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gridSpan="4"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extLst>
                  <a:ext uri="{0D108BD9-81ED-4DB2-BD59-A6C34878D82A}">
                    <a16:rowId xmlns:a16="http://schemas.microsoft.com/office/drawing/2014/main" val="10056"/>
                  </a:ext>
                </a:extLst>
              </a:tr>
              <a:tr h="31750">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gridSpan="4"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MSOST.1.2</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A"/>
                          </a:solidFill>
                          <a:effectLst/>
                          <a:latin typeface="Calibri" charset="0"/>
                          <a:ea typeface="ＭＳ Ｐゴシック" charset="0"/>
                          <a:cs typeface="Arial" charset="0"/>
                        </a:rPr>
                        <a:t>Associer des solutions techniques à des fonctions.</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MSOST.1.2.1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Analyse fonctionnelle systémique.</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gridSpan="4"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extLst>
                  <a:ext uri="{0D108BD9-81ED-4DB2-BD59-A6C34878D82A}">
                    <a16:rowId xmlns:a16="http://schemas.microsoft.com/office/drawing/2014/main" val="10057"/>
                  </a:ext>
                </a:extLst>
              </a:tr>
              <a:tr h="47625">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gridSpan="4"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rowSpan="4">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MSOST.1.3</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rowSpan="4">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A"/>
                          </a:solidFill>
                          <a:effectLst/>
                          <a:latin typeface="Calibri" charset="0"/>
                          <a:ea typeface="ＭＳ Ｐゴシック" charset="0"/>
                          <a:cs typeface="Arial" charset="0"/>
                        </a:rPr>
                        <a:t>Analyser le fonctionnement et la structure d</a:t>
                      </a:r>
                      <a:r>
                        <a:rPr kumimoji="0" lang="ja-JP" altLang="fr-FR" sz="200" b="0" i="0" u="none" strike="noStrike" cap="none" normalizeH="0" baseline="0">
                          <a:ln>
                            <a:noFill/>
                          </a:ln>
                          <a:solidFill>
                            <a:srgbClr val="00000A"/>
                          </a:solidFill>
                          <a:effectLst/>
                          <a:latin typeface="Calibri" charset="0"/>
                          <a:ea typeface="ＭＳ Ｐゴシック" charset="0"/>
                          <a:cs typeface="Arial" charset="0"/>
                        </a:rPr>
                        <a:t>’</a:t>
                      </a:r>
                      <a:r>
                        <a:rPr kumimoji="0" lang="fr-FR" sz="200" b="0" i="0" u="none" strike="noStrike" cap="none" normalizeH="0" baseline="0">
                          <a:ln>
                            <a:noFill/>
                          </a:ln>
                          <a:solidFill>
                            <a:srgbClr val="00000A"/>
                          </a:solidFill>
                          <a:effectLst/>
                          <a:latin typeface="Calibri" charset="0"/>
                          <a:ea typeface="ＭＳ Ｐゴシック" charset="0"/>
                          <a:cs typeface="Arial" charset="0"/>
                        </a:rPr>
                        <a:t>un objet, identifier les entrées et sorties.</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MSOST.1.3.1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Représentation fonctionnelle des systèmes.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gridSpan="4"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extLst>
                  <a:ext uri="{0D108BD9-81ED-4DB2-BD59-A6C34878D82A}">
                    <a16:rowId xmlns:a16="http://schemas.microsoft.com/office/drawing/2014/main" val="10058"/>
                  </a:ext>
                </a:extLst>
              </a:tr>
              <a:tr h="31750">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gridSpan="4"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vMerge="1">
                  <a:txBody>
                    <a:bodyPr/>
                    <a:lstStyle/>
                    <a:p>
                      <a:endParaRPr lang="fr-FR"/>
                    </a:p>
                  </a:txBody>
                  <a:tcPr/>
                </a:tc>
                <a:tc vMerge="1">
                  <a:txBody>
                    <a:bodyPr/>
                    <a:lstStyle/>
                    <a:p>
                      <a:endParaRPr lang="fr-FR"/>
                    </a:p>
                  </a:txBody>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MSOST.1.3.2</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Structure des systèmes.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gridSpan="4"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extLst>
                  <a:ext uri="{0D108BD9-81ED-4DB2-BD59-A6C34878D82A}">
                    <a16:rowId xmlns:a16="http://schemas.microsoft.com/office/drawing/2014/main" val="10059"/>
                  </a:ext>
                </a:extLst>
              </a:tr>
              <a:tr h="31750">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gridSpan="4"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vMerge="1">
                  <a:txBody>
                    <a:bodyPr/>
                    <a:lstStyle/>
                    <a:p>
                      <a:endParaRPr lang="fr-FR"/>
                    </a:p>
                  </a:txBody>
                  <a:tcPr/>
                </a:tc>
                <a:tc vMerge="1">
                  <a:txBody>
                    <a:bodyPr/>
                    <a:lstStyle/>
                    <a:p>
                      <a:endParaRPr lang="fr-FR"/>
                    </a:p>
                  </a:txBody>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MSOST.1.3.3</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Chaîne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énergie.</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gridSpan="4"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extLst>
                  <a:ext uri="{0D108BD9-81ED-4DB2-BD59-A6C34878D82A}">
                    <a16:rowId xmlns:a16="http://schemas.microsoft.com/office/drawing/2014/main" val="10060"/>
                  </a:ext>
                </a:extLst>
              </a:tr>
              <a:tr h="31750">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1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endParaRPr kumimoji="0" lang="fr-FR" sz="200" b="1"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vMerge="1">
                  <a:txBody>
                    <a:bodyPr/>
                    <a:lstStyle/>
                    <a:p>
                      <a:endParaRPr lang="fr-FR"/>
                    </a:p>
                  </a:txBody>
                  <a:tcPr/>
                </a:tc>
                <a:tc vMerge="1">
                  <a:txBody>
                    <a:bodyPr/>
                    <a:lstStyle/>
                    <a:p>
                      <a:endParaRPr lang="fr-FR"/>
                    </a:p>
                  </a:txBody>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MSOST.1.3.4</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Chaîne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information.</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gridSpan="4"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extLst>
                  <a:ext uri="{0D108BD9-81ED-4DB2-BD59-A6C34878D82A}">
                    <a16:rowId xmlns:a16="http://schemas.microsoft.com/office/drawing/2014/main" val="10061"/>
                  </a:ext>
                </a:extLst>
              </a:tr>
              <a:tr h="53975">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gridSpan="2">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1" i="1" u="none" strike="noStrike" cap="none" normalizeH="0" baseline="0">
                          <a:ln>
                            <a:noFill/>
                          </a:ln>
                          <a:solidFill>
                            <a:srgbClr val="000000"/>
                          </a:solidFill>
                          <a:effectLst/>
                          <a:latin typeface="Arial" charset="0"/>
                          <a:ea typeface="ＭＳ Ｐゴシック" charset="0"/>
                          <a:cs typeface="Arial" charset="0"/>
                        </a:rPr>
                        <a:t>Compétences spécifiques au programme de technologie</a:t>
                      </a:r>
                    </a:p>
                  </a:txBody>
                  <a:tcPr marL="1307" marR="1307" marT="1307" marB="0" anchor="b" horzOverflow="overflow">
                    <a:lnL>
                      <a:noFill/>
                    </a:lnL>
                    <a:lnR>
                      <a:noFill/>
                    </a:lnR>
                    <a:lnT>
                      <a:noFill/>
                    </a:lnT>
                    <a:lnB w="6350" cap="flat" cmpd="sng" algn="ctr">
                      <a:solidFill>
                        <a:srgbClr val="000000"/>
                      </a:solidFill>
                      <a:prstDash val="solid"/>
                      <a:round/>
                      <a:headEnd type="none" w="med" len="med"/>
                      <a:tailEnd type="none" w="med" len="med"/>
                    </a:lnB>
                    <a:lnTlToBr>
                      <a:noFill/>
                    </a:lnTlToBr>
                    <a:lnBlToTr>
                      <a:noFill/>
                    </a:lnBlToTr>
                    <a:noFill/>
                  </a:tcPr>
                </a:tc>
                <a:tc hMerge="1">
                  <a:txBody>
                    <a:bodyPr/>
                    <a:lstStyle/>
                    <a:p>
                      <a:endParaRPr lang="fr-FR"/>
                    </a:p>
                  </a:txBody>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rowSpan="4">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MSOST.1.4</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rowSpan="4">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A"/>
                          </a:solidFill>
                          <a:effectLst/>
                          <a:latin typeface="Calibri" charset="0"/>
                          <a:ea typeface="ＭＳ Ｐゴシック" charset="0"/>
                          <a:cs typeface="Arial" charset="0"/>
                        </a:rPr>
                        <a:t>Identifier le(s) matériau(x), les flux d</a:t>
                      </a:r>
                      <a:r>
                        <a:rPr kumimoji="0" lang="ja-JP" altLang="fr-FR" sz="200" b="0" i="0" u="none" strike="noStrike" cap="none" normalizeH="0" baseline="0">
                          <a:ln>
                            <a:noFill/>
                          </a:ln>
                          <a:solidFill>
                            <a:srgbClr val="00000A"/>
                          </a:solidFill>
                          <a:effectLst/>
                          <a:latin typeface="Calibri" charset="0"/>
                          <a:ea typeface="ＭＳ Ｐゴシック" charset="0"/>
                          <a:cs typeface="Arial" charset="0"/>
                        </a:rPr>
                        <a:t>’</a:t>
                      </a:r>
                      <a:r>
                        <a:rPr kumimoji="0" lang="fr-FR" sz="200" b="0" i="0" u="none" strike="noStrike" cap="none" normalizeH="0" baseline="0">
                          <a:ln>
                            <a:noFill/>
                          </a:ln>
                          <a:solidFill>
                            <a:srgbClr val="00000A"/>
                          </a:solidFill>
                          <a:effectLst/>
                          <a:latin typeface="Calibri" charset="0"/>
                          <a:ea typeface="ＭＳ Ｐゴシック" charset="0"/>
                          <a:cs typeface="Arial" charset="0"/>
                        </a:rPr>
                        <a:t>énergie et d</a:t>
                      </a:r>
                      <a:r>
                        <a:rPr kumimoji="0" lang="ja-JP" altLang="fr-FR" sz="200" b="0" i="0" u="none" strike="noStrike" cap="none" normalizeH="0" baseline="0">
                          <a:ln>
                            <a:noFill/>
                          </a:ln>
                          <a:solidFill>
                            <a:srgbClr val="00000A"/>
                          </a:solidFill>
                          <a:effectLst/>
                          <a:latin typeface="Calibri" charset="0"/>
                          <a:ea typeface="ＭＳ Ｐゴシック" charset="0"/>
                          <a:cs typeface="Arial" charset="0"/>
                        </a:rPr>
                        <a:t>’</a:t>
                      </a:r>
                      <a:r>
                        <a:rPr kumimoji="0" lang="fr-FR" sz="200" b="0" i="0" u="none" strike="noStrike" cap="none" normalizeH="0" baseline="0">
                          <a:ln>
                            <a:noFill/>
                          </a:ln>
                          <a:solidFill>
                            <a:srgbClr val="00000A"/>
                          </a:solidFill>
                          <a:effectLst/>
                          <a:latin typeface="Calibri" charset="0"/>
                          <a:ea typeface="ＭＳ Ｐゴシック" charset="0"/>
                          <a:cs typeface="Arial" charset="0"/>
                        </a:rPr>
                        <a:t>information sur un objet et décrire les transformations qui s</a:t>
                      </a:r>
                      <a:r>
                        <a:rPr kumimoji="0" lang="ja-JP" altLang="fr-FR" sz="200" b="0" i="0" u="none" strike="noStrike" cap="none" normalizeH="0" baseline="0">
                          <a:ln>
                            <a:noFill/>
                          </a:ln>
                          <a:solidFill>
                            <a:srgbClr val="00000A"/>
                          </a:solidFill>
                          <a:effectLst/>
                          <a:latin typeface="Calibri" charset="0"/>
                          <a:ea typeface="ＭＳ Ｐゴシック" charset="0"/>
                          <a:cs typeface="Arial" charset="0"/>
                        </a:rPr>
                        <a:t>’</a:t>
                      </a:r>
                      <a:r>
                        <a:rPr kumimoji="0" lang="fr-FR" sz="200" b="0" i="0" u="none" strike="noStrike" cap="none" normalizeH="0" baseline="0">
                          <a:ln>
                            <a:noFill/>
                          </a:ln>
                          <a:solidFill>
                            <a:srgbClr val="00000A"/>
                          </a:solidFill>
                          <a:effectLst/>
                          <a:latin typeface="Calibri" charset="0"/>
                          <a:ea typeface="ＭＳ Ｐゴシック" charset="0"/>
                          <a:cs typeface="Arial" charset="0"/>
                        </a:rPr>
                        <a:t>opèrent.</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MSOST.1.4.1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Familles de matériaux avec leurs principales caractéristiques.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gridSpan="4"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extLst>
                  <a:ext uri="{0D108BD9-81ED-4DB2-BD59-A6C34878D82A}">
                    <a16:rowId xmlns:a16="http://schemas.microsoft.com/office/drawing/2014/main" val="10062"/>
                  </a:ext>
                </a:extLst>
              </a:tr>
              <a:tr h="31750">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Arial" charset="0"/>
                          <a:ea typeface="ＭＳ Ｐゴシック" charset="0"/>
                          <a:cs typeface="Arial" charset="0"/>
                        </a:rPr>
                        <a:t>6</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1" u="none" strike="noStrike" cap="none" normalizeH="0" baseline="0">
                          <a:ln>
                            <a:noFill/>
                          </a:ln>
                          <a:solidFill>
                            <a:srgbClr val="000000"/>
                          </a:solidFill>
                          <a:effectLst/>
                          <a:latin typeface="Arial" charset="0"/>
                          <a:ea typeface="ＭＳ Ｐゴシック" charset="0"/>
                          <a:cs typeface="Arial" charset="0"/>
                        </a:rPr>
                        <a:t>repérées CS1.5 à CS5.7 (colonne B)</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Arial"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vMerge="1">
                  <a:txBody>
                    <a:bodyPr/>
                    <a:lstStyle/>
                    <a:p>
                      <a:endParaRPr lang="fr-FR"/>
                    </a:p>
                  </a:txBody>
                  <a:tcPr/>
                </a:tc>
                <a:tc vMerge="1">
                  <a:txBody>
                    <a:bodyPr/>
                    <a:lstStyle/>
                    <a:p>
                      <a:endParaRPr lang="fr-FR"/>
                    </a:p>
                  </a:txBody>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MSOST.1.4.2</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Sources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énergies.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gridSpan="4"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extLst>
                  <a:ext uri="{0D108BD9-81ED-4DB2-BD59-A6C34878D82A}">
                    <a16:rowId xmlns:a16="http://schemas.microsoft.com/office/drawing/2014/main" val="10063"/>
                  </a:ext>
                </a:extLst>
              </a:tr>
              <a:tr h="31750">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Arial" charset="0"/>
                          <a:ea typeface="ＭＳ Ｐゴシック" charset="0"/>
                          <a:cs typeface="Arial" charset="0"/>
                        </a:rPr>
                        <a:t>Connaissances associées aux compétences</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Arial"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Arial"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vMerge="1">
                  <a:txBody>
                    <a:bodyPr/>
                    <a:lstStyle/>
                    <a:p>
                      <a:endParaRPr lang="fr-FR"/>
                    </a:p>
                  </a:txBody>
                  <a:tcPr/>
                </a:tc>
                <a:tc vMerge="1">
                  <a:txBody>
                    <a:bodyPr/>
                    <a:lstStyle/>
                    <a:p>
                      <a:endParaRPr lang="fr-FR"/>
                    </a:p>
                  </a:txBody>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MSOST.1.4.3</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Chaîne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énergie.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gridSpan="4"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extLst>
                  <a:ext uri="{0D108BD9-81ED-4DB2-BD59-A6C34878D82A}">
                    <a16:rowId xmlns:a16="http://schemas.microsoft.com/office/drawing/2014/main" val="10064"/>
                  </a:ext>
                </a:extLst>
              </a:tr>
              <a:tr h="87313">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Arial" charset="0"/>
                          <a:ea typeface="ＭＳ Ｐゴシック" charset="0"/>
                          <a:cs typeface="Arial" charset="0"/>
                        </a:rPr>
                        <a:t>53</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1" u="none" strike="noStrike" cap="none" normalizeH="0" baseline="0">
                          <a:ln>
                            <a:noFill/>
                          </a:ln>
                          <a:solidFill>
                            <a:srgbClr val="000000"/>
                          </a:solidFill>
                          <a:effectLst/>
                          <a:latin typeface="Arial" charset="0"/>
                          <a:ea typeface="ＭＳ Ｐゴシック" charset="0"/>
                          <a:cs typeface="Arial" charset="0"/>
                        </a:rPr>
                        <a:t>repérées DIC.1.1.1… (colonne K)</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Arial"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vMerge="1">
                  <a:txBody>
                    <a:bodyPr/>
                    <a:lstStyle/>
                    <a:p>
                      <a:endParaRPr lang="fr-FR"/>
                    </a:p>
                  </a:txBody>
                  <a:tcPr/>
                </a:tc>
                <a:tc vMerge="1">
                  <a:txBody>
                    <a:bodyPr/>
                    <a:lstStyle/>
                    <a:p>
                      <a:endParaRPr lang="fr-FR"/>
                    </a:p>
                  </a:txBody>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MSOST.1.4.4</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Chaîne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information.</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gridSpan="4"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extLst>
                  <a:ext uri="{0D108BD9-81ED-4DB2-BD59-A6C34878D82A}">
                    <a16:rowId xmlns:a16="http://schemas.microsoft.com/office/drawing/2014/main" val="10065"/>
                  </a:ext>
                </a:extLst>
              </a:tr>
              <a:tr h="71438">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635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635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MSOST.1.5</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A"/>
                          </a:solidFill>
                          <a:effectLst/>
                          <a:latin typeface="Calibri" charset="0"/>
                          <a:ea typeface="ＭＳ Ｐゴシック" charset="0"/>
                          <a:cs typeface="Arial" charset="0"/>
                        </a:rPr>
                        <a:t>Décrire, en utilisant les outils et langages de descriptions adaptés, le fonctionnement, la structure et le comportement des objets.</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MSOST.1.5.1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Outils de description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un fonctionnement,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une structure et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un comportement.</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10066"/>
                  </a:ext>
                </a:extLst>
              </a:tr>
              <a:tr h="53975">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gridSpan="4">
                  <a:txBody>
                    <a:bodyPr/>
                    <a:lstStyle/>
                    <a:p>
                      <a:pPr marL="0" marR="0" lvl="0" indent="0" algn="ctr" defTabSz="457200" rtl="0" eaLnBrk="1" fontAlgn="t" latinLnBrk="0" hangingPunct="1">
                        <a:lnSpc>
                          <a:spcPct val="100000"/>
                        </a:lnSpc>
                        <a:spcBef>
                          <a:spcPct val="0"/>
                        </a:spcBef>
                        <a:spcAft>
                          <a:spcPct val="0"/>
                        </a:spcAft>
                        <a:buClrTx/>
                        <a:buSzTx/>
                        <a:buFontTx/>
                        <a:buNone/>
                        <a:tabLst/>
                      </a:pPr>
                      <a:endParaRPr kumimoji="0" lang="fr-FR" sz="200" b="0" i="1" u="none" strike="noStrike" cap="none" normalizeH="0" baseline="0">
                        <a:ln>
                          <a:noFill/>
                        </a:ln>
                        <a:solidFill>
                          <a:srgbClr val="000000"/>
                        </a:solidFill>
                        <a:effectLst/>
                        <a:latin typeface="Arial" charset="0"/>
                        <a:ea typeface="ＭＳ Ｐゴシック" charset="0"/>
                        <a:cs typeface="Arial" charset="0"/>
                      </a:endParaRPr>
                    </a:p>
                  </a:txBody>
                  <a:tcPr marL="1307" marR="1307" marT="1307" marB="0" horzOverflow="overflow">
                    <a:lnL>
                      <a:noFill/>
                    </a:lnL>
                    <a:lnR>
                      <a:noFill/>
                    </a:lnR>
                    <a:lnT>
                      <a:noFill/>
                    </a:lnT>
                    <a:lnB>
                      <a:noFill/>
                    </a:lnB>
                    <a:lnTlToBr>
                      <a:noFill/>
                    </a:lnTlToBr>
                    <a:lnBlToTr>
                      <a:noFill/>
                    </a:lnBlToTr>
                    <a:noFill/>
                  </a:tcPr>
                </a:tc>
                <a:tc hMerge="1">
                  <a:txBody>
                    <a:bodyPr/>
                    <a:lstStyle/>
                    <a:p>
                      <a:endParaRPr lang="fr-FR"/>
                    </a:p>
                  </a:txBody>
                  <a:tcPr/>
                </a:tc>
                <a:tc hMerge="1">
                  <a:txBody>
                    <a:bodyPr/>
                    <a:lstStyle/>
                    <a:p>
                      <a:endParaRPr lang="fr-FR"/>
                    </a:p>
                  </a:txBody>
                  <a:tcPr/>
                </a:tc>
                <a:tc hMerge="1">
                  <a:txBody>
                    <a:bodyPr/>
                    <a:lstStyle/>
                    <a:p>
                      <a:endParaRPr lang="fr-FR"/>
                    </a:p>
                  </a:txBody>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rowSpan="4">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MSOST.1.6</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rowSpan="4">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A"/>
                          </a:solidFill>
                          <a:effectLst/>
                          <a:latin typeface="Calibri" charset="0"/>
                          <a:ea typeface="ＭＳ Ｐゴシック" charset="0"/>
                          <a:cs typeface="Arial" charset="0"/>
                        </a:rPr>
                        <a:t>Mesurer des grandeurs de manière directe ou indirecte.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MSOST.1.6.1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Instruments de mesure usuels.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67"/>
                  </a:ext>
                </a:extLst>
              </a:tr>
              <a:tr h="63500">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vMerge="1">
                  <a:txBody>
                    <a:bodyPr/>
                    <a:lstStyle/>
                    <a:p>
                      <a:endParaRPr lang="fr-FR"/>
                    </a:p>
                  </a:txBody>
                  <a:tcPr/>
                </a:tc>
                <a:tc vMerge="1">
                  <a:txBody>
                    <a:bodyPr/>
                    <a:lstStyle/>
                    <a:p>
                      <a:endParaRPr lang="fr-FR"/>
                    </a:p>
                  </a:txBody>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MSOST.1.6.2</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Principe de fonctionnement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un capteur,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un codeur,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un détecteur.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68"/>
                  </a:ext>
                </a:extLst>
              </a:tr>
              <a:tr h="47625">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vMerge="1">
                  <a:txBody>
                    <a:bodyPr/>
                    <a:lstStyle/>
                    <a:p>
                      <a:endParaRPr lang="fr-FR"/>
                    </a:p>
                  </a:txBody>
                  <a:tcPr/>
                </a:tc>
                <a:tc vMerge="1">
                  <a:txBody>
                    <a:bodyPr/>
                    <a:lstStyle/>
                    <a:p>
                      <a:endParaRPr lang="fr-FR"/>
                    </a:p>
                  </a:txBody>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MSOST.1.6.3</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Nature du signal : analogique ou numérique.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69"/>
                  </a:ext>
                </a:extLst>
              </a:tr>
              <a:tr h="47625">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vMerge="1">
                  <a:txBody>
                    <a:bodyPr/>
                    <a:lstStyle/>
                    <a:p>
                      <a:endParaRPr lang="fr-FR"/>
                    </a:p>
                  </a:txBody>
                  <a:tcPr/>
                </a:tc>
                <a:tc vMerge="1">
                  <a:txBody>
                    <a:bodyPr/>
                    <a:lstStyle/>
                    <a:p>
                      <a:endParaRPr lang="fr-FR"/>
                    </a:p>
                  </a:txBody>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MSOST.1.6.4</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Nature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une information : logique ou analogique.</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70"/>
                  </a:ext>
                </a:extLst>
              </a:tr>
              <a:tr h="79375">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MSOST.1.7</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A"/>
                          </a:solidFill>
                          <a:effectLst/>
                          <a:latin typeface="Calibri" charset="0"/>
                          <a:ea typeface="ＭＳ Ｐゴシック" charset="0"/>
                          <a:cs typeface="Arial" charset="0"/>
                        </a:rPr>
                        <a:t>Interpréter des résultats expérimentaux, en tirer une conclusion et la communiquer en argumentant.</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MSOST.1.7.1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Notions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écarts entre les attentes fixées par le cahier des charges et les résultats de l</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expérimentation.</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71"/>
                  </a:ext>
                </a:extLst>
              </a:tr>
              <a:tr h="31750">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MSOST.2</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gridSpan="3">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A"/>
                          </a:solidFill>
                          <a:effectLst/>
                          <a:latin typeface="Calibri" charset="0"/>
                          <a:ea typeface="ＭＳ Ｐゴシック" charset="0"/>
                          <a:cs typeface="Arial" charset="0"/>
                        </a:rPr>
                        <a:t>Utiliser une modélisation et simuler le comportement d</a:t>
                      </a:r>
                      <a:r>
                        <a:rPr kumimoji="0" lang="ja-JP" altLang="fr-FR" sz="200" b="1" i="0" u="none" strike="noStrike" cap="none" normalizeH="0" baseline="0">
                          <a:ln>
                            <a:noFill/>
                          </a:ln>
                          <a:solidFill>
                            <a:srgbClr val="00000A"/>
                          </a:solidFill>
                          <a:effectLst/>
                          <a:latin typeface="Calibri" charset="0"/>
                          <a:ea typeface="ＭＳ Ｐゴシック" charset="0"/>
                          <a:cs typeface="Arial" charset="0"/>
                        </a:rPr>
                        <a:t>’</a:t>
                      </a:r>
                      <a:r>
                        <a:rPr kumimoji="0" lang="fr-FR" sz="200" b="1" i="0" u="none" strike="noStrike" cap="none" normalizeH="0" baseline="0">
                          <a:ln>
                            <a:noFill/>
                          </a:ln>
                          <a:solidFill>
                            <a:srgbClr val="00000A"/>
                          </a:solidFill>
                          <a:effectLst/>
                          <a:latin typeface="Calibri" charset="0"/>
                          <a:ea typeface="ＭＳ Ｐゴシック" charset="0"/>
                          <a:cs typeface="Arial" charset="0"/>
                        </a:rPr>
                        <a:t>un objet</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hMerge="1">
                  <a:txBody>
                    <a:bodyPr/>
                    <a:lstStyle/>
                    <a:p>
                      <a:endParaRPr lang="fr-FR"/>
                    </a:p>
                  </a:txBody>
                  <a:tcPr/>
                </a:tc>
                <a:tc hMerge="1">
                  <a:txBody>
                    <a:bodyPr/>
                    <a:lstStyle/>
                    <a:p>
                      <a:endParaRPr lang="fr-FR"/>
                    </a:p>
                  </a:txBody>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72"/>
                  </a:ext>
                </a:extLst>
              </a:tr>
              <a:tr h="71438">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MSOST.2.1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A"/>
                          </a:solidFill>
                          <a:effectLst/>
                          <a:latin typeface="Calibri" charset="0"/>
                          <a:ea typeface="ＭＳ Ｐゴシック" charset="0"/>
                          <a:cs typeface="Arial" charset="0"/>
                        </a:rPr>
                        <a:t>Utiliser une modélisation pour comprendre, formaliser, partager, construire, investiguer, prouver.</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MSOST.2.1.1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Outils de description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un fonctionnement,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une structure et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un comportement.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73"/>
                  </a:ext>
                </a:extLst>
              </a:tr>
              <a:tr h="71438">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MSOST.2.2</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A"/>
                          </a:solidFill>
                          <a:effectLst/>
                          <a:latin typeface="Calibri" charset="0"/>
                          <a:ea typeface="ＭＳ Ｐゴシック" charset="0"/>
                          <a:cs typeface="Arial" charset="0"/>
                        </a:rPr>
                        <a:t>Simuler numériquement la structure et/ou le comportement d</a:t>
                      </a:r>
                      <a:r>
                        <a:rPr kumimoji="0" lang="ja-JP" altLang="fr-FR" sz="200" b="0" i="0" u="none" strike="noStrike" cap="none" normalizeH="0" baseline="0">
                          <a:ln>
                            <a:noFill/>
                          </a:ln>
                          <a:solidFill>
                            <a:srgbClr val="00000A"/>
                          </a:solidFill>
                          <a:effectLst/>
                          <a:latin typeface="Calibri" charset="0"/>
                          <a:ea typeface="ＭＳ Ｐゴシック" charset="0"/>
                          <a:cs typeface="Arial" charset="0"/>
                        </a:rPr>
                        <a:t>’</a:t>
                      </a:r>
                      <a:r>
                        <a:rPr kumimoji="0" lang="fr-FR" sz="200" b="0" i="0" u="none" strike="noStrike" cap="none" normalizeH="0" baseline="0">
                          <a:ln>
                            <a:noFill/>
                          </a:ln>
                          <a:solidFill>
                            <a:srgbClr val="00000A"/>
                          </a:solidFill>
                          <a:effectLst/>
                          <a:latin typeface="Calibri" charset="0"/>
                          <a:ea typeface="ＭＳ Ｐゴシック" charset="0"/>
                          <a:cs typeface="Arial" charset="0"/>
                        </a:rPr>
                        <a:t>un objet. Interpréter le comportement de l</a:t>
                      </a:r>
                      <a:r>
                        <a:rPr kumimoji="0" lang="ja-JP" altLang="fr-FR" sz="200" b="0" i="0" u="none" strike="noStrike" cap="none" normalizeH="0" baseline="0">
                          <a:ln>
                            <a:noFill/>
                          </a:ln>
                          <a:solidFill>
                            <a:srgbClr val="00000A"/>
                          </a:solidFill>
                          <a:effectLst/>
                          <a:latin typeface="Calibri" charset="0"/>
                          <a:ea typeface="ＭＳ Ｐゴシック" charset="0"/>
                          <a:cs typeface="Arial" charset="0"/>
                        </a:rPr>
                        <a:t>’</a:t>
                      </a:r>
                      <a:r>
                        <a:rPr kumimoji="0" lang="fr-FR" sz="200" b="0" i="0" u="none" strike="noStrike" cap="none" normalizeH="0" baseline="0">
                          <a:ln>
                            <a:noFill/>
                          </a:ln>
                          <a:solidFill>
                            <a:srgbClr val="00000A"/>
                          </a:solidFill>
                          <a:effectLst/>
                          <a:latin typeface="Calibri" charset="0"/>
                          <a:ea typeface="ＭＳ Ｐゴシック" charset="0"/>
                          <a:cs typeface="Arial" charset="0"/>
                        </a:rPr>
                        <a:t>objet technique et le communiquer en argumentant.</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MSOST.2.2.1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Notions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écarts entre les attentes fixées par le cahier des charges et les résultats de la simulation.</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74"/>
                  </a:ext>
                </a:extLst>
              </a:tr>
              <a:tr h="31750">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635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635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635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635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75"/>
                  </a:ext>
                </a:extLst>
              </a:tr>
              <a:tr h="31750">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76"/>
                  </a:ext>
                </a:extLst>
              </a:tr>
              <a:tr h="31750">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31849B"/>
                          </a:solidFill>
                          <a:effectLst/>
                          <a:latin typeface="Calibri" charset="0"/>
                          <a:ea typeface="ＭＳ Ｐゴシック" charset="0"/>
                          <a:cs typeface="Arial" charset="0"/>
                        </a:rPr>
                        <a:t>L</a:t>
                      </a:r>
                      <a:r>
                        <a:rPr kumimoji="0" lang="ja-JP" altLang="fr-FR" sz="200" b="1" i="0" u="none" strike="noStrike" cap="none" normalizeH="0" baseline="0">
                          <a:ln>
                            <a:noFill/>
                          </a:ln>
                          <a:solidFill>
                            <a:srgbClr val="31849B"/>
                          </a:solidFill>
                          <a:effectLst/>
                          <a:latin typeface="Calibri" charset="0"/>
                          <a:ea typeface="ＭＳ Ｐゴシック" charset="0"/>
                          <a:cs typeface="Arial" charset="0"/>
                        </a:rPr>
                        <a:t>’</a:t>
                      </a:r>
                      <a:r>
                        <a:rPr kumimoji="0" lang="fr-FR" sz="200" b="1" i="0" u="none" strike="noStrike" cap="none" normalizeH="0" baseline="0">
                          <a:ln>
                            <a:noFill/>
                          </a:ln>
                          <a:solidFill>
                            <a:srgbClr val="31849B"/>
                          </a:solidFill>
                          <a:effectLst/>
                          <a:latin typeface="Calibri" charset="0"/>
                          <a:ea typeface="ＭＳ Ｐゴシック" charset="0"/>
                          <a:cs typeface="Arial" charset="0"/>
                        </a:rPr>
                        <a:t>informatique et la programmation</a:t>
                      </a:r>
                    </a:p>
                  </a:txBody>
                  <a:tcPr marL="1307" marR="1307" marT="1307" marB="0" anchor="b" horzOverflow="overflow">
                    <a:lnL>
                      <a:noFill/>
                    </a:lnL>
                    <a:lnR>
                      <a:noFill/>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77"/>
                  </a:ext>
                </a:extLst>
              </a:tr>
              <a:tr h="31750">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just" defTabSz="457200" rtl="0" eaLnBrk="1" fontAlgn="t"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Calibri" charset="0"/>
                          <a:ea typeface="ＭＳ Ｐゴシック" charset="0"/>
                          <a:cs typeface="Arial" charset="0"/>
                        </a:rPr>
                        <a:t>Attendus de fin de cycle</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2CDDC"/>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78"/>
                  </a:ext>
                </a:extLst>
              </a:tr>
              <a:tr h="31750">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Comprendre le fonctionnement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un réseau informatique.</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79"/>
                  </a:ext>
                </a:extLst>
              </a:tr>
              <a:tr h="31750">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just"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Écrire, mettre au point et exécuter un programme.</a:t>
                      </a:r>
                    </a:p>
                  </a:txBody>
                  <a:tcPr marL="1307" marR="1307" marT="130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12700" cap="flat" cmpd="sng" algn="ctr">
                      <a:solidFill>
                        <a:srgbClr val="000000"/>
                      </a:solidFill>
                      <a:prstDash val="solid"/>
                      <a:round/>
                      <a:headEnd type="none" w="med" len="med"/>
                      <a:tailEnd type="none" w="med" len="med"/>
                    </a:lnL>
                    <a:lnR>
                      <a:noFill/>
                    </a:lnR>
                    <a:lnT>
                      <a:noFill/>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80"/>
                  </a:ext>
                </a:extLst>
              </a:tr>
              <a:tr h="31750">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1" u="none" strike="noStrike" cap="none" normalizeH="0" baseline="0">
                          <a:ln>
                            <a:noFill/>
                          </a:ln>
                          <a:solidFill>
                            <a:srgbClr val="000000"/>
                          </a:solidFill>
                          <a:effectLst/>
                          <a:latin typeface="Calibri" charset="0"/>
                          <a:ea typeface="ＭＳ Ｐゴシック" charset="0"/>
                          <a:cs typeface="Arial" charset="0"/>
                        </a:rPr>
                        <a:t>Compétences</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1"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1" u="none" strike="noStrike" cap="none" normalizeH="0" baseline="0">
                          <a:ln>
                            <a:noFill/>
                          </a:ln>
                          <a:solidFill>
                            <a:srgbClr val="000000"/>
                          </a:solidFill>
                          <a:effectLst/>
                          <a:latin typeface="Calibri" charset="0"/>
                          <a:ea typeface="ＭＳ Ｐゴシック" charset="0"/>
                          <a:cs typeface="Arial" charset="0"/>
                        </a:rPr>
                        <a:t>Connaissances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81"/>
                  </a:ext>
                </a:extLst>
              </a:tr>
              <a:tr h="36513">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Calibri" charset="0"/>
                          <a:ea typeface="ＭＳ Ｐゴシック" charset="0"/>
                          <a:cs typeface="Arial" charset="0"/>
                        </a:rPr>
                        <a:t>IP.1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D8E4BC"/>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Calibri" charset="0"/>
                          <a:ea typeface="ＭＳ Ｐゴシック" charset="0"/>
                          <a:cs typeface="Arial" charset="0"/>
                        </a:rPr>
                        <a:t>Comprendre le fonctionnement d</a:t>
                      </a:r>
                      <a:r>
                        <a:rPr kumimoji="0" lang="ja-JP" altLang="fr-FR" sz="200" b="1" i="0" u="none" strike="noStrike" cap="none" normalizeH="0" baseline="0">
                          <a:ln>
                            <a:noFill/>
                          </a:ln>
                          <a:solidFill>
                            <a:srgbClr val="000000"/>
                          </a:solidFill>
                          <a:effectLst/>
                          <a:latin typeface="Calibri" charset="0"/>
                          <a:ea typeface="ＭＳ Ｐゴシック" charset="0"/>
                          <a:cs typeface="Arial" charset="0"/>
                        </a:rPr>
                        <a:t>’</a:t>
                      </a:r>
                      <a:r>
                        <a:rPr kumimoji="0" lang="fr-FR" sz="200" b="1" i="0" u="none" strike="noStrike" cap="none" normalizeH="0" baseline="0">
                          <a:ln>
                            <a:noFill/>
                          </a:ln>
                          <a:solidFill>
                            <a:srgbClr val="000000"/>
                          </a:solidFill>
                          <a:effectLst/>
                          <a:latin typeface="Calibri" charset="0"/>
                          <a:ea typeface="ＭＳ Ｐゴシック" charset="0"/>
                          <a:cs typeface="Arial" charset="0"/>
                        </a:rPr>
                        <a:t>un réseau informatique</a:t>
                      </a:r>
                    </a:p>
                  </a:txBody>
                  <a:tcPr marL="1307" marR="1307" marT="1307" marB="0" horzOverflow="overflow">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D8E4BC"/>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Calibri" charset="0"/>
                          <a:ea typeface="ＭＳ Ｐゴシック" charset="0"/>
                          <a:cs typeface="Arial" charset="0"/>
                        </a:rPr>
                        <a:t>→</a:t>
                      </a:r>
                    </a:p>
                  </a:txBody>
                  <a:tcPr marL="1307" marR="1307" marT="1307" marB="0" anchor="ctr"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gridSpan="4">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Calibri" charset="0"/>
                          <a:ea typeface="ＭＳ Ｐゴシック" charset="0"/>
                          <a:cs typeface="Arial" charset="0"/>
                        </a:rPr>
                        <a:t>Repères de progressivité :</a:t>
                      </a:r>
                    </a:p>
                  </a:txBody>
                  <a:tcPr marL="1307" marR="1307" marT="1307" marB="0"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82"/>
                  </a:ext>
                </a:extLst>
              </a:tr>
              <a:tr h="79375">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IP.1.1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lnTlToBr>
                      <a:noFill/>
                    </a:lnTlToBr>
                    <a:lnBlToTr>
                      <a:noFill/>
                    </a:lnBlToTr>
                    <a:solidFill>
                      <a:srgbClr val="D8E4BC"/>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Comprendre le fonctionnement d'un réseau informatique</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IP.1.1.1</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D8E4BC"/>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Composants d'un réseau, architecture d'un réseau local, moyens de connexion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un moyen informatique.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rowSpan="2" gridSpan="4">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En 5</a:t>
                      </a:r>
                      <a:r>
                        <a:rPr kumimoji="0" lang="fr-FR" sz="200" b="0" i="0" u="none" strike="noStrike" cap="none" normalizeH="0" baseline="30000">
                          <a:ln>
                            <a:noFill/>
                          </a:ln>
                          <a:solidFill>
                            <a:srgbClr val="000000"/>
                          </a:solidFill>
                          <a:effectLst/>
                          <a:latin typeface="Calibri" charset="0"/>
                          <a:ea typeface="ＭＳ Ｐゴシック" charset="0"/>
                          <a:cs typeface="Arial" charset="0"/>
                        </a:rPr>
                        <a:t>e</a:t>
                      </a:r>
                      <a:r>
                        <a:rPr kumimoji="0" lang="fr-FR" sz="200" b="0" i="0" u="none" strike="noStrike" cap="none" normalizeH="0" baseline="0">
                          <a:ln>
                            <a:noFill/>
                          </a:ln>
                          <a:solidFill>
                            <a:srgbClr val="000000"/>
                          </a:solidFill>
                          <a:effectLst/>
                          <a:latin typeface="Calibri" charset="0"/>
                          <a:ea typeface="ＭＳ Ｐゴシック" charset="0"/>
                          <a:cs typeface="Arial" charset="0"/>
                        </a:rPr>
                        <a:t> : traitement, mise au point et exécution de programmes simples avec un nombre limité de variables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entrée et de sortie, développement de programmes avec des boucles itératives. </a:t>
                      </a:r>
                    </a:p>
                  </a:txBody>
                  <a:tcPr marL="1307" marR="1307" marT="1307"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rowSpan="2" hMerge="1">
                  <a:txBody>
                    <a:bodyPr/>
                    <a:lstStyle/>
                    <a:p>
                      <a:endParaRPr lang="fr-FR"/>
                    </a:p>
                  </a:txBody>
                  <a:tcPr/>
                </a:tc>
                <a:tc rowSpan="2" hMerge="1">
                  <a:txBody>
                    <a:bodyPr/>
                    <a:lstStyle/>
                    <a:p>
                      <a:endParaRPr lang="fr-FR"/>
                    </a:p>
                  </a:txBody>
                  <a:tcPr/>
                </a:tc>
                <a:tc rowSpan="2" hMerge="1">
                  <a:txBody>
                    <a:bodyPr/>
                    <a:lstStyle/>
                    <a:p>
                      <a:endParaRPr lang="fr-FR"/>
                    </a:p>
                  </a:txBody>
                  <a:tcPr/>
                </a:tc>
                <a:extLst>
                  <a:ext uri="{0D108BD9-81ED-4DB2-BD59-A6C34878D82A}">
                    <a16:rowId xmlns:a16="http://schemas.microsoft.com/office/drawing/2014/main" val="10083"/>
                  </a:ext>
                </a:extLst>
              </a:tr>
              <a:tr h="71438">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lnTlToBr>
                      <a:noFill/>
                    </a:lnTlToBr>
                    <a:lnBlToTr>
                      <a:noFill/>
                    </a:lnBlToTr>
                    <a:solidFill>
                      <a:srgbClr val="D8E4BC"/>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IP.1.1.2</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D8E4BC"/>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Notion de protocole, d'organisation de protocoles en couche, d'algorithme de routage, Internet.</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gridSpan="4"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extLst>
                  <a:ext uri="{0D108BD9-81ED-4DB2-BD59-A6C34878D82A}">
                    <a16:rowId xmlns:a16="http://schemas.microsoft.com/office/drawing/2014/main" val="10084"/>
                  </a:ext>
                </a:extLst>
              </a:tr>
              <a:tr h="31750">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Calibri" charset="0"/>
                          <a:ea typeface="ＭＳ Ｐゴシック" charset="0"/>
                          <a:cs typeface="Arial" charset="0"/>
                        </a:rPr>
                        <a:t>IP.2</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D8E4BC"/>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Calibri" charset="0"/>
                          <a:ea typeface="ＭＳ Ｐゴシック" charset="0"/>
                          <a:cs typeface="Arial" charset="0"/>
                        </a:rPr>
                        <a:t>Écrire, mettre au point et exécuter un programme</a:t>
                      </a:r>
                    </a:p>
                  </a:txBody>
                  <a:tcPr marL="1307" marR="1307" marT="1307" marB="0" horzOverflow="overflow">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D8E4BC"/>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rowSpan="2" gridSpan="4">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En 4</a:t>
                      </a:r>
                      <a:r>
                        <a:rPr kumimoji="0" lang="fr-FR" sz="200" b="0" i="0" u="none" strike="noStrike" cap="none" normalizeH="0" baseline="30000">
                          <a:ln>
                            <a:noFill/>
                          </a:ln>
                          <a:solidFill>
                            <a:srgbClr val="000000"/>
                          </a:solidFill>
                          <a:effectLst/>
                          <a:latin typeface="Calibri" charset="0"/>
                          <a:ea typeface="ＭＳ Ｐゴシック" charset="0"/>
                          <a:cs typeface="Arial" charset="0"/>
                        </a:rPr>
                        <a:t>e</a:t>
                      </a:r>
                      <a:r>
                        <a:rPr kumimoji="0" lang="fr-FR" sz="200" b="0" i="0" u="none" strike="noStrike" cap="none" normalizeH="0" baseline="0">
                          <a:ln>
                            <a:noFill/>
                          </a:ln>
                          <a:solidFill>
                            <a:srgbClr val="000000"/>
                          </a:solidFill>
                          <a:effectLst/>
                          <a:latin typeface="Calibri" charset="0"/>
                          <a:ea typeface="ＭＳ Ｐゴシック" charset="0"/>
                          <a:cs typeface="Arial" charset="0"/>
                        </a:rPr>
                        <a:t> : traitement, mise au point et exécution de programmes avec introduction de plusieurs variables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entrée et de sortie.</a:t>
                      </a:r>
                    </a:p>
                  </a:txBody>
                  <a:tcPr marL="1307" marR="1307" marT="1307"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rowSpan="2" hMerge="1">
                  <a:txBody>
                    <a:bodyPr/>
                    <a:lstStyle/>
                    <a:p>
                      <a:endParaRPr lang="fr-FR"/>
                    </a:p>
                  </a:txBody>
                  <a:tcPr/>
                </a:tc>
                <a:tc rowSpan="2" hMerge="1">
                  <a:txBody>
                    <a:bodyPr/>
                    <a:lstStyle/>
                    <a:p>
                      <a:endParaRPr lang="fr-FR"/>
                    </a:p>
                  </a:txBody>
                  <a:tcPr/>
                </a:tc>
                <a:tc rowSpan="2" hMerge="1">
                  <a:txBody>
                    <a:bodyPr/>
                    <a:lstStyle/>
                    <a:p>
                      <a:endParaRPr lang="fr-FR"/>
                    </a:p>
                  </a:txBody>
                  <a:tcPr/>
                </a:tc>
                <a:extLst>
                  <a:ext uri="{0D108BD9-81ED-4DB2-BD59-A6C34878D82A}">
                    <a16:rowId xmlns:a16="http://schemas.microsoft.com/office/drawing/2014/main" val="10085"/>
                  </a:ext>
                </a:extLst>
              </a:tr>
              <a:tr h="71438">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IP.2.1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D8E4BC"/>
                    </a:solidFill>
                  </a:tcPr>
                </a:tc>
                <a:tc>
                  <a:txBody>
                    <a:bodyPr/>
                    <a:lstStyle/>
                    <a:p>
                      <a:pPr marL="0" marR="0" lvl="0" indent="0" algn="just"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Analyser le comportement attendu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un système réel et décomposer le problème posé en sous-problèmes afin de structurer un programme de commande.</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200" b="1"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D8E4BC"/>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gridSpan="4"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extLst>
                  <a:ext uri="{0D108BD9-81ED-4DB2-BD59-A6C34878D82A}">
                    <a16:rowId xmlns:a16="http://schemas.microsoft.com/office/drawing/2014/main" val="10086"/>
                  </a:ext>
                </a:extLst>
              </a:tr>
              <a:tr h="71438">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IP.2.2</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D8E4BC"/>
                    </a:solidFill>
                  </a:tcPr>
                </a:tc>
                <a:tc>
                  <a:txBody>
                    <a:bodyPr/>
                    <a:lstStyle/>
                    <a:p>
                      <a:pPr marL="0" marR="0" lvl="0" indent="0" algn="just"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Écrire, mettre au point (tester, corriger) et exécuter un programme commandant un système réel et vérifier le comportement attendu.</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D8E4BC"/>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rowSpan="2" gridSpan="4">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En 3</a:t>
                      </a:r>
                      <a:r>
                        <a:rPr kumimoji="0" lang="fr-FR" sz="200" b="0" i="0" u="none" strike="noStrike" cap="none" normalizeH="0" baseline="30000">
                          <a:ln>
                            <a:noFill/>
                          </a:ln>
                          <a:solidFill>
                            <a:srgbClr val="000000"/>
                          </a:solidFill>
                          <a:effectLst/>
                          <a:latin typeface="Calibri" charset="0"/>
                          <a:ea typeface="ＭＳ Ｐゴシック" charset="0"/>
                          <a:cs typeface="Arial" charset="0"/>
                        </a:rPr>
                        <a:t>e</a:t>
                      </a:r>
                      <a:r>
                        <a:rPr kumimoji="0" lang="fr-FR" sz="200" b="0" i="0" u="none" strike="noStrike" cap="none" normalizeH="0" baseline="0">
                          <a:ln>
                            <a:noFill/>
                          </a:ln>
                          <a:solidFill>
                            <a:srgbClr val="000000"/>
                          </a:solidFill>
                          <a:effectLst/>
                          <a:latin typeface="Calibri" charset="0"/>
                          <a:ea typeface="ＭＳ Ｐゴシック" charset="0"/>
                          <a:cs typeface="Arial" charset="0"/>
                        </a:rPr>
                        <a:t> : introduction du comptage et de plusieurs boucles conditionnelles imbriquées, décomposition en plusieurs sous-problèmes.</a:t>
                      </a:r>
                    </a:p>
                  </a:txBody>
                  <a:tcPr marL="1307" marR="1307" marT="1307"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rowSpan="2" hMerge="1">
                  <a:txBody>
                    <a:bodyPr/>
                    <a:lstStyle/>
                    <a:p>
                      <a:endParaRPr lang="fr-FR"/>
                    </a:p>
                  </a:txBody>
                  <a:tcPr/>
                </a:tc>
                <a:tc rowSpan="2" hMerge="1">
                  <a:txBody>
                    <a:bodyPr/>
                    <a:lstStyle/>
                    <a:p>
                      <a:endParaRPr lang="fr-FR"/>
                    </a:p>
                  </a:txBody>
                  <a:tcPr/>
                </a:tc>
                <a:tc rowSpan="2" hMerge="1">
                  <a:txBody>
                    <a:bodyPr/>
                    <a:lstStyle/>
                    <a:p>
                      <a:endParaRPr lang="fr-FR"/>
                    </a:p>
                  </a:txBody>
                  <a:tcPr/>
                </a:tc>
                <a:extLst>
                  <a:ext uri="{0D108BD9-81ED-4DB2-BD59-A6C34878D82A}">
                    <a16:rowId xmlns:a16="http://schemas.microsoft.com/office/drawing/2014/main" val="10087"/>
                  </a:ext>
                </a:extLst>
              </a:tr>
              <a:tr h="31750">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rowSpan="6">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IP.2.3</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D8E4BC"/>
                    </a:solidFill>
                  </a:tcPr>
                </a:tc>
                <a:tc rowSpan="6">
                  <a:txBody>
                    <a:bodyPr/>
                    <a:lstStyle/>
                    <a:p>
                      <a:pPr marL="0" marR="0" lvl="0" indent="0" algn="just"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Écrire un programme dans lequel des actions sont déclenchées par des événements extérieurs.</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IP.2.3.1</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D8E4BC"/>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Notions d</a:t>
                      </a:r>
                      <a:r>
                        <a:rPr kumimoji="0" lang="ja-JP" altLang="fr-FR" sz="200" b="0" i="0" u="none" strike="noStrike" cap="none" normalizeH="0" baseline="0">
                          <a:ln>
                            <a:noFill/>
                          </a:ln>
                          <a:solidFill>
                            <a:srgbClr val="000000"/>
                          </a:solidFill>
                          <a:effectLst/>
                          <a:latin typeface="Calibri" charset="0"/>
                          <a:ea typeface="ＭＳ Ｐゴシック" charset="0"/>
                          <a:cs typeface="Arial" charset="0"/>
                        </a:rPr>
                        <a:t>’</a:t>
                      </a:r>
                      <a:r>
                        <a:rPr kumimoji="0" lang="fr-FR" sz="200" b="0" i="0" u="none" strike="noStrike" cap="none" normalizeH="0" baseline="0">
                          <a:ln>
                            <a:noFill/>
                          </a:ln>
                          <a:solidFill>
                            <a:srgbClr val="000000"/>
                          </a:solidFill>
                          <a:effectLst/>
                          <a:latin typeface="Calibri" charset="0"/>
                          <a:ea typeface="ＭＳ Ｐゴシック" charset="0"/>
                          <a:cs typeface="Arial" charset="0"/>
                        </a:rPr>
                        <a:t>algorithme et de programme.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gridSpan="4" vMerge="1">
                  <a:txBody>
                    <a:bodyPr/>
                    <a:lstStyle/>
                    <a:p>
                      <a:endParaRPr lang="fr-FR"/>
                    </a:p>
                  </a:txBody>
                  <a:tcPr/>
                </a:tc>
                <a:tc hMerge="1" vMerge="1">
                  <a:txBody>
                    <a:bodyPr/>
                    <a:lstStyle/>
                    <a:p>
                      <a:endParaRPr lang="fr-FR"/>
                    </a:p>
                  </a:txBody>
                  <a:tcPr/>
                </a:tc>
                <a:tc hMerge="1" vMerge="1">
                  <a:txBody>
                    <a:bodyPr/>
                    <a:lstStyle/>
                    <a:p>
                      <a:endParaRPr lang="fr-FR"/>
                    </a:p>
                  </a:txBody>
                  <a:tcPr/>
                </a:tc>
                <a:tc hMerge="1" vMerge="1">
                  <a:txBody>
                    <a:bodyPr/>
                    <a:lstStyle/>
                    <a:p>
                      <a:endParaRPr lang="fr-FR"/>
                    </a:p>
                  </a:txBody>
                  <a:tcPr/>
                </a:tc>
                <a:extLst>
                  <a:ext uri="{0D108BD9-81ED-4DB2-BD59-A6C34878D82A}">
                    <a16:rowId xmlns:a16="http://schemas.microsoft.com/office/drawing/2014/main" val="10088"/>
                  </a:ext>
                </a:extLst>
              </a:tr>
              <a:tr h="31750">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vMerge="1">
                  <a:txBody>
                    <a:bodyPr/>
                    <a:lstStyle/>
                    <a:p>
                      <a:endParaRPr lang="fr-FR"/>
                    </a:p>
                  </a:txBody>
                  <a:tcPr/>
                </a:tc>
                <a:tc vMerge="1">
                  <a:txBody>
                    <a:bodyPr/>
                    <a:lstStyle/>
                    <a:p>
                      <a:endParaRPr lang="fr-FR"/>
                    </a:p>
                  </a:txBody>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IP.2.3.2</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D8E4BC"/>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Notion de variable informatique.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10089"/>
                  </a:ext>
                </a:extLst>
              </a:tr>
              <a:tr h="79375">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vMerge="1">
                  <a:txBody>
                    <a:bodyPr/>
                    <a:lstStyle/>
                    <a:p>
                      <a:endParaRPr lang="fr-FR"/>
                    </a:p>
                  </a:txBody>
                  <a:tcPr/>
                </a:tc>
                <a:tc vMerge="1">
                  <a:txBody>
                    <a:bodyPr/>
                    <a:lstStyle/>
                    <a:p>
                      <a:endParaRPr lang="fr-FR"/>
                    </a:p>
                  </a:txBody>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IP.2.3.3</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D8E4BC"/>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Déclenchement d'une action par un événement, séquences d'instructions, boucles, instructions conditionnelles.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90"/>
                  </a:ext>
                </a:extLst>
              </a:tr>
              <a:tr h="31750">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vMerge="1">
                  <a:txBody>
                    <a:bodyPr/>
                    <a:lstStyle/>
                    <a:p>
                      <a:endParaRPr lang="fr-FR"/>
                    </a:p>
                  </a:txBody>
                  <a:tcPr/>
                </a:tc>
                <a:tc vMerge="1">
                  <a:txBody>
                    <a:bodyPr/>
                    <a:lstStyle/>
                    <a:p>
                      <a:endParaRPr lang="fr-FR"/>
                    </a:p>
                  </a:txBody>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IP.2.3.4</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D8E4BC"/>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Systèmes embarqués.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91"/>
                  </a:ext>
                </a:extLst>
              </a:tr>
              <a:tr h="31750">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vMerge="1">
                  <a:txBody>
                    <a:bodyPr/>
                    <a:lstStyle/>
                    <a:p>
                      <a:endParaRPr lang="fr-FR"/>
                    </a:p>
                  </a:txBody>
                  <a:tcPr/>
                </a:tc>
                <a:tc vMerge="1">
                  <a:txBody>
                    <a:bodyPr/>
                    <a:lstStyle/>
                    <a:p>
                      <a:endParaRPr lang="fr-FR"/>
                    </a:p>
                  </a:txBody>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IP.2.3.5</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D8E4BC"/>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Forme et transmission du signal. </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92"/>
                  </a:ext>
                </a:extLst>
              </a:tr>
              <a:tr h="31750">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w="6350" cap="flat" cmpd="sng" algn="ctr">
                      <a:solidFill>
                        <a:srgbClr val="000000"/>
                      </a:solidFill>
                      <a:prstDash val="solid"/>
                      <a:round/>
                      <a:headEnd type="none" w="med" len="med"/>
                      <a:tailEnd type="none" w="med" len="med"/>
                    </a:lnR>
                    <a:lnT>
                      <a:noFill/>
                    </a:lnT>
                    <a:lnB>
                      <a:noFill/>
                    </a:lnB>
                    <a:lnTlToBr>
                      <a:noFill/>
                    </a:lnTlToBr>
                    <a:lnBlToTr>
                      <a:noFill/>
                    </a:lnBlToTr>
                    <a:noFill/>
                  </a:tcPr>
                </a:tc>
                <a:tc vMerge="1">
                  <a:txBody>
                    <a:bodyPr/>
                    <a:lstStyle/>
                    <a:p>
                      <a:endParaRPr lang="fr-FR"/>
                    </a:p>
                  </a:txBody>
                  <a:tcPr/>
                </a:tc>
                <a:tc vMerge="1">
                  <a:txBody>
                    <a:bodyPr/>
                    <a:lstStyle/>
                    <a:p>
                      <a:endParaRPr lang="fr-FR"/>
                    </a:p>
                  </a:txBody>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IP.2.3.6</a:t>
                      </a:r>
                    </a:p>
                  </a:txBody>
                  <a:tcPr marL="1307" marR="1307" marT="130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D8E4BC"/>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 b="0" i="0" u="none" strike="noStrike" cap="none" normalizeH="0" baseline="0">
                          <a:ln>
                            <a:noFill/>
                          </a:ln>
                          <a:solidFill>
                            <a:srgbClr val="000000"/>
                          </a:solidFill>
                          <a:effectLst/>
                          <a:latin typeface="Calibri" charset="0"/>
                          <a:ea typeface="ＭＳ Ｐゴシック" charset="0"/>
                          <a:cs typeface="Arial" charset="0"/>
                        </a:rPr>
                        <a:t>Capteur, actionneur, interface.</a:t>
                      </a:r>
                    </a:p>
                  </a:txBody>
                  <a:tcPr marL="1307" marR="1307" marT="1307"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w="635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 b="0" i="0" u="none" strike="noStrike" cap="none" normalizeH="0" baseline="0">
                        <a:ln>
                          <a:noFill/>
                        </a:ln>
                        <a:solidFill>
                          <a:srgbClr val="000000"/>
                        </a:solidFill>
                        <a:effectLst/>
                        <a:latin typeface="Calibri" charset="0"/>
                        <a:ea typeface="ＭＳ Ｐゴシック" charset="0"/>
                        <a:cs typeface="Arial" charset="0"/>
                      </a:endParaRPr>
                    </a:p>
                  </a:txBody>
                  <a:tcPr marL="1307" marR="1307" marT="1307"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93"/>
                  </a:ext>
                </a:extLst>
              </a:tr>
            </a:tbl>
          </a:graphicData>
        </a:graphic>
      </p:graphicFrame>
      <p:sp>
        <p:nvSpPr>
          <p:cNvPr id="5" name="Rectangle à coins arrondis 4"/>
          <p:cNvSpPr>
            <a:spLocks noChangeArrowheads="1"/>
          </p:cNvSpPr>
          <p:nvPr/>
        </p:nvSpPr>
        <p:spPr bwMode="auto">
          <a:xfrm>
            <a:off x="468313" y="5157788"/>
            <a:ext cx="3455987" cy="1150937"/>
          </a:xfrm>
          <a:prstGeom prst="wedgeRoundRectCallout">
            <a:avLst>
              <a:gd name="adj1" fmla="val 168477"/>
              <a:gd name="adj2" fmla="val -101384"/>
              <a:gd name="adj3" fmla="val 16667"/>
            </a:avLst>
          </a:prstGeom>
          <a:gradFill rotWithShape="1">
            <a:gsLst>
              <a:gs pos="0">
                <a:srgbClr val="3F80CD"/>
              </a:gs>
              <a:gs pos="100000">
                <a:srgbClr val="9BC1FF"/>
              </a:gs>
            </a:gsLst>
            <a:lin ang="16200000"/>
          </a:gradFill>
          <a:ln w="9525">
            <a:solidFill>
              <a:srgbClr val="4A7EBB"/>
            </a:solidFill>
            <a:miter lim="800000"/>
            <a:headEnd/>
            <a:tailEnd/>
          </a:ln>
          <a:effectLst>
            <a:outerShdw blurRad="40000" dist="23000" dir="5400000" rotWithShape="0">
              <a:srgbClr val="000000">
                <a:alpha val="34999"/>
              </a:srgbClr>
            </a:outerShdw>
          </a:effectLst>
        </p:spPr>
        <p:txBody>
          <a:bodyPr anchor="ctr"/>
          <a:lstStyle/>
          <a:p>
            <a:pPr algn="ctr"/>
            <a:r>
              <a:rPr lang="fr-FR">
                <a:solidFill>
                  <a:srgbClr val="FFFFFF"/>
                </a:solidFill>
              </a:rPr>
              <a:t>Repères de complexité pour chaque thématique</a:t>
            </a:r>
          </a:p>
        </p:txBody>
      </p:sp>
    </p:spTree>
    <p:extLst>
      <p:ext uri="{BB962C8B-B14F-4D97-AF65-F5344CB8AC3E}">
        <p14:creationId xmlns:p14="http://schemas.microsoft.com/office/powerpoint/2010/main" val="1771563935"/>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nvPr>
        </p:nvSpPr>
        <p:spPr>
          <a:xfrm>
            <a:off x="1370013" y="260350"/>
            <a:ext cx="7772400" cy="647700"/>
          </a:xfrm>
        </p:spPr>
        <p:txBody>
          <a:bodyPr/>
          <a:lstStyle/>
          <a:p>
            <a:r>
              <a:rPr lang="fr-FR" sz="2000" cap="none">
                <a:latin typeface="Calibri" charset="0"/>
              </a:rPr>
              <a:t>LE LIEN ENTRE LES COMPÉTENCES DU SOCLE ET LES THÉMATIQUES</a:t>
            </a:r>
          </a:p>
        </p:txBody>
      </p:sp>
      <p:graphicFrame>
        <p:nvGraphicFramePr>
          <p:cNvPr id="5" name="Tableau 4"/>
          <p:cNvGraphicFramePr>
            <a:graphicFrameLocks noGrp="1"/>
          </p:cNvGraphicFramePr>
          <p:nvPr/>
        </p:nvGraphicFramePr>
        <p:xfrm>
          <a:off x="1042988" y="908050"/>
          <a:ext cx="7850187" cy="5821833"/>
        </p:xfrm>
        <a:graphic>
          <a:graphicData uri="http://schemas.openxmlformats.org/drawingml/2006/table">
            <a:tbl>
              <a:tblPr/>
              <a:tblGrid>
                <a:gridCol w="2447925">
                  <a:extLst>
                    <a:ext uri="{9D8B030D-6E8A-4147-A177-3AD203B41FA5}">
                      <a16:colId xmlns:a16="http://schemas.microsoft.com/office/drawing/2014/main" val="20000"/>
                    </a:ext>
                  </a:extLst>
                </a:gridCol>
                <a:gridCol w="576262">
                  <a:extLst>
                    <a:ext uri="{9D8B030D-6E8A-4147-A177-3AD203B41FA5}">
                      <a16:colId xmlns:a16="http://schemas.microsoft.com/office/drawing/2014/main" val="20001"/>
                    </a:ext>
                  </a:extLst>
                </a:gridCol>
                <a:gridCol w="3032125">
                  <a:extLst>
                    <a:ext uri="{9D8B030D-6E8A-4147-A177-3AD203B41FA5}">
                      <a16:colId xmlns:a16="http://schemas.microsoft.com/office/drawing/2014/main" val="20002"/>
                    </a:ext>
                  </a:extLst>
                </a:gridCol>
                <a:gridCol w="477838">
                  <a:extLst>
                    <a:ext uri="{9D8B030D-6E8A-4147-A177-3AD203B41FA5}">
                      <a16:colId xmlns:a16="http://schemas.microsoft.com/office/drawing/2014/main" val="20003"/>
                    </a:ext>
                  </a:extLst>
                </a:gridCol>
                <a:gridCol w="477837">
                  <a:extLst>
                    <a:ext uri="{9D8B030D-6E8A-4147-A177-3AD203B41FA5}">
                      <a16:colId xmlns:a16="http://schemas.microsoft.com/office/drawing/2014/main" val="20004"/>
                    </a:ext>
                  </a:extLst>
                </a:gridCol>
                <a:gridCol w="466725">
                  <a:extLst>
                    <a:ext uri="{9D8B030D-6E8A-4147-A177-3AD203B41FA5}">
                      <a16:colId xmlns:a16="http://schemas.microsoft.com/office/drawing/2014/main" val="20005"/>
                    </a:ext>
                  </a:extLst>
                </a:gridCol>
                <a:gridCol w="371475">
                  <a:extLst>
                    <a:ext uri="{9D8B030D-6E8A-4147-A177-3AD203B41FA5}">
                      <a16:colId xmlns:a16="http://schemas.microsoft.com/office/drawing/2014/main" val="20006"/>
                    </a:ext>
                  </a:extLst>
                </a:gridCol>
              </a:tblGrid>
              <a:tr h="231775">
                <a:tc gridSpan="3">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800" b="1" i="0" u="none" strike="noStrike" cap="none" normalizeH="0" baseline="0">
                          <a:ln>
                            <a:noFill/>
                          </a:ln>
                          <a:solidFill>
                            <a:srgbClr val="000000"/>
                          </a:solidFill>
                          <a:effectLst/>
                          <a:latin typeface="Calibri" charset="0"/>
                          <a:ea typeface="ＭＳ Ｐゴシック" charset="0"/>
                          <a:cs typeface="Arial" charset="0"/>
                        </a:rPr>
                        <a:t>TECHNOLOGIE - programme 2016 - Cycle 4</a:t>
                      </a:r>
                    </a:p>
                  </a:txBody>
                  <a:tcPr marL="2771" marR="2771" marT="2771" marB="0"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hMerge="1">
                  <a:txBody>
                    <a:bodyPr/>
                    <a:lstStyle/>
                    <a:p>
                      <a:endParaRPr lang="fr-FR"/>
                    </a:p>
                  </a:txBody>
                  <a:tcPr/>
                </a:tc>
                <a:tc hMerge="1">
                  <a:txBody>
                    <a:bodyPr/>
                    <a:lstStyle/>
                    <a:p>
                      <a:endParaRPr lang="fr-FR"/>
                    </a:p>
                  </a:txBody>
                  <a:tcPr/>
                </a:tc>
                <a:tc gridSpan="4">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300" b="1" i="1" u="none" strike="noStrike" cap="none" normalizeH="0" baseline="0">
                          <a:ln>
                            <a:noFill/>
                          </a:ln>
                          <a:solidFill>
                            <a:srgbClr val="000000"/>
                          </a:solidFill>
                          <a:effectLst/>
                          <a:latin typeface="Calibri" charset="0"/>
                          <a:ea typeface="ＭＳ Ｐゴシック" charset="0"/>
                          <a:cs typeface="Arial" charset="0"/>
                        </a:rPr>
                        <a:t> </a:t>
                      </a:r>
                    </a:p>
                  </a:txBody>
                  <a:tcPr marL="2771" marR="2771" marT="2771" marB="0"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0"/>
                  </a:ext>
                </a:extLst>
              </a:tr>
              <a:tr h="277813">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800" b="1" i="0" u="none" strike="noStrike" cap="none" normalizeH="0" baseline="0">
                          <a:ln>
                            <a:noFill/>
                          </a:ln>
                          <a:solidFill>
                            <a:srgbClr val="000000"/>
                          </a:solidFill>
                          <a:effectLst/>
                          <a:latin typeface="Calibri" charset="0"/>
                          <a:ea typeface="ＭＳ Ｐゴシック" charset="0"/>
                          <a:cs typeface="Arial" charset="0"/>
                        </a:rPr>
                        <a:t>Domaines du socle</a:t>
                      </a:r>
                    </a:p>
                  </a:txBody>
                  <a:tcPr marL="2771" marR="2771" marT="2771"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DAEEF3"/>
                    </a:solidFill>
                  </a:tcPr>
                </a:tc>
                <a:tc gridSpan="2">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800" b="1" i="0" u="none" strike="noStrike" cap="none" normalizeH="0" baseline="0">
                          <a:ln>
                            <a:noFill/>
                          </a:ln>
                          <a:solidFill>
                            <a:srgbClr val="000000"/>
                          </a:solidFill>
                          <a:effectLst/>
                          <a:latin typeface="Calibri" charset="0"/>
                          <a:ea typeface="ＭＳ Ｐゴシック" charset="0"/>
                          <a:cs typeface="Arial" charset="0"/>
                        </a:rPr>
                        <a:t>Compétences travaillées </a:t>
                      </a:r>
                    </a:p>
                  </a:txBody>
                  <a:tcPr marL="2771" marR="2771" marT="2771"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DAEEF3"/>
                    </a:solidFill>
                  </a:tcPr>
                </a:tc>
                <a:tc hMerge="1">
                  <a:txBody>
                    <a:bodyPr/>
                    <a:lstStyle/>
                    <a:p>
                      <a:endParaRPr lang="fr-FR"/>
                    </a:p>
                  </a:txBody>
                  <a:tcPr/>
                </a:tc>
                <a:tc gridSpan="4">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800" b="1" i="0" u="none" strike="noStrike" cap="none" normalizeH="0" baseline="0">
                          <a:ln>
                            <a:noFill/>
                          </a:ln>
                          <a:solidFill>
                            <a:srgbClr val="000000"/>
                          </a:solidFill>
                          <a:effectLst/>
                          <a:latin typeface="Calibri" charset="0"/>
                          <a:ea typeface="ＭＳ Ｐゴシック" charset="0"/>
                          <a:cs typeface="Arial" charset="0"/>
                        </a:rPr>
                        <a:t>THEMATIQUES</a:t>
                      </a:r>
                    </a:p>
                  </a:txBody>
                  <a:tcPr marL="2771" marR="2771" marT="2771"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1"/>
                  </a:ext>
                </a:extLst>
              </a:tr>
              <a:tr h="298450">
                <a:tc rowSpan="5">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1200" b="1" i="0" u="none" strike="noStrike" cap="none" normalizeH="0" baseline="0">
                          <a:ln>
                            <a:noFill/>
                          </a:ln>
                          <a:solidFill>
                            <a:srgbClr val="000000"/>
                          </a:solidFill>
                          <a:effectLst/>
                          <a:latin typeface="Calibri" charset="0"/>
                          <a:ea typeface="ＭＳ Ｐゴシック" charset="0"/>
                          <a:cs typeface="Arial" charset="0"/>
                        </a:rPr>
                        <a:t>4 - les systèmes naturels et les systèmes techniques</a:t>
                      </a:r>
                    </a:p>
                  </a:txBody>
                  <a:tcPr marL="2771" marR="2771" marT="2771"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DAEEF3"/>
                    </a:solidFill>
                  </a:tcPr>
                </a:tc>
                <a:tc>
                  <a:txBody>
                    <a:bodyPr/>
                    <a:lstStyle/>
                    <a:p>
                      <a:pPr marL="0" marR="0" lvl="0" indent="0" algn="r" defTabSz="457200" rtl="0" eaLnBrk="1" fontAlgn="t" latinLnBrk="0" hangingPunct="1">
                        <a:lnSpc>
                          <a:spcPct val="100000"/>
                        </a:lnSpc>
                        <a:spcBef>
                          <a:spcPct val="0"/>
                        </a:spcBef>
                        <a:spcAft>
                          <a:spcPct val="0"/>
                        </a:spcAft>
                        <a:buClrTx/>
                        <a:buSzTx/>
                        <a:buFontTx/>
                        <a:buNone/>
                        <a:tabLst/>
                      </a:pPr>
                      <a:r>
                        <a:rPr kumimoji="0" lang="fr-FR" sz="300" b="1" i="0" u="none" strike="noStrike" cap="none" normalizeH="0" baseline="0">
                          <a:ln>
                            <a:noFill/>
                          </a:ln>
                          <a:solidFill>
                            <a:srgbClr val="000000"/>
                          </a:solidFill>
                          <a:effectLst/>
                          <a:latin typeface="Calibri" charset="0"/>
                          <a:ea typeface="ＭＳ Ｐゴシック" charset="0"/>
                          <a:cs typeface="Arial" charset="0"/>
                        </a:rPr>
                        <a:t>1</a:t>
                      </a:r>
                    </a:p>
                  </a:txBody>
                  <a:tcPr marL="2771" marR="2771" marT="2771"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0" b="1" i="0" u="none" strike="noStrike" cap="none" normalizeH="0" baseline="0">
                          <a:ln>
                            <a:noFill/>
                          </a:ln>
                          <a:solidFill>
                            <a:srgbClr val="000000"/>
                          </a:solidFill>
                          <a:effectLst/>
                          <a:latin typeface="Calibri" charset="0"/>
                          <a:ea typeface="ＭＳ Ｐゴシック" charset="0"/>
                          <a:cs typeface="Arial" charset="0"/>
                        </a:rPr>
                        <a:t>Pratiquer des démarches scientifiques et technologiques</a:t>
                      </a:r>
                    </a:p>
                  </a:txBody>
                  <a:tcPr marL="2771" marR="2771" marT="2771"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solidFill>
                      <a:srgbClr val="DAEEF3"/>
                    </a:solid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400" b="1" i="0" u="none" strike="noStrike" cap="none" normalizeH="0" baseline="0">
                          <a:ln>
                            <a:noFill/>
                          </a:ln>
                          <a:solidFill>
                            <a:srgbClr val="000000"/>
                          </a:solidFill>
                          <a:effectLst/>
                          <a:latin typeface="Calibri" charset="0"/>
                          <a:ea typeface="ＭＳ Ｐゴシック" charset="0"/>
                          <a:cs typeface="Arial" charset="0"/>
                        </a:rPr>
                        <a:t>Design</a:t>
                      </a:r>
                    </a:p>
                  </a:txBody>
                  <a:tcPr marL="2771" marR="2771" marT="2771" marB="0"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400" b="1" i="0" u="none" strike="noStrike" cap="none" normalizeH="0" baseline="0">
                          <a:ln>
                            <a:noFill/>
                          </a:ln>
                          <a:solidFill>
                            <a:srgbClr val="000000"/>
                          </a:solidFill>
                          <a:effectLst/>
                          <a:latin typeface="Calibri" charset="0"/>
                          <a:ea typeface="ＭＳ Ｐゴシック" charset="0"/>
                          <a:cs typeface="Arial" charset="0"/>
                        </a:rPr>
                        <a:t>Évolution-description</a:t>
                      </a:r>
                    </a:p>
                  </a:txBody>
                  <a:tcPr marL="2771" marR="2771" marT="2771" marB="0"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400" b="1" i="0" u="none" strike="noStrike" cap="none" normalizeH="0" baseline="0">
                          <a:ln>
                            <a:noFill/>
                          </a:ln>
                          <a:solidFill>
                            <a:srgbClr val="000000"/>
                          </a:solidFill>
                          <a:effectLst/>
                          <a:latin typeface="Calibri" charset="0"/>
                          <a:ea typeface="ＭＳ Ｐゴシック" charset="0"/>
                          <a:cs typeface="Arial" charset="0"/>
                        </a:rPr>
                        <a:t>Modélisation</a:t>
                      </a:r>
                    </a:p>
                  </a:txBody>
                  <a:tcPr marL="2771" marR="2771" marT="2771" marB="0"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400" b="1" i="0" u="none" strike="noStrike" cap="none" normalizeH="0" baseline="0">
                          <a:ln>
                            <a:noFill/>
                          </a:ln>
                          <a:solidFill>
                            <a:srgbClr val="000000"/>
                          </a:solidFill>
                          <a:effectLst/>
                          <a:latin typeface="Calibri" charset="0"/>
                          <a:ea typeface="ＭＳ Ｐゴシック" charset="0"/>
                          <a:cs typeface="Arial" charset="0"/>
                        </a:rPr>
                        <a:t>Info</a:t>
                      </a:r>
                    </a:p>
                  </a:txBody>
                  <a:tcPr marL="2771" marR="2771" marT="2771" marB="0"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128588">
                <a:tc vMerge="1">
                  <a:txBody>
                    <a:bodyPr/>
                    <a:lstStyle/>
                    <a:p>
                      <a:endParaRPr lang="fr-FR"/>
                    </a:p>
                  </a:txBody>
                  <a:tcPr/>
                </a:tc>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CT 1.1</a:t>
                      </a:r>
                    </a:p>
                  </a:txBody>
                  <a:tcPr marL="2771" marR="2771" marT="2771"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A"/>
                          </a:solidFill>
                          <a:effectLst/>
                          <a:latin typeface="Calibri" charset="0"/>
                          <a:ea typeface="ＭＳ Ｐゴシック" charset="0"/>
                          <a:cs typeface="Arial" charset="0"/>
                        </a:rPr>
                        <a:t>► Imaginer, synthétiser, formaliser et respecter une procédure, un protocole. </a:t>
                      </a:r>
                    </a:p>
                  </a:txBody>
                  <a:tcPr marL="24943" marR="2771" marT="2771"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DIC.1.3</a:t>
                      </a:r>
                    </a:p>
                  </a:txBody>
                  <a:tcPr marL="2771" marR="2771" marT="2771"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a:t>
                      </a:r>
                    </a:p>
                  </a:txBody>
                  <a:tcPr marL="2771" marR="2771" marT="2771"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MSOST.1.1</a:t>
                      </a:r>
                    </a:p>
                  </a:txBody>
                  <a:tcPr marL="2771" marR="2771" marT="2771"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a:t>
                      </a:r>
                    </a:p>
                  </a:txBody>
                  <a:tcPr marL="2771" marR="2771" marT="2771"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69850">
                <a:tc vMerge="1">
                  <a:txBody>
                    <a:bodyPr/>
                    <a:lstStyle/>
                    <a:p>
                      <a:endParaRPr lang="fr-FR"/>
                    </a:p>
                  </a:txBody>
                  <a:tcPr/>
                </a:tc>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CT 1.2</a:t>
                      </a:r>
                    </a:p>
                  </a:txBody>
                  <a:tcPr marL="2771" marR="2771" marT="2771"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A"/>
                          </a:solidFill>
                          <a:effectLst/>
                          <a:latin typeface="Calibri" charset="0"/>
                          <a:ea typeface="ＭＳ Ｐゴシック" charset="0"/>
                          <a:cs typeface="Arial" charset="0"/>
                        </a:rPr>
                        <a:t>► Mesurer des grandeurs de manière directe ou indirecte. </a:t>
                      </a:r>
                    </a:p>
                  </a:txBody>
                  <a:tcPr marL="24943" marR="2771" marT="2771"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a:t>
                      </a:r>
                    </a:p>
                  </a:txBody>
                  <a:tcPr marL="2771" marR="2771" marT="2771"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a:t>
                      </a:r>
                    </a:p>
                  </a:txBody>
                  <a:tcPr marL="2771" marR="2771" marT="2771"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MSOST.1.6</a:t>
                      </a:r>
                    </a:p>
                  </a:txBody>
                  <a:tcPr marL="2771" marR="2771" marT="2771"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a:t>
                      </a:r>
                    </a:p>
                  </a:txBody>
                  <a:tcPr marL="2771" marR="2771" marT="2771"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112713">
                <a:tc vMerge="1">
                  <a:txBody>
                    <a:bodyPr/>
                    <a:lstStyle/>
                    <a:p>
                      <a:endParaRPr lang="fr-FR"/>
                    </a:p>
                  </a:txBody>
                  <a:tcPr/>
                </a:tc>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CT 1.3</a:t>
                      </a:r>
                    </a:p>
                  </a:txBody>
                  <a:tcPr marL="2771" marR="2771" marT="2771"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A"/>
                          </a:solidFill>
                          <a:effectLst/>
                          <a:latin typeface="Calibri" charset="0"/>
                          <a:ea typeface="ＭＳ Ｐゴシック" charset="0"/>
                          <a:cs typeface="Arial" charset="0"/>
                        </a:rPr>
                        <a:t>► Rechercher des solutions techniques à un problème posé, expliciter ses choix et les communiquer en argumentant. </a:t>
                      </a:r>
                    </a:p>
                  </a:txBody>
                  <a:tcPr marL="24943" marR="2771" marT="2771"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DIC.1.5</a:t>
                      </a:r>
                    </a:p>
                  </a:txBody>
                  <a:tcPr marL="2771" marR="2771" marT="2771"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a:t>
                      </a:r>
                    </a:p>
                  </a:txBody>
                  <a:tcPr marL="2771" marR="2771" marT="2771"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a:t>
                      </a:r>
                    </a:p>
                  </a:txBody>
                  <a:tcPr marL="2771" marR="2771" marT="2771"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a:t>
                      </a:r>
                    </a:p>
                  </a:txBody>
                  <a:tcPr marL="2771" marR="2771" marT="2771"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66675">
                <a:tc vMerge="1">
                  <a:txBody>
                    <a:bodyPr/>
                    <a:lstStyle/>
                    <a:p>
                      <a:endParaRPr lang="fr-FR"/>
                    </a:p>
                  </a:txBody>
                  <a:tcPr/>
                </a:tc>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CT 1.4</a:t>
                      </a:r>
                    </a:p>
                  </a:txBody>
                  <a:tcPr marL="2771" marR="2771" marT="2771"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A"/>
                          </a:solidFill>
                          <a:effectLst/>
                          <a:latin typeface="Calibri" charset="0"/>
                          <a:ea typeface="ＭＳ Ｐゴシック" charset="0"/>
                          <a:cs typeface="Arial" charset="0"/>
                        </a:rPr>
                        <a:t>►</a:t>
                      </a:r>
                      <a:r>
                        <a:rPr kumimoji="0" lang="fr-FR" sz="200" b="0" i="0" u="none" strike="noStrike" cap="none" normalizeH="0" baseline="0">
                          <a:ln>
                            <a:noFill/>
                          </a:ln>
                          <a:solidFill>
                            <a:srgbClr val="00000A"/>
                          </a:solidFill>
                          <a:effectLst/>
                          <a:latin typeface="Calibri" charset="0"/>
                          <a:ea typeface="ＭＳ Ｐゴシック" charset="0"/>
                          <a:cs typeface="Arial" charset="0"/>
                        </a:rPr>
                        <a:t> </a:t>
                      </a:r>
                      <a:r>
                        <a:rPr kumimoji="0" lang="fr-FR" sz="300" b="0" i="0" u="none" strike="noStrike" cap="none" normalizeH="0" baseline="0">
                          <a:ln>
                            <a:noFill/>
                          </a:ln>
                          <a:solidFill>
                            <a:srgbClr val="00000A"/>
                          </a:solidFill>
                          <a:effectLst/>
                          <a:latin typeface="Calibri" charset="0"/>
                          <a:ea typeface="ＭＳ Ｐゴシック" charset="0"/>
                          <a:cs typeface="Arial" charset="0"/>
                        </a:rPr>
                        <a:t>Participer à l</a:t>
                      </a:r>
                      <a:r>
                        <a:rPr kumimoji="0" lang="ja-JP" altLang="fr-FR" sz="300" b="0" i="0" u="none" strike="noStrike" cap="none" normalizeH="0" baseline="0">
                          <a:ln>
                            <a:noFill/>
                          </a:ln>
                          <a:solidFill>
                            <a:srgbClr val="00000A"/>
                          </a:solidFill>
                          <a:effectLst/>
                          <a:latin typeface="Calibri" charset="0"/>
                          <a:ea typeface="ＭＳ Ｐゴシック" charset="0"/>
                          <a:cs typeface="Arial" charset="0"/>
                        </a:rPr>
                        <a:t>’</a:t>
                      </a:r>
                      <a:r>
                        <a:rPr kumimoji="0" lang="fr-FR" sz="300" b="0" i="0" u="none" strike="noStrike" cap="none" normalizeH="0" baseline="0">
                          <a:ln>
                            <a:noFill/>
                          </a:ln>
                          <a:solidFill>
                            <a:srgbClr val="00000A"/>
                          </a:solidFill>
                          <a:effectLst/>
                          <a:latin typeface="Calibri" charset="0"/>
                          <a:ea typeface="ＭＳ Ｐゴシック" charset="0"/>
                          <a:cs typeface="Arial" charset="0"/>
                        </a:rPr>
                        <a:t>organisation et au déroulement de projets.</a:t>
                      </a:r>
                    </a:p>
                  </a:txBody>
                  <a:tcPr marL="24943" marR="2771" marT="2771"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solidFill>
                      <a:srgbClr val="DAEEF3"/>
                    </a:solid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DIC.1.4</a:t>
                      </a:r>
                    </a:p>
                  </a:txBody>
                  <a:tcPr marL="2771" marR="2771" marT="2771"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a:t>
                      </a:r>
                    </a:p>
                  </a:txBody>
                  <a:tcPr marL="2771" marR="2771" marT="2771"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a:t>
                      </a:r>
                    </a:p>
                  </a:txBody>
                  <a:tcPr marL="2771" marR="2771" marT="2771"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a:t>
                      </a:r>
                    </a:p>
                  </a:txBody>
                  <a:tcPr marL="2771" marR="2771" marT="2771"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155575">
                <a:tc rowSpan="9">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1200" b="1" i="0" u="none" strike="noStrike" cap="none" normalizeH="0" baseline="0">
                          <a:ln>
                            <a:noFill/>
                          </a:ln>
                          <a:solidFill>
                            <a:srgbClr val="000000"/>
                          </a:solidFill>
                          <a:effectLst/>
                          <a:latin typeface="Calibri" charset="0"/>
                          <a:ea typeface="ＭＳ Ｐゴシック" charset="0"/>
                          <a:cs typeface="Arial" charset="0"/>
                        </a:rPr>
                        <a:t>4 - les systèmes naturels et les systèmes techniques</a:t>
                      </a:r>
                    </a:p>
                  </a:txBody>
                  <a:tcPr marL="2771" marR="2771" marT="2771"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DAEEF3"/>
                    </a:solidFill>
                  </a:tcPr>
                </a:tc>
                <a:tc>
                  <a:txBody>
                    <a:bodyPr/>
                    <a:lstStyle/>
                    <a:p>
                      <a:pPr marL="0" marR="0" lvl="0" indent="0" algn="r" defTabSz="457200" rtl="0" eaLnBrk="1" fontAlgn="t" latinLnBrk="0" hangingPunct="1">
                        <a:lnSpc>
                          <a:spcPct val="100000"/>
                        </a:lnSpc>
                        <a:spcBef>
                          <a:spcPct val="0"/>
                        </a:spcBef>
                        <a:spcAft>
                          <a:spcPct val="0"/>
                        </a:spcAft>
                        <a:buClrTx/>
                        <a:buSzTx/>
                        <a:buFontTx/>
                        <a:buNone/>
                        <a:tabLst/>
                      </a:pPr>
                      <a:r>
                        <a:rPr kumimoji="0" lang="fr-FR" sz="300" b="1" i="0" u="none" strike="noStrike" cap="none" normalizeH="0" baseline="0">
                          <a:ln>
                            <a:noFill/>
                          </a:ln>
                          <a:solidFill>
                            <a:srgbClr val="000000"/>
                          </a:solidFill>
                          <a:effectLst/>
                          <a:latin typeface="Calibri" charset="0"/>
                          <a:ea typeface="ＭＳ Ｐゴシック" charset="0"/>
                          <a:cs typeface="Arial" charset="0"/>
                        </a:rPr>
                        <a:t>2</a:t>
                      </a:r>
                    </a:p>
                  </a:txBody>
                  <a:tcPr marL="2771" marR="2771" marT="2771"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0" b="1" i="0" u="none" strike="noStrike" cap="none" normalizeH="0" baseline="0">
                          <a:ln>
                            <a:noFill/>
                          </a:ln>
                          <a:solidFill>
                            <a:srgbClr val="000000"/>
                          </a:solidFill>
                          <a:effectLst/>
                          <a:latin typeface="Calibri" charset="0"/>
                          <a:ea typeface="ＭＳ Ｐゴシック" charset="0"/>
                          <a:cs typeface="Arial" charset="0"/>
                        </a:rPr>
                        <a:t>Concevoir, créer, réaliser</a:t>
                      </a:r>
                    </a:p>
                  </a:txBody>
                  <a:tcPr marL="2771" marR="2771" marT="2771"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solidFill>
                      <a:srgbClr val="DAEEF3"/>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300" b="0" i="0" u="none" strike="noStrike" cap="none" normalizeH="0" baseline="0">
                        <a:ln>
                          <a:noFill/>
                        </a:ln>
                        <a:solidFill>
                          <a:srgbClr val="000000"/>
                        </a:solidFill>
                        <a:effectLst/>
                        <a:latin typeface="Calibri" charset="0"/>
                        <a:ea typeface="ＭＳ Ｐゴシック" charset="0"/>
                        <a:cs typeface="Arial" charset="0"/>
                      </a:endParaRPr>
                    </a:p>
                  </a:txBody>
                  <a:tcPr marL="2771" marR="2771" marT="2771"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a:t>
                      </a:r>
                    </a:p>
                  </a:txBody>
                  <a:tcPr marL="2771" marR="2771" marT="2771"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a:t>
                      </a:r>
                    </a:p>
                  </a:txBody>
                  <a:tcPr marL="2771" marR="2771" marT="2771"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a:t>
                      </a:r>
                    </a:p>
                  </a:txBody>
                  <a:tcPr marL="2771" marR="2771" marT="2771"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7"/>
                  </a:ext>
                </a:extLst>
              </a:tr>
              <a:tr h="161925">
                <a:tc vMerge="1">
                  <a:txBody>
                    <a:bodyPr/>
                    <a:lstStyle/>
                    <a:p>
                      <a:endParaRPr lang="fr-FR"/>
                    </a:p>
                  </a:txBody>
                  <a:tcPr/>
                </a:tc>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CT 2.1</a:t>
                      </a:r>
                    </a:p>
                  </a:txBody>
                  <a:tcPr marL="2771" marR="2771" marT="2771"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Identifier un besoin et énoncer un problème technique, identifier les conditions, contraintes (normes et règlements) et ressources correspondantes.</a:t>
                      </a:r>
                    </a:p>
                  </a:txBody>
                  <a:tcPr marL="24943" marR="2771" marT="2771"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DIC.1.1</a:t>
                      </a:r>
                    </a:p>
                  </a:txBody>
                  <a:tcPr marL="2771" marR="2771" marT="2771" marB="0" anchor="ctr"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lnTlToBr>
                      <a:noFill/>
                    </a:lnTlToBr>
                    <a:lnBlToTr>
                      <a:noFill/>
                    </a:lnBlToTr>
                    <a:solidFill>
                      <a:srgbClr val="FFFF00"/>
                    </a:solidFill>
                  </a:tcPr>
                </a:tc>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FFFFFF"/>
                          </a:solidFill>
                          <a:effectLst/>
                          <a:latin typeface="Calibri" charset="0"/>
                          <a:ea typeface="ＭＳ Ｐゴシック" charset="0"/>
                          <a:cs typeface="Arial" charset="0"/>
                        </a:rPr>
                        <a:t>DIC.1.2</a:t>
                      </a:r>
                    </a:p>
                  </a:txBody>
                  <a:tcPr marL="2771" marR="2771" marT="2771"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a:t>
                      </a:r>
                    </a:p>
                  </a:txBody>
                  <a:tcPr marL="2771" marR="2771" marT="2771"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a:t>
                      </a:r>
                    </a:p>
                  </a:txBody>
                  <a:tcPr marL="2771" marR="2771" marT="2771"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10008"/>
                  </a:ext>
                </a:extLst>
              </a:tr>
              <a:tr h="123825">
                <a:tc vMerge="1">
                  <a:txBody>
                    <a:bodyPr/>
                    <a:lstStyle/>
                    <a:p>
                      <a:endParaRPr lang="fr-FR"/>
                    </a:p>
                  </a:txBody>
                  <a:tcPr/>
                </a:tc>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a:t>
                      </a:r>
                    </a:p>
                  </a:txBody>
                  <a:tcPr marL="2771" marR="2771" marT="2771"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a:t>
                      </a:r>
                    </a:p>
                  </a:txBody>
                  <a:tcPr marL="24943" marR="2771" marT="2771"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DIC.1.2</a:t>
                      </a:r>
                    </a:p>
                  </a:txBody>
                  <a:tcPr marL="2771" marR="2771" marT="2771" marB="0" anchor="ctr"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a:t>
                      </a:r>
                    </a:p>
                  </a:txBody>
                  <a:tcPr marL="2771" marR="2771" marT="2771"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a:t>
                      </a:r>
                    </a:p>
                  </a:txBody>
                  <a:tcPr marL="2771" marR="2771" marT="2771"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a:t>
                      </a:r>
                    </a:p>
                  </a:txBody>
                  <a:tcPr marL="2771" marR="2771" marT="2771"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9"/>
                  </a:ext>
                </a:extLst>
              </a:tr>
              <a:tr h="171450">
                <a:tc vMerge="1">
                  <a:txBody>
                    <a:bodyPr/>
                    <a:lstStyle/>
                    <a:p>
                      <a:endParaRPr lang="fr-FR"/>
                    </a:p>
                  </a:txBody>
                  <a:tcPr/>
                </a:tc>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CT 2.2</a:t>
                      </a:r>
                    </a:p>
                  </a:txBody>
                  <a:tcPr marL="2771" marR="2771" marT="2771"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Identifier le(s) matériau(x), les flux d</a:t>
                      </a:r>
                      <a:r>
                        <a:rPr kumimoji="0" lang="ja-JP" altLang="fr-FR" sz="300" b="0" i="0" u="none" strike="noStrike" cap="none" normalizeH="0" baseline="0">
                          <a:ln>
                            <a:noFill/>
                          </a:ln>
                          <a:solidFill>
                            <a:srgbClr val="000000"/>
                          </a:solidFill>
                          <a:effectLst/>
                          <a:latin typeface="Calibri" charset="0"/>
                          <a:ea typeface="ＭＳ Ｐゴシック" charset="0"/>
                          <a:cs typeface="Arial" charset="0"/>
                        </a:rPr>
                        <a:t>’</a:t>
                      </a:r>
                      <a:r>
                        <a:rPr kumimoji="0" lang="fr-FR" sz="300" b="0" i="0" u="none" strike="noStrike" cap="none" normalizeH="0" baseline="0">
                          <a:ln>
                            <a:noFill/>
                          </a:ln>
                          <a:solidFill>
                            <a:srgbClr val="000000"/>
                          </a:solidFill>
                          <a:effectLst/>
                          <a:latin typeface="Calibri" charset="0"/>
                          <a:ea typeface="ＭＳ Ｐゴシック" charset="0"/>
                          <a:cs typeface="Arial" charset="0"/>
                        </a:rPr>
                        <a:t>énergie et d</a:t>
                      </a:r>
                      <a:r>
                        <a:rPr kumimoji="0" lang="ja-JP" altLang="fr-FR" sz="300" b="0" i="0" u="none" strike="noStrike" cap="none" normalizeH="0" baseline="0">
                          <a:ln>
                            <a:noFill/>
                          </a:ln>
                          <a:solidFill>
                            <a:srgbClr val="000000"/>
                          </a:solidFill>
                          <a:effectLst/>
                          <a:latin typeface="Calibri" charset="0"/>
                          <a:ea typeface="ＭＳ Ｐゴシック" charset="0"/>
                          <a:cs typeface="Arial" charset="0"/>
                        </a:rPr>
                        <a:t>’</a:t>
                      </a:r>
                      <a:r>
                        <a:rPr kumimoji="0" lang="fr-FR" sz="300" b="0" i="0" u="none" strike="noStrike" cap="none" normalizeH="0" baseline="0">
                          <a:ln>
                            <a:noFill/>
                          </a:ln>
                          <a:solidFill>
                            <a:srgbClr val="000000"/>
                          </a:solidFill>
                          <a:effectLst/>
                          <a:latin typeface="Calibri" charset="0"/>
                          <a:ea typeface="ＭＳ Ｐゴシック" charset="0"/>
                          <a:cs typeface="Arial" charset="0"/>
                        </a:rPr>
                        <a:t>information dans le cadre d</a:t>
                      </a:r>
                      <a:r>
                        <a:rPr kumimoji="0" lang="ja-JP" altLang="fr-FR" sz="300" b="0" i="0" u="none" strike="noStrike" cap="none" normalizeH="0" baseline="0">
                          <a:ln>
                            <a:noFill/>
                          </a:ln>
                          <a:solidFill>
                            <a:srgbClr val="000000"/>
                          </a:solidFill>
                          <a:effectLst/>
                          <a:latin typeface="Calibri" charset="0"/>
                          <a:ea typeface="ＭＳ Ｐゴシック" charset="0"/>
                          <a:cs typeface="Arial" charset="0"/>
                        </a:rPr>
                        <a:t>’</a:t>
                      </a:r>
                      <a:r>
                        <a:rPr kumimoji="0" lang="fr-FR" sz="300" b="0" i="0" u="none" strike="noStrike" cap="none" normalizeH="0" baseline="0">
                          <a:ln>
                            <a:noFill/>
                          </a:ln>
                          <a:solidFill>
                            <a:srgbClr val="000000"/>
                          </a:solidFill>
                          <a:effectLst/>
                          <a:latin typeface="Calibri" charset="0"/>
                          <a:ea typeface="ＭＳ Ｐゴシック" charset="0"/>
                          <a:cs typeface="Arial" charset="0"/>
                        </a:rPr>
                        <a:t>une production technique sur un objet et décrire les transformations qui s</a:t>
                      </a:r>
                      <a:r>
                        <a:rPr kumimoji="0" lang="ja-JP" altLang="fr-FR" sz="300" b="0" i="0" u="none" strike="noStrike" cap="none" normalizeH="0" baseline="0">
                          <a:ln>
                            <a:noFill/>
                          </a:ln>
                          <a:solidFill>
                            <a:srgbClr val="000000"/>
                          </a:solidFill>
                          <a:effectLst/>
                          <a:latin typeface="Calibri" charset="0"/>
                          <a:ea typeface="ＭＳ Ｐゴシック" charset="0"/>
                          <a:cs typeface="Arial" charset="0"/>
                        </a:rPr>
                        <a:t>’</a:t>
                      </a:r>
                      <a:r>
                        <a:rPr kumimoji="0" lang="fr-FR" sz="300" b="0" i="0" u="none" strike="noStrike" cap="none" normalizeH="0" baseline="0">
                          <a:ln>
                            <a:noFill/>
                          </a:ln>
                          <a:solidFill>
                            <a:srgbClr val="000000"/>
                          </a:solidFill>
                          <a:effectLst/>
                          <a:latin typeface="Calibri" charset="0"/>
                          <a:ea typeface="ＭＳ Ｐゴシック" charset="0"/>
                          <a:cs typeface="Arial" charset="0"/>
                        </a:rPr>
                        <a:t>opèrent.</a:t>
                      </a:r>
                    </a:p>
                  </a:txBody>
                  <a:tcPr marL="24943" marR="2771" marT="2771"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a:t>
                      </a:r>
                    </a:p>
                  </a:txBody>
                  <a:tcPr marL="2771" marR="2771" marT="2771"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a:t>
                      </a:r>
                    </a:p>
                  </a:txBody>
                  <a:tcPr marL="2771" marR="2771" marT="2771"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MSOST.1.4</a:t>
                      </a:r>
                    </a:p>
                  </a:txBody>
                  <a:tcPr marL="2771" marR="2771" marT="2771"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a:t>
                      </a:r>
                    </a:p>
                  </a:txBody>
                  <a:tcPr marL="2771" marR="2771" marT="2771"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0"/>
                  </a:ext>
                </a:extLst>
              </a:tr>
              <a:tr h="66675">
                <a:tc vMerge="1">
                  <a:txBody>
                    <a:bodyPr/>
                    <a:lstStyle/>
                    <a:p>
                      <a:endParaRPr lang="fr-FR"/>
                    </a:p>
                  </a:txBody>
                  <a:tcPr/>
                </a:tc>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CT 2.3</a:t>
                      </a:r>
                    </a:p>
                  </a:txBody>
                  <a:tcPr marL="2771" marR="2771" marT="2771"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S</a:t>
                      </a:r>
                      <a:r>
                        <a:rPr kumimoji="0" lang="ja-JP" altLang="fr-FR" sz="300" b="0" i="0" u="none" strike="noStrike" cap="none" normalizeH="0" baseline="0">
                          <a:ln>
                            <a:noFill/>
                          </a:ln>
                          <a:solidFill>
                            <a:srgbClr val="000000"/>
                          </a:solidFill>
                          <a:effectLst/>
                          <a:latin typeface="Calibri" charset="0"/>
                          <a:ea typeface="ＭＳ Ｐゴシック" charset="0"/>
                          <a:cs typeface="Arial" charset="0"/>
                        </a:rPr>
                        <a:t>’</a:t>
                      </a:r>
                      <a:r>
                        <a:rPr kumimoji="0" lang="fr-FR" sz="300" b="0" i="0" u="none" strike="noStrike" cap="none" normalizeH="0" baseline="0">
                          <a:ln>
                            <a:noFill/>
                          </a:ln>
                          <a:solidFill>
                            <a:srgbClr val="000000"/>
                          </a:solidFill>
                          <a:effectLst/>
                          <a:latin typeface="Calibri" charset="0"/>
                          <a:ea typeface="ＭＳ Ｐゴシック" charset="0"/>
                          <a:cs typeface="Arial" charset="0"/>
                        </a:rPr>
                        <a:t>approprier un cahier des charges.</a:t>
                      </a:r>
                    </a:p>
                  </a:txBody>
                  <a:tcPr marL="24943" marR="2771" marT="2771"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DIC.1.2</a:t>
                      </a:r>
                    </a:p>
                  </a:txBody>
                  <a:tcPr marL="2771" marR="2771" marT="2771"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a:t>
                      </a:r>
                    </a:p>
                  </a:txBody>
                  <a:tcPr marL="2771" marR="2771" marT="2771"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a:t>
                      </a:r>
                    </a:p>
                  </a:txBody>
                  <a:tcPr marL="2771" marR="2771" marT="2771"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a:t>
                      </a:r>
                    </a:p>
                  </a:txBody>
                  <a:tcPr marL="2771" marR="2771" marT="2771"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1"/>
                  </a:ext>
                </a:extLst>
              </a:tr>
              <a:tr h="131763">
                <a:tc vMerge="1">
                  <a:txBody>
                    <a:bodyPr/>
                    <a:lstStyle/>
                    <a:p>
                      <a:endParaRPr lang="fr-FR"/>
                    </a:p>
                  </a:txBody>
                  <a:tcPr/>
                </a:tc>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CT 2.4</a:t>
                      </a:r>
                    </a:p>
                  </a:txBody>
                  <a:tcPr marL="2771" marR="2771" marT="2771"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Associer des solutions techniques à des fonctions.</a:t>
                      </a:r>
                    </a:p>
                  </a:txBody>
                  <a:tcPr marL="24943" marR="2771" marT="2771"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a:t>
                      </a:r>
                    </a:p>
                  </a:txBody>
                  <a:tcPr marL="2771" marR="2771" marT="2771"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a:t>
                      </a:r>
                    </a:p>
                  </a:txBody>
                  <a:tcPr marL="2771" marR="2771" marT="2771"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MSOST.1.2</a:t>
                      </a:r>
                    </a:p>
                  </a:txBody>
                  <a:tcPr marL="2771" marR="2771" marT="2771"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a:t>
                      </a:r>
                    </a:p>
                  </a:txBody>
                  <a:tcPr marL="2771" marR="2771" marT="2771"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2"/>
                  </a:ext>
                </a:extLst>
              </a:tr>
              <a:tr h="131763">
                <a:tc vMerge="1">
                  <a:txBody>
                    <a:bodyPr/>
                    <a:lstStyle/>
                    <a:p>
                      <a:endParaRPr lang="fr-FR"/>
                    </a:p>
                  </a:txBody>
                  <a:tcPr/>
                </a:tc>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CT 2.5</a:t>
                      </a:r>
                    </a:p>
                  </a:txBody>
                  <a:tcPr marL="2771" marR="2771" marT="2771"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Imaginer des solutions en réponse au besoin.</a:t>
                      </a:r>
                    </a:p>
                  </a:txBody>
                  <a:tcPr marL="24943" marR="2771" marT="2771"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DIC.1.5</a:t>
                      </a:r>
                    </a:p>
                  </a:txBody>
                  <a:tcPr marL="2771" marR="2771" marT="2771"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a:t>
                      </a:r>
                    </a:p>
                  </a:txBody>
                  <a:tcPr marL="2771" marR="2771" marT="2771"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a:t>
                      </a:r>
                    </a:p>
                  </a:txBody>
                  <a:tcPr marL="2771" marR="2771" marT="2771"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a:t>
                      </a:r>
                    </a:p>
                  </a:txBody>
                  <a:tcPr marL="2771" marR="2771" marT="2771"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3"/>
                  </a:ext>
                </a:extLst>
              </a:tr>
              <a:tr h="112713">
                <a:tc vMerge="1">
                  <a:txBody>
                    <a:bodyPr/>
                    <a:lstStyle/>
                    <a:p>
                      <a:endParaRPr lang="fr-FR"/>
                    </a:p>
                  </a:txBody>
                  <a:tcPr/>
                </a:tc>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CT 2.6</a:t>
                      </a:r>
                    </a:p>
                  </a:txBody>
                  <a:tcPr marL="2771" marR="2771" marT="2771"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Réaliser, de manière collaborative, le prototype de tout ou partie d</a:t>
                      </a:r>
                      <a:r>
                        <a:rPr kumimoji="0" lang="ja-JP" altLang="fr-FR" sz="300" b="0" i="0" u="none" strike="noStrike" cap="none" normalizeH="0" baseline="0">
                          <a:ln>
                            <a:noFill/>
                          </a:ln>
                          <a:solidFill>
                            <a:srgbClr val="000000"/>
                          </a:solidFill>
                          <a:effectLst/>
                          <a:latin typeface="Calibri" charset="0"/>
                          <a:ea typeface="ＭＳ Ｐゴシック" charset="0"/>
                          <a:cs typeface="Arial" charset="0"/>
                        </a:rPr>
                        <a:t>’</a:t>
                      </a:r>
                      <a:r>
                        <a:rPr kumimoji="0" lang="fr-FR" sz="300" b="0" i="0" u="none" strike="noStrike" cap="none" normalizeH="0" baseline="0">
                          <a:ln>
                            <a:noFill/>
                          </a:ln>
                          <a:solidFill>
                            <a:srgbClr val="000000"/>
                          </a:solidFill>
                          <a:effectLst/>
                          <a:latin typeface="Calibri" charset="0"/>
                          <a:ea typeface="ＭＳ Ｐゴシック" charset="0"/>
                          <a:cs typeface="Arial" charset="0"/>
                        </a:rPr>
                        <a:t>un objet pour valider une solution.</a:t>
                      </a:r>
                    </a:p>
                  </a:txBody>
                  <a:tcPr marL="24943" marR="2771" marT="2771"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DIC.2.1</a:t>
                      </a:r>
                    </a:p>
                  </a:txBody>
                  <a:tcPr marL="2771" marR="2771" marT="2771"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a:t>
                      </a:r>
                    </a:p>
                  </a:txBody>
                  <a:tcPr marL="2771" marR="2771" marT="2771"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MSOST.1.1</a:t>
                      </a:r>
                    </a:p>
                  </a:txBody>
                  <a:tcPr marL="2771" marR="2771" marT="2771"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a:t>
                      </a:r>
                    </a:p>
                  </a:txBody>
                  <a:tcPr marL="2771" marR="2771" marT="2771"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4"/>
                  </a:ext>
                </a:extLst>
              </a:tr>
              <a:tr h="134938">
                <a:tc vMerge="1">
                  <a:txBody>
                    <a:bodyPr/>
                    <a:lstStyle/>
                    <a:p>
                      <a:endParaRPr lang="fr-FR"/>
                    </a:p>
                  </a:txBody>
                  <a:tcPr/>
                </a:tc>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CT 2.7</a:t>
                      </a:r>
                    </a:p>
                  </a:txBody>
                  <a:tcPr marL="2771" marR="2771" marT="2771"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Imaginer, concevoir et programmer des applications informatiques nomades.</a:t>
                      </a:r>
                    </a:p>
                  </a:txBody>
                  <a:tcPr marL="24943" marR="2771" marT="2771"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solidFill>
                      <a:srgbClr val="DAEEF3"/>
                    </a:solid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DIC.1.5</a:t>
                      </a:r>
                    </a:p>
                  </a:txBody>
                  <a:tcPr marL="2771" marR="2771" marT="2771"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a:t>
                      </a:r>
                    </a:p>
                  </a:txBody>
                  <a:tcPr marL="2771" marR="2771" marT="2771"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a:t>
                      </a:r>
                    </a:p>
                  </a:txBody>
                  <a:tcPr marL="2771" marR="2771" marT="2771"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IP.2.2</a:t>
                      </a:r>
                    </a:p>
                  </a:txBody>
                  <a:tcPr marL="2771" marR="2771" marT="2771"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D8E4BC"/>
                    </a:solidFill>
                  </a:tcPr>
                </a:tc>
                <a:extLst>
                  <a:ext uri="{0D108BD9-81ED-4DB2-BD59-A6C34878D82A}">
                    <a16:rowId xmlns:a16="http://schemas.microsoft.com/office/drawing/2014/main" val="10015"/>
                  </a:ext>
                </a:extLst>
              </a:tr>
              <a:tr h="214313">
                <a:tc rowSpan="4">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1200" b="1" i="0" u="none" strike="noStrike" cap="none" normalizeH="0" baseline="0">
                          <a:ln>
                            <a:noFill/>
                          </a:ln>
                          <a:solidFill>
                            <a:srgbClr val="000000"/>
                          </a:solidFill>
                          <a:effectLst/>
                          <a:latin typeface="Calibri" charset="0"/>
                          <a:ea typeface="ＭＳ Ｐゴシック" charset="0"/>
                          <a:cs typeface="Arial" charset="0"/>
                        </a:rPr>
                        <a:t>2 - les méthodes et outils pour apprendre</a:t>
                      </a:r>
                    </a:p>
                  </a:txBody>
                  <a:tcPr marL="2771" marR="2771" marT="2771"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DAEEF3"/>
                    </a:solidFill>
                  </a:tcPr>
                </a:tc>
                <a:tc>
                  <a:txBody>
                    <a:bodyPr/>
                    <a:lstStyle/>
                    <a:p>
                      <a:pPr marL="0" marR="0" lvl="0" indent="0" algn="r" defTabSz="457200" rtl="0" eaLnBrk="1" fontAlgn="t" latinLnBrk="0" hangingPunct="1">
                        <a:lnSpc>
                          <a:spcPct val="100000"/>
                        </a:lnSpc>
                        <a:spcBef>
                          <a:spcPct val="0"/>
                        </a:spcBef>
                        <a:spcAft>
                          <a:spcPct val="0"/>
                        </a:spcAft>
                        <a:buClrTx/>
                        <a:buSzTx/>
                        <a:buFontTx/>
                        <a:buNone/>
                        <a:tabLst/>
                      </a:pPr>
                      <a:r>
                        <a:rPr kumimoji="0" lang="fr-FR" sz="300" b="1" i="0" u="none" strike="noStrike" cap="none" normalizeH="0" baseline="0">
                          <a:ln>
                            <a:noFill/>
                          </a:ln>
                          <a:solidFill>
                            <a:srgbClr val="000000"/>
                          </a:solidFill>
                          <a:effectLst/>
                          <a:latin typeface="Calibri" charset="0"/>
                          <a:ea typeface="ＭＳ Ｐゴシック" charset="0"/>
                          <a:cs typeface="Arial" charset="0"/>
                        </a:rPr>
                        <a:t>3</a:t>
                      </a:r>
                    </a:p>
                  </a:txBody>
                  <a:tcPr marL="2771" marR="2771" marT="2771"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0" b="1" i="0" u="none" strike="noStrike" cap="none" normalizeH="0" baseline="0">
                          <a:ln>
                            <a:noFill/>
                          </a:ln>
                          <a:solidFill>
                            <a:srgbClr val="000000"/>
                          </a:solidFill>
                          <a:effectLst/>
                          <a:latin typeface="Calibri" charset="0"/>
                          <a:ea typeface="ＭＳ Ｐゴシック" charset="0"/>
                          <a:cs typeface="Arial" charset="0"/>
                        </a:rPr>
                        <a:t>S</a:t>
                      </a:r>
                      <a:r>
                        <a:rPr kumimoji="0" lang="ja-JP" altLang="fr-FR" sz="1000" b="1" i="0" u="none" strike="noStrike" cap="none" normalizeH="0" baseline="0">
                          <a:ln>
                            <a:noFill/>
                          </a:ln>
                          <a:solidFill>
                            <a:srgbClr val="000000"/>
                          </a:solidFill>
                          <a:effectLst/>
                          <a:latin typeface="Calibri" charset="0"/>
                          <a:ea typeface="ＭＳ Ｐゴシック" charset="0"/>
                          <a:cs typeface="Arial" charset="0"/>
                        </a:rPr>
                        <a:t>’</a:t>
                      </a:r>
                      <a:r>
                        <a:rPr kumimoji="0" lang="fr-FR" sz="1000" b="1" i="0" u="none" strike="noStrike" cap="none" normalizeH="0" baseline="0">
                          <a:ln>
                            <a:noFill/>
                          </a:ln>
                          <a:solidFill>
                            <a:srgbClr val="000000"/>
                          </a:solidFill>
                          <a:effectLst/>
                          <a:latin typeface="Calibri" charset="0"/>
                          <a:ea typeface="ＭＳ Ｐゴシック" charset="0"/>
                          <a:cs typeface="Arial" charset="0"/>
                        </a:rPr>
                        <a:t>approprier des outils et des méthodes</a:t>
                      </a:r>
                    </a:p>
                  </a:txBody>
                  <a:tcPr marL="2771" marR="2771" marT="2771"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solidFill>
                      <a:srgbClr val="DAEEF3"/>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a:t>
                      </a:r>
                    </a:p>
                  </a:txBody>
                  <a:tcPr marL="2771" marR="2771" marT="2771"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a:t>
                      </a:r>
                    </a:p>
                  </a:txBody>
                  <a:tcPr marL="2771" marR="2771" marT="2771"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a:t>
                      </a:r>
                    </a:p>
                  </a:txBody>
                  <a:tcPr marL="2771" marR="2771" marT="2771"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a:t>
                      </a:r>
                    </a:p>
                  </a:txBody>
                  <a:tcPr marL="2771" marR="2771" marT="2771"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6"/>
                  </a:ext>
                </a:extLst>
              </a:tr>
              <a:tr h="161925">
                <a:tc vMerge="1">
                  <a:txBody>
                    <a:bodyPr/>
                    <a:lstStyle/>
                    <a:p>
                      <a:endParaRPr lang="fr-FR"/>
                    </a:p>
                  </a:txBody>
                  <a:tcPr/>
                </a:tc>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CT 3.1</a:t>
                      </a:r>
                    </a:p>
                  </a:txBody>
                  <a:tcPr marL="2771" marR="2771" marT="2771"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Exprimer sa pensée à l</a:t>
                      </a:r>
                      <a:r>
                        <a:rPr kumimoji="0" lang="ja-JP" altLang="fr-FR" sz="300" b="0" i="0" u="none" strike="noStrike" cap="none" normalizeH="0" baseline="0">
                          <a:ln>
                            <a:noFill/>
                          </a:ln>
                          <a:solidFill>
                            <a:srgbClr val="000000"/>
                          </a:solidFill>
                          <a:effectLst/>
                          <a:latin typeface="Calibri" charset="0"/>
                          <a:ea typeface="ＭＳ Ｐゴシック" charset="0"/>
                          <a:cs typeface="Arial" charset="0"/>
                        </a:rPr>
                        <a:t>’</a:t>
                      </a:r>
                      <a:r>
                        <a:rPr kumimoji="0" lang="fr-FR" sz="300" b="0" i="0" u="none" strike="noStrike" cap="none" normalizeH="0" baseline="0">
                          <a:ln>
                            <a:noFill/>
                          </a:ln>
                          <a:solidFill>
                            <a:srgbClr val="000000"/>
                          </a:solidFill>
                          <a:effectLst/>
                          <a:latin typeface="Calibri" charset="0"/>
                          <a:ea typeface="ＭＳ Ｐゴシック" charset="0"/>
                          <a:cs typeface="Arial" charset="0"/>
                        </a:rPr>
                        <a:t>aide d</a:t>
                      </a:r>
                      <a:r>
                        <a:rPr kumimoji="0" lang="ja-JP" altLang="fr-FR" sz="300" b="0" i="0" u="none" strike="noStrike" cap="none" normalizeH="0" baseline="0">
                          <a:ln>
                            <a:noFill/>
                          </a:ln>
                          <a:solidFill>
                            <a:srgbClr val="000000"/>
                          </a:solidFill>
                          <a:effectLst/>
                          <a:latin typeface="Calibri" charset="0"/>
                          <a:ea typeface="ＭＳ Ｐゴシック" charset="0"/>
                          <a:cs typeface="Arial" charset="0"/>
                        </a:rPr>
                        <a:t>’</a:t>
                      </a:r>
                      <a:r>
                        <a:rPr kumimoji="0" lang="fr-FR" sz="300" b="0" i="0" u="none" strike="noStrike" cap="none" normalizeH="0" baseline="0">
                          <a:ln>
                            <a:noFill/>
                          </a:ln>
                          <a:solidFill>
                            <a:srgbClr val="000000"/>
                          </a:solidFill>
                          <a:effectLst/>
                          <a:latin typeface="Calibri" charset="0"/>
                          <a:ea typeface="ＭＳ Ｐゴシック" charset="0"/>
                          <a:cs typeface="Arial" charset="0"/>
                        </a:rPr>
                        <a:t>outils de description adaptés : croquis, schémas, graphes, diagrammes, tableaux (représentations non normées).</a:t>
                      </a:r>
                    </a:p>
                  </a:txBody>
                  <a:tcPr marL="24943" marR="2771" marT="2771"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a:t>
                      </a:r>
                    </a:p>
                  </a:txBody>
                  <a:tcPr marL="2771" marR="2771" marT="2771"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OTSCIS.2.1</a:t>
                      </a:r>
                    </a:p>
                  </a:txBody>
                  <a:tcPr marL="2771" marR="2771" marT="2771"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B7DEE8"/>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a:t>
                      </a:r>
                    </a:p>
                  </a:txBody>
                  <a:tcPr marL="2771" marR="2771" marT="2771"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a:t>
                      </a:r>
                    </a:p>
                  </a:txBody>
                  <a:tcPr marL="2771" marR="2771" marT="2771"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7"/>
                  </a:ext>
                </a:extLst>
              </a:tr>
              <a:tr h="161925">
                <a:tc vMerge="1">
                  <a:txBody>
                    <a:bodyPr/>
                    <a:lstStyle/>
                    <a:p>
                      <a:endParaRPr lang="fr-FR"/>
                    </a:p>
                  </a:txBody>
                  <a:tcPr/>
                </a:tc>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CT 3.2</a:t>
                      </a:r>
                    </a:p>
                  </a:txBody>
                  <a:tcPr marL="2771" marR="2771" marT="2771"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Traduire, à l</a:t>
                      </a:r>
                      <a:r>
                        <a:rPr kumimoji="0" lang="ja-JP" altLang="fr-FR" sz="300" b="0" i="0" u="none" strike="noStrike" cap="none" normalizeH="0" baseline="0">
                          <a:ln>
                            <a:noFill/>
                          </a:ln>
                          <a:solidFill>
                            <a:srgbClr val="000000"/>
                          </a:solidFill>
                          <a:effectLst/>
                          <a:latin typeface="Calibri" charset="0"/>
                          <a:ea typeface="ＭＳ Ｐゴシック" charset="0"/>
                          <a:cs typeface="Arial" charset="0"/>
                        </a:rPr>
                        <a:t>’</a:t>
                      </a:r>
                      <a:r>
                        <a:rPr kumimoji="0" lang="fr-FR" sz="300" b="0" i="0" u="none" strike="noStrike" cap="none" normalizeH="0" baseline="0">
                          <a:ln>
                            <a:noFill/>
                          </a:ln>
                          <a:solidFill>
                            <a:srgbClr val="000000"/>
                          </a:solidFill>
                          <a:effectLst/>
                          <a:latin typeface="Calibri" charset="0"/>
                          <a:ea typeface="ＭＳ Ｐゴシック" charset="0"/>
                          <a:cs typeface="Arial" charset="0"/>
                        </a:rPr>
                        <a:t>aide d</a:t>
                      </a:r>
                      <a:r>
                        <a:rPr kumimoji="0" lang="ja-JP" altLang="fr-FR" sz="300" b="0" i="0" u="none" strike="noStrike" cap="none" normalizeH="0" baseline="0">
                          <a:ln>
                            <a:noFill/>
                          </a:ln>
                          <a:solidFill>
                            <a:srgbClr val="000000"/>
                          </a:solidFill>
                          <a:effectLst/>
                          <a:latin typeface="Calibri" charset="0"/>
                          <a:ea typeface="ＭＳ Ｐゴシック" charset="0"/>
                          <a:cs typeface="Arial" charset="0"/>
                        </a:rPr>
                        <a:t>’</a:t>
                      </a:r>
                      <a:r>
                        <a:rPr kumimoji="0" lang="fr-FR" sz="300" b="0" i="0" u="none" strike="noStrike" cap="none" normalizeH="0" baseline="0">
                          <a:ln>
                            <a:noFill/>
                          </a:ln>
                          <a:solidFill>
                            <a:srgbClr val="000000"/>
                          </a:solidFill>
                          <a:effectLst/>
                          <a:latin typeface="Calibri" charset="0"/>
                          <a:ea typeface="ＭＳ Ｐゴシック" charset="0"/>
                          <a:cs typeface="Arial" charset="0"/>
                        </a:rPr>
                        <a:t>outils de représentation numérique, des choix de solutions sous forme de croquis, de dessins ou de schémas.</a:t>
                      </a:r>
                    </a:p>
                  </a:txBody>
                  <a:tcPr marL="24943" marR="2771" marT="2771"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DIC.1.5</a:t>
                      </a:r>
                    </a:p>
                  </a:txBody>
                  <a:tcPr marL="2771" marR="2771" marT="2771"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OTSCIS.2.2</a:t>
                      </a:r>
                    </a:p>
                  </a:txBody>
                  <a:tcPr marL="2771" marR="2771" marT="2771"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B7DEE8"/>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a:t>
                      </a:r>
                    </a:p>
                  </a:txBody>
                  <a:tcPr marL="2771" marR="2771" marT="2771"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a:t>
                      </a:r>
                    </a:p>
                  </a:txBody>
                  <a:tcPr marL="2771" marR="2771" marT="2771"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8"/>
                  </a:ext>
                </a:extLst>
              </a:tr>
              <a:tr h="161925">
                <a:tc vMerge="1">
                  <a:txBody>
                    <a:bodyPr/>
                    <a:lstStyle/>
                    <a:p>
                      <a:endParaRPr lang="fr-FR"/>
                    </a:p>
                  </a:txBody>
                  <a:tcPr/>
                </a:tc>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CT 3.3</a:t>
                      </a:r>
                    </a:p>
                  </a:txBody>
                  <a:tcPr marL="2771" marR="2771" marT="2771"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Présenter à l</a:t>
                      </a:r>
                      <a:r>
                        <a:rPr kumimoji="0" lang="ja-JP" altLang="fr-FR" sz="300" b="0" i="0" u="none" strike="noStrike" cap="none" normalizeH="0" baseline="0">
                          <a:ln>
                            <a:noFill/>
                          </a:ln>
                          <a:solidFill>
                            <a:srgbClr val="000000"/>
                          </a:solidFill>
                          <a:effectLst/>
                          <a:latin typeface="Calibri" charset="0"/>
                          <a:ea typeface="ＭＳ Ｐゴシック" charset="0"/>
                          <a:cs typeface="Arial" charset="0"/>
                        </a:rPr>
                        <a:t>’</a:t>
                      </a:r>
                      <a:r>
                        <a:rPr kumimoji="0" lang="fr-FR" sz="300" b="0" i="0" u="none" strike="noStrike" cap="none" normalizeH="0" baseline="0">
                          <a:ln>
                            <a:noFill/>
                          </a:ln>
                          <a:solidFill>
                            <a:srgbClr val="000000"/>
                          </a:solidFill>
                          <a:effectLst/>
                          <a:latin typeface="Calibri" charset="0"/>
                          <a:ea typeface="ＭＳ Ｐゴシック" charset="0"/>
                          <a:cs typeface="Arial" charset="0"/>
                        </a:rPr>
                        <a:t>oral et à l</a:t>
                      </a:r>
                      <a:r>
                        <a:rPr kumimoji="0" lang="ja-JP" altLang="fr-FR" sz="300" b="0" i="0" u="none" strike="noStrike" cap="none" normalizeH="0" baseline="0">
                          <a:ln>
                            <a:noFill/>
                          </a:ln>
                          <a:solidFill>
                            <a:srgbClr val="000000"/>
                          </a:solidFill>
                          <a:effectLst/>
                          <a:latin typeface="Calibri" charset="0"/>
                          <a:ea typeface="ＭＳ Ｐゴシック" charset="0"/>
                          <a:cs typeface="Arial" charset="0"/>
                        </a:rPr>
                        <a:t>’</a:t>
                      </a:r>
                      <a:r>
                        <a:rPr kumimoji="0" lang="fr-FR" sz="300" b="0" i="0" u="none" strike="noStrike" cap="none" normalizeH="0" baseline="0">
                          <a:ln>
                            <a:noFill/>
                          </a:ln>
                          <a:solidFill>
                            <a:srgbClr val="000000"/>
                          </a:solidFill>
                          <a:effectLst/>
                          <a:latin typeface="Calibri" charset="0"/>
                          <a:ea typeface="ＭＳ Ｐゴシック" charset="0"/>
                          <a:cs typeface="Arial" charset="0"/>
                        </a:rPr>
                        <a:t>aide de supports numériques multimédia des solutions techniques au moment des revues de projet.</a:t>
                      </a:r>
                    </a:p>
                  </a:txBody>
                  <a:tcPr marL="24943" marR="2771" marT="2771"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solidFill>
                      <a:srgbClr val="DAEEF3"/>
                    </a:solid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DIC.1.7</a:t>
                      </a:r>
                    </a:p>
                  </a:txBody>
                  <a:tcPr marL="2771" marR="2771" marT="2771"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a:t>
                      </a:r>
                    </a:p>
                  </a:txBody>
                  <a:tcPr marL="2771" marR="2771" marT="2771"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a:t>
                      </a:r>
                    </a:p>
                  </a:txBody>
                  <a:tcPr marL="2771" marR="2771" marT="2771"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a:t>
                      </a:r>
                    </a:p>
                  </a:txBody>
                  <a:tcPr marL="2771" marR="2771" marT="2771"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9"/>
                  </a:ext>
                </a:extLst>
              </a:tr>
              <a:tr h="155575">
                <a:tc rowSpan="3">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1200" b="1" i="0" u="none" strike="noStrike" cap="none" normalizeH="0" baseline="0">
                          <a:ln>
                            <a:noFill/>
                          </a:ln>
                          <a:solidFill>
                            <a:srgbClr val="000000"/>
                          </a:solidFill>
                          <a:effectLst/>
                          <a:latin typeface="Calibri" charset="0"/>
                          <a:ea typeface="ＭＳ Ｐゴシック" charset="0"/>
                          <a:cs typeface="Arial" charset="0"/>
                        </a:rPr>
                        <a:t>1 - les langages pour penser et communiquer</a:t>
                      </a:r>
                    </a:p>
                  </a:txBody>
                  <a:tcPr marL="2771" marR="2771" marT="2771"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DAEEF3"/>
                    </a:solidFill>
                  </a:tcPr>
                </a:tc>
                <a:tc>
                  <a:txBody>
                    <a:bodyPr/>
                    <a:lstStyle/>
                    <a:p>
                      <a:pPr marL="0" marR="0" lvl="0" indent="0" algn="r" defTabSz="457200" rtl="0" eaLnBrk="1" fontAlgn="t" latinLnBrk="0" hangingPunct="1">
                        <a:lnSpc>
                          <a:spcPct val="100000"/>
                        </a:lnSpc>
                        <a:spcBef>
                          <a:spcPct val="0"/>
                        </a:spcBef>
                        <a:spcAft>
                          <a:spcPct val="0"/>
                        </a:spcAft>
                        <a:buClrTx/>
                        <a:buSzTx/>
                        <a:buFontTx/>
                        <a:buNone/>
                        <a:tabLst/>
                      </a:pPr>
                      <a:r>
                        <a:rPr kumimoji="0" lang="fr-FR" sz="300" b="1" i="0" u="none" strike="noStrike" cap="none" normalizeH="0" baseline="0">
                          <a:ln>
                            <a:noFill/>
                          </a:ln>
                          <a:solidFill>
                            <a:srgbClr val="000000"/>
                          </a:solidFill>
                          <a:effectLst/>
                          <a:latin typeface="Calibri" charset="0"/>
                          <a:ea typeface="ＭＳ Ｐゴシック" charset="0"/>
                          <a:cs typeface="Arial" charset="0"/>
                        </a:rPr>
                        <a:t>4</a:t>
                      </a:r>
                    </a:p>
                  </a:txBody>
                  <a:tcPr marL="2771" marR="2771" marT="2771"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0" b="1" i="0" u="none" strike="noStrike" cap="none" normalizeH="0" baseline="0">
                          <a:ln>
                            <a:noFill/>
                          </a:ln>
                          <a:solidFill>
                            <a:srgbClr val="000000"/>
                          </a:solidFill>
                          <a:effectLst/>
                          <a:latin typeface="Calibri" charset="0"/>
                          <a:ea typeface="ＭＳ Ｐゴシック" charset="0"/>
                          <a:cs typeface="Arial" charset="0"/>
                        </a:rPr>
                        <a:t>Pratiquer des langages </a:t>
                      </a:r>
                    </a:p>
                  </a:txBody>
                  <a:tcPr marL="2771" marR="2771" marT="2771"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solidFill>
                      <a:srgbClr val="DAEEF3"/>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a:t>
                      </a:r>
                    </a:p>
                  </a:txBody>
                  <a:tcPr marL="2771" marR="2771" marT="2771"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a:t>
                      </a:r>
                    </a:p>
                  </a:txBody>
                  <a:tcPr marL="2771" marR="2771" marT="2771"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a:t>
                      </a:r>
                    </a:p>
                  </a:txBody>
                  <a:tcPr marL="2771" marR="2771" marT="2771"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a:t>
                      </a:r>
                    </a:p>
                  </a:txBody>
                  <a:tcPr marL="2771" marR="2771" marT="2771"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20"/>
                  </a:ext>
                </a:extLst>
              </a:tr>
              <a:tr h="112713">
                <a:tc vMerge="1">
                  <a:txBody>
                    <a:bodyPr/>
                    <a:lstStyle/>
                    <a:p>
                      <a:endParaRPr lang="fr-FR"/>
                    </a:p>
                  </a:txBody>
                  <a:tcPr/>
                </a:tc>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CT 4.1</a:t>
                      </a:r>
                    </a:p>
                  </a:txBody>
                  <a:tcPr marL="2771" marR="2771" marT="2771"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Décrire, en utilisant les outils et langages de descriptions adaptés, la structure et le comportement des objets.</a:t>
                      </a:r>
                    </a:p>
                  </a:txBody>
                  <a:tcPr marL="24943" marR="2771" marT="2771"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a:t>
                      </a:r>
                    </a:p>
                  </a:txBody>
                  <a:tcPr marL="2771" marR="2771" marT="2771"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OTSCIS.1.4</a:t>
                      </a:r>
                    </a:p>
                  </a:txBody>
                  <a:tcPr marL="2771" marR="2771" marT="2771"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B7DEE8"/>
                    </a:solidFill>
                  </a:tcPr>
                </a:tc>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MSOST.1.5</a:t>
                      </a:r>
                    </a:p>
                  </a:txBody>
                  <a:tcPr marL="2771" marR="2771" marT="2771"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a:t>
                      </a:r>
                    </a:p>
                  </a:txBody>
                  <a:tcPr marL="2771" marR="2771" marT="2771"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21"/>
                  </a:ext>
                </a:extLst>
              </a:tr>
              <a:tr h="138113">
                <a:tc vMerge="1">
                  <a:txBody>
                    <a:bodyPr/>
                    <a:lstStyle/>
                    <a:p>
                      <a:endParaRPr lang="fr-FR"/>
                    </a:p>
                  </a:txBody>
                  <a:tcPr/>
                </a:tc>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CT 4.2</a:t>
                      </a:r>
                    </a:p>
                  </a:txBody>
                  <a:tcPr marL="2771" marR="2771" marT="2771"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Appliquer les principes élémentaires de l</a:t>
                      </a:r>
                      <a:r>
                        <a:rPr kumimoji="0" lang="ja-JP" altLang="fr-FR" sz="300" b="0" i="0" u="none" strike="noStrike" cap="none" normalizeH="0" baseline="0">
                          <a:ln>
                            <a:noFill/>
                          </a:ln>
                          <a:solidFill>
                            <a:srgbClr val="000000"/>
                          </a:solidFill>
                          <a:effectLst/>
                          <a:latin typeface="Calibri" charset="0"/>
                          <a:ea typeface="ＭＳ Ｐゴシック" charset="0"/>
                          <a:cs typeface="Arial" charset="0"/>
                        </a:rPr>
                        <a:t>’</a:t>
                      </a:r>
                      <a:r>
                        <a:rPr kumimoji="0" lang="fr-FR" sz="300" b="0" i="0" u="none" strike="noStrike" cap="none" normalizeH="0" baseline="0">
                          <a:ln>
                            <a:noFill/>
                          </a:ln>
                          <a:solidFill>
                            <a:srgbClr val="000000"/>
                          </a:solidFill>
                          <a:effectLst/>
                          <a:latin typeface="Calibri" charset="0"/>
                          <a:ea typeface="ＭＳ Ｐゴシック" charset="0"/>
                          <a:cs typeface="Arial" charset="0"/>
                        </a:rPr>
                        <a:t>algorithmique et du codage à la résolution d</a:t>
                      </a:r>
                      <a:r>
                        <a:rPr kumimoji="0" lang="ja-JP" altLang="fr-FR" sz="300" b="0" i="0" u="none" strike="noStrike" cap="none" normalizeH="0" baseline="0">
                          <a:ln>
                            <a:noFill/>
                          </a:ln>
                          <a:solidFill>
                            <a:srgbClr val="000000"/>
                          </a:solidFill>
                          <a:effectLst/>
                          <a:latin typeface="Calibri" charset="0"/>
                          <a:ea typeface="ＭＳ Ｐゴシック" charset="0"/>
                          <a:cs typeface="Arial" charset="0"/>
                        </a:rPr>
                        <a:t>’</a:t>
                      </a:r>
                      <a:r>
                        <a:rPr kumimoji="0" lang="fr-FR" sz="300" b="0" i="0" u="none" strike="noStrike" cap="none" normalizeH="0" baseline="0">
                          <a:ln>
                            <a:noFill/>
                          </a:ln>
                          <a:solidFill>
                            <a:srgbClr val="000000"/>
                          </a:solidFill>
                          <a:effectLst/>
                          <a:latin typeface="Calibri" charset="0"/>
                          <a:ea typeface="ＭＳ Ｐゴシック" charset="0"/>
                          <a:cs typeface="Arial" charset="0"/>
                        </a:rPr>
                        <a:t>un problème simple.</a:t>
                      </a:r>
                    </a:p>
                  </a:txBody>
                  <a:tcPr marL="24943" marR="2771" marT="2771"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solidFill>
                      <a:srgbClr val="DAEEF3"/>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a:t>
                      </a:r>
                    </a:p>
                  </a:txBody>
                  <a:tcPr marL="2771" marR="2771" marT="2771"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a:t>
                      </a:r>
                    </a:p>
                  </a:txBody>
                  <a:tcPr marL="2771" marR="2771" marT="2771"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a:t>
                      </a:r>
                    </a:p>
                  </a:txBody>
                  <a:tcPr marL="2771" marR="2771" marT="2771"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IP.2.3</a:t>
                      </a:r>
                    </a:p>
                  </a:txBody>
                  <a:tcPr marL="2771" marR="2771" marT="2771"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D8E4BC"/>
                    </a:solidFill>
                  </a:tcPr>
                </a:tc>
                <a:extLst>
                  <a:ext uri="{0D108BD9-81ED-4DB2-BD59-A6C34878D82A}">
                    <a16:rowId xmlns:a16="http://schemas.microsoft.com/office/drawing/2014/main" val="10022"/>
                  </a:ext>
                </a:extLst>
              </a:tr>
              <a:tr h="214313">
                <a:tc rowSpan="6">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1200" b="1" i="0" u="none" strike="noStrike" cap="none" normalizeH="0" baseline="0">
                          <a:ln>
                            <a:noFill/>
                          </a:ln>
                          <a:solidFill>
                            <a:srgbClr val="000000"/>
                          </a:solidFill>
                          <a:effectLst/>
                          <a:latin typeface="Calibri" charset="0"/>
                          <a:ea typeface="ＭＳ Ｐゴシック" charset="0"/>
                          <a:cs typeface="Arial" charset="0"/>
                        </a:rPr>
                        <a:t>2 - les méthodes et outils pour apprendre</a:t>
                      </a:r>
                    </a:p>
                  </a:txBody>
                  <a:tcPr marL="2771" marR="2771" marT="2771"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DAEEF3"/>
                    </a:solidFill>
                  </a:tcPr>
                </a:tc>
                <a:tc>
                  <a:txBody>
                    <a:bodyPr/>
                    <a:lstStyle/>
                    <a:p>
                      <a:pPr marL="0" marR="0" lvl="0" indent="0" algn="r" defTabSz="457200" rtl="0" eaLnBrk="1" fontAlgn="t" latinLnBrk="0" hangingPunct="1">
                        <a:lnSpc>
                          <a:spcPct val="100000"/>
                        </a:lnSpc>
                        <a:spcBef>
                          <a:spcPct val="0"/>
                        </a:spcBef>
                        <a:spcAft>
                          <a:spcPct val="0"/>
                        </a:spcAft>
                        <a:buClrTx/>
                        <a:buSzTx/>
                        <a:buFontTx/>
                        <a:buNone/>
                        <a:tabLst/>
                      </a:pPr>
                      <a:r>
                        <a:rPr kumimoji="0" lang="fr-FR" sz="300" b="1" i="0" u="none" strike="noStrike" cap="none" normalizeH="0" baseline="0">
                          <a:ln>
                            <a:noFill/>
                          </a:ln>
                          <a:solidFill>
                            <a:srgbClr val="000000"/>
                          </a:solidFill>
                          <a:effectLst/>
                          <a:latin typeface="Calibri" charset="0"/>
                          <a:ea typeface="ＭＳ Ｐゴシック" charset="0"/>
                          <a:cs typeface="Arial" charset="0"/>
                        </a:rPr>
                        <a:t>5</a:t>
                      </a:r>
                    </a:p>
                  </a:txBody>
                  <a:tcPr marL="2771" marR="2771" marT="2771"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0" b="1" i="0" u="none" strike="noStrike" cap="none" normalizeH="0" baseline="0">
                          <a:ln>
                            <a:noFill/>
                          </a:ln>
                          <a:solidFill>
                            <a:srgbClr val="000000"/>
                          </a:solidFill>
                          <a:effectLst/>
                          <a:latin typeface="Calibri" charset="0"/>
                          <a:ea typeface="ＭＳ Ｐゴシック" charset="0"/>
                          <a:cs typeface="Arial" charset="0"/>
                        </a:rPr>
                        <a:t>Mobiliser des outils numériques</a:t>
                      </a:r>
                    </a:p>
                  </a:txBody>
                  <a:tcPr marL="2771" marR="2771" marT="2771"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solidFill>
                      <a:srgbClr val="DAEEF3"/>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a:t>
                      </a:r>
                    </a:p>
                  </a:txBody>
                  <a:tcPr marL="2771" marR="2771" marT="2771"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a:t>
                      </a:r>
                    </a:p>
                  </a:txBody>
                  <a:tcPr marL="2771" marR="2771" marT="2771"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a:t>
                      </a:r>
                    </a:p>
                  </a:txBody>
                  <a:tcPr marL="2771" marR="2771" marT="2771"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a:t>
                      </a:r>
                    </a:p>
                  </a:txBody>
                  <a:tcPr marL="2771" marR="2771" marT="2771"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23"/>
                  </a:ext>
                </a:extLst>
              </a:tr>
              <a:tr h="109538">
                <a:tc vMerge="1">
                  <a:txBody>
                    <a:bodyPr/>
                    <a:lstStyle/>
                    <a:p>
                      <a:endParaRPr lang="fr-FR"/>
                    </a:p>
                  </a:txBody>
                  <a:tcPr/>
                </a:tc>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CT 5.1</a:t>
                      </a:r>
                    </a:p>
                  </a:txBody>
                  <a:tcPr marL="2771" marR="2771" marT="2771"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Simuler numériquement la structure et/ou le comportement d</a:t>
                      </a:r>
                      <a:r>
                        <a:rPr kumimoji="0" lang="ja-JP" altLang="fr-FR" sz="300" b="0" i="0" u="none" strike="noStrike" cap="none" normalizeH="0" baseline="0">
                          <a:ln>
                            <a:noFill/>
                          </a:ln>
                          <a:solidFill>
                            <a:srgbClr val="000000"/>
                          </a:solidFill>
                          <a:effectLst/>
                          <a:latin typeface="Calibri" charset="0"/>
                          <a:ea typeface="ＭＳ Ｐゴシック" charset="0"/>
                          <a:cs typeface="Arial" charset="0"/>
                        </a:rPr>
                        <a:t>’</a:t>
                      </a:r>
                      <a:r>
                        <a:rPr kumimoji="0" lang="fr-FR" sz="300" b="0" i="0" u="none" strike="noStrike" cap="none" normalizeH="0" baseline="0">
                          <a:ln>
                            <a:noFill/>
                          </a:ln>
                          <a:solidFill>
                            <a:srgbClr val="000000"/>
                          </a:solidFill>
                          <a:effectLst/>
                          <a:latin typeface="Calibri" charset="0"/>
                          <a:ea typeface="ＭＳ Ｐゴシック" charset="0"/>
                          <a:cs typeface="Arial" charset="0"/>
                        </a:rPr>
                        <a:t>un objet.</a:t>
                      </a:r>
                    </a:p>
                  </a:txBody>
                  <a:tcPr marL="24943" marR="2771" marT="2771"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a:t>
                      </a:r>
                    </a:p>
                  </a:txBody>
                  <a:tcPr marL="2771" marR="2771" marT="2771"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a:t>
                      </a:r>
                    </a:p>
                  </a:txBody>
                  <a:tcPr marL="2771" marR="2771" marT="2771"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MSOST.2.2</a:t>
                      </a:r>
                    </a:p>
                  </a:txBody>
                  <a:tcPr marL="2771" marR="2771" marT="2771"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a:t>
                      </a:r>
                    </a:p>
                  </a:txBody>
                  <a:tcPr marL="2771" marR="2771" marT="2771"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24"/>
                  </a:ext>
                </a:extLst>
              </a:tr>
              <a:tr h="109538">
                <a:tc vMerge="1">
                  <a:txBody>
                    <a:bodyPr/>
                    <a:lstStyle/>
                    <a:p>
                      <a:endParaRPr lang="fr-FR"/>
                    </a:p>
                  </a:txBody>
                  <a:tcPr/>
                </a:tc>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CT 5.2</a:t>
                      </a:r>
                    </a:p>
                  </a:txBody>
                  <a:tcPr marL="2771" marR="2771" marT="2771"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Organiser, structurer et stocker des ressources numériques.</a:t>
                      </a:r>
                    </a:p>
                  </a:txBody>
                  <a:tcPr marL="24943" marR="2771" marT="2771"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DIC.1.6</a:t>
                      </a:r>
                    </a:p>
                  </a:txBody>
                  <a:tcPr marL="2771" marR="2771" marT="2771"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a:t>
                      </a:r>
                    </a:p>
                  </a:txBody>
                  <a:tcPr marL="2771" marR="2771" marT="2771"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a:t>
                      </a:r>
                    </a:p>
                  </a:txBody>
                  <a:tcPr marL="2771" marR="2771" marT="2771"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a:t>
                      </a:r>
                    </a:p>
                  </a:txBody>
                  <a:tcPr marL="2771" marR="2771" marT="2771"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25"/>
                  </a:ext>
                </a:extLst>
              </a:tr>
              <a:tr h="109538">
                <a:tc vMerge="1">
                  <a:txBody>
                    <a:bodyPr/>
                    <a:lstStyle/>
                    <a:p>
                      <a:endParaRPr lang="fr-FR"/>
                    </a:p>
                  </a:txBody>
                  <a:tcPr/>
                </a:tc>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CT 5.3</a:t>
                      </a:r>
                    </a:p>
                  </a:txBody>
                  <a:tcPr marL="2771" marR="2771" marT="2771"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Lire, utiliser et produire des représentations numériques d</a:t>
                      </a:r>
                      <a:r>
                        <a:rPr kumimoji="0" lang="ja-JP" altLang="fr-FR" sz="300" b="0" i="0" u="none" strike="noStrike" cap="none" normalizeH="0" baseline="0">
                          <a:ln>
                            <a:noFill/>
                          </a:ln>
                          <a:solidFill>
                            <a:srgbClr val="000000"/>
                          </a:solidFill>
                          <a:effectLst/>
                          <a:latin typeface="Calibri" charset="0"/>
                          <a:ea typeface="ＭＳ Ｐゴシック" charset="0"/>
                          <a:cs typeface="Arial" charset="0"/>
                        </a:rPr>
                        <a:t>’</a:t>
                      </a:r>
                      <a:r>
                        <a:rPr kumimoji="0" lang="fr-FR" sz="300" b="0" i="0" u="none" strike="noStrike" cap="none" normalizeH="0" baseline="0">
                          <a:ln>
                            <a:noFill/>
                          </a:ln>
                          <a:solidFill>
                            <a:srgbClr val="000000"/>
                          </a:solidFill>
                          <a:effectLst/>
                          <a:latin typeface="Calibri" charset="0"/>
                          <a:ea typeface="ＭＳ Ｐゴシック" charset="0"/>
                          <a:cs typeface="Arial" charset="0"/>
                        </a:rPr>
                        <a:t>objets.</a:t>
                      </a:r>
                    </a:p>
                  </a:txBody>
                  <a:tcPr marL="24943" marR="2771" marT="2771"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a:t>
                      </a:r>
                    </a:p>
                  </a:txBody>
                  <a:tcPr marL="2771" marR="2771" marT="2771"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OTSCIS.2.2</a:t>
                      </a:r>
                    </a:p>
                  </a:txBody>
                  <a:tcPr marL="2771" marR="2771" marT="2771"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B7DEE8"/>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a:t>
                      </a:r>
                    </a:p>
                  </a:txBody>
                  <a:tcPr marL="2771" marR="2771" marT="2771"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a:t>
                      </a:r>
                    </a:p>
                  </a:txBody>
                  <a:tcPr marL="2771" marR="2771" marT="2771"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26"/>
                  </a:ext>
                </a:extLst>
              </a:tr>
              <a:tr h="69850">
                <a:tc vMerge="1">
                  <a:txBody>
                    <a:bodyPr/>
                    <a:lstStyle/>
                    <a:p>
                      <a:endParaRPr lang="fr-FR"/>
                    </a:p>
                  </a:txBody>
                  <a:tcPr/>
                </a:tc>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CT 5.4</a:t>
                      </a:r>
                    </a:p>
                  </a:txBody>
                  <a:tcPr marL="2771" marR="2771" marT="2771"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Piloter un système connecté localement ou à distance.</a:t>
                      </a:r>
                    </a:p>
                  </a:txBody>
                  <a:tcPr marL="24943" marR="2771" marT="2771"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a:t>
                      </a:r>
                    </a:p>
                  </a:txBody>
                  <a:tcPr marL="2771" marR="2771" marT="2771"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a:t>
                      </a:r>
                    </a:p>
                  </a:txBody>
                  <a:tcPr marL="2771" marR="2771" marT="2771"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a:t>
                      </a:r>
                    </a:p>
                  </a:txBody>
                  <a:tcPr marL="2771" marR="2771" marT="2771"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IP.2.2</a:t>
                      </a:r>
                    </a:p>
                  </a:txBody>
                  <a:tcPr marL="2771" marR="2771" marT="2771"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D8E4BC"/>
                    </a:solidFill>
                  </a:tcPr>
                </a:tc>
                <a:extLst>
                  <a:ext uri="{0D108BD9-81ED-4DB2-BD59-A6C34878D82A}">
                    <a16:rowId xmlns:a16="http://schemas.microsoft.com/office/drawing/2014/main" val="10027"/>
                  </a:ext>
                </a:extLst>
              </a:tr>
              <a:tr h="109538">
                <a:tc vMerge="1">
                  <a:txBody>
                    <a:bodyPr/>
                    <a:lstStyle/>
                    <a:p>
                      <a:endParaRPr lang="fr-FR"/>
                    </a:p>
                  </a:txBody>
                  <a:tcPr/>
                </a:tc>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CT 5.5</a:t>
                      </a:r>
                    </a:p>
                  </a:txBody>
                  <a:tcPr marL="2771" marR="2771" marT="2771"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Modifier ou paramétrer le fonctionnement d</a:t>
                      </a:r>
                      <a:r>
                        <a:rPr kumimoji="0" lang="ja-JP" altLang="fr-FR" sz="300" b="0" i="0" u="none" strike="noStrike" cap="none" normalizeH="0" baseline="0">
                          <a:ln>
                            <a:noFill/>
                          </a:ln>
                          <a:solidFill>
                            <a:srgbClr val="000000"/>
                          </a:solidFill>
                          <a:effectLst/>
                          <a:latin typeface="Calibri" charset="0"/>
                          <a:ea typeface="ＭＳ Ｐゴシック" charset="0"/>
                          <a:cs typeface="Arial" charset="0"/>
                        </a:rPr>
                        <a:t>’</a:t>
                      </a:r>
                      <a:r>
                        <a:rPr kumimoji="0" lang="fr-FR" sz="300" b="0" i="0" u="none" strike="noStrike" cap="none" normalizeH="0" baseline="0">
                          <a:ln>
                            <a:noFill/>
                          </a:ln>
                          <a:solidFill>
                            <a:srgbClr val="000000"/>
                          </a:solidFill>
                          <a:effectLst/>
                          <a:latin typeface="Calibri" charset="0"/>
                          <a:ea typeface="ＭＳ Ｐゴシック" charset="0"/>
                          <a:cs typeface="Arial" charset="0"/>
                        </a:rPr>
                        <a:t>un objet communicant.</a:t>
                      </a:r>
                    </a:p>
                  </a:txBody>
                  <a:tcPr marL="24943" marR="2771" marT="2771"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solidFill>
                      <a:srgbClr val="DAEEF3"/>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a:t>
                      </a:r>
                    </a:p>
                  </a:txBody>
                  <a:tcPr marL="2771" marR="2771" marT="2771"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a:t>
                      </a:r>
                    </a:p>
                  </a:txBody>
                  <a:tcPr marL="2771" marR="2771" marT="2771"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a:t>
                      </a:r>
                    </a:p>
                  </a:txBody>
                  <a:tcPr marL="2771" marR="2771" marT="2771"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IP.2.3</a:t>
                      </a:r>
                    </a:p>
                  </a:txBody>
                  <a:tcPr marL="2771" marR="2771" marT="2771"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D8E4BC"/>
                    </a:solidFill>
                  </a:tcPr>
                </a:tc>
                <a:extLst>
                  <a:ext uri="{0D108BD9-81ED-4DB2-BD59-A6C34878D82A}">
                    <a16:rowId xmlns:a16="http://schemas.microsoft.com/office/drawing/2014/main" val="10028"/>
                  </a:ext>
                </a:extLst>
              </a:tr>
              <a:tr h="368300">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1200" b="1" i="0" u="none" strike="noStrike" cap="none" normalizeH="0" baseline="0">
                          <a:ln>
                            <a:noFill/>
                          </a:ln>
                          <a:solidFill>
                            <a:srgbClr val="000000"/>
                          </a:solidFill>
                          <a:effectLst/>
                          <a:latin typeface="Calibri" charset="0"/>
                          <a:ea typeface="ＭＳ Ｐゴシック" charset="0"/>
                          <a:cs typeface="Arial" charset="0"/>
                        </a:rPr>
                        <a:t>3 - la formation de la personne et du citoyen</a:t>
                      </a:r>
                    </a:p>
                  </a:txBody>
                  <a:tcPr marL="2771" marR="2771" marT="2771"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solidFill>
                      <a:srgbClr val="DAEEF3"/>
                    </a:solidFill>
                  </a:tcPr>
                </a:tc>
                <a:tc>
                  <a:txBody>
                    <a:bodyPr/>
                    <a:lstStyle/>
                    <a:p>
                      <a:pPr marL="0" marR="0" lvl="0" indent="0" algn="r" defTabSz="457200" rtl="0" eaLnBrk="1" fontAlgn="t" latinLnBrk="0" hangingPunct="1">
                        <a:lnSpc>
                          <a:spcPct val="100000"/>
                        </a:lnSpc>
                        <a:spcBef>
                          <a:spcPct val="0"/>
                        </a:spcBef>
                        <a:spcAft>
                          <a:spcPct val="0"/>
                        </a:spcAft>
                        <a:buClrTx/>
                        <a:buSzTx/>
                        <a:buFontTx/>
                        <a:buNone/>
                        <a:tabLst/>
                      </a:pPr>
                      <a:r>
                        <a:rPr kumimoji="0" lang="fr-FR" sz="300" b="1" i="0" u="none" strike="noStrike" cap="none" normalizeH="0" baseline="0">
                          <a:ln>
                            <a:noFill/>
                          </a:ln>
                          <a:solidFill>
                            <a:srgbClr val="000000"/>
                          </a:solidFill>
                          <a:effectLst/>
                          <a:latin typeface="Calibri" charset="0"/>
                          <a:ea typeface="ＭＳ Ｐゴシック" charset="0"/>
                          <a:cs typeface="Arial" charset="0"/>
                        </a:rPr>
                        <a:t>6</a:t>
                      </a:r>
                    </a:p>
                  </a:txBody>
                  <a:tcPr marL="2771" marR="2771" marT="2771"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0" b="1" i="0" u="none" strike="noStrike" cap="none" normalizeH="0" baseline="0">
                          <a:ln>
                            <a:noFill/>
                          </a:ln>
                          <a:solidFill>
                            <a:srgbClr val="000000"/>
                          </a:solidFill>
                          <a:effectLst/>
                          <a:latin typeface="Calibri" charset="0"/>
                          <a:ea typeface="ＭＳ Ｐゴシック" charset="0"/>
                          <a:cs typeface="Arial" charset="0"/>
                        </a:rPr>
                        <a:t>Adopter un comportement éthique et responsable</a:t>
                      </a:r>
                    </a:p>
                  </a:txBody>
                  <a:tcPr marL="2771" marR="2771" marT="2771"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solidFill>
                      <a:srgbClr val="DAEEF3"/>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a:t>
                      </a:r>
                    </a:p>
                  </a:txBody>
                  <a:tcPr marL="2771" marR="2771" marT="2771"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a:t>
                      </a:r>
                    </a:p>
                  </a:txBody>
                  <a:tcPr marL="2771" marR="2771" marT="2771"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a:t>
                      </a:r>
                    </a:p>
                  </a:txBody>
                  <a:tcPr marL="2771" marR="2771" marT="2771"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a:t>
                      </a:r>
                    </a:p>
                  </a:txBody>
                  <a:tcPr marL="2771" marR="2771" marT="2771"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29"/>
                  </a:ext>
                </a:extLst>
              </a:tr>
              <a:tr h="368300">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1200" b="1" i="0" u="none" strike="noStrike" cap="none" normalizeH="0" baseline="0">
                          <a:ln>
                            <a:noFill/>
                          </a:ln>
                          <a:solidFill>
                            <a:srgbClr val="000000"/>
                          </a:solidFill>
                          <a:effectLst/>
                          <a:latin typeface="Calibri" charset="0"/>
                          <a:ea typeface="ＭＳ Ｐゴシック" charset="0"/>
                          <a:cs typeface="Arial" charset="0"/>
                        </a:rPr>
                        <a:t>5 - les représentations du monde et l'activité humaine</a:t>
                      </a:r>
                    </a:p>
                  </a:txBody>
                  <a:tcPr marL="2771" marR="2771" marT="2771"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CT 6.1</a:t>
                      </a:r>
                    </a:p>
                  </a:txBody>
                  <a:tcPr marL="2771" marR="2771" marT="2771"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Développer les bonnes pratiques de l</a:t>
                      </a:r>
                      <a:r>
                        <a:rPr kumimoji="0" lang="ja-JP" altLang="fr-FR" sz="300" b="0" i="0" u="none" strike="noStrike" cap="none" normalizeH="0" baseline="0">
                          <a:ln>
                            <a:noFill/>
                          </a:ln>
                          <a:solidFill>
                            <a:srgbClr val="000000"/>
                          </a:solidFill>
                          <a:effectLst/>
                          <a:latin typeface="Calibri" charset="0"/>
                          <a:ea typeface="ＭＳ Ｐゴシック" charset="0"/>
                          <a:cs typeface="Arial" charset="0"/>
                        </a:rPr>
                        <a:t>’</a:t>
                      </a:r>
                      <a:r>
                        <a:rPr kumimoji="0" lang="fr-FR" sz="300" b="0" i="0" u="none" strike="noStrike" cap="none" normalizeH="0" baseline="0">
                          <a:ln>
                            <a:noFill/>
                          </a:ln>
                          <a:solidFill>
                            <a:srgbClr val="000000"/>
                          </a:solidFill>
                          <a:effectLst/>
                          <a:latin typeface="Calibri" charset="0"/>
                          <a:ea typeface="ＭＳ Ｐゴシック" charset="0"/>
                          <a:cs typeface="Arial" charset="0"/>
                        </a:rPr>
                        <a:t>usage des objets communicants.</a:t>
                      </a:r>
                    </a:p>
                  </a:txBody>
                  <a:tcPr marL="24943" marR="2771" marT="2771"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a:t>
                      </a:r>
                    </a:p>
                  </a:txBody>
                  <a:tcPr marL="2771" marR="2771" marT="2771"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OTSCIS.1.3</a:t>
                      </a:r>
                    </a:p>
                  </a:txBody>
                  <a:tcPr marL="2771" marR="2771" marT="2771"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B7DEE8"/>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a:t>
                      </a:r>
                    </a:p>
                  </a:txBody>
                  <a:tcPr marL="2771" marR="2771" marT="2771"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a:t>
                      </a:r>
                    </a:p>
                  </a:txBody>
                  <a:tcPr marL="2771" marR="2771" marT="2771"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30"/>
                  </a:ext>
                </a:extLst>
              </a:tr>
              <a:tr h="185738">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200" b="0" i="0" u="none" strike="noStrike" cap="none" normalizeH="0" baseline="0">
                          <a:ln>
                            <a:noFill/>
                          </a:ln>
                          <a:solidFill>
                            <a:srgbClr val="000000"/>
                          </a:solidFill>
                          <a:effectLst/>
                          <a:latin typeface="Calibri" charset="0"/>
                          <a:ea typeface="ＭＳ Ｐゴシック" charset="0"/>
                          <a:cs typeface="Arial" charset="0"/>
                        </a:rPr>
                        <a:t> </a:t>
                      </a:r>
                    </a:p>
                  </a:txBody>
                  <a:tcPr marL="2771" marR="2771" marT="2771"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CT 6.2</a:t>
                      </a:r>
                    </a:p>
                  </a:txBody>
                  <a:tcPr marL="2771" marR="2771" marT="2771"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Analyser l</a:t>
                      </a:r>
                      <a:r>
                        <a:rPr kumimoji="0" lang="ja-JP" altLang="fr-FR" sz="300" b="0" i="0" u="none" strike="noStrike" cap="none" normalizeH="0" baseline="0">
                          <a:ln>
                            <a:noFill/>
                          </a:ln>
                          <a:solidFill>
                            <a:srgbClr val="000000"/>
                          </a:solidFill>
                          <a:effectLst/>
                          <a:latin typeface="Calibri" charset="0"/>
                          <a:ea typeface="ＭＳ Ｐゴシック" charset="0"/>
                          <a:cs typeface="Arial" charset="0"/>
                        </a:rPr>
                        <a:t>’</a:t>
                      </a:r>
                      <a:r>
                        <a:rPr kumimoji="0" lang="fr-FR" sz="300" b="0" i="0" u="none" strike="noStrike" cap="none" normalizeH="0" baseline="0">
                          <a:ln>
                            <a:noFill/>
                          </a:ln>
                          <a:solidFill>
                            <a:srgbClr val="000000"/>
                          </a:solidFill>
                          <a:effectLst/>
                          <a:latin typeface="Calibri" charset="0"/>
                          <a:ea typeface="ＭＳ Ｐゴシック" charset="0"/>
                          <a:cs typeface="Arial" charset="0"/>
                        </a:rPr>
                        <a:t>impact environnemental d</a:t>
                      </a:r>
                      <a:r>
                        <a:rPr kumimoji="0" lang="ja-JP" altLang="fr-FR" sz="300" b="0" i="0" u="none" strike="noStrike" cap="none" normalizeH="0" baseline="0">
                          <a:ln>
                            <a:noFill/>
                          </a:ln>
                          <a:solidFill>
                            <a:srgbClr val="000000"/>
                          </a:solidFill>
                          <a:effectLst/>
                          <a:latin typeface="Calibri" charset="0"/>
                          <a:ea typeface="ＭＳ Ｐゴシック" charset="0"/>
                          <a:cs typeface="Arial" charset="0"/>
                        </a:rPr>
                        <a:t>’</a:t>
                      </a:r>
                      <a:r>
                        <a:rPr kumimoji="0" lang="fr-FR" sz="300" b="0" i="0" u="none" strike="noStrike" cap="none" normalizeH="0" baseline="0">
                          <a:ln>
                            <a:noFill/>
                          </a:ln>
                          <a:solidFill>
                            <a:srgbClr val="000000"/>
                          </a:solidFill>
                          <a:effectLst/>
                          <a:latin typeface="Calibri" charset="0"/>
                          <a:ea typeface="ＭＳ Ｐゴシック" charset="0"/>
                          <a:cs typeface="Arial" charset="0"/>
                        </a:rPr>
                        <a:t>un objet et de ses constituants.</a:t>
                      </a:r>
                    </a:p>
                  </a:txBody>
                  <a:tcPr marL="24943" marR="2771" marT="2771"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a:t>
                      </a:r>
                    </a:p>
                  </a:txBody>
                  <a:tcPr marL="2771" marR="2771" marT="2771"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OTSCIS.1.2</a:t>
                      </a:r>
                    </a:p>
                  </a:txBody>
                  <a:tcPr marL="2771" marR="2771" marT="2771"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B7DEE8"/>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a:t>
                      </a:r>
                    </a:p>
                  </a:txBody>
                  <a:tcPr marL="2771" marR="2771" marT="2771"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a:t>
                      </a:r>
                    </a:p>
                  </a:txBody>
                  <a:tcPr marL="2771" marR="2771" marT="2771"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31"/>
                  </a:ext>
                </a:extLst>
              </a:tr>
              <a:tr h="185738">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200" b="0" i="0" u="none" strike="noStrike" cap="none" normalizeH="0" baseline="0">
                          <a:ln>
                            <a:noFill/>
                          </a:ln>
                          <a:solidFill>
                            <a:srgbClr val="000000"/>
                          </a:solidFill>
                          <a:effectLst/>
                          <a:latin typeface="Calibri" charset="0"/>
                          <a:ea typeface="ＭＳ Ｐゴシック" charset="0"/>
                          <a:cs typeface="Arial" charset="0"/>
                        </a:rPr>
                        <a:t> </a:t>
                      </a:r>
                    </a:p>
                  </a:txBody>
                  <a:tcPr marL="2771" marR="2771" marT="2771"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solidFill>
                      <a:srgbClr val="DAEEF3"/>
                    </a:solidFill>
                  </a:tcPr>
                </a:tc>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CT 6.3</a:t>
                      </a:r>
                    </a:p>
                  </a:txBody>
                  <a:tcPr marL="2771" marR="2771" marT="2771"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Analyser le cycle de vie d</a:t>
                      </a:r>
                      <a:r>
                        <a:rPr kumimoji="0" lang="ja-JP" altLang="fr-FR" sz="300" b="0" i="0" u="none" strike="noStrike" cap="none" normalizeH="0" baseline="0">
                          <a:ln>
                            <a:noFill/>
                          </a:ln>
                          <a:solidFill>
                            <a:srgbClr val="000000"/>
                          </a:solidFill>
                          <a:effectLst/>
                          <a:latin typeface="Calibri" charset="0"/>
                          <a:ea typeface="ＭＳ Ｐゴシック" charset="0"/>
                          <a:cs typeface="Arial" charset="0"/>
                        </a:rPr>
                        <a:t>’</a:t>
                      </a:r>
                      <a:r>
                        <a:rPr kumimoji="0" lang="fr-FR" sz="300" b="0" i="0" u="none" strike="noStrike" cap="none" normalizeH="0" baseline="0">
                          <a:ln>
                            <a:noFill/>
                          </a:ln>
                          <a:solidFill>
                            <a:srgbClr val="000000"/>
                          </a:solidFill>
                          <a:effectLst/>
                          <a:latin typeface="Calibri" charset="0"/>
                          <a:ea typeface="ＭＳ Ｐゴシック" charset="0"/>
                          <a:cs typeface="Arial" charset="0"/>
                        </a:rPr>
                        <a:t>un objet.</a:t>
                      </a:r>
                    </a:p>
                  </a:txBody>
                  <a:tcPr marL="24943" marR="2771" marT="2771"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solidFill>
                      <a:srgbClr val="DAEEF3"/>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a:t>
                      </a:r>
                    </a:p>
                  </a:txBody>
                  <a:tcPr marL="2771" marR="2771" marT="2771"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OTSCIS.1.1</a:t>
                      </a:r>
                    </a:p>
                  </a:txBody>
                  <a:tcPr marL="2771" marR="2771" marT="2771"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B7DEE8"/>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a:t>
                      </a:r>
                    </a:p>
                  </a:txBody>
                  <a:tcPr marL="2771" marR="2771" marT="2771"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a:t>
                      </a:r>
                    </a:p>
                  </a:txBody>
                  <a:tcPr marL="2771" marR="2771" marT="2771"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32"/>
                  </a:ext>
                </a:extLst>
              </a:tr>
              <a:tr h="214313">
                <a:tc rowSpan="3">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1200" b="1" i="0" u="none" strike="noStrike" cap="none" normalizeH="0" baseline="0">
                          <a:ln>
                            <a:noFill/>
                          </a:ln>
                          <a:solidFill>
                            <a:srgbClr val="000000"/>
                          </a:solidFill>
                          <a:effectLst/>
                          <a:latin typeface="Calibri" charset="0"/>
                          <a:ea typeface="ＭＳ Ｐゴシック" charset="0"/>
                          <a:cs typeface="Arial" charset="0"/>
                        </a:rPr>
                        <a:t>5 - les représentations du monde et l'activité humaine</a:t>
                      </a:r>
                    </a:p>
                  </a:txBody>
                  <a:tcPr marL="2771" marR="2771" marT="2771"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DAEEF3"/>
                    </a:solidFill>
                  </a:tcPr>
                </a:tc>
                <a:tc>
                  <a:txBody>
                    <a:bodyPr/>
                    <a:lstStyle/>
                    <a:p>
                      <a:pPr marL="0" marR="0" lvl="0" indent="0" algn="r" defTabSz="457200" rtl="0" eaLnBrk="1" fontAlgn="t" latinLnBrk="0" hangingPunct="1">
                        <a:lnSpc>
                          <a:spcPct val="100000"/>
                        </a:lnSpc>
                        <a:spcBef>
                          <a:spcPct val="0"/>
                        </a:spcBef>
                        <a:spcAft>
                          <a:spcPct val="0"/>
                        </a:spcAft>
                        <a:buClrTx/>
                        <a:buSzTx/>
                        <a:buFontTx/>
                        <a:buNone/>
                        <a:tabLst/>
                      </a:pPr>
                      <a:r>
                        <a:rPr kumimoji="0" lang="fr-FR" sz="300" b="1" i="0" u="none" strike="noStrike" cap="none" normalizeH="0" baseline="0">
                          <a:ln>
                            <a:noFill/>
                          </a:ln>
                          <a:solidFill>
                            <a:srgbClr val="000000"/>
                          </a:solidFill>
                          <a:effectLst/>
                          <a:latin typeface="Calibri" charset="0"/>
                          <a:ea typeface="ＭＳ Ｐゴシック" charset="0"/>
                          <a:cs typeface="Arial" charset="0"/>
                        </a:rPr>
                        <a:t>7</a:t>
                      </a:r>
                    </a:p>
                  </a:txBody>
                  <a:tcPr marL="2771" marR="2771" marT="2771"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0" b="1" i="0" u="none" strike="noStrike" cap="none" normalizeH="0" baseline="0">
                          <a:ln>
                            <a:noFill/>
                          </a:ln>
                          <a:solidFill>
                            <a:srgbClr val="000000"/>
                          </a:solidFill>
                          <a:effectLst/>
                          <a:latin typeface="Calibri" charset="0"/>
                          <a:ea typeface="ＭＳ Ｐゴシック" charset="0"/>
                          <a:cs typeface="Arial" charset="0"/>
                        </a:rPr>
                        <a:t>Se situer dans l</a:t>
                      </a:r>
                      <a:r>
                        <a:rPr kumimoji="0" lang="ja-JP" altLang="fr-FR" sz="1000" b="1" i="0" u="none" strike="noStrike" cap="none" normalizeH="0" baseline="0">
                          <a:ln>
                            <a:noFill/>
                          </a:ln>
                          <a:solidFill>
                            <a:srgbClr val="000000"/>
                          </a:solidFill>
                          <a:effectLst/>
                          <a:latin typeface="Calibri" charset="0"/>
                          <a:ea typeface="ＭＳ Ｐゴシック" charset="0"/>
                          <a:cs typeface="Arial" charset="0"/>
                        </a:rPr>
                        <a:t>’</a:t>
                      </a:r>
                      <a:r>
                        <a:rPr kumimoji="0" lang="fr-FR" sz="1000" b="1" i="0" u="none" strike="noStrike" cap="none" normalizeH="0" baseline="0">
                          <a:ln>
                            <a:noFill/>
                          </a:ln>
                          <a:solidFill>
                            <a:srgbClr val="000000"/>
                          </a:solidFill>
                          <a:effectLst/>
                          <a:latin typeface="Calibri" charset="0"/>
                          <a:ea typeface="ＭＳ Ｐゴシック" charset="0"/>
                          <a:cs typeface="Arial" charset="0"/>
                        </a:rPr>
                        <a:t>espace et dans le temps</a:t>
                      </a:r>
                    </a:p>
                  </a:txBody>
                  <a:tcPr marL="2771" marR="2771" marT="2771"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solidFill>
                      <a:srgbClr val="DAEEF3"/>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a:t>
                      </a:r>
                    </a:p>
                  </a:txBody>
                  <a:tcPr marL="2771" marR="2771" marT="2771"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a:t>
                      </a:r>
                    </a:p>
                  </a:txBody>
                  <a:tcPr marL="2771" marR="2771" marT="2771"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a:t>
                      </a:r>
                    </a:p>
                  </a:txBody>
                  <a:tcPr marL="2771" marR="2771" marT="2771"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a:t>
                      </a:r>
                    </a:p>
                  </a:txBody>
                  <a:tcPr marL="2771" marR="2771" marT="2771"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33"/>
                  </a:ext>
                </a:extLst>
              </a:tr>
              <a:tr h="131763">
                <a:tc vMerge="1">
                  <a:txBody>
                    <a:bodyPr/>
                    <a:lstStyle/>
                    <a:p>
                      <a:endParaRPr lang="fr-FR"/>
                    </a:p>
                  </a:txBody>
                  <a:tcPr/>
                </a:tc>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CT 7.1</a:t>
                      </a:r>
                    </a:p>
                  </a:txBody>
                  <a:tcPr marL="2771" marR="2771" marT="2771"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A"/>
                          </a:solidFill>
                          <a:effectLst/>
                          <a:latin typeface="Calibri" charset="0"/>
                          <a:ea typeface="ＭＳ Ｐゴシック" charset="0"/>
                          <a:cs typeface="Arial" charset="0"/>
                        </a:rPr>
                        <a:t>► Regrouper des objets en familles et lignées.</a:t>
                      </a:r>
                    </a:p>
                  </a:txBody>
                  <a:tcPr marL="24943" marR="2771" marT="2771"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a:t>
                      </a:r>
                    </a:p>
                  </a:txBody>
                  <a:tcPr marL="2771" marR="2771" marT="2771"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OTSCIS.1.1</a:t>
                      </a:r>
                    </a:p>
                  </a:txBody>
                  <a:tcPr marL="2771" marR="2771" marT="2771"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B7DEE8"/>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a:t>
                      </a:r>
                    </a:p>
                  </a:txBody>
                  <a:tcPr marL="2771" marR="2771" marT="2771"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a:t>
                      </a:r>
                    </a:p>
                  </a:txBody>
                  <a:tcPr marL="2771" marR="2771" marT="2771"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34"/>
                  </a:ext>
                </a:extLst>
              </a:tr>
              <a:tr h="161925">
                <a:tc vMerge="1">
                  <a:txBody>
                    <a:bodyPr/>
                    <a:lstStyle/>
                    <a:p>
                      <a:endParaRPr lang="fr-FR"/>
                    </a:p>
                  </a:txBody>
                  <a:tcPr/>
                </a:tc>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CT 7.2</a:t>
                      </a:r>
                    </a:p>
                  </a:txBody>
                  <a:tcPr marL="2771" marR="2771" marT="2771"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A"/>
                          </a:solidFill>
                          <a:effectLst/>
                          <a:latin typeface="Calibri" charset="0"/>
                          <a:ea typeface="ＭＳ Ｐゴシック" charset="0"/>
                          <a:cs typeface="Arial" charset="0"/>
                        </a:rPr>
                        <a:t>► Relier les évolutions technologiques aux inventions et innovations qui marquent des ruptures dans les solutions techniques. </a:t>
                      </a:r>
                    </a:p>
                  </a:txBody>
                  <a:tcPr marL="24943" marR="2771" marT="2771"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solidFill>
                      <a:srgbClr val="DAEEF3"/>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a:t>
                      </a:r>
                    </a:p>
                  </a:txBody>
                  <a:tcPr marL="2771" marR="2771" marT="2771"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OTSCIS.1.2</a:t>
                      </a:r>
                    </a:p>
                  </a:txBody>
                  <a:tcPr marL="2771" marR="2771" marT="2771"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B7DEE8"/>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a:t>
                      </a:r>
                    </a:p>
                  </a:txBody>
                  <a:tcPr marL="2771" marR="2771" marT="2771"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300" b="0" i="0" u="none" strike="noStrike" cap="none" normalizeH="0" baseline="0">
                          <a:ln>
                            <a:noFill/>
                          </a:ln>
                          <a:solidFill>
                            <a:srgbClr val="000000"/>
                          </a:solidFill>
                          <a:effectLst/>
                          <a:latin typeface="Calibri" charset="0"/>
                          <a:ea typeface="ＭＳ Ｐゴシック" charset="0"/>
                          <a:cs typeface="Arial" charset="0"/>
                        </a:rPr>
                        <a:t> </a:t>
                      </a:r>
                    </a:p>
                  </a:txBody>
                  <a:tcPr marL="2771" marR="2771" marT="2771"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35"/>
                  </a:ext>
                </a:extLst>
              </a:tr>
            </a:tbl>
          </a:graphicData>
        </a:graphic>
      </p:graphicFrame>
    </p:spTree>
    <p:extLst>
      <p:ext uri="{BB962C8B-B14F-4D97-AF65-F5344CB8AC3E}">
        <p14:creationId xmlns:p14="http://schemas.microsoft.com/office/powerpoint/2010/main" val="1325646718"/>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nvPr>
        </p:nvSpPr>
        <p:spPr>
          <a:xfrm>
            <a:off x="1363663" y="620713"/>
            <a:ext cx="7772400" cy="936625"/>
          </a:xfrm>
        </p:spPr>
        <p:txBody>
          <a:bodyPr/>
          <a:lstStyle/>
          <a:p>
            <a:r>
              <a:rPr lang="fr-FR" sz="2000" cap="none">
                <a:latin typeface="Calibri" charset="0"/>
              </a:rPr>
              <a:t>ZOOM SUR :</a:t>
            </a:r>
            <a:br>
              <a:rPr lang="fr-FR" sz="2000" cap="none">
                <a:latin typeface="Calibri" charset="0"/>
              </a:rPr>
            </a:br>
            <a:r>
              <a:rPr lang="fr-FR" sz="2000" cap="none">
                <a:latin typeface="Calibri" charset="0"/>
              </a:rPr>
              <a:t>LES SYSTÈMES NATURELS ET LES SYSTÈMES TECHNIQUES</a:t>
            </a:r>
          </a:p>
        </p:txBody>
      </p:sp>
      <p:graphicFrame>
        <p:nvGraphicFramePr>
          <p:cNvPr id="4" name="Tableau 3"/>
          <p:cNvGraphicFramePr>
            <a:graphicFrameLocks noGrp="1"/>
          </p:cNvGraphicFramePr>
          <p:nvPr/>
        </p:nvGraphicFramePr>
        <p:xfrm>
          <a:off x="900113" y="2276475"/>
          <a:ext cx="7724775" cy="3641745"/>
        </p:xfrm>
        <a:graphic>
          <a:graphicData uri="http://schemas.openxmlformats.org/drawingml/2006/table">
            <a:tbl>
              <a:tblPr/>
              <a:tblGrid>
                <a:gridCol w="473075">
                  <a:extLst>
                    <a:ext uri="{9D8B030D-6E8A-4147-A177-3AD203B41FA5}">
                      <a16:colId xmlns:a16="http://schemas.microsoft.com/office/drawing/2014/main" val="20000"/>
                    </a:ext>
                  </a:extLst>
                </a:gridCol>
                <a:gridCol w="4110037">
                  <a:extLst>
                    <a:ext uri="{9D8B030D-6E8A-4147-A177-3AD203B41FA5}">
                      <a16:colId xmlns:a16="http://schemas.microsoft.com/office/drawing/2014/main" val="20001"/>
                    </a:ext>
                  </a:extLst>
                </a:gridCol>
                <a:gridCol w="692150">
                  <a:extLst>
                    <a:ext uri="{9D8B030D-6E8A-4147-A177-3AD203B41FA5}">
                      <a16:colId xmlns:a16="http://schemas.microsoft.com/office/drawing/2014/main" val="20002"/>
                    </a:ext>
                  </a:extLst>
                </a:gridCol>
                <a:gridCol w="892175">
                  <a:extLst>
                    <a:ext uri="{9D8B030D-6E8A-4147-A177-3AD203B41FA5}">
                      <a16:colId xmlns:a16="http://schemas.microsoft.com/office/drawing/2014/main" val="20003"/>
                    </a:ext>
                  </a:extLst>
                </a:gridCol>
                <a:gridCol w="865188">
                  <a:extLst>
                    <a:ext uri="{9D8B030D-6E8A-4147-A177-3AD203B41FA5}">
                      <a16:colId xmlns:a16="http://schemas.microsoft.com/office/drawing/2014/main" val="20004"/>
                    </a:ext>
                  </a:extLst>
                </a:gridCol>
                <a:gridCol w="692150">
                  <a:extLst>
                    <a:ext uri="{9D8B030D-6E8A-4147-A177-3AD203B41FA5}">
                      <a16:colId xmlns:a16="http://schemas.microsoft.com/office/drawing/2014/main" val="20005"/>
                    </a:ext>
                  </a:extLst>
                </a:gridCol>
              </a:tblGrid>
              <a:tr h="846138">
                <a:tc gridSpan="2">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2500" b="1" i="0" u="none" strike="noStrike" cap="none" normalizeH="0" baseline="0">
                          <a:ln>
                            <a:noFill/>
                          </a:ln>
                          <a:solidFill>
                            <a:srgbClr val="000000"/>
                          </a:solidFill>
                          <a:effectLst/>
                          <a:latin typeface="Calibri" charset="0"/>
                          <a:ea typeface="ＭＳ Ｐゴシック" charset="0"/>
                          <a:cs typeface="Arial" charset="0"/>
                        </a:rPr>
                        <a:t>Compétences travaillées </a:t>
                      </a:r>
                    </a:p>
                  </a:txBody>
                  <a:tcPr marL="9225" marR="9225" marT="922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DAEEF3"/>
                    </a:solidFill>
                  </a:tcPr>
                </a:tc>
                <a:tc hMerge="1">
                  <a:txBody>
                    <a:bodyPr/>
                    <a:lstStyle/>
                    <a:p>
                      <a:endParaRPr lang="fr-FR"/>
                    </a:p>
                  </a:txBody>
                  <a:tcPr/>
                </a:tc>
                <a:tc gridSpan="4">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2500" b="1" i="0" u="none" strike="noStrike" cap="none" normalizeH="0" baseline="0">
                          <a:ln>
                            <a:noFill/>
                          </a:ln>
                          <a:solidFill>
                            <a:srgbClr val="000000"/>
                          </a:solidFill>
                          <a:effectLst/>
                          <a:latin typeface="Calibri" charset="0"/>
                          <a:ea typeface="ＭＳ Ｐゴシック" charset="0"/>
                          <a:cs typeface="Arial" charset="0"/>
                        </a:rPr>
                        <a:t>THEMATIQUES</a:t>
                      </a:r>
                    </a:p>
                  </a:txBody>
                  <a:tcPr marL="9225" marR="9225" marT="922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0"/>
                  </a:ext>
                </a:extLst>
              </a:tr>
              <a:tr h="1004888">
                <a:tc>
                  <a:txBody>
                    <a:bodyPr/>
                    <a:lstStyle/>
                    <a:p>
                      <a:pPr marL="0" marR="0" lvl="0" indent="0" algn="r" defTabSz="457200" rtl="0" eaLnBrk="1" fontAlgn="t" latinLnBrk="0" hangingPunct="1">
                        <a:lnSpc>
                          <a:spcPct val="100000"/>
                        </a:lnSpc>
                        <a:spcBef>
                          <a:spcPct val="0"/>
                        </a:spcBef>
                        <a:spcAft>
                          <a:spcPct val="0"/>
                        </a:spcAft>
                        <a:buClrTx/>
                        <a:buSzTx/>
                        <a:buFontTx/>
                        <a:buNone/>
                        <a:tabLst/>
                      </a:pPr>
                      <a:r>
                        <a:rPr kumimoji="0" lang="fr-FR" sz="1000" b="1" i="0" u="none" strike="noStrike" cap="none" normalizeH="0" baseline="0">
                          <a:ln>
                            <a:noFill/>
                          </a:ln>
                          <a:solidFill>
                            <a:srgbClr val="000000"/>
                          </a:solidFill>
                          <a:effectLst/>
                          <a:latin typeface="Calibri" charset="0"/>
                          <a:ea typeface="ＭＳ Ｐゴシック" charset="0"/>
                          <a:cs typeface="Arial" charset="0"/>
                        </a:rPr>
                        <a:t>1</a:t>
                      </a:r>
                    </a:p>
                  </a:txBody>
                  <a:tcPr marL="9225" marR="9225" marT="922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500" b="1" i="0" u="none" strike="noStrike" cap="none" normalizeH="0" baseline="0">
                          <a:ln>
                            <a:noFill/>
                          </a:ln>
                          <a:solidFill>
                            <a:srgbClr val="000000"/>
                          </a:solidFill>
                          <a:effectLst/>
                          <a:latin typeface="Calibri" charset="0"/>
                          <a:ea typeface="ＭＳ Ｐゴシック" charset="0"/>
                          <a:cs typeface="Arial" charset="0"/>
                        </a:rPr>
                        <a:t>Pratiquer des démarches scientifiques et technologiques</a:t>
                      </a:r>
                    </a:p>
                  </a:txBody>
                  <a:tcPr marL="9225" marR="9225" marT="922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solidFill>
                      <a:srgbClr val="DAEEF3"/>
                    </a:solid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1400" b="1" i="0" u="none" strike="noStrike" cap="none" normalizeH="0" baseline="0">
                          <a:ln>
                            <a:noFill/>
                          </a:ln>
                          <a:solidFill>
                            <a:srgbClr val="000000"/>
                          </a:solidFill>
                          <a:effectLst/>
                          <a:latin typeface="Calibri" charset="0"/>
                          <a:ea typeface="ＭＳ Ｐゴシック" charset="0"/>
                          <a:cs typeface="Arial" charset="0"/>
                        </a:rPr>
                        <a:t>Design</a:t>
                      </a:r>
                    </a:p>
                  </a:txBody>
                  <a:tcPr marL="9225" marR="9225" marT="9227" marB="0"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1400" b="1" i="0" u="none" strike="noStrike" cap="none" normalizeH="0" baseline="0">
                          <a:ln>
                            <a:noFill/>
                          </a:ln>
                          <a:solidFill>
                            <a:srgbClr val="000000"/>
                          </a:solidFill>
                          <a:effectLst/>
                          <a:latin typeface="Calibri" charset="0"/>
                          <a:ea typeface="ＭＳ Ｐゴシック" charset="0"/>
                          <a:cs typeface="Arial" charset="0"/>
                        </a:rPr>
                        <a:t>Évolution-description</a:t>
                      </a:r>
                    </a:p>
                  </a:txBody>
                  <a:tcPr marL="9225" marR="9225" marT="9227" marB="0"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1400" b="1" i="0" u="none" strike="noStrike" cap="none" normalizeH="0" baseline="0">
                          <a:ln>
                            <a:noFill/>
                          </a:ln>
                          <a:solidFill>
                            <a:srgbClr val="000000"/>
                          </a:solidFill>
                          <a:effectLst/>
                          <a:latin typeface="Calibri" charset="0"/>
                          <a:ea typeface="ＭＳ Ｐゴシック" charset="0"/>
                          <a:cs typeface="Arial" charset="0"/>
                        </a:rPr>
                        <a:t>Modélisation</a:t>
                      </a:r>
                    </a:p>
                  </a:txBody>
                  <a:tcPr marL="9225" marR="9225" marT="9227" marB="0"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1400" b="1" i="0" u="none" strike="noStrike" cap="none" normalizeH="0" baseline="0">
                          <a:ln>
                            <a:noFill/>
                          </a:ln>
                          <a:solidFill>
                            <a:srgbClr val="000000"/>
                          </a:solidFill>
                          <a:effectLst/>
                          <a:latin typeface="Calibri" charset="0"/>
                          <a:ea typeface="ＭＳ Ｐゴシック" charset="0"/>
                          <a:cs typeface="Arial" charset="0"/>
                        </a:rPr>
                        <a:t>Info</a:t>
                      </a:r>
                    </a:p>
                  </a:txBody>
                  <a:tcPr marL="9225" marR="9225" marT="9227" marB="0"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704850">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1000" b="0" i="0" u="none" strike="noStrike" cap="none" normalizeH="0" baseline="0">
                          <a:ln>
                            <a:noFill/>
                          </a:ln>
                          <a:solidFill>
                            <a:srgbClr val="000000"/>
                          </a:solidFill>
                          <a:effectLst/>
                          <a:latin typeface="Calibri" charset="0"/>
                          <a:ea typeface="ＭＳ Ｐゴシック" charset="0"/>
                          <a:cs typeface="Arial" charset="0"/>
                        </a:rPr>
                        <a:t>CT 1.1</a:t>
                      </a:r>
                    </a:p>
                  </a:txBody>
                  <a:tcPr marL="9225" marR="9225" marT="9227" marB="0"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400" b="0" i="0" u="none" strike="noStrike" cap="none" normalizeH="0" baseline="0">
                          <a:ln>
                            <a:noFill/>
                          </a:ln>
                          <a:solidFill>
                            <a:srgbClr val="00000A"/>
                          </a:solidFill>
                          <a:effectLst/>
                          <a:latin typeface="Calibri" charset="0"/>
                          <a:ea typeface="ＭＳ Ｐゴシック" charset="0"/>
                          <a:cs typeface="Arial" charset="0"/>
                        </a:rPr>
                        <a:t>► Imaginer, synthétiser, formaliser et respecter une procédure, un protocole. </a:t>
                      </a:r>
                    </a:p>
                  </a:txBody>
                  <a:tcPr marL="83026" marR="9225" marT="922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1100" b="0" i="0" u="none" strike="noStrike" cap="none" normalizeH="0" baseline="0">
                          <a:ln>
                            <a:noFill/>
                          </a:ln>
                          <a:solidFill>
                            <a:srgbClr val="000000"/>
                          </a:solidFill>
                          <a:effectLst/>
                          <a:latin typeface="Calibri" charset="0"/>
                          <a:ea typeface="ＭＳ Ｐゴシック" charset="0"/>
                          <a:cs typeface="Arial" charset="0"/>
                        </a:rPr>
                        <a:t>DIC.1.3</a:t>
                      </a:r>
                    </a:p>
                  </a:txBody>
                  <a:tcPr marL="9225" marR="9225" marT="922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1100" b="0" i="0" u="none" strike="noStrike" cap="none" normalizeH="0" baseline="0">
                          <a:ln>
                            <a:noFill/>
                          </a:ln>
                          <a:solidFill>
                            <a:srgbClr val="000000"/>
                          </a:solidFill>
                          <a:effectLst/>
                          <a:latin typeface="Calibri" charset="0"/>
                          <a:ea typeface="ＭＳ Ｐゴシック" charset="0"/>
                          <a:cs typeface="Arial" charset="0"/>
                        </a:rPr>
                        <a:t> </a:t>
                      </a:r>
                    </a:p>
                  </a:txBody>
                  <a:tcPr marL="9225" marR="9225" marT="922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1100" b="0" i="0" u="none" strike="noStrike" cap="none" normalizeH="0" baseline="0">
                          <a:ln>
                            <a:noFill/>
                          </a:ln>
                          <a:solidFill>
                            <a:srgbClr val="000000"/>
                          </a:solidFill>
                          <a:effectLst/>
                          <a:latin typeface="Calibri" charset="0"/>
                          <a:ea typeface="ＭＳ Ｐゴシック" charset="0"/>
                          <a:cs typeface="Arial" charset="0"/>
                        </a:rPr>
                        <a:t>MSOST.1.1</a:t>
                      </a:r>
                    </a:p>
                  </a:txBody>
                  <a:tcPr marL="9225" marR="9225" marT="922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1100" b="0" i="0" u="none" strike="noStrike" cap="none" normalizeH="0" baseline="0">
                          <a:ln>
                            <a:noFill/>
                          </a:ln>
                          <a:solidFill>
                            <a:srgbClr val="000000"/>
                          </a:solidFill>
                          <a:effectLst/>
                          <a:latin typeface="Calibri" charset="0"/>
                          <a:ea typeface="ＭＳ Ｐゴシック" charset="0"/>
                          <a:cs typeface="Arial" charset="0"/>
                        </a:rPr>
                        <a:t> </a:t>
                      </a:r>
                    </a:p>
                  </a:txBody>
                  <a:tcPr marL="9225" marR="9225" marT="922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436563">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1000" b="0" i="0" u="none" strike="noStrike" cap="none" normalizeH="0" baseline="0">
                          <a:ln>
                            <a:noFill/>
                          </a:ln>
                          <a:solidFill>
                            <a:srgbClr val="000000"/>
                          </a:solidFill>
                          <a:effectLst/>
                          <a:latin typeface="Calibri" charset="0"/>
                          <a:ea typeface="ＭＳ Ｐゴシック" charset="0"/>
                          <a:cs typeface="Arial" charset="0"/>
                        </a:rPr>
                        <a:t>CT 1.2</a:t>
                      </a:r>
                    </a:p>
                  </a:txBody>
                  <a:tcPr marL="9225" marR="9225" marT="922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400" b="0" i="0" u="none" strike="noStrike" cap="none" normalizeH="0" baseline="0">
                          <a:ln>
                            <a:noFill/>
                          </a:ln>
                          <a:solidFill>
                            <a:srgbClr val="00000A"/>
                          </a:solidFill>
                          <a:effectLst/>
                          <a:latin typeface="Calibri" charset="0"/>
                          <a:ea typeface="ＭＳ Ｐゴシック" charset="0"/>
                          <a:cs typeface="Arial" charset="0"/>
                        </a:rPr>
                        <a:t>► Mesurer des grandeurs de manière directe ou indirecte. </a:t>
                      </a:r>
                    </a:p>
                  </a:txBody>
                  <a:tcPr marL="83026" marR="9225" marT="922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1100" b="0" i="0" u="none" strike="noStrike" cap="none" normalizeH="0" baseline="0">
                          <a:ln>
                            <a:noFill/>
                          </a:ln>
                          <a:solidFill>
                            <a:srgbClr val="000000"/>
                          </a:solidFill>
                          <a:effectLst/>
                          <a:latin typeface="Calibri" charset="0"/>
                          <a:ea typeface="ＭＳ Ｐゴシック" charset="0"/>
                          <a:cs typeface="Arial" charset="0"/>
                        </a:rPr>
                        <a:t> </a:t>
                      </a:r>
                    </a:p>
                  </a:txBody>
                  <a:tcPr marL="9225" marR="9225" marT="922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1100" b="0" i="0" u="none" strike="noStrike" cap="none" normalizeH="0" baseline="0">
                          <a:ln>
                            <a:noFill/>
                          </a:ln>
                          <a:solidFill>
                            <a:srgbClr val="000000"/>
                          </a:solidFill>
                          <a:effectLst/>
                          <a:latin typeface="Calibri" charset="0"/>
                          <a:ea typeface="ＭＳ Ｐゴシック" charset="0"/>
                          <a:cs typeface="Arial" charset="0"/>
                        </a:rPr>
                        <a:t> </a:t>
                      </a:r>
                    </a:p>
                  </a:txBody>
                  <a:tcPr marL="9225" marR="9225" marT="922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1100" b="0" i="0" u="none" strike="noStrike" cap="none" normalizeH="0" baseline="0">
                          <a:ln>
                            <a:noFill/>
                          </a:ln>
                          <a:solidFill>
                            <a:srgbClr val="000000"/>
                          </a:solidFill>
                          <a:effectLst/>
                          <a:latin typeface="Calibri" charset="0"/>
                          <a:ea typeface="ＭＳ Ｐゴシック" charset="0"/>
                          <a:cs typeface="Arial" charset="0"/>
                        </a:rPr>
                        <a:t>MSOST.1.6</a:t>
                      </a:r>
                    </a:p>
                  </a:txBody>
                  <a:tcPr marL="9225" marR="9225" marT="922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CD5B4"/>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1100" b="0" i="0" u="none" strike="noStrike" cap="none" normalizeH="0" baseline="0">
                          <a:ln>
                            <a:noFill/>
                          </a:ln>
                          <a:solidFill>
                            <a:srgbClr val="000000"/>
                          </a:solidFill>
                          <a:effectLst/>
                          <a:latin typeface="Calibri" charset="0"/>
                          <a:ea typeface="ＭＳ Ｐゴシック" charset="0"/>
                          <a:cs typeface="Arial" charset="0"/>
                        </a:rPr>
                        <a:t> </a:t>
                      </a:r>
                    </a:p>
                  </a:txBody>
                  <a:tcPr marL="9225" marR="9225" marT="922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649288">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1000" b="0" i="0" u="none" strike="noStrike" cap="none" normalizeH="0" baseline="0">
                          <a:ln>
                            <a:noFill/>
                          </a:ln>
                          <a:solidFill>
                            <a:srgbClr val="000000"/>
                          </a:solidFill>
                          <a:effectLst/>
                          <a:latin typeface="Calibri" charset="0"/>
                          <a:ea typeface="ＭＳ Ｐゴシック" charset="0"/>
                          <a:cs typeface="Arial" charset="0"/>
                        </a:rPr>
                        <a:t>CT 1.3</a:t>
                      </a:r>
                    </a:p>
                  </a:txBody>
                  <a:tcPr marL="9225" marR="9225" marT="9227" marB="0"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400" b="0" i="0" u="none" strike="noStrike" cap="none" normalizeH="0" baseline="0">
                          <a:ln>
                            <a:noFill/>
                          </a:ln>
                          <a:solidFill>
                            <a:srgbClr val="00000A"/>
                          </a:solidFill>
                          <a:effectLst/>
                          <a:latin typeface="Calibri" charset="0"/>
                          <a:ea typeface="ＭＳ Ｐゴシック" charset="0"/>
                          <a:cs typeface="Arial" charset="0"/>
                        </a:rPr>
                        <a:t>► Rechercher des solutions techniques à un problème posé, expliciter ses choix et les communiquer en argumentant. </a:t>
                      </a:r>
                    </a:p>
                  </a:txBody>
                  <a:tcPr marL="83026" marR="9225" marT="9227"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solidFill>
                      <a:srgbClr val="DAEEF3"/>
                    </a:solid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1100" b="0" i="0" u="none" strike="noStrike" cap="none" normalizeH="0" baseline="0">
                          <a:ln>
                            <a:noFill/>
                          </a:ln>
                          <a:solidFill>
                            <a:srgbClr val="000000"/>
                          </a:solidFill>
                          <a:effectLst/>
                          <a:latin typeface="Calibri" charset="0"/>
                          <a:ea typeface="ＭＳ Ｐゴシック" charset="0"/>
                          <a:cs typeface="Arial" charset="0"/>
                        </a:rPr>
                        <a:t>DIC.1.5</a:t>
                      </a:r>
                    </a:p>
                  </a:txBody>
                  <a:tcPr marL="9225" marR="9225" marT="9227" marB="0" anchor="b"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1100" b="0" i="0" u="none" strike="noStrike" cap="none" normalizeH="0" baseline="0">
                          <a:ln>
                            <a:noFill/>
                          </a:ln>
                          <a:solidFill>
                            <a:srgbClr val="000000"/>
                          </a:solidFill>
                          <a:effectLst/>
                          <a:latin typeface="Calibri" charset="0"/>
                          <a:ea typeface="ＭＳ Ｐゴシック" charset="0"/>
                          <a:cs typeface="Arial" charset="0"/>
                        </a:rPr>
                        <a:t> </a:t>
                      </a:r>
                    </a:p>
                  </a:txBody>
                  <a:tcPr marL="9225" marR="9225" marT="922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1100" b="0" i="0" u="none" strike="noStrike" cap="none" normalizeH="0" baseline="0">
                          <a:ln>
                            <a:noFill/>
                          </a:ln>
                          <a:solidFill>
                            <a:srgbClr val="000000"/>
                          </a:solidFill>
                          <a:effectLst/>
                          <a:latin typeface="Calibri" charset="0"/>
                          <a:ea typeface="ＭＳ Ｐゴシック" charset="0"/>
                          <a:cs typeface="Arial" charset="0"/>
                        </a:rPr>
                        <a:t> </a:t>
                      </a:r>
                    </a:p>
                  </a:txBody>
                  <a:tcPr marL="9225" marR="9225" marT="9227"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1100" b="0" i="0" u="none" strike="noStrike" cap="none" normalizeH="0" baseline="0">
                          <a:ln>
                            <a:noFill/>
                          </a:ln>
                          <a:solidFill>
                            <a:srgbClr val="000000"/>
                          </a:solidFill>
                          <a:effectLst/>
                          <a:latin typeface="Calibri" charset="0"/>
                          <a:ea typeface="ＭＳ Ｐゴシック" charset="0"/>
                          <a:cs typeface="Arial" charset="0"/>
                        </a:rPr>
                        <a:t> </a:t>
                      </a:r>
                    </a:p>
                  </a:txBody>
                  <a:tcPr marL="9225" marR="9225" marT="9227"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bl>
          </a:graphicData>
        </a:graphic>
      </p:graphicFrame>
    </p:spTree>
    <p:extLst>
      <p:ext uri="{BB962C8B-B14F-4D97-AF65-F5344CB8AC3E}">
        <p14:creationId xmlns:p14="http://schemas.microsoft.com/office/powerpoint/2010/main" val="1129080957"/>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nvPr>
        </p:nvSpPr>
        <p:spPr>
          <a:xfrm>
            <a:off x="1187450" y="260350"/>
            <a:ext cx="7772400" cy="576263"/>
          </a:xfrm>
        </p:spPr>
        <p:txBody>
          <a:bodyPr/>
          <a:lstStyle/>
          <a:p>
            <a:r>
              <a:rPr lang="fr-FR" sz="2000" cap="none">
                <a:latin typeface="Calibri" charset="0"/>
              </a:rPr>
              <a:t>LES THÉMATIQUES: LIEN ENTRE COMPÉTENCES ET CONNAISSANCES</a:t>
            </a:r>
          </a:p>
        </p:txBody>
      </p:sp>
      <p:graphicFrame>
        <p:nvGraphicFramePr>
          <p:cNvPr id="4" name="Tableau 3"/>
          <p:cNvGraphicFramePr>
            <a:graphicFrameLocks noGrp="1"/>
          </p:cNvGraphicFramePr>
          <p:nvPr/>
        </p:nvGraphicFramePr>
        <p:xfrm>
          <a:off x="1042988" y="836613"/>
          <a:ext cx="7727950" cy="5882330"/>
        </p:xfrm>
        <a:graphic>
          <a:graphicData uri="http://schemas.openxmlformats.org/drawingml/2006/table">
            <a:tbl>
              <a:tblPr/>
              <a:tblGrid>
                <a:gridCol w="647700">
                  <a:extLst>
                    <a:ext uri="{9D8B030D-6E8A-4147-A177-3AD203B41FA5}">
                      <a16:colId xmlns:a16="http://schemas.microsoft.com/office/drawing/2014/main" val="20000"/>
                    </a:ext>
                  </a:extLst>
                </a:gridCol>
                <a:gridCol w="3879850">
                  <a:extLst>
                    <a:ext uri="{9D8B030D-6E8A-4147-A177-3AD203B41FA5}">
                      <a16:colId xmlns:a16="http://schemas.microsoft.com/office/drawing/2014/main" val="20001"/>
                    </a:ext>
                  </a:extLst>
                </a:gridCol>
                <a:gridCol w="690562">
                  <a:extLst>
                    <a:ext uri="{9D8B030D-6E8A-4147-A177-3AD203B41FA5}">
                      <a16:colId xmlns:a16="http://schemas.microsoft.com/office/drawing/2014/main" val="20002"/>
                    </a:ext>
                  </a:extLst>
                </a:gridCol>
                <a:gridCol w="2509838">
                  <a:extLst>
                    <a:ext uri="{9D8B030D-6E8A-4147-A177-3AD203B41FA5}">
                      <a16:colId xmlns:a16="http://schemas.microsoft.com/office/drawing/2014/main" val="20003"/>
                    </a:ext>
                  </a:extLst>
                </a:gridCol>
              </a:tblGrid>
              <a:tr h="309563">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2000" b="0" i="0" u="none" strike="noStrike" cap="none" normalizeH="0" baseline="0">
                        <a:ln>
                          <a:noFill/>
                        </a:ln>
                        <a:solidFill>
                          <a:srgbClr val="000000"/>
                        </a:solidFill>
                        <a:effectLst/>
                        <a:latin typeface="Calibri" charset="0"/>
                        <a:ea typeface="ＭＳ Ｐゴシック" charset="0"/>
                        <a:cs typeface="Arial" charset="0"/>
                      </a:endParaRPr>
                    </a:p>
                  </a:txBody>
                  <a:tcPr marL="5239" marR="5239" marT="5239" marB="0" anchor="b" horzOverflow="overflow">
                    <a:lnL>
                      <a:noFill/>
                    </a:lnL>
                    <a:lnR>
                      <a:noFill/>
                    </a:lnR>
                    <a:lnT>
                      <a:noFill/>
                    </a:lnT>
                    <a:lnB>
                      <a:noFill/>
                    </a:lnB>
                    <a:lnTlToBr>
                      <a:noFill/>
                    </a:lnTlToBr>
                    <a:lnBlToTr>
                      <a:noFill/>
                    </a:lnBlToTr>
                    <a:noFill/>
                  </a:tcPr>
                </a:tc>
                <a:tc>
                  <a:txBody>
                    <a:bodyPr/>
                    <a:lstStyle/>
                    <a:p>
                      <a:pPr marL="0" marR="0" lvl="0" indent="0" algn="just" defTabSz="457200" rtl="0" eaLnBrk="1" fontAlgn="b" latinLnBrk="0" hangingPunct="1">
                        <a:lnSpc>
                          <a:spcPct val="100000"/>
                        </a:lnSpc>
                        <a:spcBef>
                          <a:spcPct val="0"/>
                        </a:spcBef>
                        <a:spcAft>
                          <a:spcPct val="0"/>
                        </a:spcAft>
                        <a:buClrTx/>
                        <a:buSzTx/>
                        <a:buFontTx/>
                        <a:buNone/>
                        <a:tabLst/>
                      </a:pPr>
                      <a:r>
                        <a:rPr kumimoji="0" lang="fr-FR" sz="2000" b="1" i="0" u="none" strike="noStrike" cap="none" normalizeH="0" baseline="0">
                          <a:ln>
                            <a:noFill/>
                          </a:ln>
                          <a:solidFill>
                            <a:srgbClr val="31849B"/>
                          </a:solidFill>
                          <a:effectLst/>
                          <a:latin typeface="Calibri" charset="0"/>
                          <a:ea typeface="ＭＳ Ｐゴシック" charset="0"/>
                          <a:cs typeface="Arial" charset="0"/>
                        </a:rPr>
                        <a:t>Design, innovation et créativité</a:t>
                      </a:r>
                    </a:p>
                  </a:txBody>
                  <a:tcPr marL="5239" marR="5239" marT="5239" marB="0" anchor="b" horzOverflow="overflow">
                    <a:lnL>
                      <a:noFill/>
                    </a:lnL>
                    <a:lnR>
                      <a:noFill/>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1000" b="0" i="0" u="none" strike="noStrike" cap="none" normalizeH="0" baseline="0">
                        <a:ln>
                          <a:noFill/>
                        </a:ln>
                        <a:solidFill>
                          <a:srgbClr val="000000"/>
                        </a:solidFill>
                        <a:effectLst/>
                        <a:latin typeface="Calibri" charset="0"/>
                        <a:ea typeface="ＭＳ Ｐゴシック" charset="0"/>
                        <a:cs typeface="Arial" charset="0"/>
                      </a:endParaRPr>
                    </a:p>
                  </a:txBody>
                  <a:tcPr marL="5239" marR="5239" marT="5239" marB="0" anchor="b" horzOverflow="overflow">
                    <a:lnL>
                      <a:noFill/>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1000" b="0" i="0" u="none" strike="noStrike" cap="none" normalizeH="0" baseline="0">
                        <a:ln>
                          <a:noFill/>
                        </a:ln>
                        <a:solidFill>
                          <a:srgbClr val="000000"/>
                        </a:solidFill>
                        <a:effectLst/>
                        <a:latin typeface="Calibri" charset="0"/>
                        <a:ea typeface="ＭＳ Ｐゴシック" charset="0"/>
                        <a:cs typeface="Arial" charset="0"/>
                      </a:endParaRPr>
                    </a:p>
                  </a:txBody>
                  <a:tcPr marL="5239" marR="5239" marT="5239"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0"/>
                  </a:ext>
                </a:extLst>
              </a:tr>
              <a:tr h="336550">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1000" b="0" i="0" u="none" strike="noStrike" cap="none" normalizeH="0" baseline="0">
                        <a:ln>
                          <a:noFill/>
                        </a:ln>
                        <a:solidFill>
                          <a:srgbClr val="000000"/>
                        </a:solidFill>
                        <a:effectLst/>
                        <a:latin typeface="Calibri" charset="0"/>
                        <a:ea typeface="ＭＳ Ｐゴシック" charset="0"/>
                        <a:cs typeface="Arial" charset="0"/>
                      </a:endParaRPr>
                    </a:p>
                  </a:txBody>
                  <a:tcPr marL="5239" marR="5239" marT="5239" marB="0" anchor="b"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just" defTabSz="457200" rtl="0" eaLnBrk="1" fontAlgn="t" latinLnBrk="0" hangingPunct="1">
                        <a:lnSpc>
                          <a:spcPct val="100000"/>
                        </a:lnSpc>
                        <a:spcBef>
                          <a:spcPct val="0"/>
                        </a:spcBef>
                        <a:spcAft>
                          <a:spcPct val="0"/>
                        </a:spcAft>
                        <a:buClrTx/>
                        <a:buSzTx/>
                        <a:buFontTx/>
                        <a:buNone/>
                        <a:tabLst/>
                      </a:pPr>
                      <a:r>
                        <a:rPr kumimoji="0" lang="fr-FR" sz="1000" b="1" i="0" u="none" strike="noStrike" cap="none" normalizeH="0" baseline="0">
                          <a:ln>
                            <a:noFill/>
                          </a:ln>
                          <a:solidFill>
                            <a:srgbClr val="000000"/>
                          </a:solidFill>
                          <a:effectLst/>
                          <a:latin typeface="Calibri" charset="0"/>
                          <a:ea typeface="ＭＳ Ｐゴシック" charset="0"/>
                          <a:cs typeface="Arial" charset="0"/>
                        </a:rPr>
                        <a:t>Attendus de fin de cycle</a:t>
                      </a:r>
                    </a:p>
                  </a:txBody>
                  <a:tcPr marL="5239" marR="5239" marT="5239"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92CDDC"/>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1000" b="0" i="0" u="none" strike="noStrike" cap="none" normalizeH="0" baseline="0">
                        <a:ln>
                          <a:noFill/>
                        </a:ln>
                        <a:solidFill>
                          <a:srgbClr val="000000"/>
                        </a:solidFill>
                        <a:effectLst/>
                        <a:latin typeface="Calibri" charset="0"/>
                        <a:ea typeface="ＭＳ Ｐゴシック" charset="0"/>
                        <a:cs typeface="Arial" charset="0"/>
                      </a:endParaRPr>
                    </a:p>
                  </a:txBody>
                  <a:tcPr marL="5239" marR="5239" marT="5239"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1000" b="0" i="0" u="none" strike="noStrike" cap="none" normalizeH="0" baseline="0">
                        <a:ln>
                          <a:noFill/>
                        </a:ln>
                        <a:solidFill>
                          <a:srgbClr val="000000"/>
                        </a:solidFill>
                        <a:effectLst/>
                        <a:latin typeface="Calibri" charset="0"/>
                        <a:ea typeface="ＭＳ Ｐゴシック" charset="0"/>
                        <a:cs typeface="Arial" charset="0"/>
                      </a:endParaRPr>
                    </a:p>
                  </a:txBody>
                  <a:tcPr marL="5239" marR="5239" marT="5239"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1"/>
                  </a:ext>
                </a:extLst>
              </a:tr>
              <a:tr h="309563">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1200" b="1" i="0" u="none" strike="noStrike" cap="none" normalizeH="0" baseline="0">
                          <a:ln>
                            <a:noFill/>
                          </a:ln>
                          <a:solidFill>
                            <a:srgbClr val="FF0000"/>
                          </a:solidFill>
                          <a:effectLst/>
                          <a:latin typeface="Calibri" charset="0"/>
                          <a:ea typeface="ＭＳ Ｐゴシック" charset="0"/>
                          <a:cs typeface="Arial" charset="0"/>
                        </a:rPr>
                        <a:t>DIC.1</a:t>
                      </a:r>
                    </a:p>
                  </a:txBody>
                  <a:tcPr marL="5239" marR="5239" marT="5239" marB="0" anchor="b"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just" defTabSz="457200" rtl="0" eaLnBrk="1" fontAlgn="t" latinLnBrk="0" hangingPunct="1">
                        <a:lnSpc>
                          <a:spcPct val="100000"/>
                        </a:lnSpc>
                        <a:spcBef>
                          <a:spcPct val="0"/>
                        </a:spcBef>
                        <a:spcAft>
                          <a:spcPct val="0"/>
                        </a:spcAft>
                        <a:buClrTx/>
                        <a:buSzTx/>
                        <a:buFontTx/>
                        <a:buNone/>
                        <a:tabLst/>
                      </a:pPr>
                      <a:r>
                        <a:rPr kumimoji="0" lang="fr-FR" sz="1000" b="0" i="0" u="none" strike="noStrike" cap="none" normalizeH="0" baseline="0">
                          <a:ln>
                            <a:noFill/>
                          </a:ln>
                          <a:solidFill>
                            <a:srgbClr val="FF0000"/>
                          </a:solidFill>
                          <a:effectLst/>
                          <a:latin typeface="Calibri" charset="0"/>
                          <a:ea typeface="ＭＳ Ｐゴシック" charset="0"/>
                          <a:cs typeface="Arial" charset="0"/>
                        </a:rPr>
                        <a:t>Imaginer des solutions en réponse aux besoins, matérialiser des idées en intégrant une dimension design.</a:t>
                      </a:r>
                    </a:p>
                  </a:txBody>
                  <a:tcPr marL="5239" marR="5239" marT="5239"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1000" b="0" i="0" u="none" strike="noStrike" cap="none" normalizeH="0" baseline="0">
                        <a:ln>
                          <a:noFill/>
                        </a:ln>
                        <a:solidFill>
                          <a:srgbClr val="000000"/>
                        </a:solidFill>
                        <a:effectLst/>
                        <a:latin typeface="Calibri" charset="0"/>
                        <a:ea typeface="ＭＳ Ｐゴシック" charset="0"/>
                        <a:cs typeface="Arial" charset="0"/>
                      </a:endParaRPr>
                    </a:p>
                  </a:txBody>
                  <a:tcPr marL="5239" marR="5239" marT="5239"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1000" b="0" i="0" u="none" strike="noStrike" cap="none" normalizeH="0" baseline="0">
                        <a:ln>
                          <a:noFill/>
                        </a:ln>
                        <a:solidFill>
                          <a:srgbClr val="000000"/>
                        </a:solidFill>
                        <a:effectLst/>
                        <a:latin typeface="Calibri" charset="0"/>
                        <a:ea typeface="ＭＳ Ｐゴシック" charset="0"/>
                        <a:cs typeface="Arial" charset="0"/>
                      </a:endParaRPr>
                    </a:p>
                  </a:txBody>
                  <a:tcPr marL="5239" marR="5239" marT="5239"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2"/>
                  </a:ext>
                </a:extLst>
              </a:tr>
              <a:tr h="266700">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1000" b="0" i="0" u="none" strike="noStrike" cap="none" normalizeH="0" baseline="0">
                          <a:ln>
                            <a:noFill/>
                          </a:ln>
                          <a:solidFill>
                            <a:srgbClr val="000000"/>
                          </a:solidFill>
                          <a:effectLst/>
                          <a:latin typeface="Calibri" charset="0"/>
                          <a:ea typeface="ＭＳ Ｐゴシック" charset="0"/>
                          <a:cs typeface="Arial" charset="0"/>
                        </a:rPr>
                        <a:t>DIC.2</a:t>
                      </a:r>
                    </a:p>
                  </a:txBody>
                  <a:tcPr marL="5239" marR="5239" marT="5239" marB="0" anchor="b" horzOverflow="overflow">
                    <a:lnL>
                      <a:noFill/>
                    </a:lnL>
                    <a:lnR w="1270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just" defTabSz="457200" rtl="0" eaLnBrk="1" fontAlgn="t" latinLnBrk="0" hangingPunct="1">
                        <a:lnSpc>
                          <a:spcPct val="100000"/>
                        </a:lnSpc>
                        <a:spcBef>
                          <a:spcPct val="0"/>
                        </a:spcBef>
                        <a:spcAft>
                          <a:spcPct val="0"/>
                        </a:spcAft>
                        <a:buClrTx/>
                        <a:buSzTx/>
                        <a:buFontTx/>
                        <a:buNone/>
                        <a:tabLst/>
                      </a:pPr>
                      <a:r>
                        <a:rPr kumimoji="0" lang="fr-FR" sz="1000" b="0" i="0" u="none" strike="noStrike" cap="none" normalizeH="0" baseline="0">
                          <a:ln>
                            <a:noFill/>
                          </a:ln>
                          <a:solidFill>
                            <a:srgbClr val="000000"/>
                          </a:solidFill>
                          <a:effectLst/>
                          <a:latin typeface="Calibri" charset="0"/>
                          <a:ea typeface="ＭＳ Ｐゴシック" charset="0"/>
                          <a:cs typeface="Arial" charset="0"/>
                        </a:rPr>
                        <a:t>Réaliser, de manière collaborative, le prototype d</a:t>
                      </a:r>
                      <a:r>
                        <a:rPr kumimoji="0" lang="ja-JP" altLang="fr-FR" sz="1000" b="0" i="0" u="none" strike="noStrike" cap="none" normalizeH="0" baseline="0">
                          <a:ln>
                            <a:noFill/>
                          </a:ln>
                          <a:solidFill>
                            <a:srgbClr val="000000"/>
                          </a:solidFill>
                          <a:effectLst/>
                          <a:latin typeface="Calibri" charset="0"/>
                          <a:ea typeface="ＭＳ Ｐゴシック" charset="0"/>
                          <a:cs typeface="Arial" charset="0"/>
                        </a:rPr>
                        <a:t>’</a:t>
                      </a:r>
                      <a:r>
                        <a:rPr kumimoji="0" lang="fr-FR" sz="1000" b="0" i="0" u="none" strike="noStrike" cap="none" normalizeH="0" baseline="0">
                          <a:ln>
                            <a:noFill/>
                          </a:ln>
                          <a:solidFill>
                            <a:srgbClr val="000000"/>
                          </a:solidFill>
                          <a:effectLst/>
                          <a:latin typeface="Calibri" charset="0"/>
                          <a:ea typeface="ＭＳ Ｐゴシック" charset="0"/>
                          <a:cs typeface="Arial" charset="0"/>
                        </a:rPr>
                        <a:t>un objet communicant.</a:t>
                      </a:r>
                    </a:p>
                  </a:txBody>
                  <a:tcPr marL="5239" marR="5239" marT="5239"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1000" b="0" i="0" u="none" strike="noStrike" cap="none" normalizeH="0" baseline="0">
                        <a:ln>
                          <a:noFill/>
                        </a:ln>
                        <a:solidFill>
                          <a:srgbClr val="000000"/>
                        </a:solidFill>
                        <a:effectLst/>
                        <a:latin typeface="Calibri" charset="0"/>
                        <a:ea typeface="ＭＳ Ｐゴシック" charset="0"/>
                        <a:cs typeface="Arial" charset="0"/>
                      </a:endParaRPr>
                    </a:p>
                  </a:txBody>
                  <a:tcPr marL="5239" marR="5239" marT="5239" marB="0" anchor="b" horzOverflow="overflow">
                    <a:lnL w="12700" cap="flat" cmpd="sng" algn="ctr">
                      <a:solidFill>
                        <a:srgbClr val="000000"/>
                      </a:solidFill>
                      <a:prstDash val="solid"/>
                      <a:round/>
                      <a:headEnd type="none" w="med" len="med"/>
                      <a:tailEnd type="none" w="med" len="med"/>
                    </a:lnL>
                    <a:lnR>
                      <a:noFill/>
                    </a:lnR>
                    <a:lnT>
                      <a:noFill/>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endParaRPr kumimoji="0" lang="fr-FR" sz="1000" b="0" i="0" u="none" strike="noStrike" cap="none" normalizeH="0" baseline="0">
                        <a:ln>
                          <a:noFill/>
                        </a:ln>
                        <a:solidFill>
                          <a:srgbClr val="000000"/>
                        </a:solidFill>
                        <a:effectLst/>
                        <a:latin typeface="Calibri" charset="0"/>
                        <a:ea typeface="ＭＳ Ｐゴシック" charset="0"/>
                        <a:cs typeface="Arial" charset="0"/>
                      </a:endParaRPr>
                    </a:p>
                  </a:txBody>
                  <a:tcPr marL="5239" marR="5239" marT="5239" marB="0" anchor="b" horzOverflow="overflow">
                    <a:lnL>
                      <a:noFill/>
                    </a:lnL>
                    <a:lnR>
                      <a:noFill/>
                    </a:lnR>
                    <a:lnT>
                      <a:noFill/>
                    </a:lnT>
                    <a:lnB w="635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201613">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1000" b="0" i="1" u="none" strike="noStrike" cap="none" normalizeH="0" baseline="0">
                          <a:ln>
                            <a:noFill/>
                          </a:ln>
                          <a:solidFill>
                            <a:srgbClr val="000000"/>
                          </a:solidFill>
                          <a:effectLst/>
                          <a:latin typeface="Calibri" charset="0"/>
                          <a:ea typeface="ＭＳ Ｐゴシック" charset="0"/>
                          <a:cs typeface="Arial" charset="0"/>
                        </a:rPr>
                        <a:t> </a:t>
                      </a:r>
                    </a:p>
                  </a:txBody>
                  <a:tcPr marL="5239" marR="5239" marT="5239" marB="0" anchor="b" horzOverflow="overflow">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1000" b="0" i="1" u="none" strike="noStrike" cap="none" normalizeH="0" baseline="0">
                          <a:ln>
                            <a:noFill/>
                          </a:ln>
                          <a:solidFill>
                            <a:srgbClr val="000000"/>
                          </a:solidFill>
                          <a:effectLst/>
                          <a:latin typeface="Calibri" charset="0"/>
                          <a:ea typeface="ＭＳ Ｐゴシック" charset="0"/>
                          <a:cs typeface="Arial" charset="0"/>
                        </a:rPr>
                        <a:t>Compétences</a:t>
                      </a:r>
                    </a:p>
                  </a:txBody>
                  <a:tcPr marL="5239" marR="5239" marT="5239" marB="0" anchor="b" horzOverflow="overflow">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1000" b="0" i="1" u="none" strike="noStrike" cap="none" normalizeH="0" baseline="0">
                          <a:ln>
                            <a:noFill/>
                          </a:ln>
                          <a:solidFill>
                            <a:srgbClr val="000000"/>
                          </a:solidFill>
                          <a:effectLst/>
                          <a:latin typeface="Calibri" charset="0"/>
                          <a:ea typeface="ＭＳ Ｐゴシック" charset="0"/>
                          <a:cs typeface="Arial" charset="0"/>
                        </a:rPr>
                        <a:t> </a:t>
                      </a:r>
                    </a:p>
                  </a:txBody>
                  <a:tcPr marL="5239" marR="5239" marT="5239" marB="0" anchor="b" horzOverflow="overflow">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1000" b="0" i="1" u="none" strike="noStrike" cap="none" normalizeH="0" baseline="0">
                          <a:ln>
                            <a:noFill/>
                          </a:ln>
                          <a:solidFill>
                            <a:srgbClr val="000000"/>
                          </a:solidFill>
                          <a:effectLst/>
                          <a:latin typeface="Calibri" charset="0"/>
                          <a:ea typeface="ＭＳ Ｐゴシック" charset="0"/>
                          <a:cs typeface="Arial" charset="0"/>
                        </a:rPr>
                        <a:t>Connaissances </a:t>
                      </a:r>
                    </a:p>
                  </a:txBody>
                  <a:tcPr marL="5239" marR="5239" marT="5239" marB="0" anchor="b" horzOverflow="overflow">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309563">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1000" b="1" i="0" u="none" strike="noStrike" cap="none" normalizeH="0" baseline="0">
                          <a:ln>
                            <a:noFill/>
                          </a:ln>
                          <a:solidFill>
                            <a:srgbClr val="FF0000"/>
                          </a:solidFill>
                          <a:effectLst/>
                          <a:latin typeface="Calibri" charset="0"/>
                          <a:ea typeface="ＭＳ Ｐゴシック" charset="0"/>
                          <a:cs typeface="Arial" charset="0"/>
                        </a:rPr>
                        <a:t>DIC.1</a:t>
                      </a:r>
                    </a:p>
                  </a:txBody>
                  <a:tcPr marL="5239" marR="5239" marT="5239"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1000" b="1" i="0" u="none" strike="noStrike" cap="none" normalizeH="0" baseline="0">
                          <a:ln>
                            <a:noFill/>
                          </a:ln>
                          <a:solidFill>
                            <a:srgbClr val="FF0000"/>
                          </a:solidFill>
                          <a:effectLst/>
                          <a:latin typeface="Calibri" charset="0"/>
                          <a:ea typeface="ＭＳ Ｐゴシック" charset="0"/>
                          <a:cs typeface="Arial" charset="0"/>
                        </a:rPr>
                        <a:t>Imaginer des solutions en réponse aux besoins, matérialiser une idée en intégrant une dimension design</a:t>
                      </a:r>
                    </a:p>
                  </a:txBody>
                  <a:tcPr marL="5239" marR="5239" marT="5239" marB="0" anchor="b" horzOverflow="overflow">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1000" b="1" i="0" u="none" strike="noStrike" cap="none" normalizeH="0" baseline="0">
                          <a:ln>
                            <a:noFill/>
                          </a:ln>
                          <a:solidFill>
                            <a:srgbClr val="000000"/>
                          </a:solidFill>
                          <a:effectLst/>
                          <a:latin typeface="Calibri" charset="0"/>
                          <a:ea typeface="ＭＳ Ｐゴシック" charset="0"/>
                          <a:cs typeface="Arial" charset="0"/>
                        </a:rPr>
                        <a:t> </a:t>
                      </a:r>
                    </a:p>
                  </a:txBody>
                  <a:tcPr marL="5239" marR="5239" marT="5239" marB="0" anchor="b" horzOverflow="overflow">
                    <a:lnL w="1270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1000" b="0" i="0" u="none" strike="noStrike" cap="none" normalizeH="0" baseline="0">
                          <a:ln>
                            <a:noFill/>
                          </a:ln>
                          <a:solidFill>
                            <a:srgbClr val="000000"/>
                          </a:solidFill>
                          <a:effectLst/>
                          <a:latin typeface="Calibri" charset="0"/>
                          <a:ea typeface="ＭＳ Ｐゴシック" charset="0"/>
                          <a:cs typeface="Arial" charset="0"/>
                        </a:rPr>
                        <a:t> </a:t>
                      </a:r>
                    </a:p>
                  </a:txBody>
                  <a:tcPr marL="5239" marR="5239" marT="5239" marB="0" anchor="b" horzOverflow="overflow">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extLst>
                  <a:ext uri="{0D108BD9-81ED-4DB2-BD59-A6C34878D82A}">
                    <a16:rowId xmlns:a16="http://schemas.microsoft.com/office/drawing/2014/main" val="10005"/>
                  </a:ext>
                </a:extLst>
              </a:tr>
              <a:tr h="309563">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1000" b="0" i="0" u="none" strike="noStrike" cap="none" normalizeH="0" baseline="0">
                          <a:ln>
                            <a:noFill/>
                          </a:ln>
                          <a:solidFill>
                            <a:srgbClr val="000000"/>
                          </a:solidFill>
                          <a:effectLst/>
                          <a:latin typeface="Calibri" charset="0"/>
                          <a:ea typeface="ＭＳ Ｐゴシック" charset="0"/>
                          <a:cs typeface="Arial" charset="0"/>
                        </a:rPr>
                        <a:t>DIC.1.1</a:t>
                      </a:r>
                    </a:p>
                  </a:txBody>
                  <a:tcPr marL="5239" marR="5239" marT="5239"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0" b="0" i="0" u="none" strike="noStrike" cap="none" normalizeH="0" baseline="0">
                          <a:ln>
                            <a:noFill/>
                          </a:ln>
                          <a:solidFill>
                            <a:srgbClr val="000000"/>
                          </a:solidFill>
                          <a:effectLst/>
                          <a:latin typeface="Calibri" charset="0"/>
                          <a:ea typeface="ＭＳ Ｐゴシック" charset="0"/>
                          <a:cs typeface="Arial" charset="0"/>
                        </a:rPr>
                        <a:t>Identifier un besoin (biens matériels ou services) et énoncer un problème technique.</a:t>
                      </a:r>
                    </a:p>
                  </a:txBody>
                  <a:tcPr marL="5239" marR="5239" marT="5239"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1000" b="0" i="0" u="none" strike="noStrike" cap="none" normalizeH="0" baseline="0">
                          <a:ln>
                            <a:noFill/>
                          </a:ln>
                          <a:solidFill>
                            <a:srgbClr val="000000"/>
                          </a:solidFill>
                          <a:effectLst/>
                          <a:latin typeface="Calibri" charset="0"/>
                          <a:ea typeface="ＭＳ Ｐゴシック" charset="0"/>
                          <a:cs typeface="Arial" charset="0"/>
                        </a:rPr>
                        <a:t>DIC.1.1.1</a:t>
                      </a:r>
                    </a:p>
                  </a:txBody>
                  <a:tcPr marL="5239" marR="5239" marT="5239"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0" b="0" i="0" u="none" strike="noStrike" cap="none" normalizeH="0" baseline="0">
                          <a:ln>
                            <a:noFill/>
                          </a:ln>
                          <a:solidFill>
                            <a:srgbClr val="000000"/>
                          </a:solidFill>
                          <a:effectLst/>
                          <a:latin typeface="Calibri" charset="0"/>
                          <a:ea typeface="ＭＳ Ｐゴシック" charset="0"/>
                          <a:cs typeface="Arial" charset="0"/>
                        </a:rPr>
                        <a:t>Besoin, contraintes, normalisation. </a:t>
                      </a:r>
                    </a:p>
                  </a:txBody>
                  <a:tcPr marL="5239" marR="5239" marT="5239"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201613">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1000" b="0" i="0" u="none" strike="noStrike" cap="none" normalizeH="0" baseline="0">
                          <a:ln>
                            <a:noFill/>
                          </a:ln>
                          <a:solidFill>
                            <a:srgbClr val="000000"/>
                          </a:solidFill>
                          <a:effectLst/>
                          <a:latin typeface="Calibri" charset="0"/>
                          <a:ea typeface="ＭＳ Ｐゴシック" charset="0"/>
                          <a:cs typeface="Arial" charset="0"/>
                        </a:rPr>
                        <a:t>DIC.1.2</a:t>
                      </a:r>
                    </a:p>
                  </a:txBody>
                  <a:tcPr marL="5239" marR="5239" marT="5239"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lnTlToBr>
                      <a:noFill/>
                    </a:lnTlToBr>
                    <a:lnBlToTr>
                      <a:noFill/>
                    </a:lnBlToTr>
                    <a:solidFill>
                      <a:srgbClr val="FFFF00"/>
                    </a:solidFill>
                  </a:tcPr>
                </a:tc>
                <a:tc rowSpan="2">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1000" b="0" i="0" u="none" strike="noStrike" cap="none" normalizeH="0" baseline="0">
                          <a:ln>
                            <a:noFill/>
                          </a:ln>
                          <a:solidFill>
                            <a:srgbClr val="000000"/>
                          </a:solidFill>
                          <a:effectLst/>
                          <a:latin typeface="Calibri" charset="0"/>
                          <a:ea typeface="ＭＳ Ｐゴシック" charset="0"/>
                          <a:cs typeface="Arial" charset="0"/>
                        </a:rPr>
                        <a:t>Identifier les conditions, contraintes (normes et règlements) et ressources correspondantes, qualifier et quantifier simplement les performances d</a:t>
                      </a:r>
                      <a:r>
                        <a:rPr kumimoji="0" lang="ja-JP" altLang="fr-FR" sz="1000" b="0" i="0" u="none" strike="noStrike" cap="none" normalizeH="0" baseline="0">
                          <a:ln>
                            <a:noFill/>
                          </a:ln>
                          <a:solidFill>
                            <a:srgbClr val="000000"/>
                          </a:solidFill>
                          <a:effectLst/>
                          <a:latin typeface="Calibri" charset="0"/>
                          <a:ea typeface="ＭＳ Ｐゴシック" charset="0"/>
                          <a:cs typeface="Arial" charset="0"/>
                        </a:rPr>
                        <a:t>’</a:t>
                      </a:r>
                      <a:r>
                        <a:rPr kumimoji="0" lang="fr-FR" sz="1000" b="0" i="0" u="none" strike="noStrike" cap="none" normalizeH="0" baseline="0">
                          <a:ln>
                            <a:noFill/>
                          </a:ln>
                          <a:solidFill>
                            <a:srgbClr val="000000"/>
                          </a:solidFill>
                          <a:effectLst/>
                          <a:latin typeface="Calibri" charset="0"/>
                          <a:ea typeface="ＭＳ Ｐゴシック" charset="0"/>
                          <a:cs typeface="Arial" charset="0"/>
                        </a:rPr>
                        <a:t>un objet technique existant ou à créer.</a:t>
                      </a:r>
                    </a:p>
                  </a:txBody>
                  <a:tcPr marL="5239" marR="5239" marT="5239"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1000" b="0" i="0" u="none" strike="noStrike" cap="none" normalizeH="0" baseline="0">
                          <a:ln>
                            <a:noFill/>
                          </a:ln>
                          <a:solidFill>
                            <a:srgbClr val="000000"/>
                          </a:solidFill>
                          <a:effectLst/>
                          <a:latin typeface="Calibri" charset="0"/>
                          <a:ea typeface="ＭＳ Ｐゴシック" charset="0"/>
                          <a:cs typeface="Arial" charset="0"/>
                        </a:rPr>
                        <a:t>DIC.1.2.1</a:t>
                      </a:r>
                    </a:p>
                  </a:txBody>
                  <a:tcPr marL="5239" marR="5239" marT="5239"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lnTlToBr>
                      <a:noFill/>
                    </a:lnTlToBr>
                    <a:lnBlToTr>
                      <a:noFill/>
                    </a:lnBlToTr>
                    <a:solidFill>
                      <a:srgbClr val="FFFF00"/>
                    </a:solidFill>
                  </a:tcPr>
                </a:tc>
                <a:tc rowSpan="2">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0" b="0" i="0" u="none" strike="noStrike" cap="none" normalizeH="0" baseline="0">
                          <a:ln>
                            <a:noFill/>
                          </a:ln>
                          <a:solidFill>
                            <a:srgbClr val="000000"/>
                          </a:solidFill>
                          <a:effectLst/>
                          <a:latin typeface="Calibri" charset="0"/>
                          <a:ea typeface="ＭＳ Ｐゴシック" charset="0"/>
                          <a:cs typeface="Arial" charset="0"/>
                        </a:rPr>
                        <a:t>Principaux éléments d</a:t>
                      </a:r>
                      <a:r>
                        <a:rPr kumimoji="0" lang="ja-JP" altLang="fr-FR" sz="1000" b="0" i="0" u="none" strike="noStrike" cap="none" normalizeH="0" baseline="0">
                          <a:ln>
                            <a:noFill/>
                          </a:ln>
                          <a:solidFill>
                            <a:srgbClr val="000000"/>
                          </a:solidFill>
                          <a:effectLst/>
                          <a:latin typeface="Calibri" charset="0"/>
                          <a:ea typeface="ＭＳ Ｐゴシック" charset="0"/>
                          <a:cs typeface="Arial" charset="0"/>
                        </a:rPr>
                        <a:t>’</a:t>
                      </a:r>
                      <a:r>
                        <a:rPr kumimoji="0" lang="fr-FR" sz="1000" b="0" i="0" u="none" strike="noStrike" cap="none" normalizeH="0" baseline="0">
                          <a:ln>
                            <a:noFill/>
                          </a:ln>
                          <a:solidFill>
                            <a:srgbClr val="000000"/>
                          </a:solidFill>
                          <a:effectLst/>
                          <a:latin typeface="Calibri" charset="0"/>
                          <a:ea typeface="ＭＳ Ｐゴシック" charset="0"/>
                          <a:cs typeface="Arial" charset="0"/>
                        </a:rPr>
                        <a:t>un cahier des charges. </a:t>
                      </a:r>
                    </a:p>
                  </a:txBody>
                  <a:tcPr marL="5239" marR="5239" marT="5239"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7"/>
                  </a:ext>
                </a:extLst>
              </a:tr>
              <a:tr h="261938">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1000" b="0" i="0" u="none" strike="noStrike" cap="none" normalizeH="0" baseline="0">
                          <a:ln>
                            <a:noFill/>
                          </a:ln>
                          <a:solidFill>
                            <a:srgbClr val="000000"/>
                          </a:solidFill>
                          <a:effectLst/>
                          <a:latin typeface="Calibri" charset="0"/>
                          <a:ea typeface="ＭＳ Ｐゴシック" charset="0"/>
                          <a:cs typeface="Arial" charset="0"/>
                        </a:rPr>
                        <a:t> </a:t>
                      </a:r>
                    </a:p>
                  </a:txBody>
                  <a:tcPr marL="5239" marR="5239" marT="5239"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vMerge="1">
                  <a:txBody>
                    <a:bodyPr/>
                    <a:lstStyle/>
                    <a:p>
                      <a:endParaRPr lang="fr-FR"/>
                    </a:p>
                  </a:txBody>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1000" b="0" i="0" u="none" strike="noStrike" cap="none" normalizeH="0" baseline="0">
                          <a:ln>
                            <a:noFill/>
                          </a:ln>
                          <a:solidFill>
                            <a:srgbClr val="000000"/>
                          </a:solidFill>
                          <a:effectLst/>
                          <a:latin typeface="Calibri" charset="0"/>
                          <a:ea typeface="ＭＳ Ｐゴシック" charset="0"/>
                          <a:cs typeface="Arial" charset="0"/>
                        </a:rPr>
                        <a:t> </a:t>
                      </a:r>
                    </a:p>
                  </a:txBody>
                  <a:tcPr marL="5239" marR="5239" marT="5239"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vMerge="1">
                  <a:txBody>
                    <a:bodyPr/>
                    <a:lstStyle/>
                    <a:p>
                      <a:endParaRPr lang="fr-FR"/>
                    </a:p>
                  </a:txBody>
                  <a:tcPr/>
                </a:tc>
                <a:extLst>
                  <a:ext uri="{0D108BD9-81ED-4DB2-BD59-A6C34878D82A}">
                    <a16:rowId xmlns:a16="http://schemas.microsoft.com/office/drawing/2014/main" val="10008"/>
                  </a:ext>
                </a:extLst>
              </a:tr>
              <a:tr h="307975">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1000" b="0" i="0" u="none" strike="noStrike" cap="none" normalizeH="0" baseline="0">
                          <a:ln>
                            <a:noFill/>
                          </a:ln>
                          <a:solidFill>
                            <a:srgbClr val="000000"/>
                          </a:solidFill>
                          <a:effectLst/>
                          <a:latin typeface="Calibri" charset="0"/>
                          <a:ea typeface="ＭＳ Ｐゴシック" charset="0"/>
                          <a:cs typeface="Arial" charset="0"/>
                        </a:rPr>
                        <a:t>DIC.1.3</a:t>
                      </a:r>
                    </a:p>
                  </a:txBody>
                  <a:tcPr marL="5239" marR="5239" marT="5239"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lnTlToBr>
                      <a:noFill/>
                    </a:lnTlToBr>
                    <a:lnBlToTr>
                      <a:noFill/>
                    </a:lnBlToTr>
                    <a:solidFill>
                      <a:srgbClr val="FFFF00"/>
                    </a:solidFill>
                  </a:tcPr>
                </a:tc>
                <a:tc rowSpan="2">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0" b="0" i="0" u="none" strike="noStrike" cap="none" normalizeH="0" baseline="0">
                          <a:ln>
                            <a:noFill/>
                          </a:ln>
                          <a:solidFill>
                            <a:srgbClr val="00000A"/>
                          </a:solidFill>
                          <a:effectLst/>
                          <a:latin typeface="Calibri" charset="0"/>
                          <a:ea typeface="ＭＳ Ｐゴシック" charset="0"/>
                          <a:cs typeface="Arial" charset="0"/>
                        </a:rPr>
                        <a:t>Imaginer, synthétiser et formaliser une procédure, un protocole. </a:t>
                      </a:r>
                    </a:p>
                  </a:txBody>
                  <a:tcPr marL="5239" marR="5239" marT="5239"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1000" b="0" i="0" u="none" strike="noStrike" cap="none" normalizeH="0" baseline="0">
                          <a:ln>
                            <a:noFill/>
                          </a:ln>
                          <a:solidFill>
                            <a:srgbClr val="000000"/>
                          </a:solidFill>
                          <a:effectLst/>
                          <a:latin typeface="Calibri" charset="0"/>
                          <a:ea typeface="ＭＳ Ｐゴシック" charset="0"/>
                          <a:cs typeface="Arial" charset="0"/>
                        </a:rPr>
                        <a:t>DIC.1.3.1</a:t>
                      </a:r>
                    </a:p>
                  </a:txBody>
                  <a:tcPr marL="5239" marR="5239" marT="5239"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0" b="0" i="0" u="none" strike="noStrike" cap="none" normalizeH="0" baseline="0">
                          <a:ln>
                            <a:noFill/>
                          </a:ln>
                          <a:solidFill>
                            <a:srgbClr val="000000"/>
                          </a:solidFill>
                          <a:effectLst/>
                          <a:latin typeface="Calibri" charset="0"/>
                          <a:ea typeface="ＭＳ Ｐゴシック" charset="0"/>
                          <a:cs typeface="Arial" charset="0"/>
                        </a:rPr>
                        <a:t>Outils numériques de présentation. </a:t>
                      </a:r>
                    </a:p>
                  </a:txBody>
                  <a:tcPr marL="5239" marR="5239" marT="5239"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9"/>
                  </a:ext>
                </a:extLst>
              </a:tr>
              <a:tr h="157163">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1000" b="0" i="0" u="none" strike="noStrike" cap="none" normalizeH="0" baseline="0">
                          <a:ln>
                            <a:noFill/>
                          </a:ln>
                          <a:solidFill>
                            <a:srgbClr val="000000"/>
                          </a:solidFill>
                          <a:effectLst/>
                          <a:latin typeface="Calibri" charset="0"/>
                          <a:ea typeface="ＭＳ Ｐゴシック" charset="0"/>
                          <a:cs typeface="Arial" charset="0"/>
                        </a:rPr>
                        <a:t> </a:t>
                      </a:r>
                    </a:p>
                  </a:txBody>
                  <a:tcPr marL="5239" marR="5239" marT="5239"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vMerge="1">
                  <a:txBody>
                    <a:bodyPr/>
                    <a:lstStyle/>
                    <a:p>
                      <a:endParaRPr lang="fr-FR"/>
                    </a:p>
                  </a:txBody>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1000" b="0" i="0" u="none" strike="noStrike" cap="none" normalizeH="0" baseline="0">
                          <a:ln>
                            <a:noFill/>
                          </a:ln>
                          <a:solidFill>
                            <a:srgbClr val="000000"/>
                          </a:solidFill>
                          <a:effectLst/>
                          <a:latin typeface="Calibri" charset="0"/>
                          <a:ea typeface="ＭＳ Ｐゴシック" charset="0"/>
                          <a:cs typeface="Arial" charset="0"/>
                        </a:rPr>
                        <a:t>DIC.1.3.2</a:t>
                      </a:r>
                    </a:p>
                  </a:txBody>
                  <a:tcPr marL="5239" marR="5239" marT="5239"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0" b="0" i="0" u="none" strike="noStrike" cap="none" normalizeH="0" baseline="0">
                          <a:ln>
                            <a:noFill/>
                          </a:ln>
                          <a:solidFill>
                            <a:srgbClr val="000000"/>
                          </a:solidFill>
                          <a:effectLst/>
                          <a:latin typeface="Calibri" charset="0"/>
                          <a:ea typeface="ＭＳ Ｐゴシック" charset="0"/>
                          <a:cs typeface="Arial" charset="0"/>
                        </a:rPr>
                        <a:t>Charte graphique.</a:t>
                      </a:r>
                    </a:p>
                  </a:txBody>
                  <a:tcPr marL="5239" marR="5239" marT="5239"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0"/>
                  </a:ext>
                </a:extLst>
              </a:tr>
              <a:tr h="309563">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1000" b="0" i="0" u="none" strike="noStrike" cap="none" normalizeH="0" baseline="0">
                          <a:ln>
                            <a:noFill/>
                          </a:ln>
                          <a:solidFill>
                            <a:srgbClr val="000000"/>
                          </a:solidFill>
                          <a:effectLst/>
                          <a:latin typeface="Calibri" charset="0"/>
                          <a:ea typeface="ＭＳ Ｐゴシック" charset="0"/>
                          <a:cs typeface="Arial" charset="0"/>
                        </a:rPr>
                        <a:t>DIC.1.4</a:t>
                      </a:r>
                    </a:p>
                  </a:txBody>
                  <a:tcPr marL="5239" marR="5239" marT="5239"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0" b="0" i="0" u="none" strike="noStrike" cap="none" normalizeH="0" baseline="0">
                          <a:ln>
                            <a:noFill/>
                          </a:ln>
                          <a:solidFill>
                            <a:srgbClr val="00000A"/>
                          </a:solidFill>
                          <a:effectLst/>
                          <a:latin typeface="Calibri" charset="0"/>
                          <a:ea typeface="ＭＳ Ｐゴシック" charset="0"/>
                          <a:cs typeface="Arial" charset="0"/>
                        </a:rPr>
                        <a:t>Participer à l</a:t>
                      </a:r>
                      <a:r>
                        <a:rPr kumimoji="0" lang="ja-JP" altLang="fr-FR" sz="1000" b="0" i="0" u="none" strike="noStrike" cap="none" normalizeH="0" baseline="0">
                          <a:ln>
                            <a:noFill/>
                          </a:ln>
                          <a:solidFill>
                            <a:srgbClr val="00000A"/>
                          </a:solidFill>
                          <a:effectLst/>
                          <a:latin typeface="Calibri" charset="0"/>
                          <a:ea typeface="ＭＳ Ｐゴシック" charset="0"/>
                          <a:cs typeface="Arial" charset="0"/>
                        </a:rPr>
                        <a:t>’</a:t>
                      </a:r>
                      <a:r>
                        <a:rPr kumimoji="0" lang="fr-FR" sz="1000" b="0" i="0" u="none" strike="noStrike" cap="none" normalizeH="0" baseline="0">
                          <a:ln>
                            <a:noFill/>
                          </a:ln>
                          <a:solidFill>
                            <a:srgbClr val="00000A"/>
                          </a:solidFill>
                          <a:effectLst/>
                          <a:latin typeface="Calibri" charset="0"/>
                          <a:ea typeface="ＭＳ Ｐゴシック" charset="0"/>
                          <a:cs typeface="Arial" charset="0"/>
                        </a:rPr>
                        <a:t>organisation de projets, la définition des rôles, la planification (se projeter et anticiper) et aux revues de projet.</a:t>
                      </a:r>
                    </a:p>
                  </a:txBody>
                  <a:tcPr marL="5239" marR="5239" marT="5239"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1000" b="0" i="0" u="none" strike="noStrike" cap="none" normalizeH="0" baseline="0">
                          <a:ln>
                            <a:noFill/>
                          </a:ln>
                          <a:solidFill>
                            <a:srgbClr val="000000"/>
                          </a:solidFill>
                          <a:effectLst/>
                          <a:latin typeface="Calibri" charset="0"/>
                          <a:ea typeface="ＭＳ Ｐゴシック" charset="0"/>
                          <a:cs typeface="Arial" charset="0"/>
                        </a:rPr>
                        <a:t>DIC.1.4.1</a:t>
                      </a:r>
                    </a:p>
                  </a:txBody>
                  <a:tcPr marL="5239" marR="5239" marT="5239"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0" b="0" i="0" u="none" strike="noStrike" cap="none" normalizeH="0" baseline="0">
                          <a:ln>
                            <a:noFill/>
                          </a:ln>
                          <a:solidFill>
                            <a:srgbClr val="000000"/>
                          </a:solidFill>
                          <a:effectLst/>
                          <a:latin typeface="Calibri" charset="0"/>
                          <a:ea typeface="ＭＳ Ｐゴシック" charset="0"/>
                          <a:cs typeface="Arial" charset="0"/>
                        </a:rPr>
                        <a:t>Organisation d</a:t>
                      </a:r>
                      <a:r>
                        <a:rPr kumimoji="0" lang="ja-JP" altLang="fr-FR" sz="1000" b="0" i="0" u="none" strike="noStrike" cap="none" normalizeH="0" baseline="0">
                          <a:ln>
                            <a:noFill/>
                          </a:ln>
                          <a:solidFill>
                            <a:srgbClr val="000000"/>
                          </a:solidFill>
                          <a:effectLst/>
                          <a:latin typeface="Calibri" charset="0"/>
                          <a:ea typeface="ＭＳ Ｐゴシック" charset="0"/>
                          <a:cs typeface="Arial" charset="0"/>
                        </a:rPr>
                        <a:t>’</a:t>
                      </a:r>
                      <a:r>
                        <a:rPr kumimoji="0" lang="fr-FR" sz="1000" b="0" i="0" u="none" strike="noStrike" cap="none" normalizeH="0" baseline="0">
                          <a:ln>
                            <a:noFill/>
                          </a:ln>
                          <a:solidFill>
                            <a:srgbClr val="000000"/>
                          </a:solidFill>
                          <a:effectLst/>
                          <a:latin typeface="Calibri" charset="0"/>
                          <a:ea typeface="ＭＳ Ｐゴシック" charset="0"/>
                          <a:cs typeface="Arial" charset="0"/>
                        </a:rPr>
                        <a:t>un groupe de projet, rôle des participants, planning, revue de projets.</a:t>
                      </a:r>
                    </a:p>
                  </a:txBody>
                  <a:tcPr marL="5239" marR="5239" marT="5239"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1"/>
                  </a:ext>
                </a:extLst>
              </a:tr>
              <a:tr h="236538">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1000" b="0" i="0" u="none" strike="noStrike" cap="none" normalizeH="0" baseline="0">
                          <a:ln>
                            <a:noFill/>
                          </a:ln>
                          <a:solidFill>
                            <a:srgbClr val="000000"/>
                          </a:solidFill>
                          <a:effectLst/>
                          <a:latin typeface="Calibri" charset="0"/>
                          <a:ea typeface="ＭＳ Ｐゴシック" charset="0"/>
                          <a:cs typeface="Arial" charset="0"/>
                        </a:rPr>
                        <a:t>DIC.1.5</a:t>
                      </a:r>
                    </a:p>
                  </a:txBody>
                  <a:tcPr marL="5239" marR="5239" marT="5239"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lnTlToBr>
                      <a:noFill/>
                    </a:lnTlToBr>
                    <a:lnBlToTr>
                      <a:noFill/>
                    </a:lnBlToTr>
                    <a:solidFill>
                      <a:srgbClr val="FFFF00"/>
                    </a:solidFill>
                  </a:tcPr>
                </a:tc>
                <a:tc rowSpan="6">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0" b="0" i="0" u="none" strike="noStrike" cap="none" normalizeH="0" baseline="0">
                          <a:ln>
                            <a:noFill/>
                          </a:ln>
                          <a:solidFill>
                            <a:srgbClr val="000000"/>
                          </a:solidFill>
                          <a:effectLst/>
                          <a:latin typeface="Calibri" charset="0"/>
                          <a:ea typeface="ＭＳ Ｐゴシック" charset="0"/>
                          <a:cs typeface="Arial" charset="0"/>
                        </a:rPr>
                        <a:t>Imaginer des solutions pour produire des objets et des éléments de programmes informatiques en réponse au besoin.</a:t>
                      </a:r>
                    </a:p>
                  </a:txBody>
                  <a:tcPr marL="5239" marR="5239" marT="5239"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1000" b="0" i="0" u="none" strike="noStrike" cap="none" normalizeH="0" baseline="0">
                          <a:ln>
                            <a:noFill/>
                          </a:ln>
                          <a:solidFill>
                            <a:srgbClr val="000000"/>
                          </a:solidFill>
                          <a:effectLst/>
                          <a:latin typeface="Calibri" charset="0"/>
                          <a:ea typeface="ＭＳ Ｐゴシック" charset="0"/>
                          <a:cs typeface="Arial" charset="0"/>
                        </a:rPr>
                        <a:t>DIC.1.5.1</a:t>
                      </a:r>
                    </a:p>
                  </a:txBody>
                  <a:tcPr marL="5239" marR="5239" marT="5239"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0" b="0" i="0" u="none" strike="noStrike" cap="none" normalizeH="0" baseline="0">
                          <a:ln>
                            <a:noFill/>
                          </a:ln>
                          <a:solidFill>
                            <a:srgbClr val="000000"/>
                          </a:solidFill>
                          <a:effectLst/>
                          <a:latin typeface="Calibri" charset="0"/>
                          <a:ea typeface="ＭＳ Ｐゴシック" charset="0"/>
                          <a:cs typeface="Arial" charset="0"/>
                        </a:rPr>
                        <a:t>Design. </a:t>
                      </a:r>
                    </a:p>
                  </a:txBody>
                  <a:tcPr marL="5239" marR="5239" marT="5239"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2"/>
                  </a:ext>
                </a:extLst>
              </a:tr>
              <a:tr h="201613">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1000" b="0" i="0" u="none" strike="noStrike" cap="none" normalizeH="0" baseline="0">
                          <a:ln>
                            <a:noFill/>
                          </a:ln>
                          <a:solidFill>
                            <a:srgbClr val="000000"/>
                          </a:solidFill>
                          <a:effectLst/>
                          <a:latin typeface="Calibri" charset="0"/>
                          <a:ea typeface="ＭＳ Ｐゴシック" charset="0"/>
                          <a:cs typeface="Arial" charset="0"/>
                        </a:rPr>
                        <a:t> </a:t>
                      </a:r>
                    </a:p>
                  </a:txBody>
                  <a:tcPr marL="5239" marR="5239" marT="5239"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solidFill>
                      <a:srgbClr val="FFFF00"/>
                    </a:solidFill>
                  </a:tcPr>
                </a:tc>
                <a:tc vMerge="1">
                  <a:txBody>
                    <a:bodyPr/>
                    <a:lstStyle/>
                    <a:p>
                      <a:endParaRPr lang="fr-FR"/>
                    </a:p>
                  </a:txBody>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1000" b="0" i="0" u="none" strike="noStrike" cap="none" normalizeH="0" baseline="0">
                          <a:ln>
                            <a:noFill/>
                          </a:ln>
                          <a:solidFill>
                            <a:srgbClr val="000000"/>
                          </a:solidFill>
                          <a:effectLst/>
                          <a:latin typeface="Calibri" charset="0"/>
                          <a:ea typeface="ＭＳ Ｐゴシック" charset="0"/>
                          <a:cs typeface="Arial" charset="0"/>
                        </a:rPr>
                        <a:t>DIC.1.5.2</a:t>
                      </a:r>
                    </a:p>
                  </a:txBody>
                  <a:tcPr marL="5239" marR="5239" marT="5239"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0" b="0" i="0" u="none" strike="noStrike" cap="none" normalizeH="0" baseline="0">
                          <a:ln>
                            <a:noFill/>
                          </a:ln>
                          <a:solidFill>
                            <a:srgbClr val="000000"/>
                          </a:solidFill>
                          <a:effectLst/>
                          <a:latin typeface="Calibri" charset="0"/>
                          <a:ea typeface="ＭＳ Ｐゴシック" charset="0"/>
                          <a:cs typeface="Arial" charset="0"/>
                        </a:rPr>
                        <a:t>Innovation et créativité. </a:t>
                      </a:r>
                    </a:p>
                  </a:txBody>
                  <a:tcPr marL="5239" marR="5239" marT="5239"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3"/>
                  </a:ext>
                </a:extLst>
              </a:tr>
              <a:tr h="242888">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1000" b="0" i="0" u="none" strike="noStrike" cap="none" normalizeH="0" baseline="0">
                          <a:ln>
                            <a:noFill/>
                          </a:ln>
                          <a:solidFill>
                            <a:srgbClr val="000000"/>
                          </a:solidFill>
                          <a:effectLst/>
                          <a:latin typeface="Calibri" charset="0"/>
                          <a:ea typeface="ＭＳ Ｐゴシック" charset="0"/>
                          <a:cs typeface="Arial" charset="0"/>
                        </a:rPr>
                        <a:t> </a:t>
                      </a:r>
                    </a:p>
                  </a:txBody>
                  <a:tcPr marL="5239" marR="5239" marT="5239"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solidFill>
                      <a:srgbClr val="FFFF00"/>
                    </a:solidFill>
                  </a:tcPr>
                </a:tc>
                <a:tc vMerge="1">
                  <a:txBody>
                    <a:bodyPr/>
                    <a:lstStyle/>
                    <a:p>
                      <a:endParaRPr lang="fr-FR"/>
                    </a:p>
                  </a:txBody>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1000" b="0" i="0" u="none" strike="noStrike" cap="none" normalizeH="0" baseline="0">
                          <a:ln>
                            <a:noFill/>
                          </a:ln>
                          <a:solidFill>
                            <a:srgbClr val="000000"/>
                          </a:solidFill>
                          <a:effectLst/>
                          <a:latin typeface="Calibri" charset="0"/>
                          <a:ea typeface="ＭＳ Ｐゴシック" charset="0"/>
                          <a:cs typeface="Arial" charset="0"/>
                        </a:rPr>
                        <a:t>DIC.1.5.3</a:t>
                      </a:r>
                    </a:p>
                  </a:txBody>
                  <a:tcPr marL="5239" marR="5239" marT="5239"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0" b="0" i="0" u="none" strike="noStrike" cap="none" normalizeH="0" baseline="0">
                          <a:ln>
                            <a:noFill/>
                          </a:ln>
                          <a:solidFill>
                            <a:srgbClr val="000000"/>
                          </a:solidFill>
                          <a:effectLst/>
                          <a:latin typeface="Calibri" charset="0"/>
                          <a:ea typeface="ＭＳ Ｐゴシック" charset="0"/>
                          <a:cs typeface="Arial" charset="0"/>
                        </a:rPr>
                        <a:t>Veille. </a:t>
                      </a:r>
                    </a:p>
                  </a:txBody>
                  <a:tcPr marL="5239" marR="5239" marT="5239"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4"/>
                  </a:ext>
                </a:extLst>
              </a:tr>
              <a:tr h="309563">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1000" b="0" i="0" u="none" strike="noStrike" cap="none" normalizeH="0" baseline="0">
                          <a:ln>
                            <a:noFill/>
                          </a:ln>
                          <a:solidFill>
                            <a:srgbClr val="000000"/>
                          </a:solidFill>
                          <a:effectLst/>
                          <a:latin typeface="Calibri" charset="0"/>
                          <a:ea typeface="ＭＳ Ｐゴシック" charset="0"/>
                          <a:cs typeface="Arial" charset="0"/>
                        </a:rPr>
                        <a:t> </a:t>
                      </a:r>
                    </a:p>
                  </a:txBody>
                  <a:tcPr marL="5239" marR="5239" marT="5239"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solidFill>
                      <a:srgbClr val="FFFF00"/>
                    </a:solidFill>
                  </a:tcPr>
                </a:tc>
                <a:tc vMerge="1">
                  <a:txBody>
                    <a:bodyPr/>
                    <a:lstStyle/>
                    <a:p>
                      <a:endParaRPr lang="fr-FR"/>
                    </a:p>
                  </a:txBody>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1000" b="0" i="0" u="none" strike="noStrike" cap="none" normalizeH="0" baseline="0">
                          <a:ln>
                            <a:noFill/>
                          </a:ln>
                          <a:solidFill>
                            <a:srgbClr val="000000"/>
                          </a:solidFill>
                          <a:effectLst/>
                          <a:latin typeface="Calibri" charset="0"/>
                          <a:ea typeface="ＭＳ Ｐゴシック" charset="0"/>
                          <a:cs typeface="Arial" charset="0"/>
                        </a:rPr>
                        <a:t>DIC.1.5.4</a:t>
                      </a:r>
                    </a:p>
                  </a:txBody>
                  <a:tcPr marL="5239" marR="5239" marT="5239"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0" b="0" i="0" u="none" strike="noStrike" cap="none" normalizeH="0" baseline="0">
                          <a:ln>
                            <a:noFill/>
                          </a:ln>
                          <a:solidFill>
                            <a:srgbClr val="000000"/>
                          </a:solidFill>
                          <a:effectLst/>
                          <a:latin typeface="Calibri" charset="0"/>
                          <a:ea typeface="ＭＳ Ｐゴシック" charset="0"/>
                          <a:cs typeface="Arial" charset="0"/>
                        </a:rPr>
                        <a:t>Représentation de solutions (croquis, schémas, algorithmes). </a:t>
                      </a:r>
                    </a:p>
                  </a:txBody>
                  <a:tcPr marL="5239" marR="5239" marT="5239"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5"/>
                  </a:ext>
                </a:extLst>
              </a:tr>
              <a:tr h="201613">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1000" b="0" i="0" u="none" strike="noStrike" cap="none" normalizeH="0" baseline="0">
                          <a:ln>
                            <a:noFill/>
                          </a:ln>
                          <a:solidFill>
                            <a:srgbClr val="000000"/>
                          </a:solidFill>
                          <a:effectLst/>
                          <a:latin typeface="Calibri" charset="0"/>
                          <a:ea typeface="ＭＳ Ｐゴシック" charset="0"/>
                          <a:cs typeface="Arial" charset="0"/>
                        </a:rPr>
                        <a:t> </a:t>
                      </a:r>
                    </a:p>
                  </a:txBody>
                  <a:tcPr marL="5239" marR="5239" marT="5239"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lnTlToBr>
                      <a:noFill/>
                    </a:lnTlToBr>
                    <a:lnBlToTr>
                      <a:noFill/>
                    </a:lnBlToTr>
                    <a:solidFill>
                      <a:srgbClr val="FFFF00"/>
                    </a:solidFill>
                  </a:tcPr>
                </a:tc>
                <a:tc vMerge="1">
                  <a:txBody>
                    <a:bodyPr/>
                    <a:lstStyle/>
                    <a:p>
                      <a:endParaRPr lang="fr-FR"/>
                    </a:p>
                  </a:txBody>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1000" b="0" i="0" u="none" strike="noStrike" cap="none" normalizeH="0" baseline="0">
                          <a:ln>
                            <a:noFill/>
                          </a:ln>
                          <a:solidFill>
                            <a:srgbClr val="000000"/>
                          </a:solidFill>
                          <a:effectLst/>
                          <a:latin typeface="Calibri" charset="0"/>
                          <a:ea typeface="ＭＳ Ｐゴシック" charset="0"/>
                          <a:cs typeface="Arial" charset="0"/>
                        </a:rPr>
                        <a:t>DIC.1.5.5</a:t>
                      </a:r>
                    </a:p>
                  </a:txBody>
                  <a:tcPr marL="5239" marR="5239" marT="5239"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0" b="0" i="0" u="none" strike="noStrike" cap="none" normalizeH="0" baseline="0">
                          <a:ln>
                            <a:noFill/>
                          </a:ln>
                          <a:solidFill>
                            <a:srgbClr val="000000"/>
                          </a:solidFill>
                          <a:effectLst/>
                          <a:latin typeface="Calibri" charset="0"/>
                          <a:ea typeface="ＭＳ Ｐゴシック" charset="0"/>
                          <a:cs typeface="Arial" charset="0"/>
                        </a:rPr>
                        <a:t>Réalité augmentée. </a:t>
                      </a:r>
                    </a:p>
                  </a:txBody>
                  <a:tcPr marL="5239" marR="5239" marT="5239"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6"/>
                  </a:ext>
                </a:extLst>
              </a:tr>
              <a:tr h="201613">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1000" b="0" i="0" u="none" strike="noStrike" cap="none" normalizeH="0" baseline="0">
                          <a:ln>
                            <a:noFill/>
                          </a:ln>
                          <a:solidFill>
                            <a:srgbClr val="000000"/>
                          </a:solidFill>
                          <a:effectLst/>
                          <a:latin typeface="Calibri" charset="0"/>
                          <a:ea typeface="ＭＳ Ｐゴシック" charset="0"/>
                          <a:cs typeface="Arial" charset="0"/>
                        </a:rPr>
                        <a:t> </a:t>
                      </a:r>
                    </a:p>
                  </a:txBody>
                  <a:tcPr marL="5239" marR="5239" marT="5239"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vMerge="1">
                  <a:txBody>
                    <a:bodyPr/>
                    <a:lstStyle/>
                    <a:p>
                      <a:endParaRPr lang="fr-FR"/>
                    </a:p>
                  </a:txBody>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1000" b="0" i="0" u="none" strike="noStrike" cap="none" normalizeH="0" baseline="0">
                          <a:ln>
                            <a:noFill/>
                          </a:ln>
                          <a:solidFill>
                            <a:srgbClr val="000000"/>
                          </a:solidFill>
                          <a:effectLst/>
                          <a:latin typeface="Calibri" charset="0"/>
                          <a:ea typeface="ＭＳ Ｐゴシック" charset="0"/>
                          <a:cs typeface="Arial" charset="0"/>
                        </a:rPr>
                        <a:t>DIC.1.5.6</a:t>
                      </a:r>
                    </a:p>
                  </a:txBody>
                  <a:tcPr marL="5239" marR="5239" marT="5239"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0" b="0" i="0" u="none" strike="noStrike" cap="none" normalizeH="0" baseline="0">
                          <a:ln>
                            <a:noFill/>
                          </a:ln>
                          <a:solidFill>
                            <a:srgbClr val="000000"/>
                          </a:solidFill>
                          <a:effectLst/>
                          <a:latin typeface="Calibri" charset="0"/>
                          <a:ea typeface="ＭＳ Ｐゴシック" charset="0"/>
                          <a:cs typeface="Arial" charset="0"/>
                        </a:rPr>
                        <a:t>Objets connectés.</a:t>
                      </a:r>
                    </a:p>
                  </a:txBody>
                  <a:tcPr marL="5239" marR="5239" marT="5239"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7"/>
                  </a:ext>
                </a:extLst>
              </a:tr>
              <a:tr h="206375">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1000" b="0" i="0" u="none" strike="noStrike" cap="none" normalizeH="0" baseline="0">
                          <a:ln>
                            <a:noFill/>
                          </a:ln>
                          <a:solidFill>
                            <a:srgbClr val="000000"/>
                          </a:solidFill>
                          <a:effectLst/>
                          <a:latin typeface="Calibri" charset="0"/>
                          <a:ea typeface="ＭＳ Ｐゴシック" charset="0"/>
                          <a:cs typeface="Arial" charset="0"/>
                        </a:rPr>
                        <a:t>DIC.1.6</a:t>
                      </a:r>
                    </a:p>
                  </a:txBody>
                  <a:tcPr marL="5239" marR="5239" marT="5239"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0" b="0" i="0" u="none" strike="noStrike" cap="none" normalizeH="0" baseline="0">
                          <a:ln>
                            <a:noFill/>
                          </a:ln>
                          <a:solidFill>
                            <a:srgbClr val="000000"/>
                          </a:solidFill>
                          <a:effectLst/>
                          <a:latin typeface="Calibri" charset="0"/>
                          <a:ea typeface="ＭＳ Ｐゴシック" charset="0"/>
                          <a:cs typeface="Arial" charset="0"/>
                        </a:rPr>
                        <a:t>Organiser, structurer et stocker des ressources numériques.</a:t>
                      </a:r>
                    </a:p>
                  </a:txBody>
                  <a:tcPr marL="5239" marR="5239" marT="5239"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1000" b="0" i="0" u="none" strike="noStrike" cap="none" normalizeH="0" baseline="0">
                          <a:ln>
                            <a:noFill/>
                          </a:ln>
                          <a:solidFill>
                            <a:srgbClr val="000000"/>
                          </a:solidFill>
                          <a:effectLst/>
                          <a:latin typeface="Calibri" charset="0"/>
                          <a:ea typeface="ＭＳ Ｐゴシック" charset="0"/>
                          <a:cs typeface="Arial" charset="0"/>
                        </a:rPr>
                        <a:t>DIC.1.6.1</a:t>
                      </a:r>
                    </a:p>
                  </a:txBody>
                  <a:tcPr marL="5239" marR="5239" marT="5239"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0" b="0" i="0" u="none" strike="noStrike" cap="none" normalizeH="0" baseline="0">
                          <a:ln>
                            <a:noFill/>
                          </a:ln>
                          <a:solidFill>
                            <a:srgbClr val="000000"/>
                          </a:solidFill>
                          <a:effectLst/>
                          <a:latin typeface="Calibri" charset="0"/>
                          <a:ea typeface="ＭＳ Ｐゴシック" charset="0"/>
                          <a:cs typeface="Arial" charset="0"/>
                        </a:rPr>
                        <a:t>Arborescence.</a:t>
                      </a:r>
                    </a:p>
                  </a:txBody>
                  <a:tcPr marL="5239" marR="5239" marT="5239"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8"/>
                  </a:ext>
                </a:extLst>
              </a:tr>
              <a:tr h="236538">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1000" b="0" i="0" u="none" strike="noStrike" cap="none" normalizeH="0" baseline="0">
                          <a:ln>
                            <a:noFill/>
                          </a:ln>
                          <a:solidFill>
                            <a:srgbClr val="000000"/>
                          </a:solidFill>
                          <a:effectLst/>
                          <a:latin typeface="Calibri" charset="0"/>
                          <a:ea typeface="ＭＳ Ｐゴシック" charset="0"/>
                          <a:cs typeface="Arial" charset="0"/>
                        </a:rPr>
                        <a:t>DIC.1.7</a:t>
                      </a:r>
                    </a:p>
                  </a:txBody>
                  <a:tcPr marL="5239" marR="5239" marT="5239"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lnTlToBr>
                      <a:noFill/>
                    </a:lnTlToBr>
                    <a:lnBlToTr>
                      <a:noFill/>
                    </a:lnBlToTr>
                    <a:solidFill>
                      <a:srgbClr val="FFFF00"/>
                    </a:solidFill>
                  </a:tcPr>
                </a:tc>
                <a:tc rowSpan="2">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0" b="0" i="0" u="none" strike="noStrike" cap="none" normalizeH="0" baseline="0">
                          <a:ln>
                            <a:noFill/>
                          </a:ln>
                          <a:solidFill>
                            <a:srgbClr val="000000"/>
                          </a:solidFill>
                          <a:effectLst/>
                          <a:latin typeface="Calibri" charset="0"/>
                          <a:ea typeface="ＭＳ Ｐゴシック" charset="0"/>
                          <a:cs typeface="Arial" charset="0"/>
                        </a:rPr>
                        <a:t>Présenter à l</a:t>
                      </a:r>
                      <a:r>
                        <a:rPr kumimoji="0" lang="ja-JP" altLang="fr-FR" sz="1000" b="0" i="0" u="none" strike="noStrike" cap="none" normalizeH="0" baseline="0">
                          <a:ln>
                            <a:noFill/>
                          </a:ln>
                          <a:solidFill>
                            <a:srgbClr val="000000"/>
                          </a:solidFill>
                          <a:effectLst/>
                          <a:latin typeface="Calibri" charset="0"/>
                          <a:ea typeface="ＭＳ Ｐゴシック" charset="0"/>
                          <a:cs typeface="Arial" charset="0"/>
                        </a:rPr>
                        <a:t>’</a:t>
                      </a:r>
                      <a:r>
                        <a:rPr kumimoji="0" lang="fr-FR" sz="1000" b="0" i="0" u="none" strike="noStrike" cap="none" normalizeH="0" baseline="0">
                          <a:ln>
                            <a:noFill/>
                          </a:ln>
                          <a:solidFill>
                            <a:srgbClr val="000000"/>
                          </a:solidFill>
                          <a:effectLst/>
                          <a:latin typeface="Calibri" charset="0"/>
                          <a:ea typeface="ＭＳ Ｐゴシック" charset="0"/>
                          <a:cs typeface="Arial" charset="0"/>
                        </a:rPr>
                        <a:t>oral et à l</a:t>
                      </a:r>
                      <a:r>
                        <a:rPr kumimoji="0" lang="ja-JP" altLang="fr-FR" sz="1000" b="0" i="0" u="none" strike="noStrike" cap="none" normalizeH="0" baseline="0">
                          <a:ln>
                            <a:noFill/>
                          </a:ln>
                          <a:solidFill>
                            <a:srgbClr val="000000"/>
                          </a:solidFill>
                          <a:effectLst/>
                          <a:latin typeface="Calibri" charset="0"/>
                          <a:ea typeface="ＭＳ Ｐゴシック" charset="0"/>
                          <a:cs typeface="Arial" charset="0"/>
                        </a:rPr>
                        <a:t>’</a:t>
                      </a:r>
                      <a:r>
                        <a:rPr kumimoji="0" lang="fr-FR" sz="1000" b="0" i="0" u="none" strike="noStrike" cap="none" normalizeH="0" baseline="0">
                          <a:ln>
                            <a:noFill/>
                          </a:ln>
                          <a:solidFill>
                            <a:srgbClr val="000000"/>
                          </a:solidFill>
                          <a:effectLst/>
                          <a:latin typeface="Calibri" charset="0"/>
                          <a:ea typeface="ＭＳ Ｐゴシック" charset="0"/>
                          <a:cs typeface="Arial" charset="0"/>
                        </a:rPr>
                        <a:t>aide de supports numériques multimédia des solutions techniques au moment des revues de projet.</a:t>
                      </a:r>
                    </a:p>
                  </a:txBody>
                  <a:tcPr marL="5239" marR="5239" marT="5239"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1000" b="0" i="0" u="none" strike="noStrike" cap="none" normalizeH="0" baseline="0">
                          <a:ln>
                            <a:noFill/>
                          </a:ln>
                          <a:solidFill>
                            <a:srgbClr val="00000A"/>
                          </a:solidFill>
                          <a:effectLst/>
                          <a:latin typeface="Calibri" charset="0"/>
                          <a:ea typeface="ＭＳ Ｐゴシック" charset="0"/>
                          <a:cs typeface="Arial" charset="0"/>
                        </a:rPr>
                        <a:t>DIC.1.7.1</a:t>
                      </a:r>
                    </a:p>
                  </a:txBody>
                  <a:tcPr marL="5239" marR="5239" marT="5239"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lnTlToBr>
                      <a:noFill/>
                    </a:lnTlToBr>
                    <a:lnBlToTr>
                      <a:noFill/>
                    </a:lnBlToTr>
                    <a:solidFill>
                      <a:srgbClr val="FFFF00"/>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0" b="0" i="0" u="none" strike="noStrike" cap="none" normalizeH="0" baseline="0">
                          <a:ln>
                            <a:noFill/>
                          </a:ln>
                          <a:solidFill>
                            <a:srgbClr val="000000"/>
                          </a:solidFill>
                          <a:effectLst/>
                          <a:latin typeface="Calibri" charset="0"/>
                          <a:ea typeface="ＭＳ Ｐゴシック" charset="0"/>
                          <a:cs typeface="Arial" charset="0"/>
                        </a:rPr>
                        <a:t>Outils numériques de présentation.</a:t>
                      </a:r>
                    </a:p>
                  </a:txBody>
                  <a:tcPr marL="5239" marR="5239" marT="5239"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9"/>
                  </a:ext>
                </a:extLst>
              </a:tr>
              <a:tr h="201613">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1000" b="0" i="0" u="none" strike="noStrike" cap="none" normalizeH="0" baseline="0">
                          <a:ln>
                            <a:noFill/>
                          </a:ln>
                          <a:solidFill>
                            <a:srgbClr val="000000"/>
                          </a:solidFill>
                          <a:effectLst/>
                          <a:latin typeface="Calibri" charset="0"/>
                          <a:ea typeface="ＭＳ Ｐゴシック" charset="0"/>
                          <a:cs typeface="Arial" charset="0"/>
                        </a:rPr>
                        <a:t> </a:t>
                      </a:r>
                    </a:p>
                  </a:txBody>
                  <a:tcPr marL="5239" marR="5239" marT="5239"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vMerge="1">
                  <a:txBody>
                    <a:bodyPr/>
                    <a:lstStyle/>
                    <a:p>
                      <a:endParaRPr lang="fr-FR"/>
                    </a:p>
                  </a:txBody>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1000" b="0" i="0" u="none" strike="noStrike" cap="none" normalizeH="0" baseline="0">
                          <a:ln>
                            <a:noFill/>
                          </a:ln>
                          <a:solidFill>
                            <a:srgbClr val="000000"/>
                          </a:solidFill>
                          <a:effectLst/>
                          <a:latin typeface="Calibri" charset="0"/>
                          <a:ea typeface="ＭＳ Ｐゴシック" charset="0"/>
                          <a:cs typeface="Arial" charset="0"/>
                        </a:rPr>
                        <a:t> </a:t>
                      </a:r>
                    </a:p>
                  </a:txBody>
                  <a:tcPr marL="5239" marR="5239" marT="5239"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0" b="0" i="0" u="none" strike="noStrike" cap="none" normalizeH="0" baseline="0">
                          <a:ln>
                            <a:noFill/>
                          </a:ln>
                          <a:solidFill>
                            <a:srgbClr val="000000"/>
                          </a:solidFill>
                          <a:effectLst/>
                          <a:latin typeface="Calibri" charset="0"/>
                          <a:ea typeface="ＭＳ Ｐゴシック" charset="0"/>
                          <a:cs typeface="Arial" charset="0"/>
                        </a:rPr>
                        <a:t>Charte graphique.</a:t>
                      </a:r>
                    </a:p>
                  </a:txBody>
                  <a:tcPr marL="5239" marR="5239" marT="5239"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20"/>
                  </a:ext>
                </a:extLst>
              </a:tr>
              <a:tr h="249238">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1000" b="1" i="0" u="none" strike="noStrike" cap="none" normalizeH="0" baseline="0">
                          <a:ln>
                            <a:noFill/>
                          </a:ln>
                          <a:solidFill>
                            <a:srgbClr val="000000"/>
                          </a:solidFill>
                          <a:effectLst/>
                          <a:latin typeface="Calibri" charset="0"/>
                          <a:ea typeface="ＭＳ Ｐゴシック" charset="0"/>
                          <a:cs typeface="Arial" charset="0"/>
                        </a:rPr>
                        <a:t>DIC.2</a:t>
                      </a:r>
                    </a:p>
                  </a:txBody>
                  <a:tcPr marL="5239" marR="5239" marT="5239"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gridSpan="3">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1000" b="1" i="0" u="none" strike="noStrike" cap="none" normalizeH="0" baseline="0">
                          <a:ln>
                            <a:noFill/>
                          </a:ln>
                          <a:solidFill>
                            <a:srgbClr val="000000"/>
                          </a:solidFill>
                          <a:effectLst/>
                          <a:latin typeface="Calibri" charset="0"/>
                          <a:ea typeface="ＭＳ Ｐゴシック" charset="0"/>
                          <a:cs typeface="Arial" charset="0"/>
                        </a:rPr>
                        <a:t>Réaliser, de manière collaborative, le prototype d</a:t>
                      </a:r>
                      <a:r>
                        <a:rPr kumimoji="0" lang="ja-JP" altLang="fr-FR" sz="1000" b="1" i="0" u="none" strike="noStrike" cap="none" normalizeH="0" baseline="0">
                          <a:ln>
                            <a:noFill/>
                          </a:ln>
                          <a:solidFill>
                            <a:srgbClr val="000000"/>
                          </a:solidFill>
                          <a:effectLst/>
                          <a:latin typeface="Calibri" charset="0"/>
                          <a:ea typeface="ＭＳ Ｐゴシック" charset="0"/>
                          <a:cs typeface="Arial" charset="0"/>
                        </a:rPr>
                        <a:t>’</a:t>
                      </a:r>
                      <a:r>
                        <a:rPr kumimoji="0" lang="fr-FR" sz="1000" b="1" i="0" u="none" strike="noStrike" cap="none" normalizeH="0" baseline="0">
                          <a:ln>
                            <a:noFill/>
                          </a:ln>
                          <a:solidFill>
                            <a:srgbClr val="000000"/>
                          </a:solidFill>
                          <a:effectLst/>
                          <a:latin typeface="Calibri" charset="0"/>
                          <a:ea typeface="ＭＳ Ｐゴシック" charset="0"/>
                          <a:cs typeface="Arial" charset="0"/>
                        </a:rPr>
                        <a:t>un objet communicant</a:t>
                      </a:r>
                    </a:p>
                  </a:txBody>
                  <a:tcPr marL="5239" marR="5239" marT="5239"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21"/>
                  </a:ext>
                </a:extLst>
              </a:tr>
              <a:tr h="309563">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1000" b="0" i="0" u="none" strike="noStrike" cap="none" normalizeH="0" baseline="0">
                          <a:ln>
                            <a:noFill/>
                          </a:ln>
                          <a:solidFill>
                            <a:srgbClr val="000000"/>
                          </a:solidFill>
                          <a:effectLst/>
                          <a:latin typeface="Calibri" charset="0"/>
                          <a:ea typeface="ＭＳ Ｐゴシック" charset="0"/>
                          <a:cs typeface="Arial" charset="0"/>
                        </a:rPr>
                        <a:t>DIC.2.1</a:t>
                      </a:r>
                    </a:p>
                  </a:txBody>
                  <a:tcPr marL="5239" marR="5239" marT="5239"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1000" b="0" i="0" u="none" strike="noStrike" cap="none" normalizeH="0" baseline="0">
                          <a:ln>
                            <a:noFill/>
                          </a:ln>
                          <a:solidFill>
                            <a:srgbClr val="000000"/>
                          </a:solidFill>
                          <a:effectLst/>
                          <a:latin typeface="Calibri" charset="0"/>
                          <a:ea typeface="ＭＳ Ｐゴシック" charset="0"/>
                          <a:cs typeface="Arial" charset="0"/>
                        </a:rPr>
                        <a:t>Réaliser, de manière collaborative, le prototype d</a:t>
                      </a:r>
                      <a:r>
                        <a:rPr kumimoji="0" lang="ja-JP" altLang="fr-FR" sz="1000" b="0" i="0" u="none" strike="noStrike" cap="none" normalizeH="0" baseline="0">
                          <a:ln>
                            <a:noFill/>
                          </a:ln>
                          <a:solidFill>
                            <a:srgbClr val="000000"/>
                          </a:solidFill>
                          <a:effectLst/>
                          <a:latin typeface="Calibri" charset="0"/>
                          <a:ea typeface="ＭＳ Ｐゴシック" charset="0"/>
                          <a:cs typeface="Arial" charset="0"/>
                        </a:rPr>
                        <a:t>’</a:t>
                      </a:r>
                      <a:r>
                        <a:rPr kumimoji="0" lang="fr-FR" sz="1000" b="0" i="0" u="none" strike="noStrike" cap="none" normalizeH="0" baseline="0">
                          <a:ln>
                            <a:noFill/>
                          </a:ln>
                          <a:solidFill>
                            <a:srgbClr val="000000"/>
                          </a:solidFill>
                          <a:effectLst/>
                          <a:latin typeface="Calibri" charset="0"/>
                          <a:ea typeface="ＭＳ Ｐゴシック" charset="0"/>
                          <a:cs typeface="Arial" charset="0"/>
                        </a:rPr>
                        <a:t>un objet pour valider une solution.</a:t>
                      </a:r>
                    </a:p>
                  </a:txBody>
                  <a:tcPr marL="5239" marR="5239" marT="5239" marB="0"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1000" b="0" i="0" u="none" strike="noStrike" cap="none" normalizeH="0" baseline="0">
                          <a:ln>
                            <a:noFill/>
                          </a:ln>
                          <a:solidFill>
                            <a:srgbClr val="000000"/>
                          </a:solidFill>
                          <a:effectLst/>
                          <a:latin typeface="Calibri" charset="0"/>
                          <a:ea typeface="ＭＳ Ｐゴシック" charset="0"/>
                          <a:cs typeface="Arial" charset="0"/>
                        </a:rPr>
                        <a:t>DIC.2.1.1</a:t>
                      </a:r>
                    </a:p>
                  </a:txBody>
                  <a:tcPr marL="5239" marR="5239" marT="5239"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1000" b="0" i="0" u="none" strike="noStrike" cap="none" normalizeH="0" baseline="0">
                          <a:ln>
                            <a:noFill/>
                          </a:ln>
                          <a:solidFill>
                            <a:srgbClr val="000000"/>
                          </a:solidFill>
                          <a:effectLst/>
                          <a:latin typeface="Calibri" charset="0"/>
                          <a:ea typeface="ＭＳ Ｐゴシック" charset="0"/>
                          <a:cs typeface="Arial" charset="0"/>
                        </a:rPr>
                        <a:t>Prototypage rapide de structures et de circuits de commande à partir de cartes standard.</a:t>
                      </a:r>
                    </a:p>
                  </a:txBody>
                  <a:tcPr marL="5239" marR="5239" marT="5239"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22"/>
                  </a:ext>
                </a:extLst>
              </a:tr>
            </a:tbl>
          </a:graphicData>
        </a:graphic>
      </p:graphicFrame>
    </p:spTree>
    <p:extLst>
      <p:ext uri="{BB962C8B-B14F-4D97-AF65-F5344CB8AC3E}">
        <p14:creationId xmlns:p14="http://schemas.microsoft.com/office/powerpoint/2010/main" val="574422242"/>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nvPr>
        </p:nvSpPr>
        <p:spPr>
          <a:xfrm>
            <a:off x="1187450" y="908050"/>
            <a:ext cx="7772400" cy="1362075"/>
          </a:xfrm>
        </p:spPr>
        <p:txBody>
          <a:bodyPr/>
          <a:lstStyle/>
          <a:p>
            <a:r>
              <a:rPr lang="fr-FR" sz="2000" cap="none">
                <a:latin typeface="Calibri" charset="0"/>
              </a:rPr>
              <a:t>REPÈRES DE PROGRESSIVITÉ POUR LA THÉMATIQUE DESIGN CRÉATIVITÉ ET INNOVATION</a:t>
            </a:r>
          </a:p>
        </p:txBody>
      </p:sp>
      <p:graphicFrame>
        <p:nvGraphicFramePr>
          <p:cNvPr id="4" name="Tableau 3"/>
          <p:cNvGraphicFramePr>
            <a:graphicFrameLocks noGrp="1"/>
          </p:cNvGraphicFramePr>
          <p:nvPr/>
        </p:nvGraphicFramePr>
        <p:xfrm>
          <a:off x="1116013" y="2565400"/>
          <a:ext cx="7632700" cy="2735263"/>
        </p:xfrm>
        <a:graphic>
          <a:graphicData uri="http://schemas.openxmlformats.org/drawingml/2006/table">
            <a:tbl>
              <a:tblPr/>
              <a:tblGrid>
                <a:gridCol w="7632700">
                  <a:extLst>
                    <a:ext uri="{9D8B030D-6E8A-4147-A177-3AD203B41FA5}">
                      <a16:colId xmlns:a16="http://schemas.microsoft.com/office/drawing/2014/main" val="20000"/>
                    </a:ext>
                  </a:extLst>
                </a:gridCol>
              </a:tblGrid>
              <a:tr h="1158875">
                <a:tc>
                  <a:txBody>
                    <a:bodyPr/>
                    <a:lstStyle/>
                    <a:p>
                      <a:pPr marL="0" marR="0" lvl="0" indent="0" algn="ctr" defTabSz="457200" rtl="0" eaLnBrk="1" fontAlgn="t" latinLnBrk="0" hangingPunct="1">
                        <a:lnSpc>
                          <a:spcPct val="100000"/>
                        </a:lnSpc>
                        <a:spcBef>
                          <a:spcPct val="0"/>
                        </a:spcBef>
                        <a:spcAft>
                          <a:spcPct val="0"/>
                        </a:spcAft>
                        <a:buClrTx/>
                        <a:buSzTx/>
                        <a:buFontTx/>
                        <a:buNone/>
                        <a:tabLst/>
                      </a:pPr>
                      <a:r>
                        <a:rPr kumimoji="0" lang="fr-FR" sz="2000" b="1" i="0" u="none" strike="noStrike" cap="none" normalizeH="0" baseline="0">
                          <a:ln>
                            <a:noFill/>
                          </a:ln>
                          <a:solidFill>
                            <a:srgbClr val="000000"/>
                          </a:solidFill>
                          <a:effectLst/>
                          <a:latin typeface="Calibri" charset="0"/>
                          <a:ea typeface="ＭＳ Ｐゴシック" charset="0"/>
                          <a:cs typeface="Arial" charset="0"/>
                        </a:rPr>
                        <a:t>Repères de progressivité</a:t>
                      </a:r>
                    </a:p>
                  </a:txBody>
                  <a:tcPr marL="9525" marR="9525" marT="9521"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1576388">
                <a:tc>
                  <a:txBody>
                    <a:bodyPr/>
                    <a:lstStyle/>
                    <a:p>
                      <a:pPr marL="0" marR="0" lvl="0" indent="0" algn="l" defTabSz="457200" rtl="0" eaLnBrk="1" fontAlgn="t" latinLnBrk="0" hangingPunct="1">
                        <a:lnSpc>
                          <a:spcPct val="100000"/>
                        </a:lnSpc>
                        <a:spcBef>
                          <a:spcPct val="0"/>
                        </a:spcBef>
                        <a:spcAft>
                          <a:spcPct val="0"/>
                        </a:spcAft>
                        <a:buClrTx/>
                        <a:buSzTx/>
                        <a:buFontTx/>
                        <a:buNone/>
                        <a:tabLst/>
                      </a:pPr>
                      <a:r>
                        <a:rPr kumimoji="0" lang="fr-FR" sz="2000" b="1" i="0" u="none" strike="noStrike" cap="none" normalizeH="0" baseline="0">
                          <a:ln>
                            <a:noFill/>
                          </a:ln>
                          <a:solidFill>
                            <a:srgbClr val="000000"/>
                          </a:solidFill>
                          <a:effectLst/>
                          <a:latin typeface="Calibri" charset="0"/>
                          <a:ea typeface="ＭＳ Ｐゴシック" charset="0"/>
                          <a:cs typeface="Arial" charset="0"/>
                        </a:rPr>
                        <a:t>S</a:t>
                      </a:r>
                      <a:r>
                        <a:rPr kumimoji="0" lang="ja-JP" altLang="fr-FR" sz="2000" b="1" i="0" u="none" strike="noStrike" cap="none" normalizeH="0" baseline="0">
                          <a:ln>
                            <a:noFill/>
                          </a:ln>
                          <a:solidFill>
                            <a:srgbClr val="000000"/>
                          </a:solidFill>
                          <a:effectLst/>
                          <a:latin typeface="Calibri" charset="0"/>
                          <a:ea typeface="ＭＳ Ｐゴシック" charset="0"/>
                          <a:cs typeface="Arial" charset="0"/>
                        </a:rPr>
                        <a:t>’</a:t>
                      </a:r>
                      <a:r>
                        <a:rPr kumimoji="0" lang="fr-FR" sz="2000" b="1" i="0" u="none" strike="noStrike" cap="none" normalizeH="0" baseline="0">
                          <a:ln>
                            <a:noFill/>
                          </a:ln>
                          <a:solidFill>
                            <a:srgbClr val="000000"/>
                          </a:solidFill>
                          <a:effectLst/>
                          <a:latin typeface="Calibri" charset="0"/>
                          <a:ea typeface="ＭＳ Ｐゴシック" charset="0"/>
                          <a:cs typeface="Arial" charset="0"/>
                        </a:rPr>
                        <a:t>agissant des activités de projet, la conception doit être introduite dès la classe de 5</a:t>
                      </a:r>
                      <a:r>
                        <a:rPr kumimoji="0" lang="fr-FR" sz="2000" b="1" i="0" u="none" strike="noStrike" cap="none" normalizeH="0" baseline="30000">
                          <a:ln>
                            <a:noFill/>
                          </a:ln>
                          <a:solidFill>
                            <a:srgbClr val="000000"/>
                          </a:solidFill>
                          <a:effectLst/>
                          <a:latin typeface="Calibri" charset="0"/>
                          <a:ea typeface="ＭＳ Ｐゴシック" charset="0"/>
                          <a:cs typeface="Arial" charset="0"/>
                        </a:rPr>
                        <a:t>ème</a:t>
                      </a:r>
                      <a:r>
                        <a:rPr kumimoji="0" lang="fr-FR" sz="2000" b="1" i="0" u="none" strike="noStrike" cap="none" normalizeH="0" baseline="0">
                          <a:ln>
                            <a:noFill/>
                          </a:ln>
                          <a:solidFill>
                            <a:srgbClr val="000000"/>
                          </a:solidFill>
                          <a:effectLst/>
                          <a:latin typeface="Calibri" charset="0"/>
                          <a:ea typeface="ＭＳ Ｐゴシック" charset="0"/>
                          <a:cs typeface="Arial" charset="0"/>
                        </a:rPr>
                        <a:t>, mais de façon progressive et modeste sur des projets simples. Des projets complets (conception, réalisation, validation) sont attendus en classe de 3</a:t>
                      </a:r>
                      <a:r>
                        <a:rPr kumimoji="0" lang="fr-FR" sz="2000" b="1" i="0" u="none" strike="noStrike" cap="none" normalizeH="0" baseline="30000">
                          <a:ln>
                            <a:noFill/>
                          </a:ln>
                          <a:solidFill>
                            <a:srgbClr val="000000"/>
                          </a:solidFill>
                          <a:effectLst/>
                          <a:latin typeface="Calibri" charset="0"/>
                          <a:ea typeface="ＭＳ Ｐゴシック" charset="0"/>
                          <a:cs typeface="Arial" charset="0"/>
                        </a:rPr>
                        <a:t>ème</a:t>
                      </a:r>
                      <a:r>
                        <a:rPr kumimoji="0" lang="fr-FR" sz="2000" b="1" i="0" u="none" strike="noStrike" cap="none" normalizeH="0" baseline="0">
                          <a:ln>
                            <a:noFill/>
                          </a:ln>
                          <a:solidFill>
                            <a:srgbClr val="000000"/>
                          </a:solidFill>
                          <a:effectLst/>
                          <a:latin typeface="Calibri" charset="0"/>
                          <a:ea typeface="ＭＳ Ｐゴシック" charset="0"/>
                          <a:cs typeface="Arial" charset="0"/>
                        </a:rPr>
                        <a:t>.</a:t>
                      </a:r>
                    </a:p>
                  </a:txBody>
                  <a:tcPr marL="9525" marR="9525" marT="9521"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1494791437"/>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nvPr>
        </p:nvSpPr>
        <p:spPr>
          <a:xfrm>
            <a:off x="1331913" y="549275"/>
            <a:ext cx="7343775" cy="719138"/>
          </a:xfrm>
        </p:spPr>
        <p:txBody>
          <a:bodyPr/>
          <a:lstStyle/>
          <a:p>
            <a:r>
              <a:rPr lang="fr-FR" sz="2000" cap="none">
                <a:latin typeface="Calibri" charset="0"/>
              </a:rPr>
              <a:t>DES THÈMES DE SÉQUENCE QUI PEUVENT ÊTRE RÉ-EXPLOITÉS</a:t>
            </a:r>
          </a:p>
        </p:txBody>
      </p:sp>
      <p:graphicFrame>
        <p:nvGraphicFramePr>
          <p:cNvPr id="3" name="Tableau 2"/>
          <p:cNvGraphicFramePr>
            <a:graphicFrameLocks noGrp="1"/>
          </p:cNvGraphicFramePr>
          <p:nvPr/>
        </p:nvGraphicFramePr>
        <p:xfrm>
          <a:off x="1042988" y="1484313"/>
          <a:ext cx="4321175" cy="4894266"/>
        </p:xfrm>
        <a:graphic>
          <a:graphicData uri="http://schemas.openxmlformats.org/drawingml/2006/table">
            <a:tbl>
              <a:tblPr/>
              <a:tblGrid>
                <a:gridCol w="4321175">
                  <a:extLst>
                    <a:ext uri="{9D8B030D-6E8A-4147-A177-3AD203B41FA5}">
                      <a16:colId xmlns:a16="http://schemas.microsoft.com/office/drawing/2014/main" val="20000"/>
                    </a:ext>
                  </a:extLst>
                </a:gridCol>
              </a:tblGrid>
              <a:tr h="263525">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1100" b="1" i="0" u="none" strike="noStrike" cap="none" normalizeH="0" baseline="0">
                          <a:ln>
                            <a:noFill/>
                          </a:ln>
                          <a:solidFill>
                            <a:srgbClr val="000000"/>
                          </a:solidFill>
                          <a:effectLst/>
                          <a:latin typeface="Arial" charset="0"/>
                          <a:ea typeface="ＭＳ Ｐゴシック" charset="0"/>
                          <a:cs typeface="Arial" charset="0"/>
                        </a:rPr>
                        <a:t>1) Aménager un espace</a:t>
                      </a:r>
                    </a:p>
                  </a:txBody>
                  <a:tcPr marL="9527" marR="9527" marT="952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8DB4E2"/>
                    </a:solidFill>
                  </a:tcPr>
                </a:tc>
                <a:extLst>
                  <a:ext uri="{0D108BD9-81ED-4DB2-BD59-A6C34878D82A}">
                    <a16:rowId xmlns:a16="http://schemas.microsoft.com/office/drawing/2014/main" val="10000"/>
                  </a:ext>
                </a:extLst>
              </a:tr>
              <a:tr h="512763">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1100" b="1" i="0" u="none" strike="noStrike" cap="none" normalizeH="0" baseline="0">
                          <a:ln>
                            <a:noFill/>
                          </a:ln>
                          <a:solidFill>
                            <a:srgbClr val="000000"/>
                          </a:solidFill>
                          <a:effectLst/>
                          <a:latin typeface="Arial" charset="0"/>
                          <a:ea typeface="ＭＳ Ｐゴシック" charset="0"/>
                          <a:cs typeface="Arial" charset="0"/>
                        </a:rPr>
                        <a:t>2) Assurer le confort dans une habitation</a:t>
                      </a:r>
                    </a:p>
                  </a:txBody>
                  <a:tcPr marL="9527" marR="9527" marT="952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DAEEF3"/>
                    </a:solidFill>
                  </a:tcPr>
                </a:tc>
                <a:extLst>
                  <a:ext uri="{0D108BD9-81ED-4DB2-BD59-A6C34878D82A}">
                    <a16:rowId xmlns:a16="http://schemas.microsoft.com/office/drawing/2014/main" val="10001"/>
                  </a:ext>
                </a:extLst>
              </a:tr>
              <a:tr h="512763">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1100" b="1" i="0" u="none" strike="noStrike" cap="none" normalizeH="0" baseline="0">
                          <a:ln>
                            <a:noFill/>
                          </a:ln>
                          <a:solidFill>
                            <a:srgbClr val="000000"/>
                          </a:solidFill>
                          <a:effectLst/>
                          <a:latin typeface="Arial" charset="0"/>
                          <a:ea typeface="ＭＳ Ｐゴシック" charset="0"/>
                          <a:cs typeface="Arial" charset="0"/>
                        </a:rPr>
                        <a:t>3) Identifier les particularités d'un ouvrage d'art</a:t>
                      </a:r>
                    </a:p>
                  </a:txBody>
                  <a:tcPr marL="9527" marR="9527" marT="952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8DB4E2"/>
                    </a:solidFill>
                  </a:tcPr>
                </a:tc>
                <a:extLst>
                  <a:ext uri="{0D108BD9-81ED-4DB2-BD59-A6C34878D82A}">
                    <a16:rowId xmlns:a16="http://schemas.microsoft.com/office/drawing/2014/main" val="10002"/>
                  </a:ext>
                </a:extLst>
              </a:tr>
              <a:tr h="512763">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1100" b="1" i="0" u="none" strike="noStrike" cap="none" normalizeH="0" baseline="0">
                          <a:ln>
                            <a:noFill/>
                          </a:ln>
                          <a:solidFill>
                            <a:srgbClr val="000000"/>
                          </a:solidFill>
                          <a:effectLst/>
                          <a:latin typeface="Arial" charset="0"/>
                          <a:ea typeface="ＭＳ Ｐゴシック" charset="0"/>
                          <a:cs typeface="Arial" charset="0"/>
                        </a:rPr>
                        <a:t>4) Rendre une construction robuste et stable</a:t>
                      </a:r>
                    </a:p>
                  </a:txBody>
                  <a:tcPr marL="9527" marR="9527" marT="952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DAEEF3"/>
                    </a:solidFill>
                  </a:tcPr>
                </a:tc>
                <a:extLst>
                  <a:ext uri="{0D108BD9-81ED-4DB2-BD59-A6C34878D82A}">
                    <a16:rowId xmlns:a16="http://schemas.microsoft.com/office/drawing/2014/main" val="10003"/>
                  </a:ext>
                </a:extLst>
              </a:tr>
              <a:tr h="512763">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1100" b="1" i="0" u="none" strike="noStrike" cap="none" normalizeH="0" baseline="0">
                          <a:ln>
                            <a:noFill/>
                          </a:ln>
                          <a:solidFill>
                            <a:srgbClr val="000000"/>
                          </a:solidFill>
                          <a:effectLst/>
                          <a:latin typeface="Arial" charset="0"/>
                          <a:ea typeface="ＭＳ Ｐゴシック" charset="0"/>
                          <a:cs typeface="Arial" charset="0"/>
                        </a:rPr>
                        <a:t>5) Produire, distribuer et convertir une énergie</a:t>
                      </a:r>
                    </a:p>
                  </a:txBody>
                  <a:tcPr marL="9527" marR="9527" marT="952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8DB4E2"/>
                    </a:solidFill>
                  </a:tcPr>
                </a:tc>
                <a:extLst>
                  <a:ext uri="{0D108BD9-81ED-4DB2-BD59-A6C34878D82A}">
                    <a16:rowId xmlns:a16="http://schemas.microsoft.com/office/drawing/2014/main" val="10004"/>
                  </a:ext>
                </a:extLst>
              </a:tr>
              <a:tr h="763588">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1100" b="1" i="0" u="none" strike="noStrike" cap="none" normalizeH="0" baseline="0">
                          <a:ln>
                            <a:noFill/>
                          </a:ln>
                          <a:solidFill>
                            <a:srgbClr val="000000"/>
                          </a:solidFill>
                          <a:effectLst/>
                          <a:latin typeface="Arial" charset="0"/>
                          <a:ea typeface="ＭＳ Ｐゴシック" charset="0"/>
                          <a:cs typeface="Arial" charset="0"/>
                        </a:rPr>
                        <a:t>6) Préserver les ressources (économiser l'énergie et préserver l'environnement)</a:t>
                      </a:r>
                    </a:p>
                  </a:txBody>
                  <a:tcPr marL="9527" marR="9527" marT="952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DAEEF3"/>
                    </a:solidFill>
                  </a:tcPr>
                </a:tc>
                <a:extLst>
                  <a:ext uri="{0D108BD9-81ED-4DB2-BD59-A6C34878D82A}">
                    <a16:rowId xmlns:a16="http://schemas.microsoft.com/office/drawing/2014/main" val="10005"/>
                  </a:ext>
                </a:extLst>
              </a:tr>
              <a:tr h="263525">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1100" b="1" i="0" u="none" strike="noStrike" cap="none" normalizeH="0" baseline="0">
                          <a:ln>
                            <a:noFill/>
                          </a:ln>
                          <a:solidFill>
                            <a:srgbClr val="000000"/>
                          </a:solidFill>
                          <a:effectLst/>
                          <a:latin typeface="Arial" charset="0"/>
                          <a:ea typeface="ＭＳ Ｐゴシック" charset="0"/>
                          <a:cs typeface="Arial" charset="0"/>
                        </a:rPr>
                        <a:t>7) Programmer un objet</a:t>
                      </a:r>
                    </a:p>
                  </a:txBody>
                  <a:tcPr marL="9527" marR="9527" marT="952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8DB4E2"/>
                    </a:solidFill>
                  </a:tcPr>
                </a:tc>
                <a:extLst>
                  <a:ext uri="{0D108BD9-81ED-4DB2-BD59-A6C34878D82A}">
                    <a16:rowId xmlns:a16="http://schemas.microsoft.com/office/drawing/2014/main" val="10006"/>
                  </a:ext>
                </a:extLst>
              </a:tr>
              <a:tr h="512763">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1100" b="1" i="0" u="none" strike="noStrike" cap="none" normalizeH="0" baseline="0">
                          <a:ln>
                            <a:noFill/>
                          </a:ln>
                          <a:solidFill>
                            <a:srgbClr val="000000"/>
                          </a:solidFill>
                          <a:effectLst/>
                          <a:latin typeface="Arial" charset="0"/>
                          <a:ea typeface="ＭＳ Ｐゴシック" charset="0"/>
                          <a:cs typeface="Arial" charset="0"/>
                        </a:rPr>
                        <a:t>8) Acquérir et transmettre des informations ou des données</a:t>
                      </a:r>
                    </a:p>
                  </a:txBody>
                  <a:tcPr marL="9527" marR="9527" marT="952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DAEEF3"/>
                    </a:solidFill>
                  </a:tcPr>
                </a:tc>
                <a:extLst>
                  <a:ext uri="{0D108BD9-81ED-4DB2-BD59-A6C34878D82A}">
                    <a16:rowId xmlns:a16="http://schemas.microsoft.com/office/drawing/2014/main" val="10007"/>
                  </a:ext>
                </a:extLst>
              </a:tr>
              <a:tr h="512763">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1100" b="1" i="0" u="none" strike="noStrike" cap="none" normalizeH="0" baseline="0">
                          <a:ln>
                            <a:noFill/>
                          </a:ln>
                          <a:solidFill>
                            <a:srgbClr val="000000"/>
                          </a:solidFill>
                          <a:effectLst/>
                          <a:latin typeface="Arial" charset="0"/>
                          <a:ea typeface="ＭＳ Ｐゴシック" charset="0"/>
                          <a:cs typeface="Arial" charset="0"/>
                        </a:rPr>
                        <a:t>9) Préserver la santé et assister l'homme</a:t>
                      </a:r>
                    </a:p>
                  </a:txBody>
                  <a:tcPr marL="9527" marR="9527" marT="952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8DB4E2"/>
                    </a:solidFill>
                  </a:tcPr>
                </a:tc>
                <a:extLst>
                  <a:ext uri="{0D108BD9-81ED-4DB2-BD59-A6C34878D82A}">
                    <a16:rowId xmlns:a16="http://schemas.microsoft.com/office/drawing/2014/main" val="10008"/>
                  </a:ext>
                </a:extLst>
              </a:tr>
              <a:tr h="263525">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1100" b="1" i="0" u="none" strike="noStrike" cap="none" normalizeH="0" baseline="0">
                          <a:ln>
                            <a:noFill/>
                          </a:ln>
                          <a:solidFill>
                            <a:srgbClr val="000000"/>
                          </a:solidFill>
                          <a:effectLst/>
                          <a:latin typeface="Arial" charset="0"/>
                          <a:ea typeface="ＭＳ Ｐゴシック" charset="0"/>
                          <a:cs typeface="Arial" charset="0"/>
                        </a:rPr>
                        <a:t>10) Identifier l'évolution des objets</a:t>
                      </a:r>
                    </a:p>
                  </a:txBody>
                  <a:tcPr marL="9527" marR="9527" marT="952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C5D9F1"/>
                    </a:solidFill>
                  </a:tcPr>
                </a:tc>
                <a:extLst>
                  <a:ext uri="{0D108BD9-81ED-4DB2-BD59-A6C34878D82A}">
                    <a16:rowId xmlns:a16="http://schemas.microsoft.com/office/drawing/2014/main" val="10009"/>
                  </a:ext>
                </a:extLst>
              </a:tr>
              <a:tr h="263525">
                <a:tc>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1100" b="1" i="0" u="none" strike="noStrike" cap="none" normalizeH="0" baseline="0">
                          <a:ln>
                            <a:noFill/>
                          </a:ln>
                          <a:solidFill>
                            <a:srgbClr val="000000"/>
                          </a:solidFill>
                          <a:effectLst/>
                          <a:latin typeface="Arial" charset="0"/>
                          <a:ea typeface="ＭＳ Ｐゴシック" charset="0"/>
                          <a:cs typeface="Arial" charset="0"/>
                        </a:rPr>
                        <a:t>11) Se déplacer sur terre, air, mer</a:t>
                      </a:r>
                    </a:p>
                  </a:txBody>
                  <a:tcPr marL="9527" marR="9527" marT="9527"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8DB4E2"/>
                    </a:solidFill>
                  </a:tcPr>
                </a:tc>
                <a:extLst>
                  <a:ext uri="{0D108BD9-81ED-4DB2-BD59-A6C34878D82A}">
                    <a16:rowId xmlns:a16="http://schemas.microsoft.com/office/drawing/2014/main" val="10010"/>
                  </a:ext>
                </a:extLst>
              </a:tr>
            </a:tbl>
          </a:graphicData>
        </a:graphic>
      </p:graphicFrame>
      <p:sp>
        <p:nvSpPr>
          <p:cNvPr id="4" name="Accolade fermante 3"/>
          <p:cNvSpPr>
            <a:spLocks/>
          </p:cNvSpPr>
          <p:nvPr/>
        </p:nvSpPr>
        <p:spPr bwMode="auto">
          <a:xfrm>
            <a:off x="5603875" y="1557338"/>
            <a:ext cx="360363" cy="2879725"/>
          </a:xfrm>
          <a:prstGeom prst="rightBrace">
            <a:avLst>
              <a:gd name="adj1" fmla="val 0"/>
              <a:gd name="adj2" fmla="val 50000"/>
            </a:avLst>
          </a:prstGeom>
          <a:noFill/>
          <a:ln w="25400">
            <a:solidFill>
              <a:schemeClr val="accent1"/>
            </a:solidFill>
            <a:round/>
            <a:headEnd/>
            <a:tailEnd/>
          </a:ln>
          <a:effectLst>
            <a:outerShdw blurRad="40000" dist="20000" dir="5400000" rotWithShape="0">
              <a:srgbClr val="000000">
                <a:alpha val="37999"/>
              </a:srgbClr>
            </a:outerShdw>
          </a:effectLst>
          <a:extLst>
            <a:ext uri="{909E8E84-426E-40dd-AFC4-6F175D3DCCD1}">
              <a14:hiddenFill xmlns="" xmlns:a14="http://schemas.microsoft.com/office/drawing/2010/main">
                <a:solidFill>
                  <a:srgbClr val="FFFFFF"/>
                </a:solidFill>
              </a14:hiddenFill>
            </a:ext>
          </a:extLst>
        </p:spPr>
        <p:txBody>
          <a:bodyPr anchor="ctr"/>
          <a:lstStyle/>
          <a:p>
            <a:pPr algn="ctr">
              <a:defRPr/>
            </a:pPr>
            <a:endParaRPr lang="fr-FR">
              <a:latin typeface="+mn-lt"/>
              <a:ea typeface="+mn-ea"/>
              <a:cs typeface="+mn-cs"/>
            </a:endParaRPr>
          </a:p>
        </p:txBody>
      </p:sp>
      <p:sp>
        <p:nvSpPr>
          <p:cNvPr id="30750" name="ZoneTexte 4"/>
          <p:cNvSpPr txBox="1">
            <a:spLocks noChangeArrowheads="1"/>
          </p:cNvSpPr>
          <p:nvPr/>
        </p:nvSpPr>
        <p:spPr bwMode="auto">
          <a:xfrm>
            <a:off x="6211888" y="2813050"/>
            <a:ext cx="2160587" cy="3683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3200">
                <a:solidFill>
                  <a:schemeClr val="tx1"/>
                </a:solidFill>
                <a:latin typeface="Calibri" charset="0"/>
                <a:ea typeface="ＭＳ Ｐゴシック" charset="0"/>
                <a:cs typeface="ＭＳ Ｐゴシック" charset="0"/>
              </a:defRPr>
            </a:lvl1pPr>
            <a:lvl2pPr>
              <a:defRPr sz="2800">
                <a:solidFill>
                  <a:schemeClr val="tx1"/>
                </a:solidFill>
                <a:latin typeface="Calibri" charset="0"/>
                <a:ea typeface="ＭＳ Ｐゴシック" charset="0"/>
              </a:defRPr>
            </a:lvl2pPr>
            <a:lvl3pPr>
              <a:defRPr sz="2400">
                <a:solidFill>
                  <a:schemeClr val="tx1"/>
                </a:solidFill>
                <a:latin typeface="Calibri" charset="0"/>
                <a:ea typeface="ＭＳ Ｐゴシック" charset="0"/>
              </a:defRPr>
            </a:lvl3pPr>
            <a:lvl4pPr>
              <a:defRPr sz="2000">
                <a:solidFill>
                  <a:schemeClr val="tx1"/>
                </a:solidFill>
                <a:latin typeface="Calibri" charset="0"/>
                <a:ea typeface="ＭＳ Ｐゴシック" charset="0"/>
              </a:defRPr>
            </a:lvl4pPr>
            <a:lvl5pPr>
              <a:defRPr sz="2000">
                <a:solidFill>
                  <a:schemeClr val="tx1"/>
                </a:solidFill>
                <a:latin typeface="Calibri" charset="0"/>
                <a:ea typeface="ＭＳ Ｐゴシック" charset="0"/>
              </a:defRPr>
            </a:lvl5pPr>
            <a:lvl6pPr eaLnBrk="0" fontAlgn="base" hangingPunct="0">
              <a:spcAft>
                <a:spcPct val="0"/>
              </a:spcAft>
              <a:buFont typeface="Arial" charset="0"/>
              <a:buChar char="»"/>
              <a:defRPr sz="2000">
                <a:solidFill>
                  <a:schemeClr val="tx1"/>
                </a:solidFill>
                <a:latin typeface="Calibri" charset="0"/>
                <a:ea typeface="ＭＳ Ｐゴシック" charset="0"/>
              </a:defRPr>
            </a:lvl6pPr>
            <a:lvl7pPr eaLnBrk="0" fontAlgn="base" hangingPunct="0">
              <a:spcAft>
                <a:spcPct val="0"/>
              </a:spcAft>
              <a:buFont typeface="Arial" charset="0"/>
              <a:buChar char="»"/>
              <a:defRPr sz="2000">
                <a:solidFill>
                  <a:schemeClr val="tx1"/>
                </a:solidFill>
                <a:latin typeface="Calibri" charset="0"/>
                <a:ea typeface="ＭＳ Ｐゴシック" charset="0"/>
              </a:defRPr>
            </a:lvl7pPr>
            <a:lvl8pPr eaLnBrk="0" fontAlgn="base" hangingPunct="0">
              <a:spcAft>
                <a:spcPct val="0"/>
              </a:spcAft>
              <a:buFont typeface="Arial" charset="0"/>
              <a:buChar char="»"/>
              <a:defRPr sz="2000">
                <a:solidFill>
                  <a:schemeClr val="tx1"/>
                </a:solidFill>
                <a:latin typeface="Calibri" charset="0"/>
                <a:ea typeface="ＭＳ Ｐゴシック" charset="0"/>
              </a:defRPr>
            </a:lvl8pPr>
            <a:lvl9pPr eaLnBrk="0" fontAlgn="base" hangingPunct="0">
              <a:spcAft>
                <a:spcPct val="0"/>
              </a:spcAft>
              <a:buFont typeface="Arial" charset="0"/>
              <a:buChar char="»"/>
              <a:defRPr sz="2000">
                <a:solidFill>
                  <a:schemeClr val="tx1"/>
                </a:solidFill>
                <a:latin typeface="Calibri" charset="0"/>
                <a:ea typeface="ＭＳ Ｐゴシック" charset="0"/>
              </a:defRPr>
            </a:lvl9pPr>
          </a:lstStyle>
          <a:p>
            <a:r>
              <a:rPr lang="fr-FR" sz="1800">
                <a:cs typeface="Arial" charset="0"/>
              </a:rPr>
              <a:t>CONNU</a:t>
            </a:r>
          </a:p>
        </p:txBody>
      </p:sp>
      <p:sp>
        <p:nvSpPr>
          <p:cNvPr id="6" name="Accolade fermante 5"/>
          <p:cNvSpPr>
            <a:spLocks/>
          </p:cNvSpPr>
          <p:nvPr/>
        </p:nvSpPr>
        <p:spPr bwMode="auto">
          <a:xfrm>
            <a:off x="5603875" y="4652963"/>
            <a:ext cx="360363" cy="576262"/>
          </a:xfrm>
          <a:prstGeom prst="rightBrace">
            <a:avLst>
              <a:gd name="adj1" fmla="val 8336"/>
              <a:gd name="adj2" fmla="val 50000"/>
            </a:avLst>
          </a:prstGeom>
          <a:noFill/>
          <a:ln w="25400">
            <a:solidFill>
              <a:schemeClr val="accent1"/>
            </a:solidFill>
            <a:round/>
            <a:headEnd/>
            <a:tailEnd/>
          </a:ln>
          <a:effectLst>
            <a:outerShdw blurRad="40000" dist="20000" dir="5400000" rotWithShape="0">
              <a:srgbClr val="000000">
                <a:alpha val="37999"/>
              </a:srgbClr>
            </a:outerShdw>
          </a:effectLst>
          <a:extLst>
            <a:ext uri="{909E8E84-426E-40dd-AFC4-6F175D3DCCD1}">
              <a14:hiddenFill xmlns="" xmlns:a14="http://schemas.microsoft.com/office/drawing/2010/main">
                <a:solidFill>
                  <a:srgbClr val="FFFFFF"/>
                </a:solidFill>
              </a14:hiddenFill>
            </a:ext>
          </a:extLst>
        </p:spPr>
        <p:txBody>
          <a:bodyPr anchor="ctr"/>
          <a:lstStyle/>
          <a:p>
            <a:pPr algn="ctr">
              <a:defRPr/>
            </a:pPr>
            <a:endParaRPr lang="fr-FR">
              <a:latin typeface="+mn-lt"/>
              <a:ea typeface="+mn-ea"/>
              <a:cs typeface="+mn-cs"/>
            </a:endParaRPr>
          </a:p>
        </p:txBody>
      </p:sp>
      <p:sp>
        <p:nvSpPr>
          <p:cNvPr id="30752" name="ZoneTexte 6"/>
          <p:cNvSpPr txBox="1">
            <a:spLocks noChangeArrowheads="1"/>
          </p:cNvSpPr>
          <p:nvPr/>
        </p:nvSpPr>
        <p:spPr bwMode="auto">
          <a:xfrm>
            <a:off x="6156325" y="4756150"/>
            <a:ext cx="1728788" cy="36988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3200">
                <a:solidFill>
                  <a:schemeClr val="tx1"/>
                </a:solidFill>
                <a:latin typeface="Calibri" charset="0"/>
                <a:ea typeface="ＭＳ Ｐゴシック" charset="0"/>
                <a:cs typeface="ＭＳ Ｐゴシック" charset="0"/>
              </a:defRPr>
            </a:lvl1pPr>
            <a:lvl2pPr>
              <a:defRPr sz="2800">
                <a:solidFill>
                  <a:schemeClr val="tx1"/>
                </a:solidFill>
                <a:latin typeface="Calibri" charset="0"/>
                <a:ea typeface="ＭＳ Ｐゴシック" charset="0"/>
              </a:defRPr>
            </a:lvl2pPr>
            <a:lvl3pPr>
              <a:defRPr sz="2400">
                <a:solidFill>
                  <a:schemeClr val="tx1"/>
                </a:solidFill>
                <a:latin typeface="Calibri" charset="0"/>
                <a:ea typeface="ＭＳ Ｐゴシック" charset="0"/>
              </a:defRPr>
            </a:lvl3pPr>
            <a:lvl4pPr>
              <a:defRPr sz="2000">
                <a:solidFill>
                  <a:schemeClr val="tx1"/>
                </a:solidFill>
                <a:latin typeface="Calibri" charset="0"/>
                <a:ea typeface="ＭＳ Ｐゴシック" charset="0"/>
              </a:defRPr>
            </a:lvl4pPr>
            <a:lvl5pPr>
              <a:defRPr sz="2000">
                <a:solidFill>
                  <a:schemeClr val="tx1"/>
                </a:solidFill>
                <a:latin typeface="Calibri" charset="0"/>
                <a:ea typeface="ＭＳ Ｐゴシック" charset="0"/>
              </a:defRPr>
            </a:lvl5pPr>
            <a:lvl6pPr eaLnBrk="0" fontAlgn="base" hangingPunct="0">
              <a:spcAft>
                <a:spcPct val="0"/>
              </a:spcAft>
              <a:buFont typeface="Arial" charset="0"/>
              <a:buChar char="»"/>
              <a:defRPr sz="2000">
                <a:solidFill>
                  <a:schemeClr val="tx1"/>
                </a:solidFill>
                <a:latin typeface="Calibri" charset="0"/>
                <a:ea typeface="ＭＳ Ｐゴシック" charset="0"/>
              </a:defRPr>
            </a:lvl6pPr>
            <a:lvl7pPr eaLnBrk="0" fontAlgn="base" hangingPunct="0">
              <a:spcAft>
                <a:spcPct val="0"/>
              </a:spcAft>
              <a:buFont typeface="Arial" charset="0"/>
              <a:buChar char="»"/>
              <a:defRPr sz="2000">
                <a:solidFill>
                  <a:schemeClr val="tx1"/>
                </a:solidFill>
                <a:latin typeface="Calibri" charset="0"/>
                <a:ea typeface="ＭＳ Ｐゴシック" charset="0"/>
              </a:defRPr>
            </a:lvl7pPr>
            <a:lvl8pPr eaLnBrk="0" fontAlgn="base" hangingPunct="0">
              <a:spcAft>
                <a:spcPct val="0"/>
              </a:spcAft>
              <a:buFont typeface="Arial" charset="0"/>
              <a:buChar char="»"/>
              <a:defRPr sz="2000">
                <a:solidFill>
                  <a:schemeClr val="tx1"/>
                </a:solidFill>
                <a:latin typeface="Calibri" charset="0"/>
                <a:ea typeface="ＭＳ Ｐゴシック" charset="0"/>
              </a:defRPr>
            </a:lvl8pPr>
            <a:lvl9pPr eaLnBrk="0" fontAlgn="base" hangingPunct="0">
              <a:spcAft>
                <a:spcPct val="0"/>
              </a:spcAft>
              <a:buFont typeface="Arial" charset="0"/>
              <a:buChar char="»"/>
              <a:defRPr sz="2000">
                <a:solidFill>
                  <a:schemeClr val="tx1"/>
                </a:solidFill>
                <a:latin typeface="Calibri" charset="0"/>
                <a:ea typeface="ＭＳ Ｐゴシック" charset="0"/>
              </a:defRPr>
            </a:lvl9pPr>
          </a:lstStyle>
          <a:p>
            <a:r>
              <a:rPr lang="fr-FR" sz="1800">
                <a:cs typeface="Arial" charset="0"/>
              </a:rPr>
              <a:t>A développer</a:t>
            </a:r>
          </a:p>
        </p:txBody>
      </p:sp>
      <p:sp>
        <p:nvSpPr>
          <p:cNvPr id="8" name="Accolade fermante 7"/>
          <p:cNvSpPr>
            <a:spLocks/>
          </p:cNvSpPr>
          <p:nvPr/>
        </p:nvSpPr>
        <p:spPr bwMode="auto">
          <a:xfrm>
            <a:off x="5603875" y="5876925"/>
            <a:ext cx="360363" cy="431800"/>
          </a:xfrm>
          <a:prstGeom prst="rightBrace">
            <a:avLst>
              <a:gd name="adj1" fmla="val 8332"/>
              <a:gd name="adj2" fmla="val 50000"/>
            </a:avLst>
          </a:prstGeom>
          <a:noFill/>
          <a:ln w="25400">
            <a:solidFill>
              <a:schemeClr val="accent1"/>
            </a:solidFill>
            <a:round/>
            <a:headEnd/>
            <a:tailEnd/>
          </a:ln>
          <a:effectLst>
            <a:outerShdw blurRad="40000" dist="20000" dir="5400000" rotWithShape="0">
              <a:srgbClr val="000000">
                <a:alpha val="37999"/>
              </a:srgbClr>
            </a:outerShdw>
          </a:effectLst>
          <a:extLst>
            <a:ext uri="{909E8E84-426E-40dd-AFC4-6F175D3DCCD1}">
              <a14:hiddenFill xmlns="" xmlns:a14="http://schemas.microsoft.com/office/drawing/2010/main">
                <a:solidFill>
                  <a:srgbClr val="FFFFFF"/>
                </a:solidFill>
              </a14:hiddenFill>
            </a:ext>
          </a:extLst>
        </p:spPr>
        <p:txBody>
          <a:bodyPr anchor="ctr"/>
          <a:lstStyle/>
          <a:p>
            <a:pPr algn="ctr">
              <a:defRPr/>
            </a:pPr>
            <a:endParaRPr lang="fr-FR">
              <a:latin typeface="+mn-lt"/>
              <a:ea typeface="+mn-ea"/>
              <a:cs typeface="+mn-cs"/>
            </a:endParaRPr>
          </a:p>
        </p:txBody>
      </p:sp>
      <p:sp>
        <p:nvSpPr>
          <p:cNvPr id="30754" name="ZoneTexte 8"/>
          <p:cNvSpPr txBox="1">
            <a:spLocks noChangeArrowheads="1"/>
          </p:cNvSpPr>
          <p:nvPr/>
        </p:nvSpPr>
        <p:spPr bwMode="auto">
          <a:xfrm>
            <a:off x="6211888" y="5908675"/>
            <a:ext cx="2160587" cy="36988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3200">
                <a:solidFill>
                  <a:schemeClr val="tx1"/>
                </a:solidFill>
                <a:latin typeface="Calibri" charset="0"/>
                <a:ea typeface="ＭＳ Ｐゴシック" charset="0"/>
                <a:cs typeface="ＭＳ Ｐゴシック" charset="0"/>
              </a:defRPr>
            </a:lvl1pPr>
            <a:lvl2pPr>
              <a:defRPr sz="2800">
                <a:solidFill>
                  <a:schemeClr val="tx1"/>
                </a:solidFill>
                <a:latin typeface="Calibri" charset="0"/>
                <a:ea typeface="ＭＳ Ｐゴシック" charset="0"/>
              </a:defRPr>
            </a:lvl2pPr>
            <a:lvl3pPr>
              <a:defRPr sz="2400">
                <a:solidFill>
                  <a:schemeClr val="tx1"/>
                </a:solidFill>
                <a:latin typeface="Calibri" charset="0"/>
                <a:ea typeface="ＭＳ Ｐゴシック" charset="0"/>
              </a:defRPr>
            </a:lvl3pPr>
            <a:lvl4pPr>
              <a:defRPr sz="2000">
                <a:solidFill>
                  <a:schemeClr val="tx1"/>
                </a:solidFill>
                <a:latin typeface="Calibri" charset="0"/>
                <a:ea typeface="ＭＳ Ｐゴシック" charset="0"/>
              </a:defRPr>
            </a:lvl4pPr>
            <a:lvl5pPr>
              <a:defRPr sz="2000">
                <a:solidFill>
                  <a:schemeClr val="tx1"/>
                </a:solidFill>
                <a:latin typeface="Calibri" charset="0"/>
                <a:ea typeface="ＭＳ Ｐゴシック" charset="0"/>
              </a:defRPr>
            </a:lvl5pPr>
            <a:lvl6pPr eaLnBrk="0" fontAlgn="base" hangingPunct="0">
              <a:spcAft>
                <a:spcPct val="0"/>
              </a:spcAft>
              <a:buFont typeface="Arial" charset="0"/>
              <a:buChar char="»"/>
              <a:defRPr sz="2000">
                <a:solidFill>
                  <a:schemeClr val="tx1"/>
                </a:solidFill>
                <a:latin typeface="Calibri" charset="0"/>
                <a:ea typeface="ＭＳ Ｐゴシック" charset="0"/>
              </a:defRPr>
            </a:lvl6pPr>
            <a:lvl7pPr eaLnBrk="0" fontAlgn="base" hangingPunct="0">
              <a:spcAft>
                <a:spcPct val="0"/>
              </a:spcAft>
              <a:buFont typeface="Arial" charset="0"/>
              <a:buChar char="»"/>
              <a:defRPr sz="2000">
                <a:solidFill>
                  <a:schemeClr val="tx1"/>
                </a:solidFill>
                <a:latin typeface="Calibri" charset="0"/>
                <a:ea typeface="ＭＳ Ｐゴシック" charset="0"/>
              </a:defRPr>
            </a:lvl7pPr>
            <a:lvl8pPr eaLnBrk="0" fontAlgn="base" hangingPunct="0">
              <a:spcAft>
                <a:spcPct val="0"/>
              </a:spcAft>
              <a:buFont typeface="Arial" charset="0"/>
              <a:buChar char="»"/>
              <a:defRPr sz="2000">
                <a:solidFill>
                  <a:schemeClr val="tx1"/>
                </a:solidFill>
                <a:latin typeface="Calibri" charset="0"/>
                <a:ea typeface="ＭＳ Ｐゴシック" charset="0"/>
              </a:defRPr>
            </a:lvl8pPr>
            <a:lvl9pPr eaLnBrk="0" fontAlgn="base" hangingPunct="0">
              <a:spcAft>
                <a:spcPct val="0"/>
              </a:spcAft>
              <a:buFont typeface="Arial" charset="0"/>
              <a:buChar char="»"/>
              <a:defRPr sz="2000">
                <a:solidFill>
                  <a:schemeClr val="tx1"/>
                </a:solidFill>
                <a:latin typeface="Calibri" charset="0"/>
                <a:ea typeface="ＭＳ Ｐゴシック" charset="0"/>
              </a:defRPr>
            </a:lvl9pPr>
          </a:lstStyle>
          <a:p>
            <a:r>
              <a:rPr lang="fr-FR" sz="1800">
                <a:cs typeface="Arial" charset="0"/>
              </a:rPr>
              <a:t>CONNU</a:t>
            </a:r>
          </a:p>
        </p:txBody>
      </p:sp>
      <p:sp>
        <p:nvSpPr>
          <p:cNvPr id="30755" name="ZoneTexte 9"/>
          <p:cNvSpPr txBox="1">
            <a:spLocks noChangeArrowheads="1"/>
          </p:cNvSpPr>
          <p:nvPr/>
        </p:nvSpPr>
        <p:spPr bwMode="auto">
          <a:xfrm>
            <a:off x="6227763" y="5440363"/>
            <a:ext cx="2568575" cy="3683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3200">
                <a:solidFill>
                  <a:schemeClr val="tx1"/>
                </a:solidFill>
                <a:latin typeface="Calibri" charset="0"/>
                <a:ea typeface="ＭＳ Ｐゴシック" charset="0"/>
                <a:cs typeface="ＭＳ Ｐゴシック" charset="0"/>
              </a:defRPr>
            </a:lvl1pPr>
            <a:lvl2pPr>
              <a:defRPr sz="2800">
                <a:solidFill>
                  <a:schemeClr val="tx1"/>
                </a:solidFill>
                <a:latin typeface="Calibri" charset="0"/>
                <a:ea typeface="ＭＳ Ｐゴシック" charset="0"/>
              </a:defRPr>
            </a:lvl2pPr>
            <a:lvl3pPr>
              <a:defRPr sz="2400">
                <a:solidFill>
                  <a:schemeClr val="tx1"/>
                </a:solidFill>
                <a:latin typeface="Calibri" charset="0"/>
                <a:ea typeface="ＭＳ Ｐゴシック" charset="0"/>
              </a:defRPr>
            </a:lvl3pPr>
            <a:lvl4pPr>
              <a:defRPr sz="2000">
                <a:solidFill>
                  <a:schemeClr val="tx1"/>
                </a:solidFill>
                <a:latin typeface="Calibri" charset="0"/>
                <a:ea typeface="ＭＳ Ｐゴシック" charset="0"/>
              </a:defRPr>
            </a:lvl4pPr>
            <a:lvl5pPr>
              <a:defRPr sz="2000">
                <a:solidFill>
                  <a:schemeClr val="tx1"/>
                </a:solidFill>
                <a:latin typeface="Calibri" charset="0"/>
                <a:ea typeface="ＭＳ Ｐゴシック" charset="0"/>
              </a:defRPr>
            </a:lvl5pPr>
            <a:lvl6pPr eaLnBrk="0" fontAlgn="base" hangingPunct="0">
              <a:spcAft>
                <a:spcPct val="0"/>
              </a:spcAft>
              <a:buFont typeface="Arial" charset="0"/>
              <a:buChar char="»"/>
              <a:defRPr sz="2000">
                <a:solidFill>
                  <a:schemeClr val="tx1"/>
                </a:solidFill>
                <a:latin typeface="Calibri" charset="0"/>
                <a:ea typeface="ＭＳ Ｐゴシック" charset="0"/>
              </a:defRPr>
            </a:lvl6pPr>
            <a:lvl7pPr eaLnBrk="0" fontAlgn="base" hangingPunct="0">
              <a:spcAft>
                <a:spcPct val="0"/>
              </a:spcAft>
              <a:buFont typeface="Arial" charset="0"/>
              <a:buChar char="»"/>
              <a:defRPr sz="2000">
                <a:solidFill>
                  <a:schemeClr val="tx1"/>
                </a:solidFill>
                <a:latin typeface="Calibri" charset="0"/>
                <a:ea typeface="ＭＳ Ｐゴシック" charset="0"/>
              </a:defRPr>
            </a:lvl7pPr>
            <a:lvl8pPr eaLnBrk="0" fontAlgn="base" hangingPunct="0">
              <a:spcAft>
                <a:spcPct val="0"/>
              </a:spcAft>
              <a:buFont typeface="Arial" charset="0"/>
              <a:buChar char="»"/>
              <a:defRPr sz="2000">
                <a:solidFill>
                  <a:schemeClr val="tx1"/>
                </a:solidFill>
                <a:latin typeface="Calibri" charset="0"/>
                <a:ea typeface="ＭＳ Ｐゴシック" charset="0"/>
              </a:defRPr>
            </a:lvl8pPr>
            <a:lvl9pPr eaLnBrk="0" fontAlgn="base" hangingPunct="0">
              <a:spcAft>
                <a:spcPct val="0"/>
              </a:spcAft>
              <a:buFont typeface="Arial" charset="0"/>
              <a:buChar char="»"/>
              <a:defRPr sz="2000">
                <a:solidFill>
                  <a:schemeClr val="tx1"/>
                </a:solidFill>
                <a:latin typeface="Calibri" charset="0"/>
                <a:ea typeface="ＭＳ Ｐゴシック" charset="0"/>
              </a:defRPr>
            </a:lvl9pPr>
          </a:lstStyle>
          <a:p>
            <a:r>
              <a:rPr lang="fr-FR" sz="1800" b="1">
                <a:solidFill>
                  <a:srgbClr val="FF0000"/>
                </a:solidFill>
                <a:cs typeface="Arial" charset="0"/>
              </a:rPr>
              <a:t>NOUVEAU</a:t>
            </a:r>
          </a:p>
        </p:txBody>
      </p:sp>
    </p:spTree>
    <p:extLst>
      <p:ext uri="{BB962C8B-B14F-4D97-AF65-F5344CB8AC3E}">
        <p14:creationId xmlns:p14="http://schemas.microsoft.com/office/powerpoint/2010/main" val="540736024"/>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re 3"/>
          <p:cNvSpPr>
            <a:spLocks noGrp="1"/>
          </p:cNvSpPr>
          <p:nvPr>
            <p:ph type="title"/>
          </p:nvPr>
        </p:nvSpPr>
        <p:spPr/>
        <p:txBody>
          <a:bodyPr/>
          <a:lstStyle/>
          <a:p>
            <a:r>
              <a:rPr lang="fr-FR" sz="3200" dirty="0"/>
              <a:t>L’organisation du programme en cycles</a:t>
            </a:r>
          </a:p>
        </p:txBody>
      </p:sp>
      <p:pic>
        <p:nvPicPr>
          <p:cNvPr id="6" name="Image 5"/>
          <p:cNvPicPr/>
          <p:nvPr/>
        </p:nvPicPr>
        <p:blipFill rotWithShape="1">
          <a:blip r:embed="rId2" cstate="email">
            <a:extLst>
              <a:ext uri="{28A0092B-C50C-407E-A947-70E740481C1C}">
                <a14:useLocalDpi xmlns:a14="http://schemas.microsoft.com/office/drawing/2010/main"/>
              </a:ext>
            </a:extLst>
          </a:blip>
          <a:srcRect/>
          <a:stretch/>
        </p:blipFill>
        <p:spPr bwMode="auto">
          <a:xfrm>
            <a:off x="1128845" y="958467"/>
            <a:ext cx="6748216" cy="4208444"/>
          </a:xfrm>
          <a:prstGeom prst="rect">
            <a:avLst/>
          </a:prstGeom>
          <a:ln>
            <a:noFill/>
          </a:ln>
          <a:extLst>
            <a:ext uri="{53640926-AAD7-44d8-BBD7-CCE9431645EC}">
              <a14:shadowObscured xmlns="" xmlns:a14="http://schemas.microsoft.com/office/drawing/2010/main"/>
            </a:ext>
          </a:extLst>
        </p:spPr>
      </p:pic>
      <p:sp>
        <p:nvSpPr>
          <p:cNvPr id="2" name="ZoneTexte 1"/>
          <p:cNvSpPr txBox="1"/>
          <p:nvPr/>
        </p:nvSpPr>
        <p:spPr>
          <a:xfrm>
            <a:off x="1024569" y="4991684"/>
            <a:ext cx="7954178" cy="923330"/>
          </a:xfrm>
          <a:prstGeom prst="rect">
            <a:avLst/>
          </a:prstGeom>
          <a:noFill/>
        </p:spPr>
        <p:txBody>
          <a:bodyPr wrap="square" rtlCol="0">
            <a:spAutoFit/>
          </a:bodyPr>
          <a:lstStyle/>
          <a:p>
            <a:r>
              <a:rPr lang="fr-FR" dirty="0"/>
              <a:t>Intérêts : </a:t>
            </a:r>
          </a:p>
          <a:p>
            <a:r>
              <a:rPr lang="fr-FR" dirty="0"/>
              <a:t>- la continuité des enseignements ;</a:t>
            </a:r>
          </a:p>
          <a:p>
            <a:r>
              <a:rPr lang="fr-FR" dirty="0"/>
              <a:t>- le temps laisser à l’élève pour acquérir les compétences et connaissances.</a:t>
            </a:r>
          </a:p>
        </p:txBody>
      </p:sp>
    </p:spTree>
    <p:extLst>
      <p:ext uri="{BB962C8B-B14F-4D97-AF65-F5344CB8AC3E}">
        <p14:creationId xmlns:p14="http://schemas.microsoft.com/office/powerpoint/2010/main" val="850376555"/>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nvPr>
        </p:nvSpPr>
        <p:spPr>
          <a:xfrm>
            <a:off x="1331913" y="620713"/>
            <a:ext cx="6532562" cy="720725"/>
          </a:xfrm>
        </p:spPr>
        <p:txBody>
          <a:bodyPr/>
          <a:lstStyle/>
          <a:p>
            <a:r>
              <a:rPr lang="fr-FR" sz="2000" cap="none">
                <a:latin typeface="Calibri" charset="0"/>
              </a:rPr>
              <a:t>THÈME DE SÉQUENCE ET PROBLÉMATIQUES PROPOSÉES</a:t>
            </a:r>
          </a:p>
        </p:txBody>
      </p:sp>
      <p:graphicFrame>
        <p:nvGraphicFramePr>
          <p:cNvPr id="4" name="Tableau 3"/>
          <p:cNvGraphicFramePr>
            <a:graphicFrameLocks noGrp="1"/>
          </p:cNvGraphicFramePr>
          <p:nvPr/>
        </p:nvGraphicFramePr>
        <p:xfrm>
          <a:off x="611188" y="1773238"/>
          <a:ext cx="8229600" cy="3649664"/>
        </p:xfrm>
        <a:graphic>
          <a:graphicData uri="http://schemas.openxmlformats.org/drawingml/2006/table">
            <a:tbl>
              <a:tblPr/>
              <a:tblGrid>
                <a:gridCol w="2879725">
                  <a:extLst>
                    <a:ext uri="{9D8B030D-6E8A-4147-A177-3AD203B41FA5}">
                      <a16:colId xmlns:a16="http://schemas.microsoft.com/office/drawing/2014/main" val="20000"/>
                    </a:ext>
                  </a:extLst>
                </a:gridCol>
                <a:gridCol w="5005387">
                  <a:extLst>
                    <a:ext uri="{9D8B030D-6E8A-4147-A177-3AD203B41FA5}">
                      <a16:colId xmlns:a16="http://schemas.microsoft.com/office/drawing/2014/main" val="20001"/>
                    </a:ext>
                  </a:extLst>
                </a:gridCol>
                <a:gridCol w="344488">
                  <a:extLst>
                    <a:ext uri="{9D8B030D-6E8A-4147-A177-3AD203B41FA5}">
                      <a16:colId xmlns:a16="http://schemas.microsoft.com/office/drawing/2014/main" val="20002"/>
                    </a:ext>
                  </a:extLst>
                </a:gridCol>
              </a:tblGrid>
              <a:tr h="187325">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1100" b="1" i="0" u="none" strike="noStrike" cap="none" normalizeH="0" baseline="0">
                          <a:ln>
                            <a:noFill/>
                          </a:ln>
                          <a:solidFill>
                            <a:srgbClr val="000000"/>
                          </a:solidFill>
                          <a:effectLst/>
                          <a:latin typeface="Arial" charset="0"/>
                          <a:ea typeface="ＭＳ Ｐゴシック" charset="0"/>
                          <a:cs typeface="Arial" charset="0"/>
                        </a:rPr>
                        <a:t>Thème de séquence</a:t>
                      </a:r>
                    </a:p>
                  </a:txBody>
                  <a:tcPr marL="9380" marR="9380" marT="9379"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DE9D9"/>
                    </a:solid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1100" b="1" i="0" u="none" strike="noStrike" cap="none" normalizeH="0" baseline="0">
                          <a:ln>
                            <a:noFill/>
                          </a:ln>
                          <a:solidFill>
                            <a:srgbClr val="000000"/>
                          </a:solidFill>
                          <a:effectLst/>
                          <a:latin typeface="Arial" charset="0"/>
                          <a:ea typeface="ＭＳ Ｐゴシック" charset="0"/>
                          <a:cs typeface="Arial" charset="0"/>
                        </a:rPr>
                        <a:t>Problématiques proposées                       Cycle 4</a:t>
                      </a:r>
                    </a:p>
                  </a:txBody>
                  <a:tcPr marL="9380" marR="9380" marT="9379"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DE9D9"/>
                    </a:solidFill>
                  </a:tcPr>
                </a:tc>
                <a:tc>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1100" b="1" i="0" u="none" strike="noStrike" cap="none" normalizeH="0" baseline="0">
                          <a:ln>
                            <a:noFill/>
                          </a:ln>
                          <a:solidFill>
                            <a:srgbClr val="000000"/>
                          </a:solidFill>
                          <a:effectLst/>
                          <a:latin typeface="Arial" charset="0"/>
                          <a:ea typeface="ＭＳ Ｐゴシック" charset="0"/>
                          <a:cs typeface="Arial" charset="0"/>
                        </a:rPr>
                        <a:t> </a:t>
                      </a:r>
                    </a:p>
                  </a:txBody>
                  <a:tcPr marL="9380" marR="9380" marT="9379"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DE9D9"/>
                    </a:solidFill>
                  </a:tcPr>
                </a:tc>
                <a:extLst>
                  <a:ext uri="{0D108BD9-81ED-4DB2-BD59-A6C34878D82A}">
                    <a16:rowId xmlns:a16="http://schemas.microsoft.com/office/drawing/2014/main" val="10000"/>
                  </a:ext>
                </a:extLst>
              </a:tr>
              <a:tr h="177800">
                <a:tc gridSpan="3">
                  <a:txBody>
                    <a:bodyPr/>
                    <a:lstStyle/>
                    <a:p>
                      <a:pPr marL="0" marR="0" lvl="0" indent="0" algn="ctr" defTabSz="457200" rtl="0" eaLnBrk="1" fontAlgn="b" latinLnBrk="0" hangingPunct="1">
                        <a:lnSpc>
                          <a:spcPct val="100000"/>
                        </a:lnSpc>
                        <a:spcBef>
                          <a:spcPct val="0"/>
                        </a:spcBef>
                        <a:spcAft>
                          <a:spcPct val="0"/>
                        </a:spcAft>
                        <a:buClrTx/>
                        <a:buSzTx/>
                        <a:buFontTx/>
                        <a:buNone/>
                        <a:tabLst/>
                      </a:pPr>
                      <a:r>
                        <a:rPr kumimoji="0" lang="fr-FR" sz="1100" b="0" i="0" u="none" strike="noStrike" cap="none" normalizeH="0" baseline="0">
                          <a:ln>
                            <a:noFill/>
                          </a:ln>
                          <a:solidFill>
                            <a:srgbClr val="000000"/>
                          </a:solidFill>
                          <a:effectLst/>
                          <a:latin typeface="Arial" charset="0"/>
                          <a:ea typeface="ＭＳ Ｐゴシック" charset="0"/>
                          <a:cs typeface="Arial" charset="0"/>
                        </a:rPr>
                        <a:t>Nombre de séquences où la compétence est travaillée</a:t>
                      </a:r>
                    </a:p>
                  </a:txBody>
                  <a:tcPr marL="9380" marR="9380" marT="9379" marB="0" anchor="b" horzOverflow="overflow">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F2F2F2"/>
                    </a:solidFill>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1"/>
                  </a:ext>
                </a:extLst>
              </a:tr>
              <a:tr h="558800">
                <a:tc rowSpan="8">
                  <a:txBody>
                    <a:bodyPr/>
                    <a:lstStyle/>
                    <a:p>
                      <a:pPr marL="0" marR="0" lvl="0" indent="0" algn="l" defTabSz="457200" rtl="0" eaLnBrk="1" fontAlgn="ctr" latinLnBrk="0" hangingPunct="1">
                        <a:lnSpc>
                          <a:spcPct val="100000"/>
                        </a:lnSpc>
                        <a:spcBef>
                          <a:spcPct val="0"/>
                        </a:spcBef>
                        <a:spcAft>
                          <a:spcPct val="0"/>
                        </a:spcAft>
                        <a:buClrTx/>
                        <a:buSzTx/>
                        <a:buFontTx/>
                        <a:buNone/>
                        <a:tabLst/>
                      </a:pPr>
                      <a:r>
                        <a:rPr kumimoji="0" lang="fr-FR" sz="1100" b="1" i="0" u="none" strike="noStrike" cap="none" normalizeH="0" baseline="0">
                          <a:ln>
                            <a:noFill/>
                          </a:ln>
                          <a:solidFill>
                            <a:srgbClr val="000000"/>
                          </a:solidFill>
                          <a:effectLst/>
                          <a:latin typeface="Arial" charset="0"/>
                          <a:ea typeface="ＭＳ Ｐゴシック" charset="0"/>
                          <a:cs typeface="Arial" charset="0"/>
                        </a:rPr>
                        <a:t>1) </a:t>
                      </a:r>
                      <a:r>
                        <a:rPr kumimoji="0" lang="fr-FR" sz="1800" b="1" i="0" u="none" strike="noStrike" cap="none" normalizeH="0" baseline="0">
                          <a:ln>
                            <a:noFill/>
                          </a:ln>
                          <a:solidFill>
                            <a:srgbClr val="000000"/>
                          </a:solidFill>
                          <a:effectLst/>
                          <a:latin typeface="Arial" charset="0"/>
                          <a:ea typeface="ＭＳ Ｐゴシック" charset="0"/>
                          <a:cs typeface="Arial" charset="0"/>
                        </a:rPr>
                        <a:t>Aménager un espace</a:t>
                      </a:r>
                    </a:p>
                  </a:txBody>
                  <a:tcPr marL="9380" marR="9380" marT="9379"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8DB4E2"/>
                    </a:solidFill>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1800" b="0" i="0" u="none" strike="noStrike" cap="none" normalizeH="0" baseline="0">
                          <a:ln>
                            <a:noFill/>
                          </a:ln>
                          <a:solidFill>
                            <a:srgbClr val="000000"/>
                          </a:solidFill>
                          <a:effectLst/>
                          <a:latin typeface="Arial" charset="0"/>
                          <a:ea typeface="ＭＳ Ｐゴシック" charset="0"/>
                          <a:cs typeface="Arial" charset="0"/>
                        </a:rPr>
                        <a:t>Comment aménager une salle de spectacle accueillant tout public et en toute sécurité ?</a:t>
                      </a:r>
                    </a:p>
                  </a:txBody>
                  <a:tcPr marL="9380" marR="9380" marT="9379"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8DB4E2"/>
                    </a:solidFill>
                  </a:tcPr>
                </a:tc>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1100" b="0" i="0" u="none" strike="noStrike" cap="none" normalizeH="0" baseline="0">
                          <a:ln>
                            <a:noFill/>
                          </a:ln>
                          <a:solidFill>
                            <a:srgbClr val="000000"/>
                          </a:solidFill>
                          <a:effectLst/>
                          <a:latin typeface="Arial" charset="0"/>
                          <a:ea typeface="ＭＳ Ｐゴシック" charset="0"/>
                          <a:cs typeface="Arial" charset="0"/>
                        </a:rPr>
                        <a:t> </a:t>
                      </a:r>
                    </a:p>
                  </a:txBody>
                  <a:tcPr marL="9380" marR="9380" marT="9379"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558800">
                <a:tc vMerge="1">
                  <a:txBody>
                    <a:bodyPr/>
                    <a:lstStyle/>
                    <a:p>
                      <a:endParaRPr lang="fr-FR"/>
                    </a:p>
                  </a:txBody>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1800" b="0" i="0" u="none" strike="noStrike" cap="none" normalizeH="0" baseline="0">
                          <a:ln>
                            <a:noFill/>
                          </a:ln>
                          <a:solidFill>
                            <a:srgbClr val="000000"/>
                          </a:solidFill>
                          <a:effectLst/>
                          <a:latin typeface="Arial" charset="0"/>
                          <a:ea typeface="ＭＳ Ｐゴシック" charset="0"/>
                          <a:cs typeface="Arial" charset="0"/>
                        </a:rPr>
                        <a:t>Comment aménager un terrain de camping avec des mobilhomes ?</a:t>
                      </a:r>
                    </a:p>
                  </a:txBody>
                  <a:tcPr marL="9380" marR="9380" marT="9379"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8DB4E2"/>
                    </a:solidFill>
                  </a:tcPr>
                </a:tc>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1100" b="0" i="0" u="none" strike="noStrike" cap="none" normalizeH="0" baseline="0">
                          <a:ln>
                            <a:noFill/>
                          </a:ln>
                          <a:solidFill>
                            <a:srgbClr val="000000"/>
                          </a:solidFill>
                          <a:effectLst/>
                          <a:latin typeface="Arial" charset="0"/>
                          <a:ea typeface="ＭＳ Ｐゴシック" charset="0"/>
                          <a:cs typeface="Arial" charset="0"/>
                        </a:rPr>
                        <a:t> </a:t>
                      </a:r>
                    </a:p>
                  </a:txBody>
                  <a:tcPr marL="9380" marR="9380" marT="9379"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284163">
                <a:tc vMerge="1">
                  <a:txBody>
                    <a:bodyPr/>
                    <a:lstStyle/>
                    <a:p>
                      <a:endParaRPr lang="fr-FR"/>
                    </a:p>
                  </a:txBody>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1800" b="0" i="0" u="none" strike="noStrike" cap="none" normalizeH="0" baseline="0">
                          <a:ln>
                            <a:noFill/>
                          </a:ln>
                          <a:solidFill>
                            <a:srgbClr val="000000"/>
                          </a:solidFill>
                          <a:effectLst/>
                          <a:latin typeface="Arial" charset="0"/>
                          <a:ea typeface="ＭＳ Ｐゴシック" charset="0"/>
                          <a:cs typeface="Arial" charset="0"/>
                        </a:rPr>
                        <a:t>Comment aménager un stade ?</a:t>
                      </a:r>
                    </a:p>
                  </a:txBody>
                  <a:tcPr marL="9380" marR="9380" marT="9379"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8DB4E2"/>
                    </a:solidFill>
                  </a:tcPr>
                </a:tc>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1100" b="0" i="0" u="none" strike="noStrike" cap="none" normalizeH="0" baseline="0">
                          <a:ln>
                            <a:noFill/>
                          </a:ln>
                          <a:solidFill>
                            <a:srgbClr val="000000"/>
                          </a:solidFill>
                          <a:effectLst/>
                          <a:latin typeface="Arial" charset="0"/>
                          <a:ea typeface="ＭＳ Ｐゴシック" charset="0"/>
                          <a:cs typeface="Arial" charset="0"/>
                        </a:rPr>
                        <a:t> </a:t>
                      </a:r>
                    </a:p>
                  </a:txBody>
                  <a:tcPr marL="9380" marR="9380" marT="9379"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284163">
                <a:tc vMerge="1">
                  <a:txBody>
                    <a:bodyPr/>
                    <a:lstStyle/>
                    <a:p>
                      <a:endParaRPr lang="fr-FR"/>
                    </a:p>
                  </a:txBody>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1800" b="0" i="0" u="none" strike="noStrike" cap="none" normalizeH="0" baseline="0">
                          <a:ln>
                            <a:noFill/>
                          </a:ln>
                          <a:solidFill>
                            <a:srgbClr val="000000"/>
                          </a:solidFill>
                          <a:effectLst/>
                          <a:latin typeface="Arial" charset="0"/>
                          <a:ea typeface="ＭＳ Ｐゴシック" charset="0"/>
                          <a:cs typeface="Arial" charset="0"/>
                        </a:rPr>
                        <a:t>Comment aménager un espace urbain ?</a:t>
                      </a:r>
                    </a:p>
                  </a:txBody>
                  <a:tcPr marL="9380" marR="9380" marT="9379"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8DB4E2"/>
                    </a:solidFill>
                  </a:tcPr>
                </a:tc>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1100" b="0" i="0" u="none" strike="noStrike" cap="none" normalizeH="0" baseline="0">
                          <a:ln>
                            <a:noFill/>
                          </a:ln>
                          <a:solidFill>
                            <a:srgbClr val="000000"/>
                          </a:solidFill>
                          <a:effectLst/>
                          <a:latin typeface="Arial" charset="0"/>
                          <a:ea typeface="ＭＳ Ｐゴシック" charset="0"/>
                          <a:cs typeface="Arial" charset="0"/>
                        </a:rPr>
                        <a:t> </a:t>
                      </a:r>
                    </a:p>
                  </a:txBody>
                  <a:tcPr marL="9380" marR="9380" marT="9379"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558800">
                <a:tc vMerge="1">
                  <a:txBody>
                    <a:bodyPr/>
                    <a:lstStyle/>
                    <a:p>
                      <a:endParaRPr lang="fr-FR"/>
                    </a:p>
                  </a:txBody>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1800" b="0" i="0" u="none" strike="noStrike" cap="none" normalizeH="0" baseline="0">
                          <a:ln>
                            <a:noFill/>
                          </a:ln>
                          <a:solidFill>
                            <a:srgbClr val="000000"/>
                          </a:solidFill>
                          <a:effectLst/>
                          <a:latin typeface="Arial" charset="0"/>
                          <a:ea typeface="ＭＳ Ｐゴシック" charset="0"/>
                          <a:cs typeface="Arial" charset="0"/>
                        </a:rPr>
                        <a:t>Comment raccorder une route secondaire à une voie rapide ?</a:t>
                      </a:r>
                    </a:p>
                  </a:txBody>
                  <a:tcPr marL="9380" marR="9380" marT="9379"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8DB4E2"/>
                    </a:solidFill>
                  </a:tcPr>
                </a:tc>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1100" b="0" i="0" u="none" strike="noStrike" cap="none" normalizeH="0" baseline="0">
                          <a:ln>
                            <a:noFill/>
                          </a:ln>
                          <a:solidFill>
                            <a:srgbClr val="000000"/>
                          </a:solidFill>
                          <a:effectLst/>
                          <a:latin typeface="Arial" charset="0"/>
                          <a:ea typeface="ＭＳ Ｐゴシック" charset="0"/>
                          <a:cs typeface="Arial" charset="0"/>
                        </a:rPr>
                        <a:t> </a:t>
                      </a:r>
                    </a:p>
                  </a:txBody>
                  <a:tcPr marL="9380" marR="9380" marT="9379"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558800">
                <a:tc vMerge="1">
                  <a:txBody>
                    <a:bodyPr/>
                    <a:lstStyle/>
                    <a:p>
                      <a:endParaRPr lang="fr-FR"/>
                    </a:p>
                  </a:txBody>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1800" b="0" i="0" u="none" strike="noStrike" cap="none" normalizeH="0" baseline="0">
                          <a:ln>
                            <a:noFill/>
                          </a:ln>
                          <a:solidFill>
                            <a:srgbClr val="000000"/>
                          </a:solidFill>
                          <a:effectLst/>
                          <a:latin typeface="Arial" charset="0"/>
                          <a:ea typeface="ＭＳ Ｐゴシック" charset="0"/>
                          <a:cs typeface="Arial" charset="0"/>
                        </a:rPr>
                        <a:t>Comment intégrer un ouvrage bruyant en milieu urbain ?</a:t>
                      </a:r>
                    </a:p>
                  </a:txBody>
                  <a:tcPr marL="9380" marR="9380" marT="9379"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8DB4E2"/>
                    </a:solidFill>
                  </a:tcPr>
                </a:tc>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1100" b="0" i="0" u="none" strike="noStrike" cap="none" normalizeH="0" baseline="0">
                          <a:ln>
                            <a:noFill/>
                          </a:ln>
                          <a:solidFill>
                            <a:srgbClr val="000000"/>
                          </a:solidFill>
                          <a:effectLst/>
                          <a:latin typeface="Arial" charset="0"/>
                          <a:ea typeface="ＭＳ Ｐゴシック" charset="0"/>
                          <a:cs typeface="Arial" charset="0"/>
                        </a:rPr>
                        <a:t> </a:t>
                      </a:r>
                    </a:p>
                  </a:txBody>
                  <a:tcPr marL="9380" marR="9380" marT="9379"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7"/>
                  </a:ext>
                </a:extLst>
              </a:tr>
              <a:tr h="284163">
                <a:tc vMerge="1">
                  <a:txBody>
                    <a:bodyPr/>
                    <a:lstStyle/>
                    <a:p>
                      <a:endParaRPr lang="fr-FR"/>
                    </a:p>
                  </a:txBody>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1800" b="0" i="0" u="none" strike="noStrike" cap="none" normalizeH="0" baseline="0">
                          <a:ln>
                            <a:noFill/>
                          </a:ln>
                          <a:solidFill>
                            <a:srgbClr val="000000"/>
                          </a:solidFill>
                          <a:effectLst/>
                          <a:latin typeface="Arial" charset="0"/>
                          <a:ea typeface="ＭＳ Ｐゴシック" charset="0"/>
                          <a:cs typeface="Arial" charset="0"/>
                        </a:rPr>
                        <a:t> </a:t>
                      </a:r>
                    </a:p>
                  </a:txBody>
                  <a:tcPr marL="9380" marR="9380" marT="9379"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8DB4E2"/>
                    </a:solidFill>
                  </a:tcPr>
                </a:tc>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1100" b="0" i="0" u="none" strike="noStrike" cap="none" normalizeH="0" baseline="0">
                          <a:ln>
                            <a:noFill/>
                          </a:ln>
                          <a:solidFill>
                            <a:srgbClr val="000000"/>
                          </a:solidFill>
                          <a:effectLst/>
                          <a:latin typeface="Arial" charset="0"/>
                          <a:ea typeface="ＭＳ Ｐゴシック" charset="0"/>
                          <a:cs typeface="Arial" charset="0"/>
                        </a:rPr>
                        <a:t> </a:t>
                      </a:r>
                    </a:p>
                  </a:txBody>
                  <a:tcPr marL="9380" marR="9380" marT="9379"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8"/>
                  </a:ext>
                </a:extLst>
              </a:tr>
              <a:tr h="196850">
                <a:tc vMerge="1">
                  <a:txBody>
                    <a:bodyPr/>
                    <a:lstStyle/>
                    <a:p>
                      <a:endParaRPr lang="fr-FR"/>
                    </a:p>
                  </a:txBody>
                  <a:tcPr/>
                </a:tc>
                <a:tc>
                  <a:txBody>
                    <a:bodyPr/>
                    <a:lstStyle/>
                    <a:p>
                      <a:pPr marL="0" marR="0" lvl="0" indent="0" algn="l" defTabSz="457200" rtl="0" eaLnBrk="1" fontAlgn="b" latinLnBrk="0" hangingPunct="1">
                        <a:lnSpc>
                          <a:spcPct val="100000"/>
                        </a:lnSpc>
                        <a:spcBef>
                          <a:spcPct val="0"/>
                        </a:spcBef>
                        <a:spcAft>
                          <a:spcPct val="0"/>
                        </a:spcAft>
                        <a:buClrTx/>
                        <a:buSzTx/>
                        <a:buFontTx/>
                        <a:buNone/>
                        <a:tabLst/>
                      </a:pPr>
                      <a:r>
                        <a:rPr kumimoji="0" lang="fr-FR" sz="1100" b="0" i="0" u="none" strike="noStrike" cap="none" normalizeH="0" baseline="0">
                          <a:ln>
                            <a:noFill/>
                          </a:ln>
                          <a:solidFill>
                            <a:srgbClr val="000000"/>
                          </a:solidFill>
                          <a:effectLst/>
                          <a:latin typeface="Arial" charset="0"/>
                          <a:ea typeface="ＭＳ Ｐゴシック" charset="0"/>
                          <a:cs typeface="Arial" charset="0"/>
                        </a:rPr>
                        <a:t> </a:t>
                      </a:r>
                    </a:p>
                  </a:txBody>
                  <a:tcPr marL="9380" marR="9380" marT="9379" marB="0" anchor="b"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solidFill>
                      <a:srgbClr val="8DB4E2"/>
                    </a:solidFill>
                  </a:tcPr>
                </a:tc>
                <a:tc>
                  <a:txBody>
                    <a:bodyPr/>
                    <a:lstStyle/>
                    <a:p>
                      <a:pPr marL="0" marR="0" lvl="0" indent="0" algn="ctr" defTabSz="457200" rtl="0" eaLnBrk="1" fontAlgn="ctr" latinLnBrk="0" hangingPunct="1">
                        <a:lnSpc>
                          <a:spcPct val="100000"/>
                        </a:lnSpc>
                        <a:spcBef>
                          <a:spcPct val="0"/>
                        </a:spcBef>
                        <a:spcAft>
                          <a:spcPct val="0"/>
                        </a:spcAft>
                        <a:buClrTx/>
                        <a:buSzTx/>
                        <a:buFontTx/>
                        <a:buNone/>
                        <a:tabLst/>
                      </a:pPr>
                      <a:r>
                        <a:rPr kumimoji="0" lang="fr-FR" sz="1100" b="0" i="0" u="none" strike="noStrike" cap="none" normalizeH="0" baseline="0">
                          <a:ln>
                            <a:noFill/>
                          </a:ln>
                          <a:solidFill>
                            <a:srgbClr val="000000"/>
                          </a:solidFill>
                          <a:effectLst/>
                          <a:latin typeface="Arial" charset="0"/>
                          <a:ea typeface="ＭＳ Ｐゴシック" charset="0"/>
                          <a:cs typeface="Arial" charset="0"/>
                        </a:rPr>
                        <a:t> </a:t>
                      </a:r>
                    </a:p>
                  </a:txBody>
                  <a:tcPr marL="9380" marR="9380" marT="9379"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9"/>
                  </a:ext>
                </a:extLst>
              </a:tr>
            </a:tbl>
          </a:graphicData>
        </a:graphic>
      </p:graphicFrame>
    </p:spTree>
    <p:extLst>
      <p:ext uri="{BB962C8B-B14F-4D97-AF65-F5344CB8AC3E}">
        <p14:creationId xmlns:p14="http://schemas.microsoft.com/office/powerpoint/2010/main" val="1789783783"/>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nvPr>
        </p:nvSpPr>
        <p:spPr>
          <a:xfrm>
            <a:off x="1187450" y="692150"/>
            <a:ext cx="7772400" cy="649288"/>
          </a:xfrm>
        </p:spPr>
        <p:txBody>
          <a:bodyPr/>
          <a:lstStyle/>
          <a:p>
            <a:r>
              <a:rPr lang="fr-FR" sz="2000" cap="none">
                <a:latin typeface="Calibri" charset="0"/>
              </a:rPr>
              <a:t>LIEN ENTRE LES PROBLÉMATIQUES PROPOSÉES ET LES COMPÉTENCES </a:t>
            </a:r>
          </a:p>
        </p:txBody>
      </p:sp>
      <p:graphicFrame>
        <p:nvGraphicFramePr>
          <p:cNvPr id="4" name="Tableau 3"/>
          <p:cNvGraphicFramePr>
            <a:graphicFrameLocks noGrp="1"/>
          </p:cNvGraphicFramePr>
          <p:nvPr/>
        </p:nvGraphicFramePr>
        <p:xfrm>
          <a:off x="516652" y="1600200"/>
          <a:ext cx="8110695" cy="4525962"/>
        </p:xfrm>
        <a:graphic>
          <a:graphicData uri="http://schemas.openxmlformats.org/drawingml/2006/table">
            <a:tbl>
              <a:tblPr/>
              <a:tblGrid>
                <a:gridCol w="4691008">
                  <a:extLst>
                    <a:ext uri="{9D8B030D-6E8A-4147-A177-3AD203B41FA5}">
                      <a16:colId xmlns:a16="http://schemas.microsoft.com/office/drawing/2014/main" val="20000"/>
                    </a:ext>
                  </a:extLst>
                </a:gridCol>
                <a:gridCol w="410363">
                  <a:extLst>
                    <a:ext uri="{9D8B030D-6E8A-4147-A177-3AD203B41FA5}">
                      <a16:colId xmlns:a16="http://schemas.microsoft.com/office/drawing/2014/main" val="20001"/>
                    </a:ext>
                  </a:extLst>
                </a:gridCol>
                <a:gridCol w="410363">
                  <a:extLst>
                    <a:ext uri="{9D8B030D-6E8A-4147-A177-3AD203B41FA5}">
                      <a16:colId xmlns:a16="http://schemas.microsoft.com/office/drawing/2014/main" val="20002"/>
                    </a:ext>
                  </a:extLst>
                </a:gridCol>
                <a:gridCol w="185065">
                  <a:extLst>
                    <a:ext uri="{9D8B030D-6E8A-4147-A177-3AD203B41FA5}">
                      <a16:colId xmlns:a16="http://schemas.microsoft.com/office/drawing/2014/main" val="20003"/>
                    </a:ext>
                  </a:extLst>
                </a:gridCol>
                <a:gridCol w="603474">
                  <a:extLst>
                    <a:ext uri="{9D8B030D-6E8A-4147-A177-3AD203B41FA5}">
                      <a16:colId xmlns:a16="http://schemas.microsoft.com/office/drawing/2014/main" val="20004"/>
                    </a:ext>
                  </a:extLst>
                </a:gridCol>
                <a:gridCol w="603474">
                  <a:extLst>
                    <a:ext uri="{9D8B030D-6E8A-4147-A177-3AD203B41FA5}">
                      <a16:colId xmlns:a16="http://schemas.microsoft.com/office/drawing/2014/main" val="20005"/>
                    </a:ext>
                  </a:extLst>
                </a:gridCol>
                <a:gridCol w="603474">
                  <a:extLst>
                    <a:ext uri="{9D8B030D-6E8A-4147-A177-3AD203B41FA5}">
                      <a16:colId xmlns:a16="http://schemas.microsoft.com/office/drawing/2014/main" val="20006"/>
                    </a:ext>
                  </a:extLst>
                </a:gridCol>
                <a:gridCol w="603474">
                  <a:extLst>
                    <a:ext uri="{9D8B030D-6E8A-4147-A177-3AD203B41FA5}">
                      <a16:colId xmlns:a16="http://schemas.microsoft.com/office/drawing/2014/main" val="20007"/>
                    </a:ext>
                  </a:extLst>
                </a:gridCol>
              </a:tblGrid>
              <a:tr h="3194797">
                <a:tc>
                  <a:txBody>
                    <a:bodyPr/>
                    <a:lstStyle/>
                    <a:p>
                      <a:pPr algn="ctr" fontAlgn="ctr"/>
                      <a:r>
                        <a:rPr lang="fr-FR" sz="1900" b="1" i="0" u="none" strike="noStrike">
                          <a:solidFill>
                            <a:srgbClr val="000000"/>
                          </a:solidFill>
                          <a:effectLst/>
                          <a:latin typeface="Arial"/>
                        </a:rPr>
                        <a:t>Problématiques / compétences                                     Cycle 4</a:t>
                      </a:r>
                    </a:p>
                  </a:txBody>
                  <a:tcPr marL="8068" marR="8068" marT="806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800" b="1" i="0" u="none" strike="noStrike">
                          <a:solidFill>
                            <a:srgbClr val="000000"/>
                          </a:solidFill>
                          <a:effectLst/>
                          <a:latin typeface="Arial"/>
                        </a:rPr>
                        <a:t>Séquences en attente de placement</a:t>
                      </a:r>
                    </a:p>
                  </a:txBody>
                  <a:tcPr marL="8068" marR="8068" marT="8068"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900" b="1" i="0" u="none" strike="noStrike">
                          <a:solidFill>
                            <a:srgbClr val="000000"/>
                          </a:solidFill>
                          <a:effectLst/>
                          <a:latin typeface="Arial"/>
                        </a:rPr>
                        <a:t>Chronologie dans la progression</a:t>
                      </a:r>
                    </a:p>
                  </a:txBody>
                  <a:tcPr marL="8068" marR="8068" marT="8068"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D5B4"/>
                    </a:solidFill>
                  </a:tcPr>
                </a:tc>
                <a:tc>
                  <a:txBody>
                    <a:bodyPr/>
                    <a:lstStyle/>
                    <a:p>
                      <a:pPr algn="ctr" fontAlgn="ctr"/>
                      <a:r>
                        <a:rPr lang="fr-FR" sz="900" b="1" i="0" u="none" strike="noStrike">
                          <a:solidFill>
                            <a:srgbClr val="000000"/>
                          </a:solidFill>
                          <a:effectLst/>
                          <a:latin typeface="Arial"/>
                        </a:rPr>
                        <a:t>Nombre de compétences développées</a:t>
                      </a:r>
                    </a:p>
                  </a:txBody>
                  <a:tcPr marL="8068" marR="8068" marT="8068"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92D050"/>
                    </a:solidFill>
                  </a:tcPr>
                </a:tc>
                <a:tc>
                  <a:txBody>
                    <a:bodyPr/>
                    <a:lstStyle/>
                    <a:p>
                      <a:pPr algn="l" fontAlgn="b"/>
                      <a:r>
                        <a:rPr lang="fr-FR" sz="900" b="0" i="0" u="none" strike="noStrike">
                          <a:solidFill>
                            <a:srgbClr val="00000A"/>
                          </a:solidFill>
                          <a:effectLst/>
                          <a:latin typeface="Arial"/>
                        </a:rPr>
                        <a:t>Rechercher des solutions techniques à un problème posé, expliciter ses choix et les communiquer en argumentant. </a:t>
                      </a:r>
                    </a:p>
                  </a:txBody>
                  <a:tcPr marL="8068" marR="8068" marT="806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fr-FR" sz="900" b="0" i="0" u="none" strike="noStrike">
                          <a:solidFill>
                            <a:srgbClr val="000000"/>
                          </a:solidFill>
                          <a:effectLst/>
                          <a:latin typeface="Arial"/>
                        </a:rPr>
                        <a:t>Identifier un besoin et énoncer un problème technique, identifier les conditions, contraintes (normes et règlements) et ressources correspondantes.</a:t>
                      </a:r>
                    </a:p>
                  </a:txBody>
                  <a:tcPr marL="8068" marR="8068" marT="806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fr-FR" sz="900" b="0" i="0" u="none" strike="noStrike">
                          <a:solidFill>
                            <a:srgbClr val="000000"/>
                          </a:solidFill>
                          <a:effectLst/>
                          <a:latin typeface="Arial"/>
                        </a:rPr>
                        <a:t>Identifier le(s) matériau(x), les flux d’énergie et d’information dans le cadre d’une production technique sur un objet et décrire les transformations qui s’opèrent.</a:t>
                      </a:r>
                    </a:p>
                  </a:txBody>
                  <a:tcPr marL="8068" marR="8068" marT="806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fr-FR" sz="900" b="0" i="0" u="none" strike="noStrike">
                          <a:solidFill>
                            <a:srgbClr val="000000"/>
                          </a:solidFill>
                          <a:effectLst/>
                          <a:latin typeface="Arial"/>
                        </a:rPr>
                        <a:t>S’approprier un cahier des charges.</a:t>
                      </a:r>
                    </a:p>
                  </a:txBody>
                  <a:tcPr marL="8068" marR="8068" marT="806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00"/>
                  </a:ext>
                </a:extLst>
              </a:tr>
              <a:tr h="161353">
                <a:tc>
                  <a:txBody>
                    <a:bodyPr/>
                    <a:lstStyle/>
                    <a:p>
                      <a:pPr algn="ctr" fontAlgn="b"/>
                      <a:r>
                        <a:rPr lang="fr-FR" sz="900" b="1" i="0" u="none" strike="noStrike">
                          <a:solidFill>
                            <a:srgbClr val="000000"/>
                          </a:solidFill>
                          <a:effectLst/>
                          <a:latin typeface="Arial"/>
                        </a:rPr>
                        <a:t>Problématiques proposées                       Cycle 4</a:t>
                      </a:r>
                    </a:p>
                  </a:txBody>
                  <a:tcPr marL="8068" marR="8068" marT="806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E9D9"/>
                    </a:solidFill>
                  </a:tcPr>
                </a:tc>
                <a:tc>
                  <a:txBody>
                    <a:bodyPr/>
                    <a:lstStyle/>
                    <a:p>
                      <a:pPr algn="ctr" fontAlgn="b"/>
                      <a:r>
                        <a:rPr lang="fr-FR" sz="900" b="1" i="0" u="none" strike="noStrike">
                          <a:solidFill>
                            <a:srgbClr val="000000"/>
                          </a:solidFill>
                          <a:effectLst/>
                          <a:latin typeface="Arial"/>
                        </a:rPr>
                        <a:t> </a:t>
                      </a:r>
                    </a:p>
                  </a:txBody>
                  <a:tcPr marL="8068" marR="8068" marT="806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E9D9"/>
                    </a:solidFill>
                  </a:tcPr>
                </a:tc>
                <a:tc>
                  <a:txBody>
                    <a:bodyPr/>
                    <a:lstStyle/>
                    <a:p>
                      <a:pPr algn="ctr" fontAlgn="b"/>
                      <a:r>
                        <a:rPr lang="fr-FR" sz="900" b="1" i="0" u="none" strike="noStrike">
                          <a:solidFill>
                            <a:srgbClr val="000000"/>
                          </a:solidFill>
                          <a:effectLst/>
                          <a:latin typeface="Arial"/>
                        </a:rPr>
                        <a:t> </a:t>
                      </a:r>
                    </a:p>
                  </a:txBody>
                  <a:tcPr marL="8068" marR="8068" marT="806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E9D9"/>
                    </a:solidFill>
                  </a:tcPr>
                </a:tc>
                <a:tc>
                  <a:txBody>
                    <a:bodyPr/>
                    <a:lstStyle/>
                    <a:p>
                      <a:pPr algn="ctr" fontAlgn="b"/>
                      <a:r>
                        <a:rPr lang="fr-FR" sz="900" b="0" i="0" u="none" strike="noStrike">
                          <a:solidFill>
                            <a:srgbClr val="000000"/>
                          </a:solidFill>
                          <a:effectLst/>
                          <a:latin typeface="Arial"/>
                        </a:rPr>
                        <a:t> </a:t>
                      </a:r>
                    </a:p>
                  </a:txBody>
                  <a:tcPr marL="8068" marR="8068" marT="806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92D050"/>
                    </a:solidFill>
                  </a:tcPr>
                </a:tc>
                <a:tc>
                  <a:txBody>
                    <a:bodyPr/>
                    <a:lstStyle/>
                    <a:p>
                      <a:pPr algn="ctr" fontAlgn="t"/>
                      <a:r>
                        <a:rPr lang="fr-FR" sz="900" b="0" i="0" u="none" strike="noStrike">
                          <a:solidFill>
                            <a:srgbClr val="000000"/>
                          </a:solidFill>
                          <a:effectLst/>
                          <a:latin typeface="Arial"/>
                        </a:rPr>
                        <a:t>CT 1.3</a:t>
                      </a:r>
                    </a:p>
                  </a:txBody>
                  <a:tcPr marL="8068" marR="8068" marT="8068"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t"/>
                      <a:r>
                        <a:rPr lang="fr-FR" sz="900" b="0" i="0" u="none" strike="noStrike">
                          <a:solidFill>
                            <a:srgbClr val="000000"/>
                          </a:solidFill>
                          <a:effectLst/>
                          <a:latin typeface="Arial"/>
                        </a:rPr>
                        <a:t>CT 2.1</a:t>
                      </a:r>
                    </a:p>
                  </a:txBody>
                  <a:tcPr marL="8068" marR="8068" marT="8068"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t"/>
                      <a:r>
                        <a:rPr lang="fr-FR" sz="900" b="0" i="0" u="none" strike="noStrike">
                          <a:solidFill>
                            <a:srgbClr val="000000"/>
                          </a:solidFill>
                          <a:effectLst/>
                          <a:latin typeface="Arial"/>
                        </a:rPr>
                        <a:t>CT 2.2</a:t>
                      </a:r>
                    </a:p>
                  </a:txBody>
                  <a:tcPr marL="8068" marR="8068" marT="8068"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t"/>
                      <a:r>
                        <a:rPr lang="fr-FR" sz="900" b="0" i="0" u="none" strike="noStrike">
                          <a:solidFill>
                            <a:srgbClr val="000000"/>
                          </a:solidFill>
                          <a:effectLst/>
                          <a:latin typeface="Arial"/>
                        </a:rPr>
                        <a:t>CT 2.3</a:t>
                      </a:r>
                    </a:p>
                  </a:txBody>
                  <a:tcPr marL="8068" marR="8068" marT="8068"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001"/>
                  </a:ext>
                </a:extLst>
              </a:tr>
              <a:tr h="153286">
                <a:tc>
                  <a:txBody>
                    <a:bodyPr/>
                    <a:lstStyle/>
                    <a:p>
                      <a:pPr algn="ctr" fontAlgn="b"/>
                      <a:r>
                        <a:rPr lang="fr-FR" sz="900" b="0" i="0" u="none" strike="noStrike">
                          <a:solidFill>
                            <a:srgbClr val="000000"/>
                          </a:solidFill>
                          <a:effectLst/>
                          <a:latin typeface="Arial"/>
                        </a:rPr>
                        <a:t> </a:t>
                      </a:r>
                    </a:p>
                  </a:txBody>
                  <a:tcPr marL="8068" marR="8068" marT="8068"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b"/>
                      <a:r>
                        <a:rPr lang="fr-FR" sz="900" b="0" i="0" u="none" strike="noStrike">
                          <a:solidFill>
                            <a:srgbClr val="000000"/>
                          </a:solidFill>
                          <a:effectLst/>
                          <a:latin typeface="Arial"/>
                        </a:rPr>
                        <a:t> </a:t>
                      </a:r>
                    </a:p>
                  </a:txBody>
                  <a:tcPr marL="8068" marR="8068" marT="8068"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l" fontAlgn="b"/>
                      <a:r>
                        <a:rPr lang="fr-FR" sz="900" b="0" i="0" u="none" strike="noStrike">
                          <a:solidFill>
                            <a:srgbClr val="000000"/>
                          </a:solidFill>
                          <a:effectLst/>
                          <a:latin typeface="Arial"/>
                        </a:rPr>
                        <a:t> </a:t>
                      </a:r>
                    </a:p>
                  </a:txBody>
                  <a:tcPr marL="8068" marR="8068" marT="8068" marB="0" anchor="b">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b"/>
                      <a:r>
                        <a:rPr lang="fr-FR" sz="900" b="0" i="0" u="none" strike="noStrike">
                          <a:solidFill>
                            <a:srgbClr val="000000"/>
                          </a:solidFill>
                          <a:effectLst/>
                          <a:latin typeface="Arial"/>
                        </a:rPr>
                        <a:t> </a:t>
                      </a:r>
                    </a:p>
                  </a:txBody>
                  <a:tcPr marL="8068" marR="8068" marT="806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fr-FR" sz="900" b="0" i="0" u="none" strike="noStrike">
                          <a:solidFill>
                            <a:srgbClr val="000000"/>
                          </a:solidFill>
                          <a:effectLst/>
                          <a:latin typeface="Arial"/>
                        </a:rPr>
                        <a:t>8</a:t>
                      </a:r>
                    </a:p>
                  </a:txBody>
                  <a:tcPr marL="8068" marR="8068" marT="806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fr-FR" sz="900" b="0" i="0" u="none" strike="noStrike">
                          <a:solidFill>
                            <a:srgbClr val="000000"/>
                          </a:solidFill>
                          <a:effectLst/>
                          <a:latin typeface="Arial"/>
                        </a:rPr>
                        <a:t>9</a:t>
                      </a:r>
                    </a:p>
                  </a:txBody>
                  <a:tcPr marL="8068" marR="8068" marT="806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fr-FR" sz="900" b="0" i="0" u="none" strike="noStrike">
                          <a:solidFill>
                            <a:srgbClr val="000000"/>
                          </a:solidFill>
                          <a:effectLst/>
                          <a:latin typeface="Arial"/>
                        </a:rPr>
                        <a:t>6</a:t>
                      </a:r>
                    </a:p>
                  </a:txBody>
                  <a:tcPr marL="8068" marR="8068" marT="806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fr-FR" sz="900" b="0" i="0" u="none" strike="noStrike">
                          <a:solidFill>
                            <a:srgbClr val="000000"/>
                          </a:solidFill>
                          <a:effectLst/>
                          <a:latin typeface="Arial"/>
                        </a:rPr>
                        <a:t>8</a:t>
                      </a:r>
                    </a:p>
                  </a:txBody>
                  <a:tcPr marL="8068" marR="8068" marT="806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extLst>
                  <a:ext uri="{0D108BD9-81ED-4DB2-BD59-A6C34878D82A}">
                    <a16:rowId xmlns:a16="http://schemas.microsoft.com/office/drawing/2014/main" val="10002"/>
                  </a:ext>
                </a:extLst>
              </a:tr>
              <a:tr h="169421">
                <a:tc>
                  <a:txBody>
                    <a:bodyPr/>
                    <a:lstStyle/>
                    <a:p>
                      <a:pPr algn="l" fontAlgn="b"/>
                      <a:r>
                        <a:rPr lang="fr-FR" sz="900" b="0" i="0" u="none" strike="noStrike">
                          <a:solidFill>
                            <a:srgbClr val="000000"/>
                          </a:solidFill>
                          <a:effectLst/>
                          <a:latin typeface="Arial"/>
                        </a:rPr>
                        <a:t>Comment aménager une salle de spectacle accueillant tout public et en toute sécurité ?</a:t>
                      </a:r>
                    </a:p>
                  </a:txBody>
                  <a:tcPr marL="8068" marR="8068" marT="806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8DB4E2"/>
                    </a:solidFill>
                  </a:tcPr>
                </a:tc>
                <a:tc>
                  <a:txBody>
                    <a:bodyPr/>
                    <a:lstStyle/>
                    <a:p>
                      <a:pPr algn="ctr" fontAlgn="ctr"/>
                      <a:r>
                        <a:rPr lang="fr-FR" sz="900" b="0" i="0" u="none" strike="noStrike">
                          <a:solidFill>
                            <a:srgbClr val="000000"/>
                          </a:solidFill>
                          <a:effectLst/>
                          <a:latin typeface="Arial"/>
                        </a:rPr>
                        <a:t> </a:t>
                      </a:r>
                    </a:p>
                  </a:txBody>
                  <a:tcPr marL="8068" marR="8068" marT="806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endParaRPr lang="fr-FR" sz="900" b="0" i="0" u="none" strike="noStrike">
                        <a:solidFill>
                          <a:srgbClr val="000000"/>
                        </a:solidFill>
                        <a:effectLst/>
                        <a:latin typeface="Arial"/>
                      </a:endParaRPr>
                    </a:p>
                  </a:txBody>
                  <a:tcPr marL="8068" marR="8068" marT="806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tcPr>
                </a:tc>
                <a:tc>
                  <a:txBody>
                    <a:bodyPr/>
                    <a:lstStyle/>
                    <a:p>
                      <a:pPr algn="ctr" fontAlgn="b"/>
                      <a:r>
                        <a:rPr lang="fr-FR" sz="900" b="0" i="0" u="none" strike="noStrike">
                          <a:solidFill>
                            <a:srgbClr val="000000"/>
                          </a:solidFill>
                          <a:effectLst/>
                          <a:latin typeface="Arial"/>
                        </a:rPr>
                        <a:t>3</a:t>
                      </a:r>
                    </a:p>
                  </a:txBody>
                  <a:tcPr marL="8068" marR="8068" marT="806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92D050"/>
                    </a:solidFill>
                  </a:tcPr>
                </a:tc>
                <a:tc>
                  <a:txBody>
                    <a:bodyPr/>
                    <a:lstStyle/>
                    <a:p>
                      <a:pPr algn="ctr" fontAlgn="ctr"/>
                      <a:r>
                        <a:rPr lang="fr-FR" sz="900" b="0" i="0" u="none" strike="noStrike">
                          <a:solidFill>
                            <a:srgbClr val="000000"/>
                          </a:solidFill>
                          <a:effectLst/>
                          <a:latin typeface="Calibri"/>
                        </a:rPr>
                        <a:t>x</a:t>
                      </a:r>
                    </a:p>
                  </a:txBody>
                  <a:tcPr marL="8068" marR="8068" marT="806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900" b="0" i="0" u="none" strike="noStrike">
                          <a:solidFill>
                            <a:srgbClr val="000000"/>
                          </a:solidFill>
                          <a:effectLst/>
                          <a:latin typeface="Calibri"/>
                        </a:rPr>
                        <a:t>x</a:t>
                      </a:r>
                    </a:p>
                  </a:txBody>
                  <a:tcPr marL="8068" marR="8068" marT="806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900" b="0" i="0" u="none" strike="noStrike">
                          <a:solidFill>
                            <a:srgbClr val="000000"/>
                          </a:solidFill>
                          <a:effectLst/>
                          <a:latin typeface="Calibri"/>
                        </a:rPr>
                        <a:t> </a:t>
                      </a:r>
                    </a:p>
                  </a:txBody>
                  <a:tcPr marL="8068" marR="8068" marT="806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900" b="0" i="0" u="none" strike="noStrike">
                          <a:solidFill>
                            <a:srgbClr val="000000"/>
                          </a:solidFill>
                          <a:effectLst/>
                          <a:latin typeface="Calibri"/>
                        </a:rPr>
                        <a:t> </a:t>
                      </a:r>
                    </a:p>
                  </a:txBody>
                  <a:tcPr marL="8068" marR="8068" marT="806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3"/>
                  </a:ext>
                </a:extLst>
              </a:tr>
              <a:tr h="169421">
                <a:tc>
                  <a:txBody>
                    <a:bodyPr/>
                    <a:lstStyle/>
                    <a:p>
                      <a:pPr algn="l" fontAlgn="b"/>
                      <a:r>
                        <a:rPr lang="fr-FR" sz="900" b="0" i="0" u="none" strike="noStrike">
                          <a:solidFill>
                            <a:srgbClr val="000000"/>
                          </a:solidFill>
                          <a:effectLst/>
                          <a:latin typeface="Arial"/>
                        </a:rPr>
                        <a:t>Comment aménager un terrain de camping avec des mobilhomes ?</a:t>
                      </a:r>
                    </a:p>
                  </a:txBody>
                  <a:tcPr marL="8068" marR="8068" marT="806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8DB4E2"/>
                    </a:solidFill>
                  </a:tcPr>
                </a:tc>
                <a:tc>
                  <a:txBody>
                    <a:bodyPr/>
                    <a:lstStyle/>
                    <a:p>
                      <a:pPr algn="ctr" fontAlgn="ctr"/>
                      <a:r>
                        <a:rPr lang="fr-FR" sz="900" b="0" i="0" u="none" strike="noStrike">
                          <a:solidFill>
                            <a:srgbClr val="000000"/>
                          </a:solidFill>
                          <a:effectLst/>
                          <a:latin typeface="Arial"/>
                        </a:rPr>
                        <a:t> </a:t>
                      </a:r>
                    </a:p>
                  </a:txBody>
                  <a:tcPr marL="8068" marR="8068" marT="806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endParaRPr lang="fr-FR" sz="900" b="0" i="0" u="none" strike="noStrike">
                        <a:solidFill>
                          <a:srgbClr val="000000"/>
                        </a:solidFill>
                        <a:effectLst/>
                        <a:latin typeface="Arial"/>
                      </a:endParaRPr>
                    </a:p>
                  </a:txBody>
                  <a:tcPr marL="8068" marR="8068" marT="806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tcPr>
                </a:tc>
                <a:tc>
                  <a:txBody>
                    <a:bodyPr/>
                    <a:lstStyle/>
                    <a:p>
                      <a:pPr algn="ctr" fontAlgn="b"/>
                      <a:r>
                        <a:rPr lang="fr-FR" sz="900" b="0" i="0" u="none" strike="noStrike">
                          <a:solidFill>
                            <a:srgbClr val="000000"/>
                          </a:solidFill>
                          <a:effectLst/>
                          <a:latin typeface="Arial"/>
                        </a:rPr>
                        <a:t>4</a:t>
                      </a:r>
                    </a:p>
                  </a:txBody>
                  <a:tcPr marL="8068" marR="8068" marT="806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92D050"/>
                    </a:solidFill>
                  </a:tcPr>
                </a:tc>
                <a:tc>
                  <a:txBody>
                    <a:bodyPr/>
                    <a:lstStyle/>
                    <a:p>
                      <a:pPr algn="ctr" fontAlgn="ctr"/>
                      <a:r>
                        <a:rPr lang="fr-FR" sz="900" b="0" i="0" u="none" strike="noStrike">
                          <a:solidFill>
                            <a:srgbClr val="000000"/>
                          </a:solidFill>
                          <a:effectLst/>
                          <a:latin typeface="Calibri"/>
                        </a:rPr>
                        <a:t> </a:t>
                      </a:r>
                    </a:p>
                  </a:txBody>
                  <a:tcPr marL="8068" marR="8068" marT="806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900" b="0" i="0" u="none" strike="noStrike">
                          <a:solidFill>
                            <a:srgbClr val="000000"/>
                          </a:solidFill>
                          <a:effectLst/>
                          <a:latin typeface="Calibri"/>
                        </a:rPr>
                        <a:t>x</a:t>
                      </a:r>
                    </a:p>
                  </a:txBody>
                  <a:tcPr marL="8068" marR="8068" marT="806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900" b="0" i="0" u="none" strike="noStrike">
                          <a:solidFill>
                            <a:srgbClr val="000000"/>
                          </a:solidFill>
                          <a:effectLst/>
                          <a:latin typeface="Calibri"/>
                        </a:rPr>
                        <a:t> </a:t>
                      </a:r>
                    </a:p>
                  </a:txBody>
                  <a:tcPr marL="8068" marR="8068" marT="806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900" b="0" i="0" u="none" strike="noStrike">
                          <a:solidFill>
                            <a:srgbClr val="000000"/>
                          </a:solidFill>
                          <a:effectLst/>
                          <a:latin typeface="Calibri"/>
                        </a:rPr>
                        <a:t>x</a:t>
                      </a:r>
                    </a:p>
                  </a:txBody>
                  <a:tcPr marL="8068" marR="8068" marT="806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4"/>
                  </a:ext>
                </a:extLst>
              </a:tr>
              <a:tr h="169421">
                <a:tc>
                  <a:txBody>
                    <a:bodyPr/>
                    <a:lstStyle/>
                    <a:p>
                      <a:pPr algn="l" fontAlgn="b"/>
                      <a:r>
                        <a:rPr lang="fr-FR" sz="900" b="0" i="0" u="none" strike="noStrike">
                          <a:solidFill>
                            <a:srgbClr val="000000"/>
                          </a:solidFill>
                          <a:effectLst/>
                          <a:latin typeface="Arial"/>
                        </a:rPr>
                        <a:t>Comment aménager un stade ?</a:t>
                      </a:r>
                    </a:p>
                  </a:txBody>
                  <a:tcPr marL="8068" marR="8068" marT="806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8DB4E2"/>
                    </a:solidFill>
                  </a:tcPr>
                </a:tc>
                <a:tc>
                  <a:txBody>
                    <a:bodyPr/>
                    <a:lstStyle/>
                    <a:p>
                      <a:pPr algn="ctr" fontAlgn="ctr"/>
                      <a:r>
                        <a:rPr lang="fr-FR" sz="900" b="0" i="0" u="none" strike="noStrike">
                          <a:solidFill>
                            <a:srgbClr val="000000"/>
                          </a:solidFill>
                          <a:effectLst/>
                          <a:latin typeface="Arial"/>
                        </a:rPr>
                        <a:t> </a:t>
                      </a:r>
                    </a:p>
                  </a:txBody>
                  <a:tcPr marL="8068" marR="8068" marT="806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900" b="1" i="0" u="none" strike="noStrike">
                          <a:solidFill>
                            <a:srgbClr val="000000"/>
                          </a:solidFill>
                          <a:effectLst/>
                          <a:latin typeface="Arial"/>
                        </a:rPr>
                        <a:t>S9</a:t>
                      </a:r>
                    </a:p>
                  </a:txBody>
                  <a:tcPr marL="8068" marR="8068" marT="806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D5B4"/>
                    </a:solidFill>
                  </a:tcPr>
                </a:tc>
                <a:tc>
                  <a:txBody>
                    <a:bodyPr/>
                    <a:lstStyle/>
                    <a:p>
                      <a:pPr algn="ctr" fontAlgn="b"/>
                      <a:r>
                        <a:rPr lang="fr-FR" sz="900" b="0" i="0" u="none" strike="noStrike">
                          <a:solidFill>
                            <a:srgbClr val="000000"/>
                          </a:solidFill>
                          <a:effectLst/>
                          <a:latin typeface="Arial"/>
                        </a:rPr>
                        <a:t>4</a:t>
                      </a:r>
                    </a:p>
                  </a:txBody>
                  <a:tcPr marL="8068" marR="8068" marT="806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92D050"/>
                    </a:solidFill>
                  </a:tcPr>
                </a:tc>
                <a:tc>
                  <a:txBody>
                    <a:bodyPr/>
                    <a:lstStyle/>
                    <a:p>
                      <a:pPr algn="ctr" fontAlgn="ctr"/>
                      <a:r>
                        <a:rPr lang="fr-FR" sz="900" b="0" i="0" u="none" strike="noStrike">
                          <a:solidFill>
                            <a:srgbClr val="000000"/>
                          </a:solidFill>
                          <a:effectLst/>
                          <a:latin typeface="Calibri"/>
                        </a:rPr>
                        <a:t> </a:t>
                      </a:r>
                    </a:p>
                  </a:txBody>
                  <a:tcPr marL="8068" marR="8068" marT="806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900" b="0" i="0" u="none" strike="noStrike">
                          <a:solidFill>
                            <a:srgbClr val="000000"/>
                          </a:solidFill>
                          <a:effectLst/>
                          <a:latin typeface="Calibri"/>
                        </a:rPr>
                        <a:t>x</a:t>
                      </a:r>
                    </a:p>
                  </a:txBody>
                  <a:tcPr marL="8068" marR="8068" marT="806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900" b="0" i="0" u="none" strike="noStrike">
                          <a:solidFill>
                            <a:srgbClr val="000000"/>
                          </a:solidFill>
                          <a:effectLst/>
                          <a:latin typeface="Calibri"/>
                        </a:rPr>
                        <a:t> </a:t>
                      </a:r>
                    </a:p>
                  </a:txBody>
                  <a:tcPr marL="8068" marR="8068" marT="806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900" b="0" i="0" u="none" strike="noStrike">
                          <a:solidFill>
                            <a:srgbClr val="000000"/>
                          </a:solidFill>
                          <a:effectLst/>
                          <a:latin typeface="Calibri"/>
                        </a:rPr>
                        <a:t>x</a:t>
                      </a:r>
                    </a:p>
                  </a:txBody>
                  <a:tcPr marL="8068" marR="8068" marT="806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5"/>
                  </a:ext>
                </a:extLst>
              </a:tr>
              <a:tr h="169421">
                <a:tc>
                  <a:txBody>
                    <a:bodyPr/>
                    <a:lstStyle/>
                    <a:p>
                      <a:pPr algn="l" fontAlgn="b"/>
                      <a:r>
                        <a:rPr lang="fr-FR" sz="900" b="0" i="0" u="none" strike="noStrike">
                          <a:solidFill>
                            <a:srgbClr val="000000"/>
                          </a:solidFill>
                          <a:effectLst/>
                          <a:latin typeface="Arial"/>
                        </a:rPr>
                        <a:t>Comment aménager un espace urbain ?</a:t>
                      </a:r>
                    </a:p>
                  </a:txBody>
                  <a:tcPr marL="8068" marR="8068" marT="806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8DB4E2"/>
                    </a:solidFill>
                  </a:tcPr>
                </a:tc>
                <a:tc>
                  <a:txBody>
                    <a:bodyPr/>
                    <a:lstStyle/>
                    <a:p>
                      <a:pPr algn="ctr" fontAlgn="ctr"/>
                      <a:r>
                        <a:rPr lang="fr-FR" sz="900" b="0" i="0" u="none" strike="noStrike">
                          <a:solidFill>
                            <a:srgbClr val="000000"/>
                          </a:solidFill>
                          <a:effectLst/>
                          <a:latin typeface="Arial"/>
                        </a:rPr>
                        <a:t> </a:t>
                      </a:r>
                    </a:p>
                  </a:txBody>
                  <a:tcPr marL="8068" marR="8068" marT="806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900" b="0" i="0" u="none" strike="noStrike">
                          <a:solidFill>
                            <a:srgbClr val="000000"/>
                          </a:solidFill>
                          <a:effectLst/>
                          <a:latin typeface="Arial"/>
                        </a:rPr>
                        <a:t> </a:t>
                      </a:r>
                    </a:p>
                  </a:txBody>
                  <a:tcPr marL="8068" marR="8068" marT="806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900" b="0" i="0" u="none" strike="noStrike">
                          <a:solidFill>
                            <a:srgbClr val="000000"/>
                          </a:solidFill>
                          <a:effectLst/>
                          <a:latin typeface="Arial"/>
                        </a:rPr>
                        <a:t>4</a:t>
                      </a:r>
                    </a:p>
                  </a:txBody>
                  <a:tcPr marL="8068" marR="8068" marT="806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92D050"/>
                    </a:solidFill>
                  </a:tcPr>
                </a:tc>
                <a:tc>
                  <a:txBody>
                    <a:bodyPr/>
                    <a:lstStyle/>
                    <a:p>
                      <a:pPr algn="ctr" fontAlgn="ctr"/>
                      <a:r>
                        <a:rPr lang="fr-FR" sz="900" b="0" i="0" u="none" strike="noStrike">
                          <a:solidFill>
                            <a:srgbClr val="000000"/>
                          </a:solidFill>
                          <a:effectLst/>
                          <a:latin typeface="Calibri"/>
                        </a:rPr>
                        <a:t> </a:t>
                      </a:r>
                    </a:p>
                  </a:txBody>
                  <a:tcPr marL="8068" marR="8068" marT="806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900" b="0" i="0" u="none" strike="noStrike">
                          <a:solidFill>
                            <a:srgbClr val="000000"/>
                          </a:solidFill>
                          <a:effectLst/>
                          <a:latin typeface="Calibri"/>
                        </a:rPr>
                        <a:t>x</a:t>
                      </a:r>
                    </a:p>
                  </a:txBody>
                  <a:tcPr marL="8068" marR="8068" marT="806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900" b="0" i="0" u="none" strike="noStrike">
                          <a:solidFill>
                            <a:srgbClr val="000000"/>
                          </a:solidFill>
                          <a:effectLst/>
                          <a:latin typeface="Calibri"/>
                        </a:rPr>
                        <a:t> </a:t>
                      </a:r>
                    </a:p>
                  </a:txBody>
                  <a:tcPr marL="8068" marR="8068" marT="806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900" b="0" i="0" u="none" strike="noStrike">
                          <a:solidFill>
                            <a:srgbClr val="000000"/>
                          </a:solidFill>
                          <a:effectLst/>
                          <a:latin typeface="Calibri"/>
                        </a:rPr>
                        <a:t> </a:t>
                      </a:r>
                    </a:p>
                  </a:txBody>
                  <a:tcPr marL="8068" marR="8068" marT="806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6"/>
                  </a:ext>
                </a:extLst>
              </a:tr>
              <a:tr h="169421">
                <a:tc>
                  <a:txBody>
                    <a:bodyPr/>
                    <a:lstStyle/>
                    <a:p>
                      <a:pPr algn="l" fontAlgn="b"/>
                      <a:r>
                        <a:rPr lang="fr-FR" sz="900" b="0" i="0" u="none" strike="noStrike">
                          <a:solidFill>
                            <a:srgbClr val="000000"/>
                          </a:solidFill>
                          <a:effectLst/>
                          <a:latin typeface="Arial"/>
                        </a:rPr>
                        <a:t>Comment raccorder une route secondaire à une voie rapide ?</a:t>
                      </a:r>
                    </a:p>
                  </a:txBody>
                  <a:tcPr marL="8068" marR="8068" marT="806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8DB4E2"/>
                    </a:solidFill>
                  </a:tcPr>
                </a:tc>
                <a:tc>
                  <a:txBody>
                    <a:bodyPr/>
                    <a:lstStyle/>
                    <a:p>
                      <a:pPr algn="ctr" fontAlgn="ctr"/>
                      <a:r>
                        <a:rPr lang="fr-FR" sz="900" b="0" i="0" u="none" strike="noStrike">
                          <a:solidFill>
                            <a:srgbClr val="000000"/>
                          </a:solidFill>
                          <a:effectLst/>
                          <a:latin typeface="Arial"/>
                        </a:rPr>
                        <a:t> </a:t>
                      </a:r>
                    </a:p>
                  </a:txBody>
                  <a:tcPr marL="8068" marR="8068" marT="806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900" b="0" i="0" u="none" strike="noStrike">
                          <a:solidFill>
                            <a:srgbClr val="000000"/>
                          </a:solidFill>
                          <a:effectLst/>
                          <a:latin typeface="Arial"/>
                        </a:rPr>
                        <a:t> </a:t>
                      </a:r>
                    </a:p>
                  </a:txBody>
                  <a:tcPr marL="8068" marR="8068" marT="806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900" b="0" i="0" u="none" strike="noStrike">
                          <a:solidFill>
                            <a:srgbClr val="000000"/>
                          </a:solidFill>
                          <a:effectLst/>
                          <a:latin typeface="Arial"/>
                        </a:rPr>
                        <a:t>3</a:t>
                      </a:r>
                    </a:p>
                  </a:txBody>
                  <a:tcPr marL="8068" marR="8068" marT="806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92D050"/>
                    </a:solidFill>
                  </a:tcPr>
                </a:tc>
                <a:tc>
                  <a:txBody>
                    <a:bodyPr/>
                    <a:lstStyle/>
                    <a:p>
                      <a:pPr algn="ctr" fontAlgn="ctr"/>
                      <a:r>
                        <a:rPr lang="fr-FR" sz="900" b="0" i="0" u="none" strike="noStrike">
                          <a:solidFill>
                            <a:srgbClr val="000000"/>
                          </a:solidFill>
                          <a:effectLst/>
                          <a:latin typeface="Calibri"/>
                        </a:rPr>
                        <a:t> </a:t>
                      </a:r>
                    </a:p>
                  </a:txBody>
                  <a:tcPr marL="8068" marR="8068" marT="806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900" b="0" i="0" u="none" strike="noStrike">
                          <a:solidFill>
                            <a:srgbClr val="000000"/>
                          </a:solidFill>
                          <a:effectLst/>
                          <a:latin typeface="Calibri"/>
                        </a:rPr>
                        <a:t> </a:t>
                      </a:r>
                    </a:p>
                  </a:txBody>
                  <a:tcPr marL="8068" marR="8068" marT="806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900" b="0" i="0" u="none" strike="noStrike">
                          <a:solidFill>
                            <a:srgbClr val="000000"/>
                          </a:solidFill>
                          <a:effectLst/>
                          <a:latin typeface="Calibri"/>
                        </a:rPr>
                        <a:t> </a:t>
                      </a:r>
                    </a:p>
                  </a:txBody>
                  <a:tcPr marL="8068" marR="8068" marT="806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900" b="0" i="0" u="none" strike="noStrike">
                          <a:solidFill>
                            <a:srgbClr val="000000"/>
                          </a:solidFill>
                          <a:effectLst/>
                          <a:latin typeface="Calibri"/>
                        </a:rPr>
                        <a:t>x</a:t>
                      </a:r>
                    </a:p>
                  </a:txBody>
                  <a:tcPr marL="8068" marR="8068" marT="806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7"/>
                  </a:ext>
                </a:extLst>
              </a:tr>
              <a:tr h="169421">
                <a:tc>
                  <a:txBody>
                    <a:bodyPr/>
                    <a:lstStyle/>
                    <a:p>
                      <a:pPr algn="l" fontAlgn="b"/>
                      <a:r>
                        <a:rPr lang="fr-FR" sz="900" b="0" i="0" u="none" strike="noStrike">
                          <a:solidFill>
                            <a:srgbClr val="000000"/>
                          </a:solidFill>
                          <a:effectLst/>
                          <a:latin typeface="Arial"/>
                        </a:rPr>
                        <a:t>Comment intégrer un ouvrage bruyant en milieu urbain ?</a:t>
                      </a:r>
                    </a:p>
                  </a:txBody>
                  <a:tcPr marL="8068" marR="8068" marT="806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8DB4E2"/>
                    </a:solidFill>
                  </a:tcPr>
                </a:tc>
                <a:tc>
                  <a:txBody>
                    <a:bodyPr/>
                    <a:lstStyle/>
                    <a:p>
                      <a:pPr algn="ctr" fontAlgn="ctr"/>
                      <a:r>
                        <a:rPr lang="fr-FR" sz="900" b="0" i="0" u="none" strike="noStrike">
                          <a:solidFill>
                            <a:srgbClr val="000000"/>
                          </a:solidFill>
                          <a:effectLst/>
                          <a:latin typeface="Arial"/>
                        </a:rPr>
                        <a:t> </a:t>
                      </a:r>
                    </a:p>
                  </a:txBody>
                  <a:tcPr marL="8068" marR="8068" marT="806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900" b="1" i="0" u="none" strike="noStrike">
                          <a:solidFill>
                            <a:srgbClr val="000000"/>
                          </a:solidFill>
                          <a:effectLst/>
                          <a:latin typeface="Arial"/>
                        </a:rPr>
                        <a:t>S2</a:t>
                      </a:r>
                    </a:p>
                  </a:txBody>
                  <a:tcPr marL="8068" marR="8068" marT="806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D5B4"/>
                    </a:solidFill>
                  </a:tcPr>
                </a:tc>
                <a:tc>
                  <a:txBody>
                    <a:bodyPr/>
                    <a:lstStyle/>
                    <a:p>
                      <a:pPr algn="ctr" fontAlgn="b"/>
                      <a:r>
                        <a:rPr lang="fr-FR" sz="900" b="0" i="0" u="none" strike="noStrike">
                          <a:solidFill>
                            <a:srgbClr val="000000"/>
                          </a:solidFill>
                          <a:effectLst/>
                          <a:latin typeface="Arial"/>
                        </a:rPr>
                        <a:t>4</a:t>
                      </a:r>
                    </a:p>
                  </a:txBody>
                  <a:tcPr marL="8068" marR="8068" marT="806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92D050"/>
                    </a:solidFill>
                  </a:tcPr>
                </a:tc>
                <a:tc>
                  <a:txBody>
                    <a:bodyPr/>
                    <a:lstStyle/>
                    <a:p>
                      <a:pPr algn="ctr" fontAlgn="ctr"/>
                      <a:r>
                        <a:rPr lang="fr-FR" sz="900" b="0" i="0" u="none" strike="noStrike">
                          <a:solidFill>
                            <a:srgbClr val="000000"/>
                          </a:solidFill>
                          <a:effectLst/>
                          <a:latin typeface="Calibri"/>
                        </a:rPr>
                        <a:t> </a:t>
                      </a:r>
                    </a:p>
                  </a:txBody>
                  <a:tcPr marL="8068" marR="8068" marT="806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900" b="0" i="0" u="none" strike="noStrike">
                          <a:solidFill>
                            <a:srgbClr val="000000"/>
                          </a:solidFill>
                          <a:effectLst/>
                          <a:latin typeface="Calibri"/>
                        </a:rPr>
                        <a:t>x</a:t>
                      </a:r>
                    </a:p>
                  </a:txBody>
                  <a:tcPr marL="8068" marR="8068" marT="806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900" b="0" i="0" u="none" strike="noStrike">
                          <a:solidFill>
                            <a:srgbClr val="000000"/>
                          </a:solidFill>
                          <a:effectLst/>
                          <a:latin typeface="Calibri"/>
                        </a:rPr>
                        <a:t> </a:t>
                      </a:r>
                    </a:p>
                  </a:txBody>
                  <a:tcPr marL="8068" marR="8068" marT="806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900" b="0" i="0" u="none" strike="noStrike" dirty="0">
                          <a:solidFill>
                            <a:srgbClr val="000000"/>
                          </a:solidFill>
                          <a:effectLst/>
                          <a:latin typeface="Calibri"/>
                        </a:rPr>
                        <a:t>x</a:t>
                      </a:r>
                    </a:p>
                  </a:txBody>
                  <a:tcPr marL="8068" marR="8068" marT="806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8"/>
                  </a:ext>
                </a:extLst>
              </a:tr>
            </a:tbl>
          </a:graphicData>
        </a:graphic>
      </p:graphicFrame>
    </p:spTree>
    <p:extLst>
      <p:ext uri="{BB962C8B-B14F-4D97-AF65-F5344CB8AC3E}">
        <p14:creationId xmlns:p14="http://schemas.microsoft.com/office/powerpoint/2010/main" val="1360348169"/>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nvPr>
        </p:nvSpPr>
        <p:spPr>
          <a:xfrm>
            <a:off x="1835150" y="549275"/>
            <a:ext cx="6265863" cy="647700"/>
          </a:xfrm>
        </p:spPr>
        <p:txBody>
          <a:bodyPr/>
          <a:lstStyle/>
          <a:p>
            <a:r>
              <a:rPr lang="fr-FR" sz="2000" cap="none">
                <a:latin typeface="Calibri" charset="0"/>
              </a:rPr>
              <a:t>ETABLIR LA PROGRESSION SUR LA TOTALITÉ DU CYCLE</a:t>
            </a:r>
          </a:p>
        </p:txBody>
      </p:sp>
      <p:graphicFrame>
        <p:nvGraphicFramePr>
          <p:cNvPr id="4" name="Tableau 3"/>
          <p:cNvGraphicFramePr>
            <a:graphicFrameLocks noGrp="1"/>
          </p:cNvGraphicFramePr>
          <p:nvPr/>
        </p:nvGraphicFramePr>
        <p:xfrm>
          <a:off x="2195736" y="1772816"/>
          <a:ext cx="6606076" cy="4621061"/>
        </p:xfrm>
        <a:graphic>
          <a:graphicData uri="http://schemas.openxmlformats.org/drawingml/2006/table">
            <a:tbl>
              <a:tblPr/>
              <a:tblGrid>
                <a:gridCol w="433129">
                  <a:extLst>
                    <a:ext uri="{9D8B030D-6E8A-4147-A177-3AD203B41FA5}">
                      <a16:colId xmlns:a16="http://schemas.microsoft.com/office/drawing/2014/main" val="20000"/>
                    </a:ext>
                  </a:extLst>
                </a:gridCol>
                <a:gridCol w="1243499">
                  <a:extLst>
                    <a:ext uri="{9D8B030D-6E8A-4147-A177-3AD203B41FA5}">
                      <a16:colId xmlns:a16="http://schemas.microsoft.com/office/drawing/2014/main" val="20001"/>
                    </a:ext>
                  </a:extLst>
                </a:gridCol>
                <a:gridCol w="1244371">
                  <a:extLst>
                    <a:ext uri="{9D8B030D-6E8A-4147-A177-3AD203B41FA5}">
                      <a16:colId xmlns:a16="http://schemas.microsoft.com/office/drawing/2014/main" val="20002"/>
                    </a:ext>
                  </a:extLst>
                </a:gridCol>
                <a:gridCol w="199099">
                  <a:extLst>
                    <a:ext uri="{9D8B030D-6E8A-4147-A177-3AD203B41FA5}">
                      <a16:colId xmlns:a16="http://schemas.microsoft.com/office/drawing/2014/main" val="20003"/>
                    </a:ext>
                  </a:extLst>
                </a:gridCol>
                <a:gridCol w="199099">
                  <a:extLst>
                    <a:ext uri="{9D8B030D-6E8A-4147-A177-3AD203B41FA5}">
                      <a16:colId xmlns:a16="http://schemas.microsoft.com/office/drawing/2014/main" val="20004"/>
                    </a:ext>
                  </a:extLst>
                </a:gridCol>
                <a:gridCol w="199099">
                  <a:extLst>
                    <a:ext uri="{9D8B030D-6E8A-4147-A177-3AD203B41FA5}">
                      <a16:colId xmlns:a16="http://schemas.microsoft.com/office/drawing/2014/main" val="20005"/>
                    </a:ext>
                  </a:extLst>
                </a:gridCol>
                <a:gridCol w="199099">
                  <a:extLst>
                    <a:ext uri="{9D8B030D-6E8A-4147-A177-3AD203B41FA5}">
                      <a16:colId xmlns:a16="http://schemas.microsoft.com/office/drawing/2014/main" val="20006"/>
                    </a:ext>
                  </a:extLst>
                </a:gridCol>
                <a:gridCol w="59381">
                  <a:extLst>
                    <a:ext uri="{9D8B030D-6E8A-4147-A177-3AD203B41FA5}">
                      <a16:colId xmlns:a16="http://schemas.microsoft.com/office/drawing/2014/main" val="20007"/>
                    </a:ext>
                  </a:extLst>
                </a:gridCol>
                <a:gridCol w="94310">
                  <a:extLst>
                    <a:ext uri="{9D8B030D-6E8A-4147-A177-3AD203B41FA5}">
                      <a16:colId xmlns:a16="http://schemas.microsoft.com/office/drawing/2014/main" val="20008"/>
                    </a:ext>
                  </a:extLst>
                </a:gridCol>
                <a:gridCol w="94310">
                  <a:extLst>
                    <a:ext uri="{9D8B030D-6E8A-4147-A177-3AD203B41FA5}">
                      <a16:colId xmlns:a16="http://schemas.microsoft.com/office/drawing/2014/main" val="20009"/>
                    </a:ext>
                  </a:extLst>
                </a:gridCol>
                <a:gridCol w="94310">
                  <a:extLst>
                    <a:ext uri="{9D8B030D-6E8A-4147-A177-3AD203B41FA5}">
                      <a16:colId xmlns:a16="http://schemas.microsoft.com/office/drawing/2014/main" val="20010"/>
                    </a:ext>
                  </a:extLst>
                </a:gridCol>
                <a:gridCol w="94310">
                  <a:extLst>
                    <a:ext uri="{9D8B030D-6E8A-4147-A177-3AD203B41FA5}">
                      <a16:colId xmlns:a16="http://schemas.microsoft.com/office/drawing/2014/main" val="20011"/>
                    </a:ext>
                  </a:extLst>
                </a:gridCol>
                <a:gridCol w="94310">
                  <a:extLst>
                    <a:ext uri="{9D8B030D-6E8A-4147-A177-3AD203B41FA5}">
                      <a16:colId xmlns:a16="http://schemas.microsoft.com/office/drawing/2014/main" val="20012"/>
                    </a:ext>
                  </a:extLst>
                </a:gridCol>
                <a:gridCol w="94310">
                  <a:extLst>
                    <a:ext uri="{9D8B030D-6E8A-4147-A177-3AD203B41FA5}">
                      <a16:colId xmlns:a16="http://schemas.microsoft.com/office/drawing/2014/main" val="20013"/>
                    </a:ext>
                  </a:extLst>
                </a:gridCol>
                <a:gridCol w="94310">
                  <a:extLst>
                    <a:ext uri="{9D8B030D-6E8A-4147-A177-3AD203B41FA5}">
                      <a16:colId xmlns:a16="http://schemas.microsoft.com/office/drawing/2014/main" val="20014"/>
                    </a:ext>
                  </a:extLst>
                </a:gridCol>
                <a:gridCol w="94310">
                  <a:extLst>
                    <a:ext uri="{9D8B030D-6E8A-4147-A177-3AD203B41FA5}">
                      <a16:colId xmlns:a16="http://schemas.microsoft.com/office/drawing/2014/main" val="20015"/>
                    </a:ext>
                  </a:extLst>
                </a:gridCol>
                <a:gridCol w="94310">
                  <a:extLst>
                    <a:ext uri="{9D8B030D-6E8A-4147-A177-3AD203B41FA5}">
                      <a16:colId xmlns:a16="http://schemas.microsoft.com/office/drawing/2014/main" val="20016"/>
                    </a:ext>
                  </a:extLst>
                </a:gridCol>
                <a:gridCol w="94310">
                  <a:extLst>
                    <a:ext uri="{9D8B030D-6E8A-4147-A177-3AD203B41FA5}">
                      <a16:colId xmlns:a16="http://schemas.microsoft.com/office/drawing/2014/main" val="20017"/>
                    </a:ext>
                  </a:extLst>
                </a:gridCol>
                <a:gridCol w="94310">
                  <a:extLst>
                    <a:ext uri="{9D8B030D-6E8A-4147-A177-3AD203B41FA5}">
                      <a16:colId xmlns:a16="http://schemas.microsoft.com/office/drawing/2014/main" val="20018"/>
                    </a:ext>
                  </a:extLst>
                </a:gridCol>
                <a:gridCol w="94310">
                  <a:extLst>
                    <a:ext uri="{9D8B030D-6E8A-4147-A177-3AD203B41FA5}">
                      <a16:colId xmlns:a16="http://schemas.microsoft.com/office/drawing/2014/main" val="20019"/>
                    </a:ext>
                  </a:extLst>
                </a:gridCol>
                <a:gridCol w="94310">
                  <a:extLst>
                    <a:ext uri="{9D8B030D-6E8A-4147-A177-3AD203B41FA5}">
                      <a16:colId xmlns:a16="http://schemas.microsoft.com/office/drawing/2014/main" val="20020"/>
                    </a:ext>
                  </a:extLst>
                </a:gridCol>
                <a:gridCol w="94310">
                  <a:extLst>
                    <a:ext uri="{9D8B030D-6E8A-4147-A177-3AD203B41FA5}">
                      <a16:colId xmlns:a16="http://schemas.microsoft.com/office/drawing/2014/main" val="20021"/>
                    </a:ext>
                  </a:extLst>
                </a:gridCol>
                <a:gridCol w="94310">
                  <a:extLst>
                    <a:ext uri="{9D8B030D-6E8A-4147-A177-3AD203B41FA5}">
                      <a16:colId xmlns:a16="http://schemas.microsoft.com/office/drawing/2014/main" val="20022"/>
                    </a:ext>
                  </a:extLst>
                </a:gridCol>
                <a:gridCol w="94310">
                  <a:extLst>
                    <a:ext uri="{9D8B030D-6E8A-4147-A177-3AD203B41FA5}">
                      <a16:colId xmlns:a16="http://schemas.microsoft.com/office/drawing/2014/main" val="20023"/>
                    </a:ext>
                  </a:extLst>
                </a:gridCol>
                <a:gridCol w="94310">
                  <a:extLst>
                    <a:ext uri="{9D8B030D-6E8A-4147-A177-3AD203B41FA5}">
                      <a16:colId xmlns:a16="http://schemas.microsoft.com/office/drawing/2014/main" val="20024"/>
                    </a:ext>
                  </a:extLst>
                </a:gridCol>
                <a:gridCol w="94310">
                  <a:extLst>
                    <a:ext uri="{9D8B030D-6E8A-4147-A177-3AD203B41FA5}">
                      <a16:colId xmlns:a16="http://schemas.microsoft.com/office/drawing/2014/main" val="20025"/>
                    </a:ext>
                  </a:extLst>
                </a:gridCol>
                <a:gridCol w="94310">
                  <a:extLst>
                    <a:ext uri="{9D8B030D-6E8A-4147-A177-3AD203B41FA5}">
                      <a16:colId xmlns:a16="http://schemas.microsoft.com/office/drawing/2014/main" val="20026"/>
                    </a:ext>
                  </a:extLst>
                </a:gridCol>
                <a:gridCol w="94310">
                  <a:extLst>
                    <a:ext uri="{9D8B030D-6E8A-4147-A177-3AD203B41FA5}">
                      <a16:colId xmlns:a16="http://schemas.microsoft.com/office/drawing/2014/main" val="20027"/>
                    </a:ext>
                  </a:extLst>
                </a:gridCol>
                <a:gridCol w="94310">
                  <a:extLst>
                    <a:ext uri="{9D8B030D-6E8A-4147-A177-3AD203B41FA5}">
                      <a16:colId xmlns:a16="http://schemas.microsoft.com/office/drawing/2014/main" val="20028"/>
                    </a:ext>
                  </a:extLst>
                </a:gridCol>
                <a:gridCol w="94310">
                  <a:extLst>
                    <a:ext uri="{9D8B030D-6E8A-4147-A177-3AD203B41FA5}">
                      <a16:colId xmlns:a16="http://schemas.microsoft.com/office/drawing/2014/main" val="20029"/>
                    </a:ext>
                  </a:extLst>
                </a:gridCol>
                <a:gridCol w="94310">
                  <a:extLst>
                    <a:ext uri="{9D8B030D-6E8A-4147-A177-3AD203B41FA5}">
                      <a16:colId xmlns:a16="http://schemas.microsoft.com/office/drawing/2014/main" val="20030"/>
                    </a:ext>
                  </a:extLst>
                </a:gridCol>
                <a:gridCol w="94310">
                  <a:extLst>
                    <a:ext uri="{9D8B030D-6E8A-4147-A177-3AD203B41FA5}">
                      <a16:colId xmlns:a16="http://schemas.microsoft.com/office/drawing/2014/main" val="20031"/>
                    </a:ext>
                  </a:extLst>
                </a:gridCol>
                <a:gridCol w="94310">
                  <a:extLst>
                    <a:ext uri="{9D8B030D-6E8A-4147-A177-3AD203B41FA5}">
                      <a16:colId xmlns:a16="http://schemas.microsoft.com/office/drawing/2014/main" val="20032"/>
                    </a:ext>
                  </a:extLst>
                </a:gridCol>
                <a:gridCol w="94310">
                  <a:extLst>
                    <a:ext uri="{9D8B030D-6E8A-4147-A177-3AD203B41FA5}">
                      <a16:colId xmlns:a16="http://schemas.microsoft.com/office/drawing/2014/main" val="20033"/>
                    </a:ext>
                  </a:extLst>
                </a:gridCol>
                <a:gridCol w="94310">
                  <a:extLst>
                    <a:ext uri="{9D8B030D-6E8A-4147-A177-3AD203B41FA5}">
                      <a16:colId xmlns:a16="http://schemas.microsoft.com/office/drawing/2014/main" val="20034"/>
                    </a:ext>
                  </a:extLst>
                </a:gridCol>
                <a:gridCol w="94310">
                  <a:extLst>
                    <a:ext uri="{9D8B030D-6E8A-4147-A177-3AD203B41FA5}">
                      <a16:colId xmlns:a16="http://schemas.microsoft.com/office/drawing/2014/main" val="20035"/>
                    </a:ext>
                  </a:extLst>
                </a:gridCol>
                <a:gridCol w="94310">
                  <a:extLst>
                    <a:ext uri="{9D8B030D-6E8A-4147-A177-3AD203B41FA5}">
                      <a16:colId xmlns:a16="http://schemas.microsoft.com/office/drawing/2014/main" val="20036"/>
                    </a:ext>
                  </a:extLst>
                </a:gridCol>
                <a:gridCol w="94310">
                  <a:extLst>
                    <a:ext uri="{9D8B030D-6E8A-4147-A177-3AD203B41FA5}">
                      <a16:colId xmlns:a16="http://schemas.microsoft.com/office/drawing/2014/main" val="20037"/>
                    </a:ext>
                  </a:extLst>
                </a:gridCol>
              </a:tblGrid>
              <a:tr h="65073">
                <a:tc>
                  <a:txBody>
                    <a:bodyPr/>
                    <a:lstStyle/>
                    <a:p>
                      <a:pPr algn="l" fontAlgn="b"/>
                      <a:endParaRPr lang="fr-FR" sz="300" b="0" i="0" u="none" strike="noStrike" dirty="0">
                        <a:solidFill>
                          <a:srgbClr val="000000"/>
                        </a:solidFill>
                        <a:effectLst/>
                        <a:latin typeface="Calibri"/>
                      </a:endParaRPr>
                    </a:p>
                  </a:txBody>
                  <a:tcPr marL="2244" marR="2244" marT="2244" marB="0" anchor="b">
                    <a:lnL>
                      <a:noFill/>
                    </a:lnL>
                    <a:lnR>
                      <a:noFill/>
                    </a:lnR>
                    <a:lnT>
                      <a:noFill/>
                    </a:lnT>
                    <a:lnB>
                      <a:noFill/>
                    </a:lnB>
                  </a:tcPr>
                </a:tc>
                <a:tc>
                  <a:txBody>
                    <a:bodyPr/>
                    <a:lstStyle/>
                    <a:p>
                      <a:pPr algn="l" fontAlgn="b"/>
                      <a:endParaRPr lang="fr-FR" sz="300" b="0" i="0" u="none" strike="noStrike">
                        <a:solidFill>
                          <a:srgbClr val="000000"/>
                        </a:solidFill>
                        <a:effectLst/>
                        <a:latin typeface="Calibri"/>
                      </a:endParaRPr>
                    </a:p>
                  </a:txBody>
                  <a:tcPr marL="2244" marR="2244" marT="2244" marB="0" anchor="b">
                    <a:lnL>
                      <a:noFill/>
                    </a:lnL>
                    <a:lnR>
                      <a:noFill/>
                    </a:lnR>
                    <a:lnT>
                      <a:noFill/>
                    </a:lnT>
                    <a:lnB>
                      <a:noFill/>
                    </a:lnB>
                  </a:tcPr>
                </a:tc>
                <a:tc>
                  <a:txBody>
                    <a:bodyPr/>
                    <a:lstStyle/>
                    <a:p>
                      <a:pPr algn="l" fontAlgn="b"/>
                      <a:endParaRPr lang="fr-FR" sz="300" b="0" i="0" u="none" strike="noStrike">
                        <a:solidFill>
                          <a:srgbClr val="000000"/>
                        </a:solidFill>
                        <a:effectLst/>
                        <a:latin typeface="Calibri"/>
                      </a:endParaRPr>
                    </a:p>
                  </a:txBody>
                  <a:tcPr marL="2244" marR="2244" marT="2244" marB="0" anchor="b">
                    <a:lnL>
                      <a:noFill/>
                    </a:lnL>
                    <a:lnR>
                      <a:noFill/>
                    </a:lnR>
                    <a:lnT>
                      <a:noFill/>
                    </a:lnT>
                    <a:lnB>
                      <a:noFill/>
                    </a:lnB>
                  </a:tcPr>
                </a:tc>
                <a:tc>
                  <a:txBody>
                    <a:bodyPr/>
                    <a:lstStyle/>
                    <a:p>
                      <a:pPr algn="l" fontAlgn="b"/>
                      <a:endParaRPr lang="fr-FR" sz="300" b="0" i="0" u="none" strike="noStrike">
                        <a:solidFill>
                          <a:srgbClr val="000000"/>
                        </a:solidFill>
                        <a:effectLst/>
                        <a:latin typeface="Calibri"/>
                      </a:endParaRPr>
                    </a:p>
                  </a:txBody>
                  <a:tcPr marL="2244" marR="2244" marT="2244" marB="0" anchor="b">
                    <a:lnL>
                      <a:noFill/>
                    </a:lnL>
                    <a:lnR>
                      <a:noFill/>
                    </a:lnR>
                    <a:lnT>
                      <a:noFill/>
                    </a:lnT>
                    <a:lnB>
                      <a:noFill/>
                    </a:lnB>
                  </a:tcPr>
                </a:tc>
                <a:tc>
                  <a:txBody>
                    <a:bodyPr/>
                    <a:lstStyle/>
                    <a:p>
                      <a:pPr algn="l" fontAlgn="b"/>
                      <a:endParaRPr lang="fr-FR" sz="300" b="0" i="0" u="none" strike="noStrike">
                        <a:solidFill>
                          <a:srgbClr val="000000"/>
                        </a:solidFill>
                        <a:effectLst/>
                        <a:latin typeface="Calibri"/>
                      </a:endParaRPr>
                    </a:p>
                  </a:txBody>
                  <a:tcPr marL="2244" marR="2244" marT="2244" marB="0" anchor="b">
                    <a:lnL>
                      <a:noFill/>
                    </a:lnL>
                    <a:lnR>
                      <a:noFill/>
                    </a:lnR>
                    <a:lnT>
                      <a:noFill/>
                    </a:lnT>
                    <a:lnB>
                      <a:noFill/>
                    </a:lnB>
                  </a:tcPr>
                </a:tc>
                <a:tc>
                  <a:txBody>
                    <a:bodyPr/>
                    <a:lstStyle/>
                    <a:p>
                      <a:pPr algn="l" fontAlgn="b"/>
                      <a:endParaRPr lang="fr-FR" sz="300" b="0" i="0" u="none" strike="noStrike">
                        <a:solidFill>
                          <a:srgbClr val="000000"/>
                        </a:solidFill>
                        <a:effectLst/>
                        <a:latin typeface="Calibri"/>
                      </a:endParaRPr>
                    </a:p>
                  </a:txBody>
                  <a:tcPr marL="2244" marR="2244" marT="2244" marB="0" anchor="b">
                    <a:lnL>
                      <a:noFill/>
                    </a:lnL>
                    <a:lnR>
                      <a:noFill/>
                    </a:lnR>
                    <a:lnT>
                      <a:noFill/>
                    </a:lnT>
                    <a:lnB>
                      <a:noFill/>
                    </a:lnB>
                  </a:tcPr>
                </a:tc>
                <a:tc>
                  <a:txBody>
                    <a:bodyPr/>
                    <a:lstStyle/>
                    <a:p>
                      <a:pPr algn="l" fontAlgn="b"/>
                      <a:endParaRPr lang="fr-FR" sz="300" b="0" i="0" u="none" strike="noStrike">
                        <a:solidFill>
                          <a:srgbClr val="000000"/>
                        </a:solidFill>
                        <a:effectLst/>
                        <a:latin typeface="Calibri"/>
                      </a:endParaRPr>
                    </a:p>
                  </a:txBody>
                  <a:tcPr marL="2244" marR="2244" marT="2244" marB="0" anchor="b">
                    <a:lnL>
                      <a:noFill/>
                    </a:lnL>
                    <a:lnR>
                      <a:noFill/>
                    </a:lnR>
                    <a:lnT>
                      <a:noFill/>
                    </a:lnT>
                    <a:lnB>
                      <a:noFill/>
                    </a:lnB>
                  </a:tcPr>
                </a:tc>
                <a:tc>
                  <a:txBody>
                    <a:bodyPr/>
                    <a:lstStyle/>
                    <a:p>
                      <a:pPr algn="l" fontAlgn="b"/>
                      <a:endParaRPr lang="fr-FR" sz="300" b="0" i="0" u="none" strike="noStrike">
                        <a:solidFill>
                          <a:srgbClr val="000000"/>
                        </a:solidFill>
                        <a:effectLst/>
                        <a:latin typeface="Calibri"/>
                      </a:endParaRPr>
                    </a:p>
                  </a:txBody>
                  <a:tcPr marL="2244" marR="2244" marT="2244" marB="0" anchor="b">
                    <a:lnL>
                      <a:noFill/>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tcPr>
                </a:tc>
                <a:tc gridSpan="30">
                  <a:txBody>
                    <a:bodyPr/>
                    <a:lstStyle/>
                    <a:p>
                      <a:pPr algn="ctr" fontAlgn="ctr"/>
                      <a:r>
                        <a:rPr lang="fr-FR" sz="200" b="1" i="0" u="none" strike="noStrike">
                          <a:solidFill>
                            <a:srgbClr val="000000"/>
                          </a:solidFill>
                          <a:effectLst/>
                          <a:latin typeface="Calibri"/>
                        </a:rPr>
                        <a:t>Progression du cycle </a:t>
                      </a:r>
                    </a:p>
                  </a:txBody>
                  <a:tcPr marL="2244" marR="2244" marT="2244"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0"/>
                  </a:ext>
                </a:extLst>
              </a:tr>
              <a:tr h="51610">
                <a:tc>
                  <a:txBody>
                    <a:bodyPr/>
                    <a:lstStyle/>
                    <a:p>
                      <a:pPr algn="l" fontAlgn="b"/>
                      <a:endParaRPr lang="fr-FR" sz="300" b="0" i="0" u="none" strike="noStrike">
                        <a:solidFill>
                          <a:srgbClr val="000000"/>
                        </a:solidFill>
                        <a:effectLst/>
                        <a:latin typeface="Calibri"/>
                      </a:endParaRPr>
                    </a:p>
                  </a:txBody>
                  <a:tcPr marL="2244" marR="2244" marT="2244" marB="0" anchor="b">
                    <a:lnL>
                      <a:noFill/>
                    </a:lnL>
                    <a:lnR>
                      <a:noFill/>
                    </a:lnR>
                    <a:lnT>
                      <a:noFill/>
                    </a:lnT>
                    <a:lnB>
                      <a:noFill/>
                    </a:lnB>
                  </a:tcPr>
                </a:tc>
                <a:tc>
                  <a:txBody>
                    <a:bodyPr/>
                    <a:lstStyle/>
                    <a:p>
                      <a:pPr algn="l" fontAlgn="b"/>
                      <a:endParaRPr lang="fr-FR" sz="300" b="0" i="0" u="none" strike="noStrike">
                        <a:solidFill>
                          <a:srgbClr val="000000"/>
                        </a:solidFill>
                        <a:effectLst/>
                        <a:latin typeface="Calibri"/>
                      </a:endParaRPr>
                    </a:p>
                  </a:txBody>
                  <a:tcPr marL="2244" marR="2244" marT="2244" marB="0" anchor="b">
                    <a:lnL>
                      <a:noFill/>
                    </a:lnL>
                    <a:lnR>
                      <a:noFill/>
                    </a:lnR>
                    <a:lnT>
                      <a:noFill/>
                    </a:lnT>
                    <a:lnB>
                      <a:noFill/>
                    </a:lnB>
                  </a:tcPr>
                </a:tc>
                <a:tc>
                  <a:txBody>
                    <a:bodyPr/>
                    <a:lstStyle/>
                    <a:p>
                      <a:pPr algn="l" fontAlgn="b"/>
                      <a:endParaRPr lang="fr-FR" sz="300" b="0" i="0" u="none" strike="noStrike">
                        <a:solidFill>
                          <a:srgbClr val="000000"/>
                        </a:solidFill>
                        <a:effectLst/>
                        <a:latin typeface="Calibri"/>
                      </a:endParaRPr>
                    </a:p>
                  </a:txBody>
                  <a:tcPr marL="2244" marR="2244" marT="2244" marB="0" anchor="b">
                    <a:lnL>
                      <a:noFill/>
                    </a:lnL>
                    <a:lnR>
                      <a:noFill/>
                    </a:lnR>
                    <a:lnT>
                      <a:noFill/>
                    </a:lnT>
                    <a:lnB>
                      <a:noFill/>
                    </a:lnB>
                  </a:tcPr>
                </a:tc>
                <a:tc>
                  <a:txBody>
                    <a:bodyPr/>
                    <a:lstStyle/>
                    <a:p>
                      <a:pPr algn="l" fontAlgn="b"/>
                      <a:endParaRPr lang="fr-FR" sz="300" b="0" i="0" u="none" strike="noStrike">
                        <a:solidFill>
                          <a:srgbClr val="000000"/>
                        </a:solidFill>
                        <a:effectLst/>
                        <a:latin typeface="Calibri"/>
                      </a:endParaRPr>
                    </a:p>
                  </a:txBody>
                  <a:tcPr marL="2244" marR="2244" marT="2244" marB="0" anchor="b">
                    <a:lnL>
                      <a:noFill/>
                    </a:lnL>
                    <a:lnR>
                      <a:noFill/>
                    </a:lnR>
                    <a:lnT>
                      <a:noFill/>
                    </a:lnT>
                    <a:lnB w="12700" cap="flat" cmpd="sng" algn="ctr">
                      <a:solidFill>
                        <a:srgbClr val="000000"/>
                      </a:solidFill>
                      <a:prstDash val="solid"/>
                      <a:round/>
                      <a:headEnd type="none" w="med" len="med"/>
                      <a:tailEnd type="none" w="med" len="med"/>
                    </a:lnB>
                  </a:tcPr>
                </a:tc>
                <a:tc>
                  <a:txBody>
                    <a:bodyPr/>
                    <a:lstStyle/>
                    <a:p>
                      <a:pPr algn="l" fontAlgn="b"/>
                      <a:endParaRPr lang="fr-FR" sz="300" b="0" i="0" u="none" strike="noStrike">
                        <a:solidFill>
                          <a:srgbClr val="000000"/>
                        </a:solidFill>
                        <a:effectLst/>
                        <a:latin typeface="Calibri"/>
                      </a:endParaRPr>
                    </a:p>
                  </a:txBody>
                  <a:tcPr marL="2244" marR="2244" marT="2244" marB="0" anchor="b">
                    <a:lnL>
                      <a:noFill/>
                    </a:lnL>
                    <a:lnR>
                      <a:noFill/>
                    </a:lnR>
                    <a:lnT>
                      <a:noFill/>
                    </a:lnT>
                    <a:lnB w="12700" cap="flat" cmpd="sng" algn="ctr">
                      <a:solidFill>
                        <a:srgbClr val="000000"/>
                      </a:solidFill>
                      <a:prstDash val="solid"/>
                      <a:round/>
                      <a:headEnd type="none" w="med" len="med"/>
                      <a:tailEnd type="none" w="med" len="med"/>
                    </a:lnB>
                  </a:tcPr>
                </a:tc>
                <a:tc>
                  <a:txBody>
                    <a:bodyPr/>
                    <a:lstStyle/>
                    <a:p>
                      <a:pPr algn="l" fontAlgn="b"/>
                      <a:endParaRPr lang="fr-FR" sz="300" b="0" i="0" u="none" strike="noStrike">
                        <a:solidFill>
                          <a:srgbClr val="000000"/>
                        </a:solidFill>
                        <a:effectLst/>
                        <a:latin typeface="Calibri"/>
                      </a:endParaRPr>
                    </a:p>
                  </a:txBody>
                  <a:tcPr marL="2244" marR="2244" marT="2244" marB="0" anchor="b">
                    <a:lnL>
                      <a:noFill/>
                    </a:lnL>
                    <a:lnR>
                      <a:noFill/>
                    </a:lnR>
                    <a:lnT>
                      <a:noFill/>
                    </a:lnT>
                    <a:lnB w="12700" cap="flat" cmpd="sng" algn="ctr">
                      <a:solidFill>
                        <a:srgbClr val="000000"/>
                      </a:solidFill>
                      <a:prstDash val="solid"/>
                      <a:round/>
                      <a:headEnd type="none" w="med" len="med"/>
                      <a:tailEnd type="none" w="med" len="med"/>
                    </a:lnB>
                  </a:tcPr>
                </a:tc>
                <a:tc>
                  <a:txBody>
                    <a:bodyPr/>
                    <a:lstStyle/>
                    <a:p>
                      <a:pPr algn="l" fontAlgn="b"/>
                      <a:endParaRPr lang="fr-FR" sz="300" b="0" i="0" u="none" strike="noStrike">
                        <a:solidFill>
                          <a:srgbClr val="000000"/>
                        </a:solidFill>
                        <a:effectLst/>
                        <a:latin typeface="Calibri"/>
                      </a:endParaRPr>
                    </a:p>
                  </a:txBody>
                  <a:tcPr marL="2244" marR="2244" marT="2244" marB="0" anchor="b">
                    <a:lnL>
                      <a:noFill/>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tcPr>
                </a:tc>
                <a:tc>
                  <a:txBody>
                    <a:bodyPr/>
                    <a:lstStyle/>
                    <a:p>
                      <a:pPr algn="ctr" fontAlgn="ctr"/>
                      <a:r>
                        <a:rPr lang="fr-FR" sz="100" b="1" i="0" u="none" strike="noStrike">
                          <a:solidFill>
                            <a:srgbClr val="000000"/>
                          </a:solidFill>
                          <a:effectLst/>
                          <a:latin typeface="Calibri"/>
                        </a:rPr>
                        <a:t> </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P</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fr-FR" sz="300" b="0" i="0" u="none" strike="noStrike">
                          <a:solidFill>
                            <a:srgbClr val="000000"/>
                          </a:solidFill>
                          <a:effectLst/>
                          <a:latin typeface="Calibri"/>
                        </a:rPr>
                        <a:t>P</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P</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fr-FR" sz="300" b="0" i="0" u="none" strike="noStrike">
                          <a:solidFill>
                            <a:srgbClr val="000000"/>
                          </a:solidFill>
                          <a:effectLst/>
                          <a:latin typeface="Calibri"/>
                        </a:rPr>
                        <a:t>P</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P</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fr-FR" sz="300" b="0" i="0" u="none" strike="noStrike">
                          <a:solidFill>
                            <a:srgbClr val="000000"/>
                          </a:solidFill>
                          <a:effectLst/>
                          <a:latin typeface="Calibri"/>
                        </a:rPr>
                        <a:t>P</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fr-FR" sz="300" b="0" i="0" u="none" strike="noStrike">
                          <a:solidFill>
                            <a:srgbClr val="000000"/>
                          </a:solidFill>
                          <a:effectLst/>
                          <a:latin typeface="Calibri"/>
                        </a:rPr>
                        <a:t>P</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P</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fr-FR" sz="300" b="0" i="0" u="none" strike="noStrike">
                          <a:solidFill>
                            <a:srgbClr val="000000"/>
                          </a:solidFill>
                          <a:effectLst/>
                          <a:latin typeface="Calibri"/>
                        </a:rPr>
                        <a:t>P</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fr-FR" sz="300" b="0" i="0" u="none" strike="noStrike">
                          <a:solidFill>
                            <a:srgbClr val="000000"/>
                          </a:solidFill>
                          <a:effectLst/>
                          <a:latin typeface="Calibri"/>
                        </a:rPr>
                        <a:t>P</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812295">
                <a:tc gridSpan="3">
                  <a:txBody>
                    <a:bodyPr/>
                    <a:lstStyle/>
                    <a:p>
                      <a:pPr algn="ctr" fontAlgn="ctr"/>
                      <a:r>
                        <a:rPr lang="fr-FR" sz="2000" b="1" i="0" u="none" strike="noStrike" dirty="0">
                          <a:solidFill>
                            <a:srgbClr val="000000"/>
                          </a:solidFill>
                          <a:effectLst/>
                          <a:latin typeface="Calibri"/>
                        </a:rPr>
                        <a:t>Progression pédagogique technologie cycle 4  </a:t>
                      </a:r>
                    </a:p>
                  </a:txBody>
                  <a:tcPr marL="2244" marR="2244" marT="2244" marB="0" anchor="ctr">
                    <a:lnL>
                      <a:noFill/>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tcPr>
                </a:tc>
                <a:tc hMerge="1">
                  <a:txBody>
                    <a:bodyPr/>
                    <a:lstStyle/>
                    <a:p>
                      <a:endParaRPr lang="fr-FR"/>
                    </a:p>
                  </a:txBody>
                  <a:tcPr/>
                </a:tc>
                <a:tc hMerge="1">
                  <a:txBody>
                    <a:bodyPr/>
                    <a:lstStyle/>
                    <a:p>
                      <a:endParaRPr lang="fr-FR"/>
                    </a:p>
                  </a:txBody>
                  <a:tcPr/>
                </a:tc>
                <a:tc>
                  <a:txBody>
                    <a:bodyPr/>
                    <a:lstStyle/>
                    <a:p>
                      <a:pPr algn="ctr" fontAlgn="ctr"/>
                      <a:r>
                        <a:rPr lang="fr-FR" sz="300" b="1" i="0" u="none" strike="noStrike">
                          <a:solidFill>
                            <a:srgbClr val="000000"/>
                          </a:solidFill>
                          <a:effectLst/>
                          <a:latin typeface="Calibri"/>
                        </a:rPr>
                        <a:t>Design, innovation et créativité</a:t>
                      </a:r>
                    </a:p>
                  </a:txBody>
                  <a:tcPr marL="2244" marR="2244" marT="2244" marB="0" vert="vert27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EEBF7"/>
                    </a:solidFill>
                  </a:tcPr>
                </a:tc>
                <a:tc>
                  <a:txBody>
                    <a:bodyPr/>
                    <a:lstStyle/>
                    <a:p>
                      <a:pPr algn="ctr" fontAlgn="ctr"/>
                      <a:r>
                        <a:rPr lang="fr-FR" sz="300" b="1" i="0" u="none" strike="noStrike">
                          <a:solidFill>
                            <a:srgbClr val="000000"/>
                          </a:solidFill>
                          <a:effectLst/>
                          <a:latin typeface="Calibri"/>
                        </a:rPr>
                        <a:t>Les objets et systèmes techniques et les changements induits dans la société</a:t>
                      </a:r>
                    </a:p>
                  </a:txBody>
                  <a:tcPr marL="2244" marR="2244" marT="2244"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EEBF7"/>
                    </a:solidFill>
                  </a:tcPr>
                </a:tc>
                <a:tc>
                  <a:txBody>
                    <a:bodyPr/>
                    <a:lstStyle/>
                    <a:p>
                      <a:pPr algn="ctr" fontAlgn="ctr"/>
                      <a:r>
                        <a:rPr lang="fr-FR" sz="300" b="1" i="0" u="none" strike="noStrike">
                          <a:solidFill>
                            <a:srgbClr val="000000"/>
                          </a:solidFill>
                          <a:effectLst/>
                          <a:latin typeface="Calibri"/>
                        </a:rPr>
                        <a:t>La modélisation et la simulation des objets et systèmes techniques</a:t>
                      </a:r>
                    </a:p>
                  </a:txBody>
                  <a:tcPr marL="2244" marR="2244" marT="2244"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EEBF7"/>
                    </a:solidFill>
                  </a:tcPr>
                </a:tc>
                <a:tc>
                  <a:txBody>
                    <a:bodyPr/>
                    <a:lstStyle/>
                    <a:p>
                      <a:pPr algn="ctr" fontAlgn="ctr"/>
                      <a:r>
                        <a:rPr lang="fr-FR" sz="300" b="1" i="0" u="none" strike="noStrike">
                          <a:solidFill>
                            <a:srgbClr val="000000"/>
                          </a:solidFill>
                          <a:effectLst/>
                          <a:latin typeface="Calibri"/>
                        </a:rPr>
                        <a:t>L’informatique et la programmation</a:t>
                      </a:r>
                    </a:p>
                  </a:txBody>
                  <a:tcPr marL="2244" marR="2244" marT="2244" marB="0" vert="vert27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EEBF7"/>
                    </a:solidFill>
                  </a:tcPr>
                </a:tc>
                <a:tc>
                  <a:txBody>
                    <a:bodyPr/>
                    <a:lstStyle/>
                    <a:p>
                      <a:pPr algn="r" fontAlgn="b"/>
                      <a:r>
                        <a:rPr lang="fr-FR" sz="200" b="0" i="0" u="none" strike="noStrike">
                          <a:solidFill>
                            <a:srgbClr val="000000"/>
                          </a:solidFill>
                          <a:effectLst/>
                          <a:latin typeface="Calibri"/>
                        </a:rPr>
                        <a:t>Nombre d'itérations de la compétence</a:t>
                      </a:r>
                    </a:p>
                  </a:txBody>
                  <a:tcPr marL="2244" marR="2244" marT="2244" marB="0" vert="vert27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92D050"/>
                    </a:solidFill>
                  </a:tcPr>
                </a:tc>
                <a:tc>
                  <a:txBody>
                    <a:bodyPr/>
                    <a:lstStyle/>
                    <a:p>
                      <a:pPr algn="l" fontAlgn="b"/>
                      <a:r>
                        <a:rPr lang="fr-FR" sz="200" b="0" i="0" u="none" strike="noStrike">
                          <a:solidFill>
                            <a:srgbClr val="000000"/>
                          </a:solidFill>
                          <a:effectLst/>
                          <a:latin typeface="Arial"/>
                        </a:rPr>
                        <a:t>Quelles sont les particularités de l'habitat régional ?</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Comment intégrer un ouvrage bruyant en milieu urbain ?</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Comment programmer un éclairage automatique ?</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Comment la reconnaissance gestuelle assiste-t-elle l'homme ?</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Recherches de solutions</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Réalisation - test et validation</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Comment le choix d'un matériau permet-il de réduire l'impact environnemental ?</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Par quoi et comment programmer un objet technique ?</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Comment aménager un stade ?</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Comment intégrer un ouvrage virtuel dans son environnement réel ?</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Comment fonctionne une écluse ?</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Comment produire et stocker de l'énergie électrique ?</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Recherches de solutions</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Réalisation - test et validation</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Comment le confort et la sécurité font évoluer les objets techniques ?</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Comment rendre robuste et stable un pont ?</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Comment piloter un objet technique avec un smartphone ?</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Recherches de solutions</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Réalisation</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Test et validation</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Comment une voiture hybride fonctionne-t-elle ?</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Comment la sustentation d'un avion est-elle réalisée ?</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Comment le contexte historique et géographique influe-t-il sur la conception ?</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Comment créer un réseau de données ?</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Comment travailler dans un milieu hostile à la place de l'homme ?</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Recherches de solutions</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Réalisation</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Test et validation</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Comment rendre automatique le fonctionnement d'un système ?</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Comment calculer les temps d'une course sportive ?</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extLst>
                  <a:ext uri="{0D108BD9-81ED-4DB2-BD59-A6C34878D82A}">
                    <a16:rowId xmlns:a16="http://schemas.microsoft.com/office/drawing/2014/main" val="10002"/>
                  </a:ext>
                </a:extLst>
              </a:tr>
              <a:tr h="47964">
                <a:tc gridSpan="7">
                  <a:txBody>
                    <a:bodyPr/>
                    <a:lstStyle/>
                    <a:p>
                      <a:pPr algn="ctr" fontAlgn="ctr"/>
                      <a:r>
                        <a:rPr lang="fr-FR" sz="200" b="1" i="0" u="none" strike="noStrike">
                          <a:solidFill>
                            <a:srgbClr val="000000"/>
                          </a:solidFill>
                          <a:effectLst/>
                          <a:latin typeface="Calibri"/>
                        </a:rPr>
                        <a:t>Repère séquence</a:t>
                      </a:r>
                    </a:p>
                  </a:txBody>
                  <a:tcPr marL="2244" marR="2244" marT="2244"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a:txBody>
                    <a:bodyPr/>
                    <a:lstStyle/>
                    <a:p>
                      <a:pPr algn="l" fontAlgn="b"/>
                      <a:r>
                        <a:rPr lang="fr-FR" sz="200" b="0" i="0" u="none" strike="noStrike">
                          <a:solidFill>
                            <a:srgbClr val="000000"/>
                          </a:solidFill>
                          <a:effectLst/>
                          <a:latin typeface="Calibri"/>
                        </a:rPr>
                        <a:t> </a:t>
                      </a:r>
                    </a:p>
                  </a:txBody>
                  <a:tcPr marL="2244" marR="2244" marT="2244" marB="0" vert="vert270" anchor="b">
                    <a:lnL w="12700" cap="flat" cmpd="sng" algn="ctr">
                      <a:solidFill>
                        <a:srgbClr val="000000"/>
                      </a:solidFill>
                      <a:prstDash val="solid"/>
                      <a:round/>
                      <a:headEnd type="none" w="med" len="med"/>
                      <a:tailEnd type="none" w="med" len="med"/>
                    </a:lnL>
                    <a:lnR>
                      <a:noFill/>
                    </a:lnR>
                    <a:lnT>
                      <a:noFill/>
                    </a:lnT>
                    <a:lnB>
                      <a:noFill/>
                    </a:lnB>
                    <a:solidFill>
                      <a:srgbClr val="92D050"/>
                    </a:solidFill>
                  </a:tcPr>
                </a:tc>
                <a:tc>
                  <a:txBody>
                    <a:bodyPr/>
                    <a:lstStyle/>
                    <a:p>
                      <a:pPr algn="ctr" fontAlgn="b"/>
                      <a:r>
                        <a:rPr lang="fr-FR" sz="300" b="0" i="0" u="none" strike="noStrike">
                          <a:solidFill>
                            <a:srgbClr val="000000"/>
                          </a:solidFill>
                          <a:effectLst/>
                          <a:latin typeface="Calibri"/>
                        </a:rPr>
                        <a:t>S1</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S2</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S3</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S4</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S5</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S6</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S7</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S8</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S9</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S10</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S11</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S12</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S13</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S14</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S15</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S16</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S17</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S18</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S19</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S20</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S21</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S22</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S23</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S24</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S25</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S26</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S27</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S28</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S29</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S30</a:t>
                      </a:r>
                    </a:p>
                  </a:txBody>
                  <a:tcPr marL="2244" marR="2244" marT="2244" marB="0" anchor="b">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3"/>
                  </a:ext>
                </a:extLst>
              </a:tr>
              <a:tr h="125659">
                <a:tc gridSpan="7">
                  <a:txBody>
                    <a:bodyPr/>
                    <a:lstStyle/>
                    <a:p>
                      <a:pPr algn="ctr" fontAlgn="b"/>
                      <a:r>
                        <a:rPr lang="fr-FR" sz="200" b="1" i="0" u="none" strike="noStrike">
                          <a:solidFill>
                            <a:srgbClr val="000000"/>
                          </a:solidFill>
                          <a:effectLst/>
                          <a:latin typeface="Calibri"/>
                        </a:rPr>
                        <a:t>Répartition sur le cycle</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CC"/>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a:txBody>
                    <a:bodyPr/>
                    <a:lstStyle/>
                    <a:p>
                      <a:pPr algn="l" fontAlgn="b"/>
                      <a:r>
                        <a:rPr lang="fr-FR" sz="200" b="0" i="0" u="none" strike="noStrike">
                          <a:solidFill>
                            <a:srgbClr val="000000"/>
                          </a:solidFill>
                          <a:effectLst/>
                          <a:latin typeface="Calibri"/>
                        </a:rPr>
                        <a:t> </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92D050"/>
                    </a:solidFill>
                  </a:tcPr>
                </a:tc>
                <a:tc gridSpan="10">
                  <a:txBody>
                    <a:bodyPr/>
                    <a:lstStyle/>
                    <a:p>
                      <a:pPr algn="ctr" fontAlgn="b"/>
                      <a:r>
                        <a:rPr lang="fr-FR" sz="300" b="1" i="0" u="none" strike="noStrike" dirty="0">
                          <a:solidFill>
                            <a:srgbClr val="000000"/>
                          </a:solidFill>
                          <a:effectLst/>
                          <a:latin typeface="Calibri"/>
                        </a:rPr>
                        <a:t>Année 1</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CC"/>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gridSpan="10">
                  <a:txBody>
                    <a:bodyPr/>
                    <a:lstStyle/>
                    <a:p>
                      <a:pPr algn="ctr" fontAlgn="b"/>
                      <a:r>
                        <a:rPr lang="fr-FR" sz="300" b="1" i="0" u="none" strike="noStrike" dirty="0">
                          <a:solidFill>
                            <a:srgbClr val="000000"/>
                          </a:solidFill>
                          <a:effectLst/>
                          <a:latin typeface="Calibri"/>
                        </a:rPr>
                        <a:t>Année 2</a:t>
                      </a:r>
                    </a:p>
                  </a:txBody>
                  <a:tcPr marL="2244" marR="2244" marT="2244"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E9D9"/>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gridSpan="10">
                  <a:txBody>
                    <a:bodyPr/>
                    <a:lstStyle/>
                    <a:p>
                      <a:pPr algn="ctr" fontAlgn="b"/>
                      <a:r>
                        <a:rPr lang="fr-FR" sz="300" b="1" i="0" u="none" strike="noStrike" dirty="0">
                          <a:solidFill>
                            <a:srgbClr val="7030A0"/>
                          </a:solidFill>
                          <a:effectLst/>
                          <a:latin typeface="Calibri"/>
                        </a:rPr>
                        <a:t>Année 3</a:t>
                      </a:r>
                    </a:p>
                  </a:txBody>
                  <a:tcPr marL="2244" marR="2244" marT="2244"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BF1DE"/>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4"/>
                  </a:ext>
                </a:extLst>
              </a:tr>
              <a:tr h="47122">
                <a:tc gridSpan="7">
                  <a:txBody>
                    <a:bodyPr/>
                    <a:lstStyle/>
                    <a:p>
                      <a:pPr algn="ctr" fontAlgn="ctr"/>
                      <a:r>
                        <a:rPr lang="fr-FR" sz="200" b="1" i="0" u="none" strike="noStrike">
                          <a:solidFill>
                            <a:srgbClr val="000000"/>
                          </a:solidFill>
                          <a:effectLst/>
                          <a:latin typeface="Calibri"/>
                        </a:rPr>
                        <a:t>Lien avec les enseignements pratiques interdisciplinaires (EPI)</a:t>
                      </a:r>
                    </a:p>
                  </a:txBody>
                  <a:tcPr marL="2244" marR="2244" marT="2244"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a:txBody>
                    <a:bodyPr/>
                    <a:lstStyle/>
                    <a:p>
                      <a:pPr algn="l" fontAlgn="b"/>
                      <a:r>
                        <a:rPr lang="fr-FR" sz="200" b="0" i="0" u="none" strike="noStrike">
                          <a:solidFill>
                            <a:srgbClr val="000000"/>
                          </a:solidFill>
                          <a:effectLst/>
                          <a:latin typeface="Calibri"/>
                        </a:rPr>
                        <a:t> </a:t>
                      </a:r>
                    </a:p>
                  </a:txBody>
                  <a:tcPr marL="2244" marR="2244" marT="2244" marB="0" vert="vert27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solidFill>
                      <a:srgbClr val="92D05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extLst>
                  <a:ext uri="{0D108BD9-81ED-4DB2-BD59-A6C34878D82A}">
                    <a16:rowId xmlns:a16="http://schemas.microsoft.com/office/drawing/2014/main" val="10005"/>
                  </a:ext>
                </a:extLst>
              </a:tr>
              <a:tr h="81229">
                <a:tc>
                  <a:txBody>
                    <a:bodyPr/>
                    <a:lstStyle/>
                    <a:p>
                      <a:pPr algn="ctr" fontAlgn="t"/>
                      <a:r>
                        <a:rPr lang="fr-FR" sz="300" b="1" i="0" u="none" strike="noStrike">
                          <a:solidFill>
                            <a:srgbClr val="000000"/>
                          </a:solidFill>
                          <a:effectLst/>
                          <a:latin typeface="Calibri"/>
                        </a:rPr>
                        <a:t>Domaines du socle</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AEEF3"/>
                    </a:solidFill>
                  </a:tcPr>
                </a:tc>
                <a:tc gridSpan="2">
                  <a:txBody>
                    <a:bodyPr/>
                    <a:lstStyle/>
                    <a:p>
                      <a:pPr algn="ctr" fontAlgn="t"/>
                      <a:r>
                        <a:rPr lang="fr-FR" sz="300" b="1" i="0" u="none" strike="noStrike">
                          <a:solidFill>
                            <a:srgbClr val="000000"/>
                          </a:solidFill>
                          <a:effectLst/>
                          <a:latin typeface="Calibri"/>
                        </a:rPr>
                        <a:t>Compétences travaillées </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AEEF3"/>
                    </a:solidFill>
                  </a:tcPr>
                </a:tc>
                <a:tc hMerge="1">
                  <a:txBody>
                    <a:bodyPr/>
                    <a:lstStyle/>
                    <a:p>
                      <a:endParaRPr lang="fr-FR"/>
                    </a:p>
                  </a:txBody>
                  <a:tcPr/>
                </a:tc>
                <a:tc gridSpan="4">
                  <a:txBody>
                    <a:bodyPr/>
                    <a:lstStyle/>
                    <a:p>
                      <a:pPr algn="ctr" fontAlgn="t"/>
                      <a:r>
                        <a:rPr lang="fr-FR" sz="300" b="1" i="0" u="none" strike="noStrike">
                          <a:solidFill>
                            <a:srgbClr val="000000"/>
                          </a:solidFill>
                          <a:effectLst/>
                          <a:latin typeface="Calibri"/>
                        </a:rPr>
                        <a:t>Compétences du programme par thématique</a:t>
                      </a:r>
                    </a:p>
                  </a:txBody>
                  <a:tcPr marL="2244" marR="2244" marT="2244"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hMerge="1">
                  <a:txBody>
                    <a:bodyPr/>
                    <a:lstStyle/>
                    <a:p>
                      <a:endParaRPr lang="fr-FR"/>
                    </a:p>
                  </a:txBody>
                  <a:tcPr/>
                </a:tc>
                <a:tc hMerge="1">
                  <a:txBody>
                    <a:bodyPr/>
                    <a:lstStyle/>
                    <a:p>
                      <a:endParaRPr lang="fr-FR"/>
                    </a:p>
                  </a:txBody>
                  <a:tcPr/>
                </a:tc>
                <a:tc hMerge="1">
                  <a:txBody>
                    <a:bodyPr/>
                    <a:lstStyle/>
                    <a:p>
                      <a:endParaRPr lang="fr-FR"/>
                    </a:p>
                  </a:txBody>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extLst>
                  <a:ext uri="{0D108BD9-81ED-4DB2-BD59-A6C34878D82A}">
                    <a16:rowId xmlns:a16="http://schemas.microsoft.com/office/drawing/2014/main" val="10006"/>
                  </a:ext>
                </a:extLst>
              </a:tr>
              <a:tr h="47964">
                <a:tc rowSpan="5">
                  <a:txBody>
                    <a:bodyPr/>
                    <a:lstStyle/>
                    <a:p>
                      <a:pPr algn="ctr" fontAlgn="t"/>
                      <a:r>
                        <a:rPr lang="fr-FR" sz="300" b="1" i="0" u="none" strike="noStrike">
                          <a:solidFill>
                            <a:srgbClr val="000000"/>
                          </a:solidFill>
                          <a:effectLst/>
                          <a:latin typeface="Calibri"/>
                        </a:rPr>
                        <a:t>4 - les systèmes naturels et les systèmes techniques</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AEEF3"/>
                    </a:solidFill>
                  </a:tcPr>
                </a:tc>
                <a:tc>
                  <a:txBody>
                    <a:bodyPr/>
                    <a:lstStyle/>
                    <a:p>
                      <a:pPr algn="r" fontAlgn="t"/>
                      <a:r>
                        <a:rPr lang="fr-FR" sz="300" b="1" i="0" u="none" strike="noStrike">
                          <a:solidFill>
                            <a:srgbClr val="000000"/>
                          </a:solidFill>
                          <a:effectLst/>
                          <a:latin typeface="Calibri"/>
                        </a:rPr>
                        <a:t>1</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solidFill>
                      <a:srgbClr val="DAEEF3"/>
                    </a:solidFill>
                  </a:tcPr>
                </a:tc>
                <a:tc>
                  <a:txBody>
                    <a:bodyPr/>
                    <a:lstStyle/>
                    <a:p>
                      <a:pPr algn="l" fontAlgn="t"/>
                      <a:r>
                        <a:rPr lang="fr-FR" sz="300" b="1" i="0" u="none" strike="noStrike">
                          <a:solidFill>
                            <a:srgbClr val="000000"/>
                          </a:solidFill>
                          <a:effectLst/>
                          <a:latin typeface="Calibri"/>
                        </a:rPr>
                        <a:t>Pratiquer des démarches scientifiques et technologiques</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solidFill>
                      <a:srgbClr val="DAEEF3"/>
                    </a:solidFill>
                  </a:tcPr>
                </a:tc>
                <a:tc gridSpan="35">
                  <a:txBody>
                    <a:bodyPr/>
                    <a:lstStyle/>
                    <a:p>
                      <a:pPr algn="ctr" fontAlgn="t"/>
                      <a:r>
                        <a:rPr lang="fr-FR" sz="200" b="1" i="0" u="none" strike="noStrike">
                          <a:solidFill>
                            <a:srgbClr val="000000"/>
                          </a:solidFill>
                          <a:effectLst/>
                          <a:latin typeface="Calibri"/>
                        </a:rPr>
                        <a:t> </a:t>
                      </a:r>
                    </a:p>
                  </a:txBody>
                  <a:tcPr marL="2244" marR="2244" marT="2244"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7"/>
                  </a:ext>
                </a:extLst>
              </a:tr>
              <a:tr h="89756">
                <a:tc vMerge="1">
                  <a:txBody>
                    <a:bodyPr/>
                    <a:lstStyle/>
                    <a:p>
                      <a:endParaRPr lang="fr-FR"/>
                    </a:p>
                  </a:txBody>
                  <a:tcPr/>
                </a:tc>
                <a:tc>
                  <a:txBody>
                    <a:bodyPr/>
                    <a:lstStyle/>
                    <a:p>
                      <a:pPr algn="ctr" fontAlgn="t"/>
                      <a:r>
                        <a:rPr lang="fr-FR" sz="300" b="0" i="0" u="none" strike="noStrike">
                          <a:solidFill>
                            <a:srgbClr val="000000"/>
                          </a:solidFill>
                          <a:effectLst/>
                          <a:latin typeface="Calibri"/>
                        </a:rPr>
                        <a:t>CT 1.1</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t"/>
                      <a:r>
                        <a:rPr lang="fr-FR" sz="300" b="0" i="0" u="none" strike="noStrike">
                          <a:solidFill>
                            <a:srgbClr val="00000A"/>
                          </a:solidFill>
                          <a:effectLst/>
                          <a:latin typeface="Calibri"/>
                        </a:rPr>
                        <a:t>Imaginer, synthétiser, formaliser et respecter une procédure, un protocole. </a:t>
                      </a:r>
                    </a:p>
                  </a:txBody>
                  <a:tcPr marL="20195"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ctr" fontAlgn="ctr"/>
                      <a:r>
                        <a:rPr lang="fr-FR" sz="200" b="0" i="0" u="none" strike="noStrike">
                          <a:solidFill>
                            <a:srgbClr val="000000"/>
                          </a:solidFill>
                          <a:effectLst/>
                          <a:latin typeface="Calibri"/>
                        </a:rPr>
                        <a:t>DIC.1.3 </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MSOST.1.1</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D5B4"/>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3</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8"/>
                  </a:ext>
                </a:extLst>
              </a:tr>
              <a:tr h="47964">
                <a:tc vMerge="1">
                  <a:txBody>
                    <a:bodyPr/>
                    <a:lstStyle/>
                    <a:p>
                      <a:endParaRPr lang="fr-FR"/>
                    </a:p>
                  </a:txBody>
                  <a:tcPr/>
                </a:tc>
                <a:tc>
                  <a:txBody>
                    <a:bodyPr/>
                    <a:lstStyle/>
                    <a:p>
                      <a:pPr algn="ctr" fontAlgn="t"/>
                      <a:r>
                        <a:rPr lang="fr-FR" sz="300" b="0" i="0" u="none" strike="noStrike">
                          <a:solidFill>
                            <a:srgbClr val="000000"/>
                          </a:solidFill>
                          <a:effectLst/>
                          <a:latin typeface="Calibri"/>
                        </a:rPr>
                        <a:t>CT 1.2</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t"/>
                      <a:r>
                        <a:rPr lang="fr-FR" sz="300" b="0" i="0" u="none" strike="noStrike">
                          <a:solidFill>
                            <a:srgbClr val="00000A"/>
                          </a:solidFill>
                          <a:effectLst/>
                          <a:latin typeface="Calibri"/>
                        </a:rPr>
                        <a:t> Mesurer des grandeurs de manière directe ou indirecte. </a:t>
                      </a:r>
                    </a:p>
                  </a:txBody>
                  <a:tcPr marL="20195"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MSOST.1.6</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D5B4"/>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6</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9"/>
                  </a:ext>
                </a:extLst>
              </a:tr>
              <a:tr h="93684">
                <a:tc vMerge="1">
                  <a:txBody>
                    <a:bodyPr/>
                    <a:lstStyle/>
                    <a:p>
                      <a:endParaRPr lang="fr-FR"/>
                    </a:p>
                  </a:txBody>
                  <a:tcPr/>
                </a:tc>
                <a:tc>
                  <a:txBody>
                    <a:bodyPr/>
                    <a:lstStyle/>
                    <a:p>
                      <a:pPr algn="ctr" fontAlgn="t"/>
                      <a:r>
                        <a:rPr lang="fr-FR" sz="300" b="0" i="0" u="none" strike="noStrike">
                          <a:solidFill>
                            <a:srgbClr val="000000"/>
                          </a:solidFill>
                          <a:effectLst/>
                          <a:latin typeface="Calibri"/>
                        </a:rPr>
                        <a:t>CT 1.3</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t"/>
                      <a:r>
                        <a:rPr lang="fr-FR" sz="300" b="0" i="0" u="none" strike="noStrike">
                          <a:solidFill>
                            <a:srgbClr val="00000A"/>
                          </a:solidFill>
                          <a:effectLst/>
                          <a:latin typeface="Calibri"/>
                        </a:rPr>
                        <a:t>Rechercher des solutions techniques à un problème posé, expliciter ses choix et les communiquer en argumentant. </a:t>
                      </a:r>
                    </a:p>
                  </a:txBody>
                  <a:tcPr marL="20195"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ctr" fontAlgn="ctr"/>
                      <a:r>
                        <a:rPr lang="fr-FR" sz="200" b="0" i="0" u="none" strike="noStrike">
                          <a:solidFill>
                            <a:srgbClr val="000000"/>
                          </a:solidFill>
                          <a:effectLst/>
                          <a:latin typeface="Calibri"/>
                        </a:rPr>
                        <a:t>DIC.1.5</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3</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0"/>
                  </a:ext>
                </a:extLst>
              </a:tr>
              <a:tr h="47964">
                <a:tc vMerge="1">
                  <a:txBody>
                    <a:bodyPr/>
                    <a:lstStyle/>
                    <a:p>
                      <a:endParaRPr lang="fr-FR"/>
                    </a:p>
                  </a:txBody>
                  <a:tcPr/>
                </a:tc>
                <a:tc>
                  <a:txBody>
                    <a:bodyPr/>
                    <a:lstStyle/>
                    <a:p>
                      <a:pPr algn="ctr" fontAlgn="t"/>
                      <a:r>
                        <a:rPr lang="fr-FR" sz="300" b="0" i="0" u="none" strike="noStrike">
                          <a:solidFill>
                            <a:srgbClr val="000000"/>
                          </a:solidFill>
                          <a:effectLst/>
                          <a:latin typeface="Calibri"/>
                        </a:rPr>
                        <a:t>CT 1.4</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300" b="0" i="0" u="none" strike="noStrike">
                          <a:solidFill>
                            <a:srgbClr val="00000A"/>
                          </a:solidFill>
                          <a:effectLst/>
                          <a:latin typeface="Calibri"/>
                        </a:rPr>
                        <a:t>Participer à l’organisation et au déroulement de projets.</a:t>
                      </a:r>
                    </a:p>
                  </a:txBody>
                  <a:tcPr marL="20195"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DIC.1.4</a:t>
                      </a:r>
                    </a:p>
                  </a:txBody>
                  <a:tcPr marL="2244" marR="2244" marT="2244"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5</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1"/>
                  </a:ext>
                </a:extLst>
              </a:tr>
              <a:tr h="47964">
                <a:tc rowSpan="8">
                  <a:txBody>
                    <a:bodyPr/>
                    <a:lstStyle/>
                    <a:p>
                      <a:pPr algn="ctr" fontAlgn="t"/>
                      <a:r>
                        <a:rPr lang="fr-FR" sz="300" b="1" i="0" u="none" strike="noStrike">
                          <a:solidFill>
                            <a:srgbClr val="000000"/>
                          </a:solidFill>
                          <a:effectLst/>
                          <a:latin typeface="Calibri"/>
                        </a:rPr>
                        <a:t>4 - les systèmes naturels et les systèmes techniques</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AEEF3"/>
                    </a:solidFill>
                  </a:tcPr>
                </a:tc>
                <a:tc>
                  <a:txBody>
                    <a:bodyPr/>
                    <a:lstStyle/>
                    <a:p>
                      <a:pPr algn="r" fontAlgn="t"/>
                      <a:r>
                        <a:rPr lang="fr-FR" sz="300" b="1" i="0" u="none" strike="noStrike">
                          <a:solidFill>
                            <a:srgbClr val="000000"/>
                          </a:solidFill>
                          <a:effectLst/>
                          <a:latin typeface="Calibri"/>
                        </a:rPr>
                        <a:t>2</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solidFill>
                      <a:srgbClr val="DAEEF3"/>
                    </a:solidFill>
                  </a:tcPr>
                </a:tc>
                <a:tc>
                  <a:txBody>
                    <a:bodyPr/>
                    <a:lstStyle/>
                    <a:p>
                      <a:pPr algn="l" fontAlgn="t"/>
                      <a:r>
                        <a:rPr lang="fr-FR" sz="300" b="1" i="0" u="none" strike="noStrike">
                          <a:solidFill>
                            <a:srgbClr val="000000"/>
                          </a:solidFill>
                          <a:effectLst/>
                          <a:latin typeface="Calibri"/>
                        </a:rPr>
                        <a:t>Concevoir, créer, réaliser</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solidFill>
                      <a:srgbClr val="DAEEF3"/>
                    </a:solidFill>
                  </a:tcPr>
                </a:tc>
                <a:tc gridSpan="35">
                  <a:txBody>
                    <a:bodyPr/>
                    <a:lstStyle/>
                    <a:p>
                      <a:pPr algn="ctr" fontAlgn="t"/>
                      <a:r>
                        <a:rPr lang="fr-FR" sz="200" b="1" i="0" u="none" strike="noStrike">
                          <a:solidFill>
                            <a:srgbClr val="000000"/>
                          </a:solidFill>
                          <a:effectLst/>
                          <a:latin typeface="Calibri"/>
                        </a:rPr>
                        <a:t> </a:t>
                      </a:r>
                    </a:p>
                  </a:txBody>
                  <a:tcPr marL="2244" marR="2244" marT="2244"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12"/>
                  </a:ext>
                </a:extLst>
              </a:tr>
              <a:tr h="134634">
                <a:tc vMerge="1">
                  <a:txBody>
                    <a:bodyPr/>
                    <a:lstStyle/>
                    <a:p>
                      <a:endParaRPr lang="fr-FR"/>
                    </a:p>
                  </a:txBody>
                  <a:tcPr/>
                </a:tc>
                <a:tc>
                  <a:txBody>
                    <a:bodyPr/>
                    <a:lstStyle/>
                    <a:p>
                      <a:pPr algn="ctr" fontAlgn="t"/>
                      <a:r>
                        <a:rPr lang="fr-FR" sz="300" b="0" i="0" u="none" strike="noStrike">
                          <a:solidFill>
                            <a:srgbClr val="000000"/>
                          </a:solidFill>
                          <a:effectLst/>
                          <a:latin typeface="Calibri"/>
                        </a:rPr>
                        <a:t>CT 2.1</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t"/>
                      <a:r>
                        <a:rPr lang="fr-FR" sz="300" b="0" i="0" u="none" strike="noStrike">
                          <a:solidFill>
                            <a:srgbClr val="000000"/>
                          </a:solidFill>
                          <a:effectLst/>
                          <a:latin typeface="Calibri"/>
                        </a:rPr>
                        <a:t>Identifier un besoin et énoncer un problème technique, identifier les conditions, contraintes (normes et règlements) et ressources correspondantes.</a:t>
                      </a:r>
                    </a:p>
                  </a:txBody>
                  <a:tcPr marL="20195"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ctr" fontAlgn="ctr"/>
                      <a:r>
                        <a:rPr lang="fr-FR" sz="200" b="0" i="0" u="none" strike="noStrike">
                          <a:solidFill>
                            <a:srgbClr val="000000"/>
                          </a:solidFill>
                          <a:effectLst/>
                          <a:latin typeface="Calibri"/>
                        </a:rPr>
                        <a:t>DIC.1.1       DIC.1.2</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2</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3"/>
                  </a:ext>
                </a:extLst>
              </a:tr>
              <a:tr h="139404">
                <a:tc vMerge="1">
                  <a:txBody>
                    <a:bodyPr/>
                    <a:lstStyle/>
                    <a:p>
                      <a:endParaRPr lang="fr-FR"/>
                    </a:p>
                  </a:txBody>
                  <a:tcPr/>
                </a:tc>
                <a:tc>
                  <a:txBody>
                    <a:bodyPr/>
                    <a:lstStyle/>
                    <a:p>
                      <a:pPr algn="ctr" fontAlgn="t"/>
                      <a:r>
                        <a:rPr lang="fr-FR" sz="300" b="0" i="0" u="none" strike="noStrike">
                          <a:solidFill>
                            <a:srgbClr val="000000"/>
                          </a:solidFill>
                          <a:effectLst/>
                          <a:latin typeface="Calibri"/>
                        </a:rPr>
                        <a:t>CT 2.2</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t"/>
                      <a:r>
                        <a:rPr lang="fr-FR" sz="300" b="0" i="0" u="none" strike="noStrike">
                          <a:solidFill>
                            <a:srgbClr val="000000"/>
                          </a:solidFill>
                          <a:effectLst/>
                          <a:latin typeface="Calibri"/>
                        </a:rPr>
                        <a:t> Identifier le(s) matériau(x), les flux d’énergie et d’information dans le cadre d’une production technique sur un objet et décrire les transformations qui s’opèrent.</a:t>
                      </a:r>
                    </a:p>
                  </a:txBody>
                  <a:tcPr marL="20195"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MSOST.1.4</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D5B4"/>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3</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4"/>
                  </a:ext>
                </a:extLst>
              </a:tr>
              <a:tr h="47964">
                <a:tc vMerge="1">
                  <a:txBody>
                    <a:bodyPr/>
                    <a:lstStyle/>
                    <a:p>
                      <a:endParaRPr lang="fr-FR"/>
                    </a:p>
                  </a:txBody>
                  <a:tcPr/>
                </a:tc>
                <a:tc>
                  <a:txBody>
                    <a:bodyPr/>
                    <a:lstStyle/>
                    <a:p>
                      <a:pPr algn="ctr" fontAlgn="t"/>
                      <a:r>
                        <a:rPr lang="fr-FR" sz="300" b="0" i="0" u="none" strike="noStrike">
                          <a:solidFill>
                            <a:srgbClr val="000000"/>
                          </a:solidFill>
                          <a:effectLst/>
                          <a:latin typeface="Calibri"/>
                        </a:rPr>
                        <a:t>CT 2.3</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t"/>
                      <a:r>
                        <a:rPr lang="fr-FR" sz="300" b="0" i="0" u="none" strike="noStrike">
                          <a:solidFill>
                            <a:srgbClr val="000000"/>
                          </a:solidFill>
                          <a:effectLst/>
                          <a:latin typeface="Calibri"/>
                        </a:rPr>
                        <a:t> S’approprier un cahier des charges.</a:t>
                      </a:r>
                    </a:p>
                  </a:txBody>
                  <a:tcPr marL="20195"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ctr" fontAlgn="ctr"/>
                      <a:r>
                        <a:rPr lang="fr-FR" sz="200" b="0" i="0" u="none" strike="noStrike">
                          <a:solidFill>
                            <a:srgbClr val="000000"/>
                          </a:solidFill>
                          <a:effectLst/>
                          <a:latin typeface="Calibri"/>
                        </a:rPr>
                        <a:t>DIC.1.2</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3</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5"/>
                  </a:ext>
                </a:extLst>
              </a:tr>
              <a:tr h="47964">
                <a:tc vMerge="1">
                  <a:txBody>
                    <a:bodyPr/>
                    <a:lstStyle/>
                    <a:p>
                      <a:endParaRPr lang="fr-FR"/>
                    </a:p>
                  </a:txBody>
                  <a:tcPr/>
                </a:tc>
                <a:tc>
                  <a:txBody>
                    <a:bodyPr/>
                    <a:lstStyle/>
                    <a:p>
                      <a:pPr algn="ctr" fontAlgn="t"/>
                      <a:r>
                        <a:rPr lang="fr-FR" sz="300" b="0" i="0" u="none" strike="noStrike">
                          <a:solidFill>
                            <a:srgbClr val="000000"/>
                          </a:solidFill>
                          <a:effectLst/>
                          <a:latin typeface="Calibri"/>
                        </a:rPr>
                        <a:t>CT 2.4</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t"/>
                      <a:r>
                        <a:rPr lang="fr-FR" sz="300" b="0" i="0" u="none" strike="noStrike">
                          <a:solidFill>
                            <a:srgbClr val="000000"/>
                          </a:solidFill>
                          <a:effectLst/>
                          <a:latin typeface="Calibri"/>
                        </a:rPr>
                        <a:t>Associer des solutions techniques à des fonctions.</a:t>
                      </a:r>
                    </a:p>
                  </a:txBody>
                  <a:tcPr marL="20195"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MSOST.1.2</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D5B4"/>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5</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6"/>
                  </a:ext>
                </a:extLst>
              </a:tr>
              <a:tr h="47964">
                <a:tc vMerge="1">
                  <a:txBody>
                    <a:bodyPr/>
                    <a:lstStyle/>
                    <a:p>
                      <a:endParaRPr lang="fr-FR"/>
                    </a:p>
                  </a:txBody>
                  <a:tcPr/>
                </a:tc>
                <a:tc>
                  <a:txBody>
                    <a:bodyPr/>
                    <a:lstStyle/>
                    <a:p>
                      <a:pPr algn="ctr" fontAlgn="t"/>
                      <a:r>
                        <a:rPr lang="fr-FR" sz="300" b="0" i="0" u="none" strike="noStrike">
                          <a:solidFill>
                            <a:srgbClr val="000000"/>
                          </a:solidFill>
                          <a:effectLst/>
                          <a:latin typeface="Calibri"/>
                        </a:rPr>
                        <a:t>CT 2.5</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t"/>
                      <a:r>
                        <a:rPr lang="fr-FR" sz="300" b="0" i="0" u="none" strike="noStrike">
                          <a:solidFill>
                            <a:srgbClr val="000000"/>
                          </a:solidFill>
                          <a:effectLst/>
                          <a:latin typeface="Calibri"/>
                        </a:rPr>
                        <a:t> Imaginer des solutions en réponse au besoin.</a:t>
                      </a:r>
                    </a:p>
                  </a:txBody>
                  <a:tcPr marL="20195"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ctr" fontAlgn="ctr"/>
                      <a:r>
                        <a:rPr lang="fr-FR" sz="200" b="0" i="0" u="none" strike="noStrike">
                          <a:solidFill>
                            <a:srgbClr val="000000"/>
                          </a:solidFill>
                          <a:effectLst/>
                          <a:latin typeface="Calibri"/>
                        </a:rPr>
                        <a:t>DIC.1.5</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5</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7"/>
                  </a:ext>
                </a:extLst>
              </a:tr>
              <a:tr h="93684">
                <a:tc vMerge="1">
                  <a:txBody>
                    <a:bodyPr/>
                    <a:lstStyle/>
                    <a:p>
                      <a:endParaRPr lang="fr-FR"/>
                    </a:p>
                  </a:txBody>
                  <a:tcPr/>
                </a:tc>
                <a:tc>
                  <a:txBody>
                    <a:bodyPr/>
                    <a:lstStyle/>
                    <a:p>
                      <a:pPr algn="ctr" fontAlgn="t"/>
                      <a:r>
                        <a:rPr lang="fr-FR" sz="300" b="0" i="0" u="none" strike="noStrike">
                          <a:solidFill>
                            <a:srgbClr val="000000"/>
                          </a:solidFill>
                          <a:effectLst/>
                          <a:latin typeface="Calibri"/>
                        </a:rPr>
                        <a:t>CT 2.6</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t"/>
                      <a:r>
                        <a:rPr lang="fr-FR" sz="300" b="0" i="0" u="none" strike="noStrike">
                          <a:solidFill>
                            <a:srgbClr val="000000"/>
                          </a:solidFill>
                          <a:effectLst/>
                          <a:latin typeface="Calibri"/>
                        </a:rPr>
                        <a:t>Réaliser, de manière collaborative, le prototype de tout ou partie d’un objet pour valider une solution.</a:t>
                      </a:r>
                    </a:p>
                  </a:txBody>
                  <a:tcPr marL="20195"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ctr" fontAlgn="ctr"/>
                      <a:r>
                        <a:rPr lang="fr-FR" sz="200" b="0" i="0" u="none" strike="noStrike">
                          <a:solidFill>
                            <a:srgbClr val="000000"/>
                          </a:solidFill>
                          <a:effectLst/>
                          <a:latin typeface="Calibri"/>
                        </a:rPr>
                        <a:t>DIC.2.1</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MSOST.1.1</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D5B4"/>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2</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8"/>
                  </a:ext>
                </a:extLst>
              </a:tr>
              <a:tr h="92000">
                <a:tc vMerge="1">
                  <a:txBody>
                    <a:bodyPr/>
                    <a:lstStyle/>
                    <a:p>
                      <a:endParaRPr lang="fr-FR"/>
                    </a:p>
                  </a:txBody>
                  <a:tcPr/>
                </a:tc>
                <a:tc>
                  <a:txBody>
                    <a:bodyPr/>
                    <a:lstStyle/>
                    <a:p>
                      <a:pPr algn="ctr" fontAlgn="t"/>
                      <a:r>
                        <a:rPr lang="fr-FR" sz="300" b="0" i="0" u="none" strike="noStrike">
                          <a:solidFill>
                            <a:srgbClr val="000000"/>
                          </a:solidFill>
                          <a:effectLst/>
                          <a:latin typeface="Calibri"/>
                        </a:rPr>
                        <a:t>CT 2.7</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300" b="0" i="0" u="none" strike="noStrike">
                          <a:solidFill>
                            <a:srgbClr val="000000"/>
                          </a:solidFill>
                          <a:effectLst/>
                          <a:latin typeface="Calibri"/>
                        </a:rPr>
                        <a:t> Imaginer, concevoir et programmer des applications informatiques nomades.</a:t>
                      </a:r>
                    </a:p>
                  </a:txBody>
                  <a:tcPr marL="20195"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DIC.1.5</a:t>
                      </a:r>
                    </a:p>
                  </a:txBody>
                  <a:tcPr marL="2244" marR="2244" marT="2244"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IP.2.2</a:t>
                      </a:r>
                    </a:p>
                  </a:txBody>
                  <a:tcPr marL="2244" marR="2244" marT="2244"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ctr"/>
                      <a:r>
                        <a:rPr lang="fr-FR" sz="200" b="0" i="0" u="none" strike="noStrike">
                          <a:solidFill>
                            <a:srgbClr val="000000"/>
                          </a:solidFill>
                          <a:effectLst/>
                          <a:latin typeface="Calibri"/>
                        </a:rPr>
                        <a:t>2</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9"/>
                  </a:ext>
                </a:extLst>
              </a:tr>
              <a:tr h="47964">
                <a:tc rowSpan="4">
                  <a:txBody>
                    <a:bodyPr/>
                    <a:lstStyle/>
                    <a:p>
                      <a:pPr algn="ctr" fontAlgn="t"/>
                      <a:r>
                        <a:rPr lang="fr-FR" sz="300" b="1" i="0" u="none" strike="noStrike">
                          <a:solidFill>
                            <a:srgbClr val="000000"/>
                          </a:solidFill>
                          <a:effectLst/>
                          <a:latin typeface="Calibri"/>
                        </a:rPr>
                        <a:t>2 - les méthodes et outils pour apprendre</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AEEF3"/>
                    </a:solidFill>
                  </a:tcPr>
                </a:tc>
                <a:tc>
                  <a:txBody>
                    <a:bodyPr/>
                    <a:lstStyle/>
                    <a:p>
                      <a:pPr algn="r" fontAlgn="t"/>
                      <a:r>
                        <a:rPr lang="fr-FR" sz="300" b="1" i="0" u="none" strike="noStrike">
                          <a:solidFill>
                            <a:srgbClr val="000000"/>
                          </a:solidFill>
                          <a:effectLst/>
                          <a:latin typeface="Calibri"/>
                        </a:rPr>
                        <a:t>3</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solidFill>
                      <a:srgbClr val="DAEEF3"/>
                    </a:solidFill>
                  </a:tcPr>
                </a:tc>
                <a:tc>
                  <a:txBody>
                    <a:bodyPr/>
                    <a:lstStyle/>
                    <a:p>
                      <a:pPr algn="l" fontAlgn="t"/>
                      <a:r>
                        <a:rPr lang="fr-FR" sz="300" b="1" i="0" u="none" strike="noStrike">
                          <a:solidFill>
                            <a:srgbClr val="000000"/>
                          </a:solidFill>
                          <a:effectLst/>
                          <a:latin typeface="Calibri"/>
                        </a:rPr>
                        <a:t>S’approprier des outils et des méthodes</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solidFill>
                      <a:srgbClr val="DAEEF3"/>
                    </a:solidFill>
                  </a:tcPr>
                </a:tc>
                <a:tc gridSpan="35">
                  <a:txBody>
                    <a:bodyPr/>
                    <a:lstStyle/>
                    <a:p>
                      <a:pPr algn="ctr" fontAlgn="t"/>
                      <a:r>
                        <a:rPr lang="fr-FR" sz="200" b="1" i="0" u="none" strike="noStrike">
                          <a:solidFill>
                            <a:srgbClr val="000000"/>
                          </a:solidFill>
                          <a:effectLst/>
                          <a:latin typeface="Calibri"/>
                        </a:rPr>
                        <a:t> </a:t>
                      </a:r>
                    </a:p>
                  </a:txBody>
                  <a:tcPr marL="2244" marR="2244" marT="2244"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20"/>
                  </a:ext>
                </a:extLst>
              </a:tr>
              <a:tr h="134634">
                <a:tc vMerge="1">
                  <a:txBody>
                    <a:bodyPr/>
                    <a:lstStyle/>
                    <a:p>
                      <a:endParaRPr lang="fr-FR"/>
                    </a:p>
                  </a:txBody>
                  <a:tcPr/>
                </a:tc>
                <a:tc>
                  <a:txBody>
                    <a:bodyPr/>
                    <a:lstStyle/>
                    <a:p>
                      <a:pPr algn="ctr" fontAlgn="t"/>
                      <a:r>
                        <a:rPr lang="fr-FR" sz="300" b="0" i="0" u="none" strike="noStrike">
                          <a:solidFill>
                            <a:srgbClr val="000000"/>
                          </a:solidFill>
                          <a:effectLst/>
                          <a:latin typeface="Calibri"/>
                        </a:rPr>
                        <a:t>CT 3.1</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t"/>
                      <a:r>
                        <a:rPr lang="fr-FR" sz="300" b="0" i="0" u="none" strike="noStrike">
                          <a:solidFill>
                            <a:srgbClr val="000000"/>
                          </a:solidFill>
                          <a:effectLst/>
                          <a:latin typeface="Calibri"/>
                        </a:rPr>
                        <a:t>Exprimer sa pensée à l’aide d’outils de description adaptés : croquis, schémas, graphes, diagrammes, tableaux (représentations non normées).</a:t>
                      </a:r>
                    </a:p>
                  </a:txBody>
                  <a:tcPr marL="20195"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OTSCIS.2.1</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2</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21"/>
                  </a:ext>
                </a:extLst>
              </a:tr>
              <a:tr h="120722">
                <a:tc vMerge="1">
                  <a:txBody>
                    <a:bodyPr/>
                    <a:lstStyle/>
                    <a:p>
                      <a:endParaRPr lang="fr-FR"/>
                    </a:p>
                  </a:txBody>
                  <a:tcPr/>
                </a:tc>
                <a:tc>
                  <a:txBody>
                    <a:bodyPr/>
                    <a:lstStyle/>
                    <a:p>
                      <a:pPr algn="ctr" fontAlgn="t"/>
                      <a:r>
                        <a:rPr lang="fr-FR" sz="300" b="0" i="0" u="none" strike="noStrike">
                          <a:solidFill>
                            <a:srgbClr val="000000"/>
                          </a:solidFill>
                          <a:effectLst/>
                          <a:latin typeface="Calibri"/>
                        </a:rPr>
                        <a:t>CT 3.2</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t"/>
                      <a:r>
                        <a:rPr lang="fr-FR" sz="300" b="0" i="0" u="none" strike="noStrike">
                          <a:solidFill>
                            <a:srgbClr val="000000"/>
                          </a:solidFill>
                          <a:effectLst/>
                          <a:latin typeface="Calibri"/>
                        </a:rPr>
                        <a:t>Traduire, à l’aide d’outils de représentation numérique, des choix de solutions sous forme de croquis, de dessins ou de schémas.</a:t>
                      </a:r>
                    </a:p>
                  </a:txBody>
                  <a:tcPr marL="20195"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ctr" fontAlgn="ctr"/>
                      <a:r>
                        <a:rPr lang="fr-FR" sz="200" b="0" i="0" u="none" strike="noStrike">
                          <a:solidFill>
                            <a:srgbClr val="000000"/>
                          </a:solidFill>
                          <a:effectLst/>
                          <a:latin typeface="Calibri"/>
                        </a:rPr>
                        <a:t>DIC.1.5</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fr-FR" sz="200" b="0" i="0" u="none" strike="noStrike">
                          <a:solidFill>
                            <a:srgbClr val="000000"/>
                          </a:solidFill>
                          <a:effectLst/>
                          <a:latin typeface="Calibri"/>
                        </a:rPr>
                        <a:t>OTSCIS.2.2</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3</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22"/>
                  </a:ext>
                </a:extLst>
              </a:tr>
              <a:tr h="93684">
                <a:tc vMerge="1">
                  <a:txBody>
                    <a:bodyPr/>
                    <a:lstStyle/>
                    <a:p>
                      <a:endParaRPr lang="fr-FR"/>
                    </a:p>
                  </a:txBody>
                  <a:tcPr/>
                </a:tc>
                <a:tc>
                  <a:txBody>
                    <a:bodyPr/>
                    <a:lstStyle/>
                    <a:p>
                      <a:pPr algn="ctr" fontAlgn="t"/>
                      <a:r>
                        <a:rPr lang="fr-FR" sz="300" b="0" i="0" u="none" strike="noStrike">
                          <a:solidFill>
                            <a:srgbClr val="000000"/>
                          </a:solidFill>
                          <a:effectLst/>
                          <a:latin typeface="Calibri"/>
                        </a:rPr>
                        <a:t>CT 3.3</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300" b="0" i="0" u="none" strike="noStrike">
                          <a:solidFill>
                            <a:srgbClr val="000000"/>
                          </a:solidFill>
                          <a:effectLst/>
                          <a:latin typeface="Calibri"/>
                        </a:rPr>
                        <a:t>Présenter à l’oral et à l’aide de supports numériques multimédia des solutions techniques au moment des revues de projet.</a:t>
                      </a:r>
                    </a:p>
                  </a:txBody>
                  <a:tcPr marL="20195"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solidFill>
                      <a:srgbClr val="DAEEF3"/>
                    </a:solidFill>
                  </a:tcPr>
                </a:tc>
                <a:tc>
                  <a:txBody>
                    <a:bodyPr/>
                    <a:lstStyle/>
                    <a:p>
                      <a:pPr algn="ctr" fontAlgn="ctr"/>
                      <a:r>
                        <a:rPr lang="fr-FR" sz="200" b="0" i="0" u="none" strike="noStrike">
                          <a:solidFill>
                            <a:srgbClr val="000000"/>
                          </a:solidFill>
                          <a:effectLst/>
                          <a:latin typeface="Calibri"/>
                        </a:rPr>
                        <a:t>DIC.1.7</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2</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23"/>
                  </a:ext>
                </a:extLst>
              </a:tr>
              <a:tr h="120722">
                <a:tc>
                  <a:txBody>
                    <a:bodyPr/>
                    <a:lstStyle/>
                    <a:p>
                      <a:pPr algn="ctr" fontAlgn="ctr"/>
                      <a:r>
                        <a:rPr lang="fr-FR" sz="300" b="1" i="0" u="none" strike="noStrike">
                          <a:solidFill>
                            <a:srgbClr val="000000"/>
                          </a:solidFill>
                          <a:effectLst/>
                          <a:latin typeface="Calibri"/>
                        </a:rPr>
                        <a:t>1 - les langages pour penser et communiquer</a:t>
                      </a:r>
                    </a:p>
                  </a:txBody>
                  <a:tcPr marL="2244" marR="2244" marT="2244"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solidFill>
                      <a:srgbClr val="DAEEF3"/>
                    </a:solidFill>
                  </a:tcPr>
                </a:tc>
                <a:tc>
                  <a:txBody>
                    <a:bodyPr/>
                    <a:lstStyle/>
                    <a:p>
                      <a:pPr algn="r" fontAlgn="t"/>
                      <a:r>
                        <a:rPr lang="fr-FR" sz="300" b="1" i="0" u="none" strike="noStrike">
                          <a:solidFill>
                            <a:srgbClr val="000000"/>
                          </a:solidFill>
                          <a:effectLst/>
                          <a:latin typeface="Calibri"/>
                        </a:rPr>
                        <a:t>4</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solidFill>
                      <a:srgbClr val="DAEEF3"/>
                    </a:solidFill>
                  </a:tcPr>
                </a:tc>
                <a:tc>
                  <a:txBody>
                    <a:bodyPr/>
                    <a:lstStyle/>
                    <a:p>
                      <a:pPr algn="l" fontAlgn="t"/>
                      <a:r>
                        <a:rPr lang="fr-FR" sz="300" b="1" i="0" u="none" strike="noStrike">
                          <a:solidFill>
                            <a:srgbClr val="000000"/>
                          </a:solidFill>
                          <a:effectLst/>
                          <a:latin typeface="Calibri"/>
                        </a:rPr>
                        <a:t>Pratiquer des langages </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solidFill>
                      <a:srgbClr val="DAEEF3"/>
                    </a:solidFill>
                  </a:tcPr>
                </a:tc>
                <a:tc>
                  <a:txBody>
                    <a:bodyPr/>
                    <a:lstStyle/>
                    <a:p>
                      <a:pPr algn="l" fontAlgn="b"/>
                      <a:r>
                        <a:rPr lang="fr-FR" sz="300" b="0" i="0" u="none" strike="noStrike">
                          <a:solidFill>
                            <a:srgbClr val="000000"/>
                          </a:solidFill>
                          <a:effectLst/>
                          <a:latin typeface="Calibri"/>
                        </a:rPr>
                        <a:t> </a:t>
                      </a:r>
                    </a:p>
                  </a:txBody>
                  <a:tcPr marL="2244" marR="2244" marT="2244"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ctr"/>
                      <a:r>
                        <a:rPr lang="fr-FR" sz="200" b="0" i="0" u="none" strike="noStrike">
                          <a:solidFill>
                            <a:srgbClr val="000000"/>
                          </a:solidFill>
                          <a:effectLst/>
                          <a:latin typeface="Calibri"/>
                        </a:rPr>
                        <a:t> </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extLst>
                  <a:ext uri="{0D108BD9-81ED-4DB2-BD59-A6C34878D82A}">
                    <a16:rowId xmlns:a16="http://schemas.microsoft.com/office/drawing/2014/main" val="10024"/>
                  </a:ext>
                </a:extLst>
              </a:tr>
              <a:tr h="93684">
                <a:tc>
                  <a:txBody>
                    <a:bodyPr/>
                    <a:lstStyle/>
                    <a:p>
                      <a:pPr algn="l" fontAlgn="ctr"/>
                      <a:r>
                        <a:rPr lang="fr-FR" sz="300" b="0" i="0" u="none" strike="noStrike">
                          <a:solidFill>
                            <a:srgbClr val="000000"/>
                          </a:solidFill>
                          <a:effectLst/>
                          <a:latin typeface="Calibri"/>
                        </a:rPr>
                        <a:t> </a:t>
                      </a:r>
                    </a:p>
                  </a:txBody>
                  <a:tcPr marL="2244" marR="2244" marT="2244"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ctr" fontAlgn="ctr"/>
                      <a:r>
                        <a:rPr lang="fr-FR" sz="300" b="0" i="0" u="none" strike="noStrike">
                          <a:solidFill>
                            <a:srgbClr val="000000"/>
                          </a:solidFill>
                          <a:effectLst/>
                          <a:latin typeface="Calibri"/>
                        </a:rPr>
                        <a:t>CT 4.1</a:t>
                      </a:r>
                    </a:p>
                  </a:txBody>
                  <a:tcPr marL="2244" marR="2244" marT="2244"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t"/>
                      <a:r>
                        <a:rPr lang="fr-FR" sz="300" b="0" i="0" u="none" strike="noStrike">
                          <a:solidFill>
                            <a:srgbClr val="000000"/>
                          </a:solidFill>
                          <a:effectLst/>
                          <a:latin typeface="Calibri"/>
                        </a:rPr>
                        <a:t>Décrire, en utilisant les outils et langages de descriptions adaptés, la structure et le comportement des objets.</a:t>
                      </a:r>
                    </a:p>
                  </a:txBody>
                  <a:tcPr marL="20195"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OTSCIS.1.4</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ctr"/>
                      <a:r>
                        <a:rPr lang="fr-FR" sz="200" b="0" i="0" u="none" strike="noStrike">
                          <a:solidFill>
                            <a:srgbClr val="000000"/>
                          </a:solidFill>
                          <a:effectLst/>
                          <a:latin typeface="Calibri"/>
                        </a:rPr>
                        <a:t>MSOST.1.5</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D5B4"/>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2</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25"/>
                  </a:ext>
                </a:extLst>
              </a:tr>
              <a:tr h="93684">
                <a:tc>
                  <a:txBody>
                    <a:bodyPr/>
                    <a:lstStyle/>
                    <a:p>
                      <a:pPr algn="ctr" fontAlgn="ctr"/>
                      <a:r>
                        <a:rPr lang="fr-FR" sz="300" b="0" i="0" u="none" strike="noStrike">
                          <a:solidFill>
                            <a:srgbClr val="000000"/>
                          </a:solidFill>
                          <a:effectLst/>
                          <a:latin typeface="Calibri"/>
                        </a:rPr>
                        <a:t> </a:t>
                      </a:r>
                    </a:p>
                  </a:txBody>
                  <a:tcPr marL="2244" marR="2244" marT="2244"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solidFill>
                      <a:srgbClr val="DAEEF3"/>
                    </a:solidFill>
                  </a:tcPr>
                </a:tc>
                <a:tc>
                  <a:txBody>
                    <a:bodyPr/>
                    <a:lstStyle/>
                    <a:p>
                      <a:pPr algn="ctr" fontAlgn="ctr"/>
                      <a:r>
                        <a:rPr lang="fr-FR" sz="300" b="0" i="0" u="none" strike="noStrike">
                          <a:solidFill>
                            <a:srgbClr val="000000"/>
                          </a:solidFill>
                          <a:effectLst/>
                          <a:latin typeface="Calibri"/>
                        </a:rPr>
                        <a:t>CT 4.2</a:t>
                      </a:r>
                    </a:p>
                  </a:txBody>
                  <a:tcPr marL="2244" marR="2244" marT="2244"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300" b="0" i="0" u="none" strike="noStrike">
                          <a:solidFill>
                            <a:srgbClr val="000000"/>
                          </a:solidFill>
                          <a:effectLst/>
                          <a:latin typeface="Calibri"/>
                        </a:rPr>
                        <a:t>Appliquer les principes élémentaires de l’algorithmique et du codage à la résolution d’un problème simple.</a:t>
                      </a:r>
                    </a:p>
                  </a:txBody>
                  <a:tcPr marL="20195"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solidFill>
                      <a:srgbClr val="DAEEF3"/>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IP.2.3</a:t>
                      </a:r>
                    </a:p>
                  </a:txBody>
                  <a:tcPr marL="2244" marR="2244" marT="2244"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ctr"/>
                      <a:r>
                        <a:rPr lang="fr-FR" sz="200" b="0" i="0" u="none" strike="noStrike">
                          <a:solidFill>
                            <a:srgbClr val="000000"/>
                          </a:solidFill>
                          <a:effectLst/>
                          <a:latin typeface="Calibri"/>
                        </a:rPr>
                        <a:t>3</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26"/>
                  </a:ext>
                </a:extLst>
              </a:tr>
              <a:tr h="47964">
                <a:tc rowSpan="6">
                  <a:txBody>
                    <a:bodyPr/>
                    <a:lstStyle/>
                    <a:p>
                      <a:pPr algn="ctr" fontAlgn="t"/>
                      <a:r>
                        <a:rPr lang="fr-FR" sz="300" b="1" i="0" u="none" strike="noStrike">
                          <a:solidFill>
                            <a:srgbClr val="000000"/>
                          </a:solidFill>
                          <a:effectLst/>
                          <a:latin typeface="Calibri"/>
                        </a:rPr>
                        <a:t>2 - les méthodes et outils pour apprendre</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AEEF3"/>
                    </a:solidFill>
                  </a:tcPr>
                </a:tc>
                <a:tc>
                  <a:txBody>
                    <a:bodyPr/>
                    <a:lstStyle/>
                    <a:p>
                      <a:pPr algn="r" fontAlgn="t"/>
                      <a:r>
                        <a:rPr lang="fr-FR" sz="300" b="1" i="0" u="none" strike="noStrike">
                          <a:solidFill>
                            <a:srgbClr val="000000"/>
                          </a:solidFill>
                          <a:effectLst/>
                          <a:latin typeface="Calibri"/>
                        </a:rPr>
                        <a:t>5</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solidFill>
                      <a:srgbClr val="DAEEF3"/>
                    </a:solidFill>
                  </a:tcPr>
                </a:tc>
                <a:tc>
                  <a:txBody>
                    <a:bodyPr/>
                    <a:lstStyle/>
                    <a:p>
                      <a:pPr algn="l" fontAlgn="t"/>
                      <a:r>
                        <a:rPr lang="fr-FR" sz="300" b="1" i="0" u="none" strike="noStrike">
                          <a:solidFill>
                            <a:srgbClr val="000000"/>
                          </a:solidFill>
                          <a:effectLst/>
                          <a:latin typeface="Calibri"/>
                        </a:rPr>
                        <a:t>Mobiliser des outils numériques</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solidFill>
                      <a:srgbClr val="DAEEF3"/>
                    </a:solidFill>
                  </a:tcPr>
                </a:tc>
                <a:tc gridSpan="35">
                  <a:txBody>
                    <a:bodyPr/>
                    <a:lstStyle/>
                    <a:p>
                      <a:pPr algn="ctr" fontAlgn="t"/>
                      <a:r>
                        <a:rPr lang="fr-FR" sz="200" b="1" i="0" u="none" strike="noStrike">
                          <a:solidFill>
                            <a:srgbClr val="000000"/>
                          </a:solidFill>
                          <a:effectLst/>
                          <a:latin typeface="Calibri"/>
                        </a:rPr>
                        <a:t> </a:t>
                      </a:r>
                    </a:p>
                  </a:txBody>
                  <a:tcPr marL="2244" marR="2244" marT="2244"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27"/>
                  </a:ext>
                </a:extLst>
              </a:tr>
              <a:tr h="81229">
                <a:tc vMerge="1">
                  <a:txBody>
                    <a:bodyPr/>
                    <a:lstStyle/>
                    <a:p>
                      <a:endParaRPr lang="fr-FR"/>
                    </a:p>
                  </a:txBody>
                  <a:tcPr/>
                </a:tc>
                <a:tc>
                  <a:txBody>
                    <a:bodyPr/>
                    <a:lstStyle/>
                    <a:p>
                      <a:pPr algn="ctr" fontAlgn="t"/>
                      <a:r>
                        <a:rPr lang="fr-FR" sz="300" b="0" i="0" u="none" strike="noStrike">
                          <a:solidFill>
                            <a:srgbClr val="000000"/>
                          </a:solidFill>
                          <a:effectLst/>
                          <a:latin typeface="Calibri"/>
                        </a:rPr>
                        <a:t>CT 5.1</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t"/>
                      <a:r>
                        <a:rPr lang="fr-FR" sz="300" b="0" i="0" u="none" strike="noStrike">
                          <a:solidFill>
                            <a:srgbClr val="000000"/>
                          </a:solidFill>
                          <a:effectLst/>
                          <a:latin typeface="Calibri"/>
                        </a:rPr>
                        <a:t>Simuler numériquement la structure et/ou le comportement d’un objet.</a:t>
                      </a:r>
                    </a:p>
                  </a:txBody>
                  <a:tcPr marL="20195"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MSOST.2.2</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D5B4"/>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2</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28"/>
                  </a:ext>
                </a:extLst>
              </a:tr>
              <a:tr h="47964">
                <a:tc vMerge="1">
                  <a:txBody>
                    <a:bodyPr/>
                    <a:lstStyle/>
                    <a:p>
                      <a:endParaRPr lang="fr-FR"/>
                    </a:p>
                  </a:txBody>
                  <a:tcPr/>
                </a:tc>
                <a:tc>
                  <a:txBody>
                    <a:bodyPr/>
                    <a:lstStyle/>
                    <a:p>
                      <a:pPr algn="ctr" fontAlgn="t"/>
                      <a:r>
                        <a:rPr lang="fr-FR" sz="300" b="0" i="0" u="none" strike="noStrike">
                          <a:solidFill>
                            <a:srgbClr val="000000"/>
                          </a:solidFill>
                          <a:effectLst/>
                          <a:latin typeface="Calibri"/>
                        </a:rPr>
                        <a:t>CT 5.2</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t"/>
                      <a:r>
                        <a:rPr lang="fr-FR" sz="300" b="0" i="0" u="none" strike="noStrike">
                          <a:solidFill>
                            <a:srgbClr val="000000"/>
                          </a:solidFill>
                          <a:effectLst/>
                          <a:latin typeface="Calibri"/>
                        </a:rPr>
                        <a:t>Organiser, structurer et stocker des ressources numériques.</a:t>
                      </a:r>
                    </a:p>
                  </a:txBody>
                  <a:tcPr marL="20195"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ctr" fontAlgn="ctr"/>
                      <a:r>
                        <a:rPr lang="fr-FR" sz="200" b="0" i="0" u="none" strike="noStrike">
                          <a:solidFill>
                            <a:srgbClr val="000000"/>
                          </a:solidFill>
                          <a:effectLst/>
                          <a:latin typeface="Calibri"/>
                        </a:rPr>
                        <a:t>DIC.1.6</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2</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29"/>
                  </a:ext>
                </a:extLst>
              </a:tr>
              <a:tr h="81229">
                <a:tc vMerge="1">
                  <a:txBody>
                    <a:bodyPr/>
                    <a:lstStyle/>
                    <a:p>
                      <a:endParaRPr lang="fr-FR"/>
                    </a:p>
                  </a:txBody>
                  <a:tcPr/>
                </a:tc>
                <a:tc>
                  <a:txBody>
                    <a:bodyPr/>
                    <a:lstStyle/>
                    <a:p>
                      <a:pPr algn="ctr" fontAlgn="t"/>
                      <a:r>
                        <a:rPr lang="fr-FR" sz="300" b="0" i="0" u="none" strike="noStrike">
                          <a:solidFill>
                            <a:srgbClr val="000000"/>
                          </a:solidFill>
                          <a:effectLst/>
                          <a:latin typeface="Calibri"/>
                        </a:rPr>
                        <a:t>CT 5.3</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t"/>
                      <a:r>
                        <a:rPr lang="fr-FR" sz="300" b="0" i="0" u="none" strike="noStrike">
                          <a:solidFill>
                            <a:srgbClr val="000000"/>
                          </a:solidFill>
                          <a:effectLst/>
                          <a:latin typeface="Calibri"/>
                        </a:rPr>
                        <a:t>Lire, utiliser et produire des représentations numériques d’objets.</a:t>
                      </a:r>
                    </a:p>
                  </a:txBody>
                  <a:tcPr marL="20195"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OTSCIS.2.2</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2</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30"/>
                  </a:ext>
                </a:extLst>
              </a:tr>
              <a:tr h="47964">
                <a:tc vMerge="1">
                  <a:txBody>
                    <a:bodyPr/>
                    <a:lstStyle/>
                    <a:p>
                      <a:endParaRPr lang="fr-FR"/>
                    </a:p>
                  </a:txBody>
                  <a:tcPr/>
                </a:tc>
                <a:tc>
                  <a:txBody>
                    <a:bodyPr/>
                    <a:lstStyle/>
                    <a:p>
                      <a:pPr algn="ctr" fontAlgn="t"/>
                      <a:r>
                        <a:rPr lang="fr-FR" sz="300" b="0" i="0" u="none" strike="noStrike">
                          <a:solidFill>
                            <a:srgbClr val="000000"/>
                          </a:solidFill>
                          <a:effectLst/>
                          <a:latin typeface="Calibri"/>
                        </a:rPr>
                        <a:t>CT 5.4</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t"/>
                      <a:r>
                        <a:rPr lang="fr-FR" sz="300" b="0" i="0" u="none" strike="noStrike">
                          <a:solidFill>
                            <a:srgbClr val="000000"/>
                          </a:solidFill>
                          <a:effectLst/>
                          <a:latin typeface="Calibri"/>
                        </a:rPr>
                        <a:t>Piloter un système connecté localement ou à distance.</a:t>
                      </a:r>
                    </a:p>
                  </a:txBody>
                  <a:tcPr marL="20195"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IP.2.2</a:t>
                      </a:r>
                    </a:p>
                  </a:txBody>
                  <a:tcPr marL="2244" marR="2244" marT="2244"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ctr"/>
                      <a:r>
                        <a:rPr lang="fr-FR" sz="200" b="0" i="0" u="none" strike="noStrike">
                          <a:solidFill>
                            <a:srgbClr val="000000"/>
                          </a:solidFill>
                          <a:effectLst/>
                          <a:latin typeface="Calibri"/>
                        </a:rPr>
                        <a:t>2</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31"/>
                  </a:ext>
                </a:extLst>
              </a:tr>
              <a:tr h="81229">
                <a:tc vMerge="1">
                  <a:txBody>
                    <a:bodyPr/>
                    <a:lstStyle/>
                    <a:p>
                      <a:endParaRPr lang="fr-FR"/>
                    </a:p>
                  </a:txBody>
                  <a:tcPr/>
                </a:tc>
                <a:tc>
                  <a:txBody>
                    <a:bodyPr/>
                    <a:lstStyle/>
                    <a:p>
                      <a:pPr algn="ctr" fontAlgn="t"/>
                      <a:r>
                        <a:rPr lang="fr-FR" sz="300" b="0" i="0" u="none" strike="noStrike">
                          <a:solidFill>
                            <a:srgbClr val="000000"/>
                          </a:solidFill>
                          <a:effectLst/>
                          <a:latin typeface="Calibri"/>
                        </a:rPr>
                        <a:t>CT 5.5</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300" b="0" i="0" u="none" strike="noStrike">
                          <a:solidFill>
                            <a:srgbClr val="000000"/>
                          </a:solidFill>
                          <a:effectLst/>
                          <a:latin typeface="Calibri"/>
                        </a:rPr>
                        <a:t>Modifier ou paramétrer le fonctionnement d’un objet communicant.</a:t>
                      </a:r>
                    </a:p>
                  </a:txBody>
                  <a:tcPr marL="20195"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solidFill>
                      <a:srgbClr val="DAEEF3"/>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IP.2.3</a:t>
                      </a:r>
                    </a:p>
                  </a:txBody>
                  <a:tcPr marL="2244" marR="2244" marT="2244"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ctr"/>
                      <a:r>
                        <a:rPr lang="fr-FR" sz="200" b="0" i="0" u="none" strike="noStrike">
                          <a:solidFill>
                            <a:srgbClr val="000000"/>
                          </a:solidFill>
                          <a:effectLst/>
                          <a:latin typeface="Calibri"/>
                        </a:rPr>
                        <a:t>4</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32"/>
                  </a:ext>
                </a:extLst>
              </a:tr>
              <a:tr h="120722">
                <a:tc>
                  <a:txBody>
                    <a:bodyPr/>
                    <a:lstStyle/>
                    <a:p>
                      <a:pPr algn="ctr" fontAlgn="t"/>
                      <a:r>
                        <a:rPr lang="fr-FR" sz="300" b="1" i="0" u="none" strike="noStrike">
                          <a:solidFill>
                            <a:srgbClr val="000000"/>
                          </a:solidFill>
                          <a:effectLst/>
                          <a:latin typeface="Calibri"/>
                        </a:rPr>
                        <a:t>3 - la formation de la personne et du citoyen</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solidFill>
                      <a:srgbClr val="DAEEF3"/>
                    </a:solidFill>
                  </a:tcPr>
                </a:tc>
                <a:tc>
                  <a:txBody>
                    <a:bodyPr/>
                    <a:lstStyle/>
                    <a:p>
                      <a:pPr algn="r" fontAlgn="t"/>
                      <a:r>
                        <a:rPr lang="fr-FR" sz="300" b="1" i="0" u="none" strike="noStrike">
                          <a:solidFill>
                            <a:srgbClr val="000000"/>
                          </a:solidFill>
                          <a:effectLst/>
                          <a:latin typeface="Calibri"/>
                        </a:rPr>
                        <a:t>6</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solidFill>
                      <a:srgbClr val="DAEEF3"/>
                    </a:solidFill>
                  </a:tcPr>
                </a:tc>
                <a:tc>
                  <a:txBody>
                    <a:bodyPr/>
                    <a:lstStyle/>
                    <a:p>
                      <a:pPr algn="l" fontAlgn="t"/>
                      <a:r>
                        <a:rPr lang="fr-FR" sz="300" b="1" i="0" u="none" strike="noStrike">
                          <a:solidFill>
                            <a:srgbClr val="000000"/>
                          </a:solidFill>
                          <a:effectLst/>
                          <a:latin typeface="Calibri"/>
                        </a:rPr>
                        <a:t>Adopter un comportement éthique et responsable</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solidFill>
                      <a:srgbClr val="DAEEF3"/>
                    </a:solidFill>
                  </a:tcPr>
                </a:tc>
                <a:tc gridSpan="35">
                  <a:txBody>
                    <a:bodyPr/>
                    <a:lstStyle/>
                    <a:p>
                      <a:pPr algn="ctr" fontAlgn="t"/>
                      <a:r>
                        <a:rPr lang="fr-FR" sz="200" b="1" i="0" u="none" strike="noStrike">
                          <a:solidFill>
                            <a:srgbClr val="000000"/>
                          </a:solidFill>
                          <a:effectLst/>
                          <a:latin typeface="Calibri"/>
                        </a:rPr>
                        <a:t> </a:t>
                      </a:r>
                    </a:p>
                  </a:txBody>
                  <a:tcPr marL="2244" marR="2244" marT="2244"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33"/>
                  </a:ext>
                </a:extLst>
              </a:tr>
              <a:tr h="139404">
                <a:tc>
                  <a:txBody>
                    <a:bodyPr/>
                    <a:lstStyle/>
                    <a:p>
                      <a:pPr algn="ctr" fontAlgn="t"/>
                      <a:r>
                        <a:rPr lang="fr-FR" sz="300" b="1" i="0" u="none" strike="noStrike">
                          <a:solidFill>
                            <a:srgbClr val="000000"/>
                          </a:solidFill>
                          <a:effectLst/>
                          <a:latin typeface="Calibri"/>
                        </a:rPr>
                        <a:t>5 - les représentations du monde et l'activité humaine</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ctr" fontAlgn="t"/>
                      <a:r>
                        <a:rPr lang="fr-FR" sz="300" b="0" i="0" u="none" strike="noStrike">
                          <a:solidFill>
                            <a:srgbClr val="000000"/>
                          </a:solidFill>
                          <a:effectLst/>
                          <a:latin typeface="Calibri"/>
                        </a:rPr>
                        <a:t>CT 6.1</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t"/>
                      <a:r>
                        <a:rPr lang="fr-FR" sz="300" b="0" i="0" u="none" strike="noStrike">
                          <a:solidFill>
                            <a:srgbClr val="000000"/>
                          </a:solidFill>
                          <a:effectLst/>
                          <a:latin typeface="Calibri"/>
                        </a:rPr>
                        <a:t>Développer les bonnes pratiques de l’usage des objets communicants.</a:t>
                      </a:r>
                    </a:p>
                  </a:txBody>
                  <a:tcPr marL="20195"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OTSCIS.1.3</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0</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34"/>
                  </a:ext>
                </a:extLst>
              </a:tr>
              <a:tr h="81229">
                <a:tc>
                  <a:txBody>
                    <a:bodyPr/>
                    <a:lstStyle/>
                    <a:p>
                      <a:pPr algn="l" fontAlgn="t"/>
                      <a:r>
                        <a:rPr lang="fr-FR" sz="300" b="0" i="0" u="none" strike="noStrike">
                          <a:solidFill>
                            <a:srgbClr val="000000"/>
                          </a:solidFill>
                          <a:effectLst/>
                          <a:latin typeface="Calibri"/>
                        </a:rPr>
                        <a:t> </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ctr" fontAlgn="t"/>
                      <a:r>
                        <a:rPr lang="fr-FR" sz="300" b="0" i="0" u="none" strike="noStrike">
                          <a:solidFill>
                            <a:srgbClr val="000000"/>
                          </a:solidFill>
                          <a:effectLst/>
                          <a:latin typeface="Calibri"/>
                        </a:rPr>
                        <a:t>CT 6.2</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t"/>
                      <a:r>
                        <a:rPr lang="fr-FR" sz="300" b="0" i="0" u="none" strike="noStrike">
                          <a:solidFill>
                            <a:srgbClr val="000000"/>
                          </a:solidFill>
                          <a:effectLst/>
                          <a:latin typeface="Calibri"/>
                        </a:rPr>
                        <a:t>Analyser l’impact environnemental d’un objet et de ses constituants.</a:t>
                      </a:r>
                    </a:p>
                  </a:txBody>
                  <a:tcPr marL="20195"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OTSCIS.1</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0</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35"/>
                  </a:ext>
                </a:extLst>
              </a:tr>
              <a:tr h="47964">
                <a:tc>
                  <a:txBody>
                    <a:bodyPr/>
                    <a:lstStyle/>
                    <a:p>
                      <a:pPr algn="l" fontAlgn="t"/>
                      <a:r>
                        <a:rPr lang="fr-FR" sz="300" b="0" i="0" u="none" strike="noStrike">
                          <a:solidFill>
                            <a:srgbClr val="000000"/>
                          </a:solidFill>
                          <a:effectLst/>
                          <a:latin typeface="Calibri"/>
                        </a:rPr>
                        <a:t> </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solidFill>
                      <a:srgbClr val="DAEEF3"/>
                    </a:solidFill>
                  </a:tcPr>
                </a:tc>
                <a:tc>
                  <a:txBody>
                    <a:bodyPr/>
                    <a:lstStyle/>
                    <a:p>
                      <a:pPr algn="ctr" fontAlgn="t"/>
                      <a:r>
                        <a:rPr lang="fr-FR" sz="300" b="0" i="0" u="none" strike="noStrike">
                          <a:solidFill>
                            <a:srgbClr val="000000"/>
                          </a:solidFill>
                          <a:effectLst/>
                          <a:latin typeface="Calibri"/>
                        </a:rPr>
                        <a:t>CT 6.3</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300" b="0" i="0" u="none" strike="noStrike">
                          <a:solidFill>
                            <a:srgbClr val="000000"/>
                          </a:solidFill>
                          <a:effectLst/>
                          <a:latin typeface="Calibri"/>
                        </a:rPr>
                        <a:t>Analyser le cycle de vie d’un objet.</a:t>
                      </a:r>
                    </a:p>
                  </a:txBody>
                  <a:tcPr marL="20195"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solidFill>
                      <a:srgbClr val="DAEEF3"/>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OTSCIS.1.1</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0</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36"/>
                  </a:ext>
                </a:extLst>
              </a:tr>
              <a:tr h="47964">
                <a:tc rowSpan="3">
                  <a:txBody>
                    <a:bodyPr/>
                    <a:lstStyle/>
                    <a:p>
                      <a:pPr algn="ctr" fontAlgn="t"/>
                      <a:r>
                        <a:rPr lang="fr-FR" sz="300" b="1" i="0" u="none" strike="noStrike">
                          <a:solidFill>
                            <a:srgbClr val="000000"/>
                          </a:solidFill>
                          <a:effectLst/>
                          <a:latin typeface="Calibri"/>
                        </a:rPr>
                        <a:t>5 - les représentations du monde et l'activité humaine</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AEEF3"/>
                    </a:solidFill>
                  </a:tcPr>
                </a:tc>
                <a:tc>
                  <a:txBody>
                    <a:bodyPr/>
                    <a:lstStyle/>
                    <a:p>
                      <a:pPr algn="r" fontAlgn="t"/>
                      <a:r>
                        <a:rPr lang="fr-FR" sz="300" b="1" i="0" u="none" strike="noStrike">
                          <a:solidFill>
                            <a:srgbClr val="000000"/>
                          </a:solidFill>
                          <a:effectLst/>
                          <a:latin typeface="Calibri"/>
                        </a:rPr>
                        <a:t>7</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solidFill>
                      <a:srgbClr val="DAEEF3"/>
                    </a:solidFill>
                  </a:tcPr>
                </a:tc>
                <a:tc>
                  <a:txBody>
                    <a:bodyPr/>
                    <a:lstStyle/>
                    <a:p>
                      <a:pPr algn="l" fontAlgn="t"/>
                      <a:r>
                        <a:rPr lang="fr-FR" sz="300" b="1" i="0" u="none" strike="noStrike">
                          <a:solidFill>
                            <a:srgbClr val="000000"/>
                          </a:solidFill>
                          <a:effectLst/>
                          <a:latin typeface="Calibri"/>
                        </a:rPr>
                        <a:t>Se situer dans l’espace et dans le temps</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solidFill>
                      <a:srgbClr val="DAEEF3"/>
                    </a:solidFill>
                  </a:tcPr>
                </a:tc>
                <a:tc gridSpan="35">
                  <a:txBody>
                    <a:bodyPr/>
                    <a:lstStyle/>
                    <a:p>
                      <a:pPr algn="ctr" fontAlgn="t"/>
                      <a:r>
                        <a:rPr lang="fr-FR" sz="200" b="1" i="0" u="none" strike="noStrike">
                          <a:solidFill>
                            <a:srgbClr val="000000"/>
                          </a:solidFill>
                          <a:effectLst/>
                          <a:latin typeface="Calibri"/>
                        </a:rPr>
                        <a:t> </a:t>
                      </a:r>
                    </a:p>
                  </a:txBody>
                  <a:tcPr marL="2244" marR="2244" marT="2244"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37"/>
                  </a:ext>
                </a:extLst>
              </a:tr>
              <a:tr h="47964">
                <a:tc vMerge="1">
                  <a:txBody>
                    <a:bodyPr/>
                    <a:lstStyle/>
                    <a:p>
                      <a:endParaRPr lang="fr-FR"/>
                    </a:p>
                  </a:txBody>
                  <a:tcPr/>
                </a:tc>
                <a:tc>
                  <a:txBody>
                    <a:bodyPr/>
                    <a:lstStyle/>
                    <a:p>
                      <a:pPr algn="ctr" fontAlgn="t"/>
                      <a:r>
                        <a:rPr lang="fr-FR" sz="300" b="0" i="0" u="none" strike="noStrike">
                          <a:solidFill>
                            <a:srgbClr val="000000"/>
                          </a:solidFill>
                          <a:effectLst/>
                          <a:latin typeface="Calibri"/>
                        </a:rPr>
                        <a:t>CT 7.1</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t"/>
                      <a:r>
                        <a:rPr lang="fr-FR" sz="300" b="0" i="0" u="none" strike="noStrike">
                          <a:solidFill>
                            <a:srgbClr val="00000A"/>
                          </a:solidFill>
                          <a:effectLst/>
                          <a:latin typeface="Calibri"/>
                        </a:rPr>
                        <a:t>Regrouper des objets en familles et lignées.</a:t>
                      </a:r>
                    </a:p>
                  </a:txBody>
                  <a:tcPr marL="20195"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OTSCIS.1.1</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0</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38"/>
                  </a:ext>
                </a:extLst>
              </a:tr>
              <a:tr h="120722">
                <a:tc vMerge="1">
                  <a:txBody>
                    <a:bodyPr/>
                    <a:lstStyle/>
                    <a:p>
                      <a:endParaRPr lang="fr-FR"/>
                    </a:p>
                  </a:txBody>
                  <a:tcPr/>
                </a:tc>
                <a:tc>
                  <a:txBody>
                    <a:bodyPr/>
                    <a:lstStyle/>
                    <a:p>
                      <a:pPr algn="ctr" fontAlgn="t"/>
                      <a:r>
                        <a:rPr lang="fr-FR" sz="300" b="0" i="0" u="none" strike="noStrike">
                          <a:solidFill>
                            <a:srgbClr val="000000"/>
                          </a:solidFill>
                          <a:effectLst/>
                          <a:latin typeface="Calibri"/>
                        </a:rPr>
                        <a:t>CT 7.2</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300" b="0" i="0" u="none" strike="noStrike">
                          <a:solidFill>
                            <a:srgbClr val="00000A"/>
                          </a:solidFill>
                          <a:effectLst/>
                          <a:latin typeface="Calibri"/>
                        </a:rPr>
                        <a:t>Relier les évolutions technologiques aux inventions et innovations qui marquent des ruptures dans les solutions techniques. </a:t>
                      </a:r>
                    </a:p>
                  </a:txBody>
                  <a:tcPr marL="20195"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solidFill>
                      <a:srgbClr val="DAEEF3"/>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OTSCIS.1.2</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0</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39"/>
                  </a:ext>
                </a:extLst>
              </a:tr>
              <a:tr h="47964">
                <a:tc>
                  <a:txBody>
                    <a:bodyPr/>
                    <a:lstStyle/>
                    <a:p>
                      <a:pPr algn="l" fontAlgn="b"/>
                      <a:endParaRPr lang="fr-FR" sz="300" b="0" i="0" u="none" strike="noStrike">
                        <a:solidFill>
                          <a:srgbClr val="000000"/>
                        </a:solidFill>
                        <a:effectLst/>
                        <a:latin typeface="Calibri"/>
                      </a:endParaRPr>
                    </a:p>
                  </a:txBody>
                  <a:tcPr marL="2244" marR="2244" marT="2244" marB="0" anchor="b">
                    <a:lnL>
                      <a:noFill/>
                    </a:lnL>
                    <a:lnR>
                      <a:noFill/>
                    </a:lnR>
                    <a:lnT w="12700" cap="flat" cmpd="sng" algn="ctr">
                      <a:solidFill>
                        <a:srgbClr val="000000"/>
                      </a:solidFill>
                      <a:prstDash val="solid"/>
                      <a:round/>
                      <a:headEnd type="none" w="med" len="med"/>
                      <a:tailEnd type="none" w="med" len="med"/>
                    </a:lnT>
                    <a:lnB>
                      <a:noFill/>
                    </a:lnB>
                  </a:tcPr>
                </a:tc>
                <a:tc>
                  <a:txBody>
                    <a:bodyPr/>
                    <a:lstStyle/>
                    <a:p>
                      <a:pPr algn="l" fontAlgn="b"/>
                      <a:endParaRPr lang="fr-FR" sz="300" b="0" i="0" u="none" strike="noStrike">
                        <a:solidFill>
                          <a:srgbClr val="000000"/>
                        </a:solidFill>
                        <a:effectLst/>
                        <a:latin typeface="Calibri"/>
                      </a:endParaRPr>
                    </a:p>
                  </a:txBody>
                  <a:tcPr marL="2244" marR="2244" marT="2244" marB="0" anchor="b">
                    <a:lnL>
                      <a:noFill/>
                    </a:lnL>
                    <a:lnR>
                      <a:noFill/>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endParaRPr lang="fr-FR" sz="300" b="0" i="0" u="none" strike="noStrike">
                        <a:solidFill>
                          <a:srgbClr val="000000"/>
                        </a:solidFill>
                        <a:effectLst/>
                        <a:latin typeface="Calibri"/>
                      </a:endParaRPr>
                    </a:p>
                  </a:txBody>
                  <a:tcPr marL="2244" marR="2244" marT="2244"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gridSpan="35">
                  <a:txBody>
                    <a:bodyPr/>
                    <a:lstStyle/>
                    <a:p>
                      <a:pPr algn="ctr" fontAlgn="t"/>
                      <a:r>
                        <a:rPr lang="fr-FR" sz="200" b="1" i="0" u="none" strike="noStrike">
                          <a:solidFill>
                            <a:srgbClr val="000000"/>
                          </a:solidFill>
                          <a:effectLst/>
                          <a:latin typeface="Calibri"/>
                        </a:rPr>
                        <a:t> </a:t>
                      </a:r>
                    </a:p>
                  </a:txBody>
                  <a:tcPr marL="2244" marR="2244" marT="2244"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40"/>
                  </a:ext>
                </a:extLst>
              </a:tr>
              <a:tr h="120722">
                <a:tc>
                  <a:txBody>
                    <a:bodyPr/>
                    <a:lstStyle/>
                    <a:p>
                      <a:pPr algn="l" fontAlgn="b"/>
                      <a:endParaRPr lang="fr-FR" sz="300" b="0" i="0" u="none" strike="noStrike">
                        <a:solidFill>
                          <a:srgbClr val="000000"/>
                        </a:solidFill>
                        <a:effectLst/>
                        <a:latin typeface="Calibri"/>
                      </a:endParaRPr>
                    </a:p>
                  </a:txBody>
                  <a:tcPr marL="2244" marR="2244" marT="2244" marB="0" anchor="b">
                    <a:lnL>
                      <a:noFill/>
                    </a:lnL>
                    <a:lnR w="6350" cap="flat" cmpd="sng" algn="ctr">
                      <a:solidFill>
                        <a:srgbClr val="000000"/>
                      </a:solidFill>
                      <a:prstDash val="solid"/>
                      <a:round/>
                      <a:headEnd type="none" w="med" len="med"/>
                      <a:tailEnd type="none" w="med" len="med"/>
                    </a:lnR>
                    <a:lnT>
                      <a:noFill/>
                    </a:lnT>
                    <a:lnB>
                      <a:noFill/>
                    </a:lnB>
                  </a:tcPr>
                </a:tc>
                <a:tc>
                  <a:txBody>
                    <a:bodyPr/>
                    <a:lstStyle/>
                    <a:p>
                      <a:pPr algn="ctr" fontAlgn="ctr"/>
                      <a:r>
                        <a:rPr lang="fr-FR" sz="300" b="0" i="0" u="none" strike="noStrike">
                          <a:solidFill>
                            <a:srgbClr val="000000"/>
                          </a:solidFill>
                          <a:effectLst/>
                          <a:latin typeface="Calibri"/>
                        </a:rPr>
                        <a:t>CS 1.5</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t"/>
                      <a:r>
                        <a:rPr lang="fr-FR" sz="300" b="0" i="0" u="none" strike="noStrike">
                          <a:solidFill>
                            <a:srgbClr val="00000A"/>
                          </a:solidFill>
                          <a:effectLst/>
                          <a:latin typeface="Calibri"/>
                        </a:rPr>
                        <a:t>Respecter une procédure de travail garantissant un résultat en respectant les règles de sécurité et d’utilisation des outils mis à disposition.</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MSOST.1.1</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D5B4"/>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3</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41"/>
                  </a:ext>
                </a:extLst>
              </a:tr>
              <a:tr h="93684">
                <a:tc>
                  <a:txBody>
                    <a:bodyPr/>
                    <a:lstStyle/>
                    <a:p>
                      <a:pPr algn="l" fontAlgn="b"/>
                      <a:endParaRPr lang="fr-FR" sz="300" b="0" i="0" u="none" strike="noStrike">
                        <a:solidFill>
                          <a:srgbClr val="000000"/>
                        </a:solidFill>
                        <a:effectLst/>
                        <a:latin typeface="Calibri"/>
                      </a:endParaRPr>
                    </a:p>
                  </a:txBody>
                  <a:tcPr marL="2244" marR="2244" marT="2244" marB="0" anchor="b">
                    <a:lnL>
                      <a:noFill/>
                    </a:lnL>
                    <a:lnR w="6350" cap="flat" cmpd="sng" algn="ctr">
                      <a:solidFill>
                        <a:srgbClr val="000000"/>
                      </a:solidFill>
                      <a:prstDash val="solid"/>
                      <a:round/>
                      <a:headEnd type="none" w="med" len="med"/>
                      <a:tailEnd type="none" w="med" len="med"/>
                    </a:lnR>
                    <a:lnT>
                      <a:noFill/>
                    </a:lnT>
                    <a:lnB>
                      <a:noFill/>
                    </a:lnB>
                  </a:tcPr>
                </a:tc>
                <a:tc>
                  <a:txBody>
                    <a:bodyPr/>
                    <a:lstStyle/>
                    <a:p>
                      <a:pPr algn="ctr" fontAlgn="ctr"/>
                      <a:r>
                        <a:rPr lang="fr-FR" sz="300" b="0" i="0" u="none" strike="noStrike">
                          <a:solidFill>
                            <a:srgbClr val="000000"/>
                          </a:solidFill>
                          <a:effectLst/>
                          <a:latin typeface="Calibri"/>
                        </a:rPr>
                        <a:t>CS 1.6</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ctr"/>
                      <a:r>
                        <a:rPr lang="fr-FR" sz="300" b="0" i="0" u="none" strike="noStrike">
                          <a:solidFill>
                            <a:srgbClr val="00000A"/>
                          </a:solidFill>
                          <a:effectLst/>
                          <a:latin typeface="Calibri"/>
                        </a:rPr>
                        <a:t>Analyser le fonctionnement et la structure d’un objet, identifier les entrées et sorties.</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MSOST.1.3</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D5B4"/>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5</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42"/>
                  </a:ext>
                </a:extLst>
              </a:tr>
              <a:tr h="93684">
                <a:tc>
                  <a:txBody>
                    <a:bodyPr/>
                    <a:lstStyle/>
                    <a:p>
                      <a:pPr algn="l" fontAlgn="b"/>
                      <a:endParaRPr lang="fr-FR" sz="300" b="0" i="0" u="none" strike="noStrike">
                        <a:solidFill>
                          <a:srgbClr val="000000"/>
                        </a:solidFill>
                        <a:effectLst/>
                        <a:latin typeface="Calibri"/>
                      </a:endParaRPr>
                    </a:p>
                  </a:txBody>
                  <a:tcPr marL="2244" marR="2244" marT="2244" marB="0" anchor="b">
                    <a:lnL>
                      <a:noFill/>
                    </a:lnL>
                    <a:lnR w="6350" cap="flat" cmpd="sng" algn="ctr">
                      <a:solidFill>
                        <a:srgbClr val="000000"/>
                      </a:solidFill>
                      <a:prstDash val="solid"/>
                      <a:round/>
                      <a:headEnd type="none" w="med" len="med"/>
                      <a:tailEnd type="none" w="med" len="med"/>
                    </a:lnR>
                    <a:lnT>
                      <a:noFill/>
                    </a:lnT>
                    <a:lnB>
                      <a:noFill/>
                    </a:lnB>
                  </a:tcPr>
                </a:tc>
                <a:tc>
                  <a:txBody>
                    <a:bodyPr/>
                    <a:lstStyle/>
                    <a:p>
                      <a:pPr algn="ctr" fontAlgn="ctr"/>
                      <a:r>
                        <a:rPr lang="fr-FR" sz="300" b="0" i="0" u="none" strike="noStrike">
                          <a:solidFill>
                            <a:srgbClr val="000000"/>
                          </a:solidFill>
                          <a:effectLst/>
                          <a:latin typeface="Calibri"/>
                        </a:rPr>
                        <a:t>CS 1.7</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300" b="0" i="0" u="none" strike="noStrike">
                          <a:solidFill>
                            <a:srgbClr val="00000A"/>
                          </a:solidFill>
                          <a:effectLst/>
                          <a:latin typeface="Calibri"/>
                        </a:rPr>
                        <a:t>Interpréter des résultats expérimentaux, en tirer une conclusion et la communiquer en argumentant.</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MSOST.1.7</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D5B4"/>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4</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43"/>
                  </a:ext>
                </a:extLst>
              </a:tr>
              <a:tr h="93684">
                <a:tc>
                  <a:txBody>
                    <a:bodyPr/>
                    <a:lstStyle/>
                    <a:p>
                      <a:pPr algn="l" fontAlgn="b"/>
                      <a:endParaRPr lang="fr-FR" sz="300" b="0" i="0" u="none" strike="noStrike">
                        <a:solidFill>
                          <a:srgbClr val="000000"/>
                        </a:solidFill>
                        <a:effectLst/>
                        <a:latin typeface="Calibri"/>
                      </a:endParaRPr>
                    </a:p>
                  </a:txBody>
                  <a:tcPr marL="2244" marR="2244" marT="2244" marB="0" anchor="b">
                    <a:lnL>
                      <a:noFill/>
                    </a:lnL>
                    <a:lnR w="6350" cap="flat" cmpd="sng" algn="ctr">
                      <a:solidFill>
                        <a:srgbClr val="000000"/>
                      </a:solidFill>
                      <a:prstDash val="solid"/>
                      <a:round/>
                      <a:headEnd type="none" w="med" len="med"/>
                      <a:tailEnd type="none" w="med" len="med"/>
                    </a:lnR>
                    <a:lnT>
                      <a:noFill/>
                    </a:lnT>
                    <a:lnB>
                      <a:noFill/>
                    </a:lnB>
                  </a:tcPr>
                </a:tc>
                <a:tc>
                  <a:txBody>
                    <a:bodyPr/>
                    <a:lstStyle/>
                    <a:p>
                      <a:pPr algn="ctr" fontAlgn="ctr"/>
                      <a:r>
                        <a:rPr lang="fr-FR" sz="300" b="0" i="0" u="none" strike="noStrike">
                          <a:solidFill>
                            <a:srgbClr val="000000"/>
                          </a:solidFill>
                          <a:effectLst/>
                          <a:latin typeface="Calibri"/>
                        </a:rPr>
                        <a:t>CS 1.8</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t"/>
                      <a:r>
                        <a:rPr lang="fr-FR" sz="300" b="0" i="0" u="none" strike="noStrike">
                          <a:solidFill>
                            <a:srgbClr val="00000A"/>
                          </a:solidFill>
                          <a:effectLst/>
                          <a:latin typeface="Calibri"/>
                        </a:rPr>
                        <a:t>Utiliser une modélisation pour comprendre, formaliser, partager, construire, investiguer, prouver.</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MSOST.2.1</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D5B4"/>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2</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44"/>
                  </a:ext>
                </a:extLst>
              </a:tr>
              <a:tr h="123415">
                <a:tc>
                  <a:txBody>
                    <a:bodyPr/>
                    <a:lstStyle/>
                    <a:p>
                      <a:pPr algn="l" fontAlgn="b"/>
                      <a:endParaRPr lang="fr-FR" sz="300" b="0" i="0" u="none" strike="noStrike">
                        <a:solidFill>
                          <a:srgbClr val="000000"/>
                        </a:solidFill>
                        <a:effectLst/>
                        <a:latin typeface="Calibri"/>
                      </a:endParaRPr>
                    </a:p>
                  </a:txBody>
                  <a:tcPr marL="2244" marR="2244" marT="2244" marB="0" anchor="b">
                    <a:lnL>
                      <a:noFill/>
                    </a:lnL>
                    <a:lnR w="6350" cap="flat" cmpd="sng" algn="ctr">
                      <a:solidFill>
                        <a:srgbClr val="000000"/>
                      </a:solidFill>
                      <a:prstDash val="solid"/>
                      <a:round/>
                      <a:headEnd type="none" w="med" len="med"/>
                      <a:tailEnd type="none" w="med" len="med"/>
                    </a:lnR>
                    <a:lnT>
                      <a:noFill/>
                    </a:lnT>
                    <a:lnB>
                      <a:noFill/>
                    </a:lnB>
                  </a:tcPr>
                </a:tc>
                <a:tc>
                  <a:txBody>
                    <a:bodyPr/>
                    <a:lstStyle/>
                    <a:p>
                      <a:pPr algn="ctr" fontAlgn="ctr"/>
                      <a:r>
                        <a:rPr lang="fr-FR" sz="300" b="0" i="0" u="none" strike="noStrike">
                          <a:solidFill>
                            <a:srgbClr val="000000"/>
                          </a:solidFill>
                          <a:effectLst/>
                          <a:latin typeface="Calibri"/>
                        </a:rPr>
                        <a:t>CS 5.6</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ctr"/>
                      <a:r>
                        <a:rPr lang="fr-FR" sz="300" b="0" i="0" u="none" strike="noStrike">
                          <a:solidFill>
                            <a:srgbClr val="000000"/>
                          </a:solidFill>
                          <a:effectLst/>
                          <a:latin typeface="Calibri"/>
                        </a:rPr>
                        <a:t>Comprendre le fonctionnement d’un réseau informatique.</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IP.1</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ctr"/>
                      <a:r>
                        <a:rPr lang="fr-FR" sz="300" b="0" i="0" u="none" strike="noStrike">
                          <a:solidFill>
                            <a:srgbClr val="000000"/>
                          </a:solidFill>
                          <a:effectLst/>
                          <a:latin typeface="Calibri"/>
                        </a:rPr>
                        <a:t>0</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45"/>
                  </a:ext>
                </a:extLst>
              </a:tr>
              <a:tr h="139404">
                <a:tc>
                  <a:txBody>
                    <a:bodyPr/>
                    <a:lstStyle/>
                    <a:p>
                      <a:pPr algn="l" fontAlgn="b"/>
                      <a:endParaRPr lang="fr-FR" sz="300" b="0" i="0" u="none" strike="noStrike">
                        <a:solidFill>
                          <a:srgbClr val="000000"/>
                        </a:solidFill>
                        <a:effectLst/>
                        <a:latin typeface="Calibri"/>
                      </a:endParaRPr>
                    </a:p>
                  </a:txBody>
                  <a:tcPr marL="2244" marR="2244" marT="2244" marB="0" anchor="b">
                    <a:lnL>
                      <a:noFill/>
                    </a:lnL>
                    <a:lnR w="6350" cap="flat" cmpd="sng" algn="ctr">
                      <a:solidFill>
                        <a:srgbClr val="000000"/>
                      </a:solidFill>
                      <a:prstDash val="solid"/>
                      <a:round/>
                      <a:headEnd type="none" w="med" len="med"/>
                      <a:tailEnd type="none" w="med" len="med"/>
                    </a:lnR>
                    <a:lnT>
                      <a:noFill/>
                    </a:lnT>
                    <a:lnB>
                      <a:noFill/>
                    </a:lnB>
                  </a:tcPr>
                </a:tc>
                <a:tc>
                  <a:txBody>
                    <a:bodyPr/>
                    <a:lstStyle/>
                    <a:p>
                      <a:pPr algn="ctr" fontAlgn="ctr"/>
                      <a:r>
                        <a:rPr lang="fr-FR" sz="300" b="0" i="0" u="none" strike="noStrike">
                          <a:solidFill>
                            <a:srgbClr val="000000"/>
                          </a:solidFill>
                          <a:effectLst/>
                          <a:latin typeface="Calibri"/>
                        </a:rPr>
                        <a:t>CS 5.7</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just" fontAlgn="ctr"/>
                      <a:r>
                        <a:rPr lang="fr-FR" sz="300" b="0" i="0" u="none" strike="noStrike">
                          <a:solidFill>
                            <a:srgbClr val="000000"/>
                          </a:solidFill>
                          <a:effectLst/>
                          <a:latin typeface="Calibri"/>
                        </a:rPr>
                        <a:t>Analyser le comportement attendu d’un système réel et décomposer le problème posé en sous-problèmes afin de structurer un programme de commande.</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IP.2.1</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ctr"/>
                      <a:r>
                        <a:rPr lang="fr-FR" sz="300" b="0" i="0" u="none" strike="noStrike">
                          <a:solidFill>
                            <a:srgbClr val="000000"/>
                          </a:solidFill>
                          <a:effectLst/>
                          <a:latin typeface="Calibri"/>
                        </a:rPr>
                        <a:t>0</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dirty="0">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46"/>
                  </a:ext>
                </a:extLst>
              </a:tr>
            </a:tbl>
          </a:graphicData>
        </a:graphic>
      </p:graphicFrame>
      <p:sp>
        <p:nvSpPr>
          <p:cNvPr id="5" name="Rectangle à coins arrondis 4"/>
          <p:cNvSpPr>
            <a:spLocks noChangeArrowheads="1"/>
          </p:cNvSpPr>
          <p:nvPr/>
        </p:nvSpPr>
        <p:spPr bwMode="auto">
          <a:xfrm>
            <a:off x="150813" y="4005263"/>
            <a:ext cx="1728787" cy="2663825"/>
          </a:xfrm>
          <a:prstGeom prst="wedgeRoundRectCallout">
            <a:avLst>
              <a:gd name="adj1" fmla="val 131713"/>
              <a:gd name="adj2" fmla="val -63495"/>
              <a:gd name="adj3" fmla="val 16667"/>
            </a:avLst>
          </a:prstGeom>
          <a:gradFill rotWithShape="1">
            <a:gsLst>
              <a:gs pos="0">
                <a:srgbClr val="3F80CD"/>
              </a:gs>
              <a:gs pos="100000">
                <a:srgbClr val="9BC1FF"/>
              </a:gs>
            </a:gsLst>
            <a:lin ang="16200000"/>
          </a:gradFill>
          <a:ln w="9525">
            <a:solidFill>
              <a:srgbClr val="4A7EBB"/>
            </a:solidFill>
            <a:miter lim="800000"/>
            <a:headEnd/>
            <a:tailEnd/>
          </a:ln>
          <a:effectLst>
            <a:outerShdw blurRad="40000" dist="23000" dir="5400000" rotWithShape="0">
              <a:srgbClr val="000000">
                <a:alpha val="34999"/>
              </a:srgbClr>
            </a:outerShdw>
          </a:effectLst>
        </p:spPr>
        <p:txBody>
          <a:bodyPr anchor="ctr"/>
          <a:lstStyle/>
          <a:p>
            <a:pPr algn="ctr"/>
            <a:r>
              <a:rPr lang="fr-FR">
                <a:solidFill>
                  <a:srgbClr val="FFFFFF"/>
                </a:solidFill>
              </a:rPr>
              <a:t>Lien entre les domaines du socle, les compétences en technologie et les thématiques</a:t>
            </a:r>
          </a:p>
        </p:txBody>
      </p:sp>
    </p:spTree>
    <p:extLst>
      <p:ext uri="{BB962C8B-B14F-4D97-AF65-F5344CB8AC3E}">
        <p14:creationId xmlns:p14="http://schemas.microsoft.com/office/powerpoint/2010/main" val="2337910117"/>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nvPr>
        </p:nvSpPr>
        <p:spPr>
          <a:xfrm>
            <a:off x="1835150" y="549275"/>
            <a:ext cx="6265863" cy="647700"/>
          </a:xfrm>
        </p:spPr>
        <p:txBody>
          <a:bodyPr/>
          <a:lstStyle/>
          <a:p>
            <a:r>
              <a:rPr lang="fr-FR" sz="2000" cap="none">
                <a:latin typeface="Calibri" charset="0"/>
              </a:rPr>
              <a:t>ETABLIR LA PROGRESSION SUR LA TOTALITÉ DU CYCLE</a:t>
            </a:r>
          </a:p>
        </p:txBody>
      </p:sp>
      <p:graphicFrame>
        <p:nvGraphicFramePr>
          <p:cNvPr id="4" name="Tableau 3"/>
          <p:cNvGraphicFramePr>
            <a:graphicFrameLocks noGrp="1"/>
          </p:cNvGraphicFramePr>
          <p:nvPr/>
        </p:nvGraphicFramePr>
        <p:xfrm>
          <a:off x="2195736" y="1772816"/>
          <a:ext cx="6606076" cy="4621061"/>
        </p:xfrm>
        <a:graphic>
          <a:graphicData uri="http://schemas.openxmlformats.org/drawingml/2006/table">
            <a:tbl>
              <a:tblPr/>
              <a:tblGrid>
                <a:gridCol w="433129">
                  <a:extLst>
                    <a:ext uri="{9D8B030D-6E8A-4147-A177-3AD203B41FA5}">
                      <a16:colId xmlns:a16="http://schemas.microsoft.com/office/drawing/2014/main" val="20000"/>
                    </a:ext>
                  </a:extLst>
                </a:gridCol>
                <a:gridCol w="1243499">
                  <a:extLst>
                    <a:ext uri="{9D8B030D-6E8A-4147-A177-3AD203B41FA5}">
                      <a16:colId xmlns:a16="http://schemas.microsoft.com/office/drawing/2014/main" val="20001"/>
                    </a:ext>
                  </a:extLst>
                </a:gridCol>
                <a:gridCol w="1244371">
                  <a:extLst>
                    <a:ext uri="{9D8B030D-6E8A-4147-A177-3AD203B41FA5}">
                      <a16:colId xmlns:a16="http://schemas.microsoft.com/office/drawing/2014/main" val="20002"/>
                    </a:ext>
                  </a:extLst>
                </a:gridCol>
                <a:gridCol w="199099">
                  <a:extLst>
                    <a:ext uri="{9D8B030D-6E8A-4147-A177-3AD203B41FA5}">
                      <a16:colId xmlns:a16="http://schemas.microsoft.com/office/drawing/2014/main" val="20003"/>
                    </a:ext>
                  </a:extLst>
                </a:gridCol>
                <a:gridCol w="199099">
                  <a:extLst>
                    <a:ext uri="{9D8B030D-6E8A-4147-A177-3AD203B41FA5}">
                      <a16:colId xmlns:a16="http://schemas.microsoft.com/office/drawing/2014/main" val="20004"/>
                    </a:ext>
                  </a:extLst>
                </a:gridCol>
                <a:gridCol w="199099">
                  <a:extLst>
                    <a:ext uri="{9D8B030D-6E8A-4147-A177-3AD203B41FA5}">
                      <a16:colId xmlns:a16="http://schemas.microsoft.com/office/drawing/2014/main" val="20005"/>
                    </a:ext>
                  </a:extLst>
                </a:gridCol>
                <a:gridCol w="199099">
                  <a:extLst>
                    <a:ext uri="{9D8B030D-6E8A-4147-A177-3AD203B41FA5}">
                      <a16:colId xmlns:a16="http://schemas.microsoft.com/office/drawing/2014/main" val="20006"/>
                    </a:ext>
                  </a:extLst>
                </a:gridCol>
                <a:gridCol w="59381">
                  <a:extLst>
                    <a:ext uri="{9D8B030D-6E8A-4147-A177-3AD203B41FA5}">
                      <a16:colId xmlns:a16="http://schemas.microsoft.com/office/drawing/2014/main" val="20007"/>
                    </a:ext>
                  </a:extLst>
                </a:gridCol>
                <a:gridCol w="94310">
                  <a:extLst>
                    <a:ext uri="{9D8B030D-6E8A-4147-A177-3AD203B41FA5}">
                      <a16:colId xmlns:a16="http://schemas.microsoft.com/office/drawing/2014/main" val="20008"/>
                    </a:ext>
                  </a:extLst>
                </a:gridCol>
                <a:gridCol w="94310">
                  <a:extLst>
                    <a:ext uri="{9D8B030D-6E8A-4147-A177-3AD203B41FA5}">
                      <a16:colId xmlns:a16="http://schemas.microsoft.com/office/drawing/2014/main" val="20009"/>
                    </a:ext>
                  </a:extLst>
                </a:gridCol>
                <a:gridCol w="94310">
                  <a:extLst>
                    <a:ext uri="{9D8B030D-6E8A-4147-A177-3AD203B41FA5}">
                      <a16:colId xmlns:a16="http://schemas.microsoft.com/office/drawing/2014/main" val="20010"/>
                    </a:ext>
                  </a:extLst>
                </a:gridCol>
                <a:gridCol w="94310">
                  <a:extLst>
                    <a:ext uri="{9D8B030D-6E8A-4147-A177-3AD203B41FA5}">
                      <a16:colId xmlns:a16="http://schemas.microsoft.com/office/drawing/2014/main" val="20011"/>
                    </a:ext>
                  </a:extLst>
                </a:gridCol>
                <a:gridCol w="94310">
                  <a:extLst>
                    <a:ext uri="{9D8B030D-6E8A-4147-A177-3AD203B41FA5}">
                      <a16:colId xmlns:a16="http://schemas.microsoft.com/office/drawing/2014/main" val="20012"/>
                    </a:ext>
                  </a:extLst>
                </a:gridCol>
                <a:gridCol w="94310">
                  <a:extLst>
                    <a:ext uri="{9D8B030D-6E8A-4147-A177-3AD203B41FA5}">
                      <a16:colId xmlns:a16="http://schemas.microsoft.com/office/drawing/2014/main" val="20013"/>
                    </a:ext>
                  </a:extLst>
                </a:gridCol>
                <a:gridCol w="94310">
                  <a:extLst>
                    <a:ext uri="{9D8B030D-6E8A-4147-A177-3AD203B41FA5}">
                      <a16:colId xmlns:a16="http://schemas.microsoft.com/office/drawing/2014/main" val="20014"/>
                    </a:ext>
                  </a:extLst>
                </a:gridCol>
                <a:gridCol w="94310">
                  <a:extLst>
                    <a:ext uri="{9D8B030D-6E8A-4147-A177-3AD203B41FA5}">
                      <a16:colId xmlns:a16="http://schemas.microsoft.com/office/drawing/2014/main" val="20015"/>
                    </a:ext>
                  </a:extLst>
                </a:gridCol>
                <a:gridCol w="94310">
                  <a:extLst>
                    <a:ext uri="{9D8B030D-6E8A-4147-A177-3AD203B41FA5}">
                      <a16:colId xmlns:a16="http://schemas.microsoft.com/office/drawing/2014/main" val="20016"/>
                    </a:ext>
                  </a:extLst>
                </a:gridCol>
                <a:gridCol w="94310">
                  <a:extLst>
                    <a:ext uri="{9D8B030D-6E8A-4147-A177-3AD203B41FA5}">
                      <a16:colId xmlns:a16="http://schemas.microsoft.com/office/drawing/2014/main" val="20017"/>
                    </a:ext>
                  </a:extLst>
                </a:gridCol>
                <a:gridCol w="94310">
                  <a:extLst>
                    <a:ext uri="{9D8B030D-6E8A-4147-A177-3AD203B41FA5}">
                      <a16:colId xmlns:a16="http://schemas.microsoft.com/office/drawing/2014/main" val="20018"/>
                    </a:ext>
                  </a:extLst>
                </a:gridCol>
                <a:gridCol w="94310">
                  <a:extLst>
                    <a:ext uri="{9D8B030D-6E8A-4147-A177-3AD203B41FA5}">
                      <a16:colId xmlns:a16="http://schemas.microsoft.com/office/drawing/2014/main" val="20019"/>
                    </a:ext>
                  </a:extLst>
                </a:gridCol>
                <a:gridCol w="94310">
                  <a:extLst>
                    <a:ext uri="{9D8B030D-6E8A-4147-A177-3AD203B41FA5}">
                      <a16:colId xmlns:a16="http://schemas.microsoft.com/office/drawing/2014/main" val="20020"/>
                    </a:ext>
                  </a:extLst>
                </a:gridCol>
                <a:gridCol w="94310">
                  <a:extLst>
                    <a:ext uri="{9D8B030D-6E8A-4147-A177-3AD203B41FA5}">
                      <a16:colId xmlns:a16="http://schemas.microsoft.com/office/drawing/2014/main" val="20021"/>
                    </a:ext>
                  </a:extLst>
                </a:gridCol>
                <a:gridCol w="94310">
                  <a:extLst>
                    <a:ext uri="{9D8B030D-6E8A-4147-A177-3AD203B41FA5}">
                      <a16:colId xmlns:a16="http://schemas.microsoft.com/office/drawing/2014/main" val="20022"/>
                    </a:ext>
                  </a:extLst>
                </a:gridCol>
                <a:gridCol w="94310">
                  <a:extLst>
                    <a:ext uri="{9D8B030D-6E8A-4147-A177-3AD203B41FA5}">
                      <a16:colId xmlns:a16="http://schemas.microsoft.com/office/drawing/2014/main" val="20023"/>
                    </a:ext>
                  </a:extLst>
                </a:gridCol>
                <a:gridCol w="94310">
                  <a:extLst>
                    <a:ext uri="{9D8B030D-6E8A-4147-A177-3AD203B41FA5}">
                      <a16:colId xmlns:a16="http://schemas.microsoft.com/office/drawing/2014/main" val="20024"/>
                    </a:ext>
                  </a:extLst>
                </a:gridCol>
                <a:gridCol w="94310">
                  <a:extLst>
                    <a:ext uri="{9D8B030D-6E8A-4147-A177-3AD203B41FA5}">
                      <a16:colId xmlns:a16="http://schemas.microsoft.com/office/drawing/2014/main" val="20025"/>
                    </a:ext>
                  </a:extLst>
                </a:gridCol>
                <a:gridCol w="94310">
                  <a:extLst>
                    <a:ext uri="{9D8B030D-6E8A-4147-A177-3AD203B41FA5}">
                      <a16:colId xmlns:a16="http://schemas.microsoft.com/office/drawing/2014/main" val="20026"/>
                    </a:ext>
                  </a:extLst>
                </a:gridCol>
                <a:gridCol w="94310">
                  <a:extLst>
                    <a:ext uri="{9D8B030D-6E8A-4147-A177-3AD203B41FA5}">
                      <a16:colId xmlns:a16="http://schemas.microsoft.com/office/drawing/2014/main" val="20027"/>
                    </a:ext>
                  </a:extLst>
                </a:gridCol>
                <a:gridCol w="94310">
                  <a:extLst>
                    <a:ext uri="{9D8B030D-6E8A-4147-A177-3AD203B41FA5}">
                      <a16:colId xmlns:a16="http://schemas.microsoft.com/office/drawing/2014/main" val="20028"/>
                    </a:ext>
                  </a:extLst>
                </a:gridCol>
                <a:gridCol w="94310">
                  <a:extLst>
                    <a:ext uri="{9D8B030D-6E8A-4147-A177-3AD203B41FA5}">
                      <a16:colId xmlns:a16="http://schemas.microsoft.com/office/drawing/2014/main" val="20029"/>
                    </a:ext>
                  </a:extLst>
                </a:gridCol>
                <a:gridCol w="94310">
                  <a:extLst>
                    <a:ext uri="{9D8B030D-6E8A-4147-A177-3AD203B41FA5}">
                      <a16:colId xmlns:a16="http://schemas.microsoft.com/office/drawing/2014/main" val="20030"/>
                    </a:ext>
                  </a:extLst>
                </a:gridCol>
                <a:gridCol w="94310">
                  <a:extLst>
                    <a:ext uri="{9D8B030D-6E8A-4147-A177-3AD203B41FA5}">
                      <a16:colId xmlns:a16="http://schemas.microsoft.com/office/drawing/2014/main" val="20031"/>
                    </a:ext>
                  </a:extLst>
                </a:gridCol>
                <a:gridCol w="94310">
                  <a:extLst>
                    <a:ext uri="{9D8B030D-6E8A-4147-A177-3AD203B41FA5}">
                      <a16:colId xmlns:a16="http://schemas.microsoft.com/office/drawing/2014/main" val="20032"/>
                    </a:ext>
                  </a:extLst>
                </a:gridCol>
                <a:gridCol w="94310">
                  <a:extLst>
                    <a:ext uri="{9D8B030D-6E8A-4147-A177-3AD203B41FA5}">
                      <a16:colId xmlns:a16="http://schemas.microsoft.com/office/drawing/2014/main" val="20033"/>
                    </a:ext>
                  </a:extLst>
                </a:gridCol>
                <a:gridCol w="94310">
                  <a:extLst>
                    <a:ext uri="{9D8B030D-6E8A-4147-A177-3AD203B41FA5}">
                      <a16:colId xmlns:a16="http://schemas.microsoft.com/office/drawing/2014/main" val="20034"/>
                    </a:ext>
                  </a:extLst>
                </a:gridCol>
                <a:gridCol w="94310">
                  <a:extLst>
                    <a:ext uri="{9D8B030D-6E8A-4147-A177-3AD203B41FA5}">
                      <a16:colId xmlns:a16="http://schemas.microsoft.com/office/drawing/2014/main" val="20035"/>
                    </a:ext>
                  </a:extLst>
                </a:gridCol>
                <a:gridCol w="94310">
                  <a:extLst>
                    <a:ext uri="{9D8B030D-6E8A-4147-A177-3AD203B41FA5}">
                      <a16:colId xmlns:a16="http://schemas.microsoft.com/office/drawing/2014/main" val="20036"/>
                    </a:ext>
                  </a:extLst>
                </a:gridCol>
                <a:gridCol w="94310">
                  <a:extLst>
                    <a:ext uri="{9D8B030D-6E8A-4147-A177-3AD203B41FA5}">
                      <a16:colId xmlns:a16="http://schemas.microsoft.com/office/drawing/2014/main" val="20037"/>
                    </a:ext>
                  </a:extLst>
                </a:gridCol>
              </a:tblGrid>
              <a:tr h="65073">
                <a:tc>
                  <a:txBody>
                    <a:bodyPr/>
                    <a:lstStyle/>
                    <a:p>
                      <a:pPr algn="l" fontAlgn="b"/>
                      <a:endParaRPr lang="fr-FR" sz="300" b="0" i="0" u="none" strike="noStrike" dirty="0">
                        <a:solidFill>
                          <a:srgbClr val="000000"/>
                        </a:solidFill>
                        <a:effectLst/>
                        <a:latin typeface="Calibri"/>
                      </a:endParaRPr>
                    </a:p>
                  </a:txBody>
                  <a:tcPr marL="2244" marR="2244" marT="2244" marB="0" anchor="b">
                    <a:lnL>
                      <a:noFill/>
                    </a:lnL>
                    <a:lnR>
                      <a:noFill/>
                    </a:lnR>
                    <a:lnT>
                      <a:noFill/>
                    </a:lnT>
                    <a:lnB>
                      <a:noFill/>
                    </a:lnB>
                  </a:tcPr>
                </a:tc>
                <a:tc>
                  <a:txBody>
                    <a:bodyPr/>
                    <a:lstStyle/>
                    <a:p>
                      <a:pPr algn="l" fontAlgn="b"/>
                      <a:endParaRPr lang="fr-FR" sz="300" b="0" i="0" u="none" strike="noStrike">
                        <a:solidFill>
                          <a:srgbClr val="000000"/>
                        </a:solidFill>
                        <a:effectLst/>
                        <a:latin typeface="Calibri"/>
                      </a:endParaRPr>
                    </a:p>
                  </a:txBody>
                  <a:tcPr marL="2244" marR="2244" marT="2244" marB="0" anchor="b">
                    <a:lnL>
                      <a:noFill/>
                    </a:lnL>
                    <a:lnR>
                      <a:noFill/>
                    </a:lnR>
                    <a:lnT>
                      <a:noFill/>
                    </a:lnT>
                    <a:lnB>
                      <a:noFill/>
                    </a:lnB>
                  </a:tcPr>
                </a:tc>
                <a:tc>
                  <a:txBody>
                    <a:bodyPr/>
                    <a:lstStyle/>
                    <a:p>
                      <a:pPr algn="l" fontAlgn="b"/>
                      <a:endParaRPr lang="fr-FR" sz="300" b="0" i="0" u="none" strike="noStrike">
                        <a:solidFill>
                          <a:srgbClr val="000000"/>
                        </a:solidFill>
                        <a:effectLst/>
                        <a:latin typeface="Calibri"/>
                      </a:endParaRPr>
                    </a:p>
                  </a:txBody>
                  <a:tcPr marL="2244" marR="2244" marT="2244" marB="0" anchor="b">
                    <a:lnL>
                      <a:noFill/>
                    </a:lnL>
                    <a:lnR>
                      <a:noFill/>
                    </a:lnR>
                    <a:lnT>
                      <a:noFill/>
                    </a:lnT>
                    <a:lnB>
                      <a:noFill/>
                    </a:lnB>
                  </a:tcPr>
                </a:tc>
                <a:tc>
                  <a:txBody>
                    <a:bodyPr/>
                    <a:lstStyle/>
                    <a:p>
                      <a:pPr algn="l" fontAlgn="b"/>
                      <a:endParaRPr lang="fr-FR" sz="300" b="0" i="0" u="none" strike="noStrike">
                        <a:solidFill>
                          <a:srgbClr val="000000"/>
                        </a:solidFill>
                        <a:effectLst/>
                        <a:latin typeface="Calibri"/>
                      </a:endParaRPr>
                    </a:p>
                  </a:txBody>
                  <a:tcPr marL="2244" marR="2244" marT="2244" marB="0" anchor="b">
                    <a:lnL>
                      <a:noFill/>
                    </a:lnL>
                    <a:lnR>
                      <a:noFill/>
                    </a:lnR>
                    <a:lnT>
                      <a:noFill/>
                    </a:lnT>
                    <a:lnB>
                      <a:noFill/>
                    </a:lnB>
                  </a:tcPr>
                </a:tc>
                <a:tc>
                  <a:txBody>
                    <a:bodyPr/>
                    <a:lstStyle/>
                    <a:p>
                      <a:pPr algn="l" fontAlgn="b"/>
                      <a:endParaRPr lang="fr-FR" sz="300" b="0" i="0" u="none" strike="noStrike">
                        <a:solidFill>
                          <a:srgbClr val="000000"/>
                        </a:solidFill>
                        <a:effectLst/>
                        <a:latin typeface="Calibri"/>
                      </a:endParaRPr>
                    </a:p>
                  </a:txBody>
                  <a:tcPr marL="2244" marR="2244" marT="2244" marB="0" anchor="b">
                    <a:lnL>
                      <a:noFill/>
                    </a:lnL>
                    <a:lnR>
                      <a:noFill/>
                    </a:lnR>
                    <a:lnT>
                      <a:noFill/>
                    </a:lnT>
                    <a:lnB>
                      <a:noFill/>
                    </a:lnB>
                  </a:tcPr>
                </a:tc>
                <a:tc>
                  <a:txBody>
                    <a:bodyPr/>
                    <a:lstStyle/>
                    <a:p>
                      <a:pPr algn="l" fontAlgn="b"/>
                      <a:endParaRPr lang="fr-FR" sz="300" b="0" i="0" u="none" strike="noStrike">
                        <a:solidFill>
                          <a:srgbClr val="000000"/>
                        </a:solidFill>
                        <a:effectLst/>
                        <a:latin typeface="Calibri"/>
                      </a:endParaRPr>
                    </a:p>
                  </a:txBody>
                  <a:tcPr marL="2244" marR="2244" marT="2244" marB="0" anchor="b">
                    <a:lnL>
                      <a:noFill/>
                    </a:lnL>
                    <a:lnR>
                      <a:noFill/>
                    </a:lnR>
                    <a:lnT>
                      <a:noFill/>
                    </a:lnT>
                    <a:lnB>
                      <a:noFill/>
                    </a:lnB>
                  </a:tcPr>
                </a:tc>
                <a:tc>
                  <a:txBody>
                    <a:bodyPr/>
                    <a:lstStyle/>
                    <a:p>
                      <a:pPr algn="l" fontAlgn="b"/>
                      <a:endParaRPr lang="fr-FR" sz="300" b="0" i="0" u="none" strike="noStrike">
                        <a:solidFill>
                          <a:srgbClr val="000000"/>
                        </a:solidFill>
                        <a:effectLst/>
                        <a:latin typeface="Calibri"/>
                      </a:endParaRPr>
                    </a:p>
                  </a:txBody>
                  <a:tcPr marL="2244" marR="2244" marT="2244" marB="0" anchor="b">
                    <a:lnL>
                      <a:noFill/>
                    </a:lnL>
                    <a:lnR>
                      <a:noFill/>
                    </a:lnR>
                    <a:lnT>
                      <a:noFill/>
                    </a:lnT>
                    <a:lnB>
                      <a:noFill/>
                    </a:lnB>
                  </a:tcPr>
                </a:tc>
                <a:tc>
                  <a:txBody>
                    <a:bodyPr/>
                    <a:lstStyle/>
                    <a:p>
                      <a:pPr algn="l" fontAlgn="b"/>
                      <a:endParaRPr lang="fr-FR" sz="300" b="0" i="0" u="none" strike="noStrike">
                        <a:solidFill>
                          <a:srgbClr val="000000"/>
                        </a:solidFill>
                        <a:effectLst/>
                        <a:latin typeface="Calibri"/>
                      </a:endParaRPr>
                    </a:p>
                  </a:txBody>
                  <a:tcPr marL="2244" marR="2244" marT="2244" marB="0" anchor="b">
                    <a:lnL>
                      <a:noFill/>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tcPr>
                </a:tc>
                <a:tc gridSpan="30">
                  <a:txBody>
                    <a:bodyPr/>
                    <a:lstStyle/>
                    <a:p>
                      <a:pPr algn="ctr" fontAlgn="ctr"/>
                      <a:r>
                        <a:rPr lang="fr-FR" sz="200" b="1" i="0" u="none" strike="noStrike">
                          <a:solidFill>
                            <a:srgbClr val="000000"/>
                          </a:solidFill>
                          <a:effectLst/>
                          <a:latin typeface="Calibri"/>
                        </a:rPr>
                        <a:t>Progression du cycle </a:t>
                      </a:r>
                    </a:p>
                  </a:txBody>
                  <a:tcPr marL="2244" marR="2244" marT="2244"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0"/>
                  </a:ext>
                </a:extLst>
              </a:tr>
              <a:tr h="51610">
                <a:tc>
                  <a:txBody>
                    <a:bodyPr/>
                    <a:lstStyle/>
                    <a:p>
                      <a:pPr algn="l" fontAlgn="b"/>
                      <a:endParaRPr lang="fr-FR" sz="300" b="0" i="0" u="none" strike="noStrike">
                        <a:solidFill>
                          <a:srgbClr val="000000"/>
                        </a:solidFill>
                        <a:effectLst/>
                        <a:latin typeface="Calibri"/>
                      </a:endParaRPr>
                    </a:p>
                  </a:txBody>
                  <a:tcPr marL="2244" marR="2244" marT="2244" marB="0" anchor="b">
                    <a:lnL>
                      <a:noFill/>
                    </a:lnL>
                    <a:lnR>
                      <a:noFill/>
                    </a:lnR>
                    <a:lnT>
                      <a:noFill/>
                    </a:lnT>
                    <a:lnB>
                      <a:noFill/>
                    </a:lnB>
                  </a:tcPr>
                </a:tc>
                <a:tc>
                  <a:txBody>
                    <a:bodyPr/>
                    <a:lstStyle/>
                    <a:p>
                      <a:pPr algn="l" fontAlgn="b"/>
                      <a:endParaRPr lang="fr-FR" sz="300" b="0" i="0" u="none" strike="noStrike">
                        <a:solidFill>
                          <a:srgbClr val="000000"/>
                        </a:solidFill>
                        <a:effectLst/>
                        <a:latin typeface="Calibri"/>
                      </a:endParaRPr>
                    </a:p>
                  </a:txBody>
                  <a:tcPr marL="2244" marR="2244" marT="2244" marB="0" anchor="b">
                    <a:lnL>
                      <a:noFill/>
                    </a:lnL>
                    <a:lnR>
                      <a:noFill/>
                    </a:lnR>
                    <a:lnT>
                      <a:noFill/>
                    </a:lnT>
                    <a:lnB>
                      <a:noFill/>
                    </a:lnB>
                  </a:tcPr>
                </a:tc>
                <a:tc>
                  <a:txBody>
                    <a:bodyPr/>
                    <a:lstStyle/>
                    <a:p>
                      <a:pPr algn="l" fontAlgn="b"/>
                      <a:endParaRPr lang="fr-FR" sz="300" b="0" i="0" u="none" strike="noStrike">
                        <a:solidFill>
                          <a:srgbClr val="000000"/>
                        </a:solidFill>
                        <a:effectLst/>
                        <a:latin typeface="Calibri"/>
                      </a:endParaRPr>
                    </a:p>
                  </a:txBody>
                  <a:tcPr marL="2244" marR="2244" marT="2244" marB="0" anchor="b">
                    <a:lnL>
                      <a:noFill/>
                    </a:lnL>
                    <a:lnR>
                      <a:noFill/>
                    </a:lnR>
                    <a:lnT>
                      <a:noFill/>
                    </a:lnT>
                    <a:lnB>
                      <a:noFill/>
                    </a:lnB>
                  </a:tcPr>
                </a:tc>
                <a:tc>
                  <a:txBody>
                    <a:bodyPr/>
                    <a:lstStyle/>
                    <a:p>
                      <a:pPr algn="l" fontAlgn="b"/>
                      <a:endParaRPr lang="fr-FR" sz="300" b="0" i="0" u="none" strike="noStrike">
                        <a:solidFill>
                          <a:srgbClr val="000000"/>
                        </a:solidFill>
                        <a:effectLst/>
                        <a:latin typeface="Calibri"/>
                      </a:endParaRPr>
                    </a:p>
                  </a:txBody>
                  <a:tcPr marL="2244" marR="2244" marT="2244" marB="0" anchor="b">
                    <a:lnL>
                      <a:noFill/>
                    </a:lnL>
                    <a:lnR>
                      <a:noFill/>
                    </a:lnR>
                    <a:lnT>
                      <a:noFill/>
                    </a:lnT>
                    <a:lnB w="12700" cap="flat" cmpd="sng" algn="ctr">
                      <a:solidFill>
                        <a:srgbClr val="000000"/>
                      </a:solidFill>
                      <a:prstDash val="solid"/>
                      <a:round/>
                      <a:headEnd type="none" w="med" len="med"/>
                      <a:tailEnd type="none" w="med" len="med"/>
                    </a:lnB>
                  </a:tcPr>
                </a:tc>
                <a:tc>
                  <a:txBody>
                    <a:bodyPr/>
                    <a:lstStyle/>
                    <a:p>
                      <a:pPr algn="l" fontAlgn="b"/>
                      <a:endParaRPr lang="fr-FR" sz="300" b="0" i="0" u="none" strike="noStrike">
                        <a:solidFill>
                          <a:srgbClr val="000000"/>
                        </a:solidFill>
                        <a:effectLst/>
                        <a:latin typeface="Calibri"/>
                      </a:endParaRPr>
                    </a:p>
                  </a:txBody>
                  <a:tcPr marL="2244" marR="2244" marT="2244" marB="0" anchor="b">
                    <a:lnL>
                      <a:noFill/>
                    </a:lnL>
                    <a:lnR>
                      <a:noFill/>
                    </a:lnR>
                    <a:lnT>
                      <a:noFill/>
                    </a:lnT>
                    <a:lnB w="12700" cap="flat" cmpd="sng" algn="ctr">
                      <a:solidFill>
                        <a:srgbClr val="000000"/>
                      </a:solidFill>
                      <a:prstDash val="solid"/>
                      <a:round/>
                      <a:headEnd type="none" w="med" len="med"/>
                      <a:tailEnd type="none" w="med" len="med"/>
                    </a:lnB>
                  </a:tcPr>
                </a:tc>
                <a:tc>
                  <a:txBody>
                    <a:bodyPr/>
                    <a:lstStyle/>
                    <a:p>
                      <a:pPr algn="l" fontAlgn="b"/>
                      <a:endParaRPr lang="fr-FR" sz="300" b="0" i="0" u="none" strike="noStrike">
                        <a:solidFill>
                          <a:srgbClr val="000000"/>
                        </a:solidFill>
                        <a:effectLst/>
                        <a:latin typeface="Calibri"/>
                      </a:endParaRPr>
                    </a:p>
                  </a:txBody>
                  <a:tcPr marL="2244" marR="2244" marT="2244" marB="0" anchor="b">
                    <a:lnL>
                      <a:noFill/>
                    </a:lnL>
                    <a:lnR>
                      <a:noFill/>
                    </a:lnR>
                    <a:lnT>
                      <a:noFill/>
                    </a:lnT>
                    <a:lnB w="12700" cap="flat" cmpd="sng" algn="ctr">
                      <a:solidFill>
                        <a:srgbClr val="000000"/>
                      </a:solidFill>
                      <a:prstDash val="solid"/>
                      <a:round/>
                      <a:headEnd type="none" w="med" len="med"/>
                      <a:tailEnd type="none" w="med" len="med"/>
                    </a:lnB>
                  </a:tcPr>
                </a:tc>
                <a:tc>
                  <a:txBody>
                    <a:bodyPr/>
                    <a:lstStyle/>
                    <a:p>
                      <a:pPr algn="l" fontAlgn="b"/>
                      <a:endParaRPr lang="fr-FR" sz="300" b="0" i="0" u="none" strike="noStrike">
                        <a:solidFill>
                          <a:srgbClr val="000000"/>
                        </a:solidFill>
                        <a:effectLst/>
                        <a:latin typeface="Calibri"/>
                      </a:endParaRPr>
                    </a:p>
                  </a:txBody>
                  <a:tcPr marL="2244" marR="2244" marT="2244" marB="0" anchor="b">
                    <a:lnL>
                      <a:noFill/>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tcPr>
                </a:tc>
                <a:tc>
                  <a:txBody>
                    <a:bodyPr/>
                    <a:lstStyle/>
                    <a:p>
                      <a:pPr algn="ctr" fontAlgn="ctr"/>
                      <a:r>
                        <a:rPr lang="fr-FR" sz="100" b="1" i="0" u="none" strike="noStrike">
                          <a:solidFill>
                            <a:srgbClr val="000000"/>
                          </a:solidFill>
                          <a:effectLst/>
                          <a:latin typeface="Calibri"/>
                        </a:rPr>
                        <a:t> </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P</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fr-FR" sz="300" b="0" i="0" u="none" strike="noStrike">
                          <a:solidFill>
                            <a:srgbClr val="000000"/>
                          </a:solidFill>
                          <a:effectLst/>
                          <a:latin typeface="Calibri"/>
                        </a:rPr>
                        <a:t>P</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P</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fr-FR" sz="300" b="0" i="0" u="none" strike="noStrike">
                          <a:solidFill>
                            <a:srgbClr val="000000"/>
                          </a:solidFill>
                          <a:effectLst/>
                          <a:latin typeface="Calibri"/>
                        </a:rPr>
                        <a:t>P</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P</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fr-FR" sz="300" b="0" i="0" u="none" strike="noStrike">
                          <a:solidFill>
                            <a:srgbClr val="000000"/>
                          </a:solidFill>
                          <a:effectLst/>
                          <a:latin typeface="Calibri"/>
                        </a:rPr>
                        <a:t>P</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fr-FR" sz="300" b="0" i="0" u="none" strike="noStrike">
                          <a:solidFill>
                            <a:srgbClr val="000000"/>
                          </a:solidFill>
                          <a:effectLst/>
                          <a:latin typeface="Calibri"/>
                        </a:rPr>
                        <a:t>P</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P</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fr-FR" sz="300" b="0" i="0" u="none" strike="noStrike">
                          <a:solidFill>
                            <a:srgbClr val="000000"/>
                          </a:solidFill>
                          <a:effectLst/>
                          <a:latin typeface="Calibri"/>
                        </a:rPr>
                        <a:t>P</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fr-FR" sz="300" b="0" i="0" u="none" strike="noStrike">
                          <a:solidFill>
                            <a:srgbClr val="000000"/>
                          </a:solidFill>
                          <a:effectLst/>
                          <a:latin typeface="Calibri"/>
                        </a:rPr>
                        <a:t>P</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812295">
                <a:tc gridSpan="3">
                  <a:txBody>
                    <a:bodyPr/>
                    <a:lstStyle/>
                    <a:p>
                      <a:pPr algn="ctr" fontAlgn="ctr"/>
                      <a:r>
                        <a:rPr lang="fr-FR" sz="2000" b="1" i="0" u="none" strike="noStrike" dirty="0">
                          <a:solidFill>
                            <a:srgbClr val="000000"/>
                          </a:solidFill>
                          <a:effectLst/>
                          <a:latin typeface="Calibri"/>
                        </a:rPr>
                        <a:t>Progression pédagogique technologie cycle 4  </a:t>
                      </a:r>
                    </a:p>
                  </a:txBody>
                  <a:tcPr marL="2244" marR="2244" marT="2244" marB="0" anchor="ctr">
                    <a:lnL>
                      <a:noFill/>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tcPr>
                </a:tc>
                <a:tc hMerge="1">
                  <a:txBody>
                    <a:bodyPr/>
                    <a:lstStyle/>
                    <a:p>
                      <a:endParaRPr lang="fr-FR"/>
                    </a:p>
                  </a:txBody>
                  <a:tcPr/>
                </a:tc>
                <a:tc hMerge="1">
                  <a:txBody>
                    <a:bodyPr/>
                    <a:lstStyle/>
                    <a:p>
                      <a:endParaRPr lang="fr-FR"/>
                    </a:p>
                  </a:txBody>
                  <a:tcPr/>
                </a:tc>
                <a:tc>
                  <a:txBody>
                    <a:bodyPr/>
                    <a:lstStyle/>
                    <a:p>
                      <a:pPr algn="ctr" fontAlgn="ctr"/>
                      <a:r>
                        <a:rPr lang="fr-FR" sz="300" b="1" i="0" u="none" strike="noStrike">
                          <a:solidFill>
                            <a:srgbClr val="000000"/>
                          </a:solidFill>
                          <a:effectLst/>
                          <a:latin typeface="Calibri"/>
                        </a:rPr>
                        <a:t>Design, innovation et créativité</a:t>
                      </a:r>
                    </a:p>
                  </a:txBody>
                  <a:tcPr marL="2244" marR="2244" marT="2244" marB="0" vert="vert27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EEBF7"/>
                    </a:solidFill>
                  </a:tcPr>
                </a:tc>
                <a:tc>
                  <a:txBody>
                    <a:bodyPr/>
                    <a:lstStyle/>
                    <a:p>
                      <a:pPr algn="ctr" fontAlgn="ctr"/>
                      <a:r>
                        <a:rPr lang="fr-FR" sz="300" b="1" i="0" u="none" strike="noStrike">
                          <a:solidFill>
                            <a:srgbClr val="000000"/>
                          </a:solidFill>
                          <a:effectLst/>
                          <a:latin typeface="Calibri"/>
                        </a:rPr>
                        <a:t>Les objets et systèmes techniques et les changements induits dans la société</a:t>
                      </a:r>
                    </a:p>
                  </a:txBody>
                  <a:tcPr marL="2244" marR="2244" marT="2244"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EEBF7"/>
                    </a:solidFill>
                  </a:tcPr>
                </a:tc>
                <a:tc>
                  <a:txBody>
                    <a:bodyPr/>
                    <a:lstStyle/>
                    <a:p>
                      <a:pPr algn="ctr" fontAlgn="ctr"/>
                      <a:r>
                        <a:rPr lang="fr-FR" sz="300" b="1" i="0" u="none" strike="noStrike">
                          <a:solidFill>
                            <a:srgbClr val="000000"/>
                          </a:solidFill>
                          <a:effectLst/>
                          <a:latin typeface="Calibri"/>
                        </a:rPr>
                        <a:t>La modélisation et la simulation des objets et systèmes techniques</a:t>
                      </a:r>
                    </a:p>
                  </a:txBody>
                  <a:tcPr marL="2244" marR="2244" marT="2244"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EEBF7"/>
                    </a:solidFill>
                  </a:tcPr>
                </a:tc>
                <a:tc>
                  <a:txBody>
                    <a:bodyPr/>
                    <a:lstStyle/>
                    <a:p>
                      <a:pPr algn="ctr" fontAlgn="ctr"/>
                      <a:r>
                        <a:rPr lang="fr-FR" sz="300" b="1" i="0" u="none" strike="noStrike">
                          <a:solidFill>
                            <a:srgbClr val="000000"/>
                          </a:solidFill>
                          <a:effectLst/>
                          <a:latin typeface="Calibri"/>
                        </a:rPr>
                        <a:t>L’informatique et la programmation</a:t>
                      </a:r>
                    </a:p>
                  </a:txBody>
                  <a:tcPr marL="2244" marR="2244" marT="2244" marB="0" vert="vert27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EEBF7"/>
                    </a:solidFill>
                  </a:tcPr>
                </a:tc>
                <a:tc>
                  <a:txBody>
                    <a:bodyPr/>
                    <a:lstStyle/>
                    <a:p>
                      <a:pPr algn="r" fontAlgn="b"/>
                      <a:r>
                        <a:rPr lang="fr-FR" sz="200" b="0" i="0" u="none" strike="noStrike">
                          <a:solidFill>
                            <a:srgbClr val="000000"/>
                          </a:solidFill>
                          <a:effectLst/>
                          <a:latin typeface="Calibri"/>
                        </a:rPr>
                        <a:t>Nombre d'itérations de la compétence</a:t>
                      </a:r>
                    </a:p>
                  </a:txBody>
                  <a:tcPr marL="2244" marR="2244" marT="2244" marB="0" vert="vert27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92D050"/>
                    </a:solidFill>
                  </a:tcPr>
                </a:tc>
                <a:tc>
                  <a:txBody>
                    <a:bodyPr/>
                    <a:lstStyle/>
                    <a:p>
                      <a:pPr algn="l" fontAlgn="b"/>
                      <a:r>
                        <a:rPr lang="fr-FR" sz="200" b="0" i="0" u="none" strike="noStrike">
                          <a:solidFill>
                            <a:srgbClr val="000000"/>
                          </a:solidFill>
                          <a:effectLst/>
                          <a:latin typeface="Arial"/>
                        </a:rPr>
                        <a:t>Quelles sont les particularités de l'habitat régional ?</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Comment intégrer un ouvrage bruyant en milieu urbain ?</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Comment programmer un éclairage automatique ?</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Comment la reconnaissance gestuelle assiste-t-elle l'homme ?</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Recherches de solutions</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Réalisation - test et validation</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Comment le choix d'un matériau permet-il de réduire l'impact environnemental ?</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Par quoi et comment programmer un objet technique ?</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Comment aménager un stade ?</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Comment intégrer un ouvrage virtuel dans son environnement réel ?</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Comment fonctionne une écluse ?</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Comment produire et stocker de l'énergie électrique ?</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Recherches de solutions</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Réalisation - test et validation</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Comment le confort et la sécurité font évoluer les objets techniques ?</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Comment rendre robuste et stable un pont ?</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Comment piloter un objet technique avec un smartphone ?</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Recherches de solutions</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Réalisation</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Test et validation</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Comment une voiture hybride fonctionne-t-elle ?</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Comment la sustentation d'un avion est-elle réalisée ?</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Comment le contexte historique et géographique influe-t-il sur la conception ?</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Comment créer un réseau de données ?</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Comment travailler dans un milieu hostile à la place de l'homme ?</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Recherches de solutions</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Réalisation</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Test et validation</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Comment rendre automatique le fonctionnement d'un système ?</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Comment calculer les temps d'une course sportive ?</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extLst>
                  <a:ext uri="{0D108BD9-81ED-4DB2-BD59-A6C34878D82A}">
                    <a16:rowId xmlns:a16="http://schemas.microsoft.com/office/drawing/2014/main" val="10002"/>
                  </a:ext>
                </a:extLst>
              </a:tr>
              <a:tr h="47964">
                <a:tc gridSpan="7">
                  <a:txBody>
                    <a:bodyPr/>
                    <a:lstStyle/>
                    <a:p>
                      <a:pPr algn="ctr" fontAlgn="ctr"/>
                      <a:r>
                        <a:rPr lang="fr-FR" sz="200" b="1" i="0" u="none" strike="noStrike">
                          <a:solidFill>
                            <a:srgbClr val="000000"/>
                          </a:solidFill>
                          <a:effectLst/>
                          <a:latin typeface="Calibri"/>
                        </a:rPr>
                        <a:t>Repère séquence</a:t>
                      </a:r>
                    </a:p>
                  </a:txBody>
                  <a:tcPr marL="2244" marR="2244" marT="2244"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a:txBody>
                    <a:bodyPr/>
                    <a:lstStyle/>
                    <a:p>
                      <a:pPr algn="l" fontAlgn="b"/>
                      <a:r>
                        <a:rPr lang="fr-FR" sz="200" b="0" i="0" u="none" strike="noStrike">
                          <a:solidFill>
                            <a:srgbClr val="000000"/>
                          </a:solidFill>
                          <a:effectLst/>
                          <a:latin typeface="Calibri"/>
                        </a:rPr>
                        <a:t> </a:t>
                      </a:r>
                    </a:p>
                  </a:txBody>
                  <a:tcPr marL="2244" marR="2244" marT="2244" marB="0" vert="vert270" anchor="b">
                    <a:lnL w="12700" cap="flat" cmpd="sng" algn="ctr">
                      <a:solidFill>
                        <a:srgbClr val="000000"/>
                      </a:solidFill>
                      <a:prstDash val="solid"/>
                      <a:round/>
                      <a:headEnd type="none" w="med" len="med"/>
                      <a:tailEnd type="none" w="med" len="med"/>
                    </a:lnL>
                    <a:lnR>
                      <a:noFill/>
                    </a:lnR>
                    <a:lnT>
                      <a:noFill/>
                    </a:lnT>
                    <a:lnB>
                      <a:noFill/>
                    </a:lnB>
                    <a:solidFill>
                      <a:srgbClr val="92D050"/>
                    </a:solidFill>
                  </a:tcPr>
                </a:tc>
                <a:tc>
                  <a:txBody>
                    <a:bodyPr/>
                    <a:lstStyle/>
                    <a:p>
                      <a:pPr algn="ctr" fontAlgn="b"/>
                      <a:r>
                        <a:rPr lang="fr-FR" sz="300" b="0" i="0" u="none" strike="noStrike">
                          <a:solidFill>
                            <a:srgbClr val="000000"/>
                          </a:solidFill>
                          <a:effectLst/>
                          <a:latin typeface="Calibri"/>
                        </a:rPr>
                        <a:t>S1</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S2</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S3</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S4</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S5</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S6</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S7</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S8</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S9</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S10</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S11</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S12</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S13</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S14</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S15</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S16</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S17</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S18</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S19</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S20</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S21</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S22</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S23</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S24</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S25</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S26</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S27</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S28</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S29</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S30</a:t>
                      </a:r>
                    </a:p>
                  </a:txBody>
                  <a:tcPr marL="2244" marR="2244" marT="2244" marB="0" anchor="b">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3"/>
                  </a:ext>
                </a:extLst>
              </a:tr>
              <a:tr h="125659">
                <a:tc gridSpan="7">
                  <a:txBody>
                    <a:bodyPr/>
                    <a:lstStyle/>
                    <a:p>
                      <a:pPr algn="ctr" fontAlgn="b"/>
                      <a:r>
                        <a:rPr lang="fr-FR" sz="200" b="1" i="0" u="none" strike="noStrike">
                          <a:solidFill>
                            <a:srgbClr val="000000"/>
                          </a:solidFill>
                          <a:effectLst/>
                          <a:latin typeface="Calibri"/>
                        </a:rPr>
                        <a:t>Répartition sur le cycle</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CC"/>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a:txBody>
                    <a:bodyPr/>
                    <a:lstStyle/>
                    <a:p>
                      <a:pPr algn="l" fontAlgn="b"/>
                      <a:r>
                        <a:rPr lang="fr-FR" sz="200" b="0" i="0" u="none" strike="noStrike">
                          <a:solidFill>
                            <a:srgbClr val="000000"/>
                          </a:solidFill>
                          <a:effectLst/>
                          <a:latin typeface="Calibri"/>
                        </a:rPr>
                        <a:t> </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92D050"/>
                    </a:solidFill>
                  </a:tcPr>
                </a:tc>
                <a:tc gridSpan="10">
                  <a:txBody>
                    <a:bodyPr/>
                    <a:lstStyle/>
                    <a:p>
                      <a:pPr algn="ctr" fontAlgn="b"/>
                      <a:r>
                        <a:rPr lang="fr-FR" sz="300" b="1" i="0" u="none" strike="noStrike" dirty="0">
                          <a:solidFill>
                            <a:srgbClr val="000000"/>
                          </a:solidFill>
                          <a:effectLst/>
                          <a:latin typeface="Calibri"/>
                        </a:rPr>
                        <a:t>Année 1</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CC"/>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gridSpan="10">
                  <a:txBody>
                    <a:bodyPr/>
                    <a:lstStyle/>
                    <a:p>
                      <a:pPr algn="ctr" fontAlgn="b"/>
                      <a:r>
                        <a:rPr lang="fr-FR" sz="300" b="1" i="0" u="none" strike="noStrike" dirty="0">
                          <a:solidFill>
                            <a:srgbClr val="000000"/>
                          </a:solidFill>
                          <a:effectLst/>
                          <a:latin typeface="Calibri"/>
                        </a:rPr>
                        <a:t>Année 2</a:t>
                      </a:r>
                    </a:p>
                  </a:txBody>
                  <a:tcPr marL="2244" marR="2244" marT="2244"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E9D9"/>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gridSpan="10">
                  <a:txBody>
                    <a:bodyPr/>
                    <a:lstStyle/>
                    <a:p>
                      <a:pPr algn="ctr" fontAlgn="b"/>
                      <a:r>
                        <a:rPr lang="fr-FR" sz="300" b="1" i="0" u="none" strike="noStrike" dirty="0">
                          <a:solidFill>
                            <a:srgbClr val="7030A0"/>
                          </a:solidFill>
                          <a:effectLst/>
                          <a:latin typeface="Calibri"/>
                        </a:rPr>
                        <a:t>Année 3</a:t>
                      </a:r>
                    </a:p>
                  </a:txBody>
                  <a:tcPr marL="2244" marR="2244" marT="2244"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BF1DE"/>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4"/>
                  </a:ext>
                </a:extLst>
              </a:tr>
              <a:tr h="47122">
                <a:tc gridSpan="7">
                  <a:txBody>
                    <a:bodyPr/>
                    <a:lstStyle/>
                    <a:p>
                      <a:pPr algn="ctr" fontAlgn="ctr"/>
                      <a:r>
                        <a:rPr lang="fr-FR" sz="200" b="1" i="0" u="none" strike="noStrike">
                          <a:solidFill>
                            <a:srgbClr val="000000"/>
                          </a:solidFill>
                          <a:effectLst/>
                          <a:latin typeface="Calibri"/>
                        </a:rPr>
                        <a:t>Lien avec les enseignements pratiques interdisciplinaires (EPI)</a:t>
                      </a:r>
                    </a:p>
                  </a:txBody>
                  <a:tcPr marL="2244" marR="2244" marT="2244"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a:txBody>
                    <a:bodyPr/>
                    <a:lstStyle/>
                    <a:p>
                      <a:pPr algn="l" fontAlgn="b"/>
                      <a:r>
                        <a:rPr lang="fr-FR" sz="200" b="0" i="0" u="none" strike="noStrike">
                          <a:solidFill>
                            <a:srgbClr val="000000"/>
                          </a:solidFill>
                          <a:effectLst/>
                          <a:latin typeface="Calibri"/>
                        </a:rPr>
                        <a:t> </a:t>
                      </a:r>
                    </a:p>
                  </a:txBody>
                  <a:tcPr marL="2244" marR="2244" marT="2244" marB="0" vert="vert27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solidFill>
                      <a:srgbClr val="92D05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extLst>
                  <a:ext uri="{0D108BD9-81ED-4DB2-BD59-A6C34878D82A}">
                    <a16:rowId xmlns:a16="http://schemas.microsoft.com/office/drawing/2014/main" val="10005"/>
                  </a:ext>
                </a:extLst>
              </a:tr>
              <a:tr h="81229">
                <a:tc>
                  <a:txBody>
                    <a:bodyPr/>
                    <a:lstStyle/>
                    <a:p>
                      <a:pPr algn="ctr" fontAlgn="t"/>
                      <a:r>
                        <a:rPr lang="fr-FR" sz="300" b="1" i="0" u="none" strike="noStrike">
                          <a:solidFill>
                            <a:srgbClr val="000000"/>
                          </a:solidFill>
                          <a:effectLst/>
                          <a:latin typeface="Calibri"/>
                        </a:rPr>
                        <a:t>Domaines du socle</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AEEF3"/>
                    </a:solidFill>
                  </a:tcPr>
                </a:tc>
                <a:tc gridSpan="2">
                  <a:txBody>
                    <a:bodyPr/>
                    <a:lstStyle/>
                    <a:p>
                      <a:pPr algn="ctr" fontAlgn="t"/>
                      <a:r>
                        <a:rPr lang="fr-FR" sz="300" b="1" i="0" u="none" strike="noStrike">
                          <a:solidFill>
                            <a:srgbClr val="000000"/>
                          </a:solidFill>
                          <a:effectLst/>
                          <a:latin typeface="Calibri"/>
                        </a:rPr>
                        <a:t>Compétences travaillées </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AEEF3"/>
                    </a:solidFill>
                  </a:tcPr>
                </a:tc>
                <a:tc hMerge="1">
                  <a:txBody>
                    <a:bodyPr/>
                    <a:lstStyle/>
                    <a:p>
                      <a:endParaRPr lang="fr-FR"/>
                    </a:p>
                  </a:txBody>
                  <a:tcPr/>
                </a:tc>
                <a:tc gridSpan="4">
                  <a:txBody>
                    <a:bodyPr/>
                    <a:lstStyle/>
                    <a:p>
                      <a:pPr algn="ctr" fontAlgn="t"/>
                      <a:r>
                        <a:rPr lang="fr-FR" sz="300" b="1" i="0" u="none" strike="noStrike">
                          <a:solidFill>
                            <a:srgbClr val="000000"/>
                          </a:solidFill>
                          <a:effectLst/>
                          <a:latin typeface="Calibri"/>
                        </a:rPr>
                        <a:t>Compétences du programme par thématique</a:t>
                      </a:r>
                    </a:p>
                  </a:txBody>
                  <a:tcPr marL="2244" marR="2244" marT="2244"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hMerge="1">
                  <a:txBody>
                    <a:bodyPr/>
                    <a:lstStyle/>
                    <a:p>
                      <a:endParaRPr lang="fr-FR"/>
                    </a:p>
                  </a:txBody>
                  <a:tcPr/>
                </a:tc>
                <a:tc hMerge="1">
                  <a:txBody>
                    <a:bodyPr/>
                    <a:lstStyle/>
                    <a:p>
                      <a:endParaRPr lang="fr-FR"/>
                    </a:p>
                  </a:txBody>
                  <a:tcPr/>
                </a:tc>
                <a:tc hMerge="1">
                  <a:txBody>
                    <a:bodyPr/>
                    <a:lstStyle/>
                    <a:p>
                      <a:endParaRPr lang="fr-FR"/>
                    </a:p>
                  </a:txBody>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extLst>
                  <a:ext uri="{0D108BD9-81ED-4DB2-BD59-A6C34878D82A}">
                    <a16:rowId xmlns:a16="http://schemas.microsoft.com/office/drawing/2014/main" val="10006"/>
                  </a:ext>
                </a:extLst>
              </a:tr>
              <a:tr h="47964">
                <a:tc rowSpan="5">
                  <a:txBody>
                    <a:bodyPr/>
                    <a:lstStyle/>
                    <a:p>
                      <a:pPr algn="ctr" fontAlgn="t"/>
                      <a:r>
                        <a:rPr lang="fr-FR" sz="300" b="1" i="0" u="none" strike="noStrike">
                          <a:solidFill>
                            <a:srgbClr val="000000"/>
                          </a:solidFill>
                          <a:effectLst/>
                          <a:latin typeface="Calibri"/>
                        </a:rPr>
                        <a:t>4 - les systèmes naturels et les systèmes techniques</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AEEF3"/>
                    </a:solidFill>
                  </a:tcPr>
                </a:tc>
                <a:tc>
                  <a:txBody>
                    <a:bodyPr/>
                    <a:lstStyle/>
                    <a:p>
                      <a:pPr algn="r" fontAlgn="t"/>
                      <a:r>
                        <a:rPr lang="fr-FR" sz="300" b="1" i="0" u="none" strike="noStrike">
                          <a:solidFill>
                            <a:srgbClr val="000000"/>
                          </a:solidFill>
                          <a:effectLst/>
                          <a:latin typeface="Calibri"/>
                        </a:rPr>
                        <a:t>1</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solidFill>
                      <a:srgbClr val="DAEEF3"/>
                    </a:solidFill>
                  </a:tcPr>
                </a:tc>
                <a:tc>
                  <a:txBody>
                    <a:bodyPr/>
                    <a:lstStyle/>
                    <a:p>
                      <a:pPr algn="l" fontAlgn="t"/>
                      <a:r>
                        <a:rPr lang="fr-FR" sz="300" b="1" i="0" u="none" strike="noStrike">
                          <a:solidFill>
                            <a:srgbClr val="000000"/>
                          </a:solidFill>
                          <a:effectLst/>
                          <a:latin typeface="Calibri"/>
                        </a:rPr>
                        <a:t>Pratiquer des démarches scientifiques et technologiques</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solidFill>
                      <a:srgbClr val="DAEEF3"/>
                    </a:solidFill>
                  </a:tcPr>
                </a:tc>
                <a:tc gridSpan="35">
                  <a:txBody>
                    <a:bodyPr/>
                    <a:lstStyle/>
                    <a:p>
                      <a:pPr algn="ctr" fontAlgn="t"/>
                      <a:r>
                        <a:rPr lang="fr-FR" sz="200" b="1" i="0" u="none" strike="noStrike">
                          <a:solidFill>
                            <a:srgbClr val="000000"/>
                          </a:solidFill>
                          <a:effectLst/>
                          <a:latin typeface="Calibri"/>
                        </a:rPr>
                        <a:t> </a:t>
                      </a:r>
                    </a:p>
                  </a:txBody>
                  <a:tcPr marL="2244" marR="2244" marT="2244"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7"/>
                  </a:ext>
                </a:extLst>
              </a:tr>
              <a:tr h="89756">
                <a:tc vMerge="1">
                  <a:txBody>
                    <a:bodyPr/>
                    <a:lstStyle/>
                    <a:p>
                      <a:endParaRPr lang="fr-FR"/>
                    </a:p>
                  </a:txBody>
                  <a:tcPr/>
                </a:tc>
                <a:tc>
                  <a:txBody>
                    <a:bodyPr/>
                    <a:lstStyle/>
                    <a:p>
                      <a:pPr algn="ctr" fontAlgn="t"/>
                      <a:r>
                        <a:rPr lang="fr-FR" sz="300" b="0" i="0" u="none" strike="noStrike">
                          <a:solidFill>
                            <a:srgbClr val="000000"/>
                          </a:solidFill>
                          <a:effectLst/>
                          <a:latin typeface="Calibri"/>
                        </a:rPr>
                        <a:t>CT 1.1</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t"/>
                      <a:r>
                        <a:rPr lang="fr-FR" sz="300" b="0" i="0" u="none" strike="noStrike">
                          <a:solidFill>
                            <a:srgbClr val="00000A"/>
                          </a:solidFill>
                          <a:effectLst/>
                          <a:latin typeface="Calibri"/>
                        </a:rPr>
                        <a:t>Imaginer, synthétiser, formaliser et respecter une procédure, un protocole. </a:t>
                      </a:r>
                    </a:p>
                  </a:txBody>
                  <a:tcPr marL="20195"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ctr" fontAlgn="ctr"/>
                      <a:r>
                        <a:rPr lang="fr-FR" sz="200" b="0" i="0" u="none" strike="noStrike">
                          <a:solidFill>
                            <a:srgbClr val="000000"/>
                          </a:solidFill>
                          <a:effectLst/>
                          <a:latin typeface="Calibri"/>
                        </a:rPr>
                        <a:t>DIC.1.3 </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MSOST.1.1</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D5B4"/>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3</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8"/>
                  </a:ext>
                </a:extLst>
              </a:tr>
              <a:tr h="47964">
                <a:tc vMerge="1">
                  <a:txBody>
                    <a:bodyPr/>
                    <a:lstStyle/>
                    <a:p>
                      <a:endParaRPr lang="fr-FR"/>
                    </a:p>
                  </a:txBody>
                  <a:tcPr/>
                </a:tc>
                <a:tc>
                  <a:txBody>
                    <a:bodyPr/>
                    <a:lstStyle/>
                    <a:p>
                      <a:pPr algn="ctr" fontAlgn="t"/>
                      <a:r>
                        <a:rPr lang="fr-FR" sz="300" b="0" i="0" u="none" strike="noStrike">
                          <a:solidFill>
                            <a:srgbClr val="000000"/>
                          </a:solidFill>
                          <a:effectLst/>
                          <a:latin typeface="Calibri"/>
                        </a:rPr>
                        <a:t>CT 1.2</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t"/>
                      <a:r>
                        <a:rPr lang="fr-FR" sz="300" b="0" i="0" u="none" strike="noStrike">
                          <a:solidFill>
                            <a:srgbClr val="00000A"/>
                          </a:solidFill>
                          <a:effectLst/>
                          <a:latin typeface="Calibri"/>
                        </a:rPr>
                        <a:t> Mesurer des grandeurs de manière directe ou indirecte. </a:t>
                      </a:r>
                    </a:p>
                  </a:txBody>
                  <a:tcPr marL="20195"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MSOST.1.6</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D5B4"/>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6</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9"/>
                  </a:ext>
                </a:extLst>
              </a:tr>
              <a:tr h="93684">
                <a:tc vMerge="1">
                  <a:txBody>
                    <a:bodyPr/>
                    <a:lstStyle/>
                    <a:p>
                      <a:endParaRPr lang="fr-FR"/>
                    </a:p>
                  </a:txBody>
                  <a:tcPr/>
                </a:tc>
                <a:tc>
                  <a:txBody>
                    <a:bodyPr/>
                    <a:lstStyle/>
                    <a:p>
                      <a:pPr algn="ctr" fontAlgn="t"/>
                      <a:r>
                        <a:rPr lang="fr-FR" sz="300" b="0" i="0" u="none" strike="noStrike">
                          <a:solidFill>
                            <a:srgbClr val="000000"/>
                          </a:solidFill>
                          <a:effectLst/>
                          <a:latin typeface="Calibri"/>
                        </a:rPr>
                        <a:t>CT 1.3</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t"/>
                      <a:r>
                        <a:rPr lang="fr-FR" sz="300" b="0" i="0" u="none" strike="noStrike">
                          <a:solidFill>
                            <a:srgbClr val="00000A"/>
                          </a:solidFill>
                          <a:effectLst/>
                          <a:latin typeface="Calibri"/>
                        </a:rPr>
                        <a:t>Rechercher des solutions techniques à un problème posé, expliciter ses choix et les communiquer en argumentant. </a:t>
                      </a:r>
                    </a:p>
                  </a:txBody>
                  <a:tcPr marL="20195"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ctr" fontAlgn="ctr"/>
                      <a:r>
                        <a:rPr lang="fr-FR" sz="200" b="0" i="0" u="none" strike="noStrike">
                          <a:solidFill>
                            <a:srgbClr val="000000"/>
                          </a:solidFill>
                          <a:effectLst/>
                          <a:latin typeface="Calibri"/>
                        </a:rPr>
                        <a:t>DIC.1.5</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3</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0"/>
                  </a:ext>
                </a:extLst>
              </a:tr>
              <a:tr h="47964">
                <a:tc vMerge="1">
                  <a:txBody>
                    <a:bodyPr/>
                    <a:lstStyle/>
                    <a:p>
                      <a:endParaRPr lang="fr-FR"/>
                    </a:p>
                  </a:txBody>
                  <a:tcPr/>
                </a:tc>
                <a:tc>
                  <a:txBody>
                    <a:bodyPr/>
                    <a:lstStyle/>
                    <a:p>
                      <a:pPr algn="ctr" fontAlgn="t"/>
                      <a:r>
                        <a:rPr lang="fr-FR" sz="300" b="0" i="0" u="none" strike="noStrike">
                          <a:solidFill>
                            <a:srgbClr val="000000"/>
                          </a:solidFill>
                          <a:effectLst/>
                          <a:latin typeface="Calibri"/>
                        </a:rPr>
                        <a:t>CT 1.4</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300" b="0" i="0" u="none" strike="noStrike">
                          <a:solidFill>
                            <a:srgbClr val="00000A"/>
                          </a:solidFill>
                          <a:effectLst/>
                          <a:latin typeface="Calibri"/>
                        </a:rPr>
                        <a:t>Participer à l’organisation et au déroulement de projets.</a:t>
                      </a:r>
                    </a:p>
                  </a:txBody>
                  <a:tcPr marL="20195"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DIC.1.4</a:t>
                      </a:r>
                    </a:p>
                  </a:txBody>
                  <a:tcPr marL="2244" marR="2244" marT="2244"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5</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1"/>
                  </a:ext>
                </a:extLst>
              </a:tr>
              <a:tr h="47964">
                <a:tc rowSpan="8">
                  <a:txBody>
                    <a:bodyPr/>
                    <a:lstStyle/>
                    <a:p>
                      <a:pPr algn="ctr" fontAlgn="t"/>
                      <a:r>
                        <a:rPr lang="fr-FR" sz="300" b="1" i="0" u="none" strike="noStrike">
                          <a:solidFill>
                            <a:srgbClr val="000000"/>
                          </a:solidFill>
                          <a:effectLst/>
                          <a:latin typeface="Calibri"/>
                        </a:rPr>
                        <a:t>4 - les systèmes naturels et les systèmes techniques</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AEEF3"/>
                    </a:solidFill>
                  </a:tcPr>
                </a:tc>
                <a:tc>
                  <a:txBody>
                    <a:bodyPr/>
                    <a:lstStyle/>
                    <a:p>
                      <a:pPr algn="r" fontAlgn="t"/>
                      <a:r>
                        <a:rPr lang="fr-FR" sz="300" b="1" i="0" u="none" strike="noStrike">
                          <a:solidFill>
                            <a:srgbClr val="000000"/>
                          </a:solidFill>
                          <a:effectLst/>
                          <a:latin typeface="Calibri"/>
                        </a:rPr>
                        <a:t>2</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solidFill>
                      <a:srgbClr val="DAEEF3"/>
                    </a:solidFill>
                  </a:tcPr>
                </a:tc>
                <a:tc>
                  <a:txBody>
                    <a:bodyPr/>
                    <a:lstStyle/>
                    <a:p>
                      <a:pPr algn="l" fontAlgn="t"/>
                      <a:r>
                        <a:rPr lang="fr-FR" sz="300" b="1" i="0" u="none" strike="noStrike">
                          <a:solidFill>
                            <a:srgbClr val="000000"/>
                          </a:solidFill>
                          <a:effectLst/>
                          <a:latin typeface="Calibri"/>
                        </a:rPr>
                        <a:t>Concevoir, créer, réaliser</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solidFill>
                      <a:srgbClr val="DAEEF3"/>
                    </a:solidFill>
                  </a:tcPr>
                </a:tc>
                <a:tc gridSpan="35">
                  <a:txBody>
                    <a:bodyPr/>
                    <a:lstStyle/>
                    <a:p>
                      <a:pPr algn="ctr" fontAlgn="t"/>
                      <a:r>
                        <a:rPr lang="fr-FR" sz="200" b="1" i="0" u="none" strike="noStrike">
                          <a:solidFill>
                            <a:srgbClr val="000000"/>
                          </a:solidFill>
                          <a:effectLst/>
                          <a:latin typeface="Calibri"/>
                        </a:rPr>
                        <a:t> </a:t>
                      </a:r>
                    </a:p>
                  </a:txBody>
                  <a:tcPr marL="2244" marR="2244" marT="2244"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12"/>
                  </a:ext>
                </a:extLst>
              </a:tr>
              <a:tr h="134634">
                <a:tc vMerge="1">
                  <a:txBody>
                    <a:bodyPr/>
                    <a:lstStyle/>
                    <a:p>
                      <a:endParaRPr lang="fr-FR"/>
                    </a:p>
                  </a:txBody>
                  <a:tcPr/>
                </a:tc>
                <a:tc>
                  <a:txBody>
                    <a:bodyPr/>
                    <a:lstStyle/>
                    <a:p>
                      <a:pPr algn="ctr" fontAlgn="t"/>
                      <a:r>
                        <a:rPr lang="fr-FR" sz="300" b="0" i="0" u="none" strike="noStrike">
                          <a:solidFill>
                            <a:srgbClr val="000000"/>
                          </a:solidFill>
                          <a:effectLst/>
                          <a:latin typeface="Calibri"/>
                        </a:rPr>
                        <a:t>CT 2.1</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t"/>
                      <a:r>
                        <a:rPr lang="fr-FR" sz="300" b="0" i="0" u="none" strike="noStrike">
                          <a:solidFill>
                            <a:srgbClr val="000000"/>
                          </a:solidFill>
                          <a:effectLst/>
                          <a:latin typeface="Calibri"/>
                        </a:rPr>
                        <a:t>Identifier un besoin et énoncer un problème technique, identifier les conditions, contraintes (normes et règlements) et ressources correspondantes.</a:t>
                      </a:r>
                    </a:p>
                  </a:txBody>
                  <a:tcPr marL="20195"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ctr" fontAlgn="ctr"/>
                      <a:r>
                        <a:rPr lang="fr-FR" sz="200" b="0" i="0" u="none" strike="noStrike">
                          <a:solidFill>
                            <a:srgbClr val="000000"/>
                          </a:solidFill>
                          <a:effectLst/>
                          <a:latin typeface="Calibri"/>
                        </a:rPr>
                        <a:t>DIC.1.1       DIC.1.2</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2</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3"/>
                  </a:ext>
                </a:extLst>
              </a:tr>
              <a:tr h="139404">
                <a:tc vMerge="1">
                  <a:txBody>
                    <a:bodyPr/>
                    <a:lstStyle/>
                    <a:p>
                      <a:endParaRPr lang="fr-FR"/>
                    </a:p>
                  </a:txBody>
                  <a:tcPr/>
                </a:tc>
                <a:tc>
                  <a:txBody>
                    <a:bodyPr/>
                    <a:lstStyle/>
                    <a:p>
                      <a:pPr algn="ctr" fontAlgn="t"/>
                      <a:r>
                        <a:rPr lang="fr-FR" sz="300" b="0" i="0" u="none" strike="noStrike">
                          <a:solidFill>
                            <a:srgbClr val="000000"/>
                          </a:solidFill>
                          <a:effectLst/>
                          <a:latin typeface="Calibri"/>
                        </a:rPr>
                        <a:t>CT 2.2</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t"/>
                      <a:r>
                        <a:rPr lang="fr-FR" sz="300" b="0" i="0" u="none" strike="noStrike">
                          <a:solidFill>
                            <a:srgbClr val="000000"/>
                          </a:solidFill>
                          <a:effectLst/>
                          <a:latin typeface="Calibri"/>
                        </a:rPr>
                        <a:t> Identifier le(s) matériau(x), les flux d’énergie et d’information dans le cadre d’une production technique sur un objet et décrire les transformations qui s’opèrent.</a:t>
                      </a:r>
                    </a:p>
                  </a:txBody>
                  <a:tcPr marL="20195"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MSOST.1.4</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D5B4"/>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3</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4"/>
                  </a:ext>
                </a:extLst>
              </a:tr>
              <a:tr h="47964">
                <a:tc vMerge="1">
                  <a:txBody>
                    <a:bodyPr/>
                    <a:lstStyle/>
                    <a:p>
                      <a:endParaRPr lang="fr-FR"/>
                    </a:p>
                  </a:txBody>
                  <a:tcPr/>
                </a:tc>
                <a:tc>
                  <a:txBody>
                    <a:bodyPr/>
                    <a:lstStyle/>
                    <a:p>
                      <a:pPr algn="ctr" fontAlgn="t"/>
                      <a:r>
                        <a:rPr lang="fr-FR" sz="300" b="0" i="0" u="none" strike="noStrike">
                          <a:solidFill>
                            <a:srgbClr val="000000"/>
                          </a:solidFill>
                          <a:effectLst/>
                          <a:latin typeface="Calibri"/>
                        </a:rPr>
                        <a:t>CT 2.3</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t"/>
                      <a:r>
                        <a:rPr lang="fr-FR" sz="300" b="0" i="0" u="none" strike="noStrike">
                          <a:solidFill>
                            <a:srgbClr val="000000"/>
                          </a:solidFill>
                          <a:effectLst/>
                          <a:latin typeface="Calibri"/>
                        </a:rPr>
                        <a:t> S’approprier un cahier des charges.</a:t>
                      </a:r>
                    </a:p>
                  </a:txBody>
                  <a:tcPr marL="20195"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ctr" fontAlgn="ctr"/>
                      <a:r>
                        <a:rPr lang="fr-FR" sz="200" b="0" i="0" u="none" strike="noStrike">
                          <a:solidFill>
                            <a:srgbClr val="000000"/>
                          </a:solidFill>
                          <a:effectLst/>
                          <a:latin typeface="Calibri"/>
                        </a:rPr>
                        <a:t>DIC.1.2</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3</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5"/>
                  </a:ext>
                </a:extLst>
              </a:tr>
              <a:tr h="47964">
                <a:tc vMerge="1">
                  <a:txBody>
                    <a:bodyPr/>
                    <a:lstStyle/>
                    <a:p>
                      <a:endParaRPr lang="fr-FR"/>
                    </a:p>
                  </a:txBody>
                  <a:tcPr/>
                </a:tc>
                <a:tc>
                  <a:txBody>
                    <a:bodyPr/>
                    <a:lstStyle/>
                    <a:p>
                      <a:pPr algn="ctr" fontAlgn="t"/>
                      <a:r>
                        <a:rPr lang="fr-FR" sz="300" b="0" i="0" u="none" strike="noStrike">
                          <a:solidFill>
                            <a:srgbClr val="000000"/>
                          </a:solidFill>
                          <a:effectLst/>
                          <a:latin typeface="Calibri"/>
                        </a:rPr>
                        <a:t>CT 2.4</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t"/>
                      <a:r>
                        <a:rPr lang="fr-FR" sz="300" b="0" i="0" u="none" strike="noStrike">
                          <a:solidFill>
                            <a:srgbClr val="000000"/>
                          </a:solidFill>
                          <a:effectLst/>
                          <a:latin typeface="Calibri"/>
                        </a:rPr>
                        <a:t>Associer des solutions techniques à des fonctions.</a:t>
                      </a:r>
                    </a:p>
                  </a:txBody>
                  <a:tcPr marL="20195"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MSOST.1.2</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D5B4"/>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5</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6"/>
                  </a:ext>
                </a:extLst>
              </a:tr>
              <a:tr h="47964">
                <a:tc vMerge="1">
                  <a:txBody>
                    <a:bodyPr/>
                    <a:lstStyle/>
                    <a:p>
                      <a:endParaRPr lang="fr-FR"/>
                    </a:p>
                  </a:txBody>
                  <a:tcPr/>
                </a:tc>
                <a:tc>
                  <a:txBody>
                    <a:bodyPr/>
                    <a:lstStyle/>
                    <a:p>
                      <a:pPr algn="ctr" fontAlgn="t"/>
                      <a:r>
                        <a:rPr lang="fr-FR" sz="300" b="0" i="0" u="none" strike="noStrike">
                          <a:solidFill>
                            <a:srgbClr val="000000"/>
                          </a:solidFill>
                          <a:effectLst/>
                          <a:latin typeface="Calibri"/>
                        </a:rPr>
                        <a:t>CT 2.5</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t"/>
                      <a:r>
                        <a:rPr lang="fr-FR" sz="300" b="0" i="0" u="none" strike="noStrike">
                          <a:solidFill>
                            <a:srgbClr val="000000"/>
                          </a:solidFill>
                          <a:effectLst/>
                          <a:latin typeface="Calibri"/>
                        </a:rPr>
                        <a:t> Imaginer des solutions en réponse au besoin.</a:t>
                      </a:r>
                    </a:p>
                  </a:txBody>
                  <a:tcPr marL="20195"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ctr" fontAlgn="ctr"/>
                      <a:r>
                        <a:rPr lang="fr-FR" sz="200" b="0" i="0" u="none" strike="noStrike">
                          <a:solidFill>
                            <a:srgbClr val="000000"/>
                          </a:solidFill>
                          <a:effectLst/>
                          <a:latin typeface="Calibri"/>
                        </a:rPr>
                        <a:t>DIC.1.5</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5</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7"/>
                  </a:ext>
                </a:extLst>
              </a:tr>
              <a:tr h="93684">
                <a:tc vMerge="1">
                  <a:txBody>
                    <a:bodyPr/>
                    <a:lstStyle/>
                    <a:p>
                      <a:endParaRPr lang="fr-FR"/>
                    </a:p>
                  </a:txBody>
                  <a:tcPr/>
                </a:tc>
                <a:tc>
                  <a:txBody>
                    <a:bodyPr/>
                    <a:lstStyle/>
                    <a:p>
                      <a:pPr algn="ctr" fontAlgn="t"/>
                      <a:r>
                        <a:rPr lang="fr-FR" sz="300" b="0" i="0" u="none" strike="noStrike">
                          <a:solidFill>
                            <a:srgbClr val="000000"/>
                          </a:solidFill>
                          <a:effectLst/>
                          <a:latin typeface="Calibri"/>
                        </a:rPr>
                        <a:t>CT 2.6</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t"/>
                      <a:r>
                        <a:rPr lang="fr-FR" sz="300" b="0" i="0" u="none" strike="noStrike">
                          <a:solidFill>
                            <a:srgbClr val="000000"/>
                          </a:solidFill>
                          <a:effectLst/>
                          <a:latin typeface="Calibri"/>
                        </a:rPr>
                        <a:t>Réaliser, de manière collaborative, le prototype de tout ou partie d’un objet pour valider une solution.</a:t>
                      </a:r>
                    </a:p>
                  </a:txBody>
                  <a:tcPr marL="20195"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ctr" fontAlgn="ctr"/>
                      <a:r>
                        <a:rPr lang="fr-FR" sz="200" b="0" i="0" u="none" strike="noStrike">
                          <a:solidFill>
                            <a:srgbClr val="000000"/>
                          </a:solidFill>
                          <a:effectLst/>
                          <a:latin typeface="Calibri"/>
                        </a:rPr>
                        <a:t>DIC.2.1</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MSOST.1.1</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D5B4"/>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2</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8"/>
                  </a:ext>
                </a:extLst>
              </a:tr>
              <a:tr h="92000">
                <a:tc vMerge="1">
                  <a:txBody>
                    <a:bodyPr/>
                    <a:lstStyle/>
                    <a:p>
                      <a:endParaRPr lang="fr-FR"/>
                    </a:p>
                  </a:txBody>
                  <a:tcPr/>
                </a:tc>
                <a:tc>
                  <a:txBody>
                    <a:bodyPr/>
                    <a:lstStyle/>
                    <a:p>
                      <a:pPr algn="ctr" fontAlgn="t"/>
                      <a:r>
                        <a:rPr lang="fr-FR" sz="300" b="0" i="0" u="none" strike="noStrike">
                          <a:solidFill>
                            <a:srgbClr val="000000"/>
                          </a:solidFill>
                          <a:effectLst/>
                          <a:latin typeface="Calibri"/>
                        </a:rPr>
                        <a:t>CT 2.7</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300" b="0" i="0" u="none" strike="noStrike">
                          <a:solidFill>
                            <a:srgbClr val="000000"/>
                          </a:solidFill>
                          <a:effectLst/>
                          <a:latin typeface="Calibri"/>
                        </a:rPr>
                        <a:t> Imaginer, concevoir et programmer des applications informatiques nomades.</a:t>
                      </a:r>
                    </a:p>
                  </a:txBody>
                  <a:tcPr marL="20195"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DIC.1.5</a:t>
                      </a:r>
                    </a:p>
                  </a:txBody>
                  <a:tcPr marL="2244" marR="2244" marT="2244"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IP.2.2</a:t>
                      </a:r>
                    </a:p>
                  </a:txBody>
                  <a:tcPr marL="2244" marR="2244" marT="2244"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ctr"/>
                      <a:r>
                        <a:rPr lang="fr-FR" sz="200" b="0" i="0" u="none" strike="noStrike">
                          <a:solidFill>
                            <a:srgbClr val="000000"/>
                          </a:solidFill>
                          <a:effectLst/>
                          <a:latin typeface="Calibri"/>
                        </a:rPr>
                        <a:t>2</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9"/>
                  </a:ext>
                </a:extLst>
              </a:tr>
              <a:tr h="47964">
                <a:tc rowSpan="4">
                  <a:txBody>
                    <a:bodyPr/>
                    <a:lstStyle/>
                    <a:p>
                      <a:pPr algn="ctr" fontAlgn="t"/>
                      <a:r>
                        <a:rPr lang="fr-FR" sz="300" b="1" i="0" u="none" strike="noStrike">
                          <a:solidFill>
                            <a:srgbClr val="000000"/>
                          </a:solidFill>
                          <a:effectLst/>
                          <a:latin typeface="Calibri"/>
                        </a:rPr>
                        <a:t>2 - les méthodes et outils pour apprendre</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AEEF3"/>
                    </a:solidFill>
                  </a:tcPr>
                </a:tc>
                <a:tc>
                  <a:txBody>
                    <a:bodyPr/>
                    <a:lstStyle/>
                    <a:p>
                      <a:pPr algn="r" fontAlgn="t"/>
                      <a:r>
                        <a:rPr lang="fr-FR" sz="300" b="1" i="0" u="none" strike="noStrike">
                          <a:solidFill>
                            <a:srgbClr val="000000"/>
                          </a:solidFill>
                          <a:effectLst/>
                          <a:latin typeface="Calibri"/>
                        </a:rPr>
                        <a:t>3</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solidFill>
                      <a:srgbClr val="DAEEF3"/>
                    </a:solidFill>
                  </a:tcPr>
                </a:tc>
                <a:tc>
                  <a:txBody>
                    <a:bodyPr/>
                    <a:lstStyle/>
                    <a:p>
                      <a:pPr algn="l" fontAlgn="t"/>
                      <a:r>
                        <a:rPr lang="fr-FR" sz="300" b="1" i="0" u="none" strike="noStrike">
                          <a:solidFill>
                            <a:srgbClr val="000000"/>
                          </a:solidFill>
                          <a:effectLst/>
                          <a:latin typeface="Calibri"/>
                        </a:rPr>
                        <a:t>S’approprier des outils et des méthodes</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solidFill>
                      <a:srgbClr val="DAEEF3"/>
                    </a:solidFill>
                  </a:tcPr>
                </a:tc>
                <a:tc gridSpan="35">
                  <a:txBody>
                    <a:bodyPr/>
                    <a:lstStyle/>
                    <a:p>
                      <a:pPr algn="ctr" fontAlgn="t"/>
                      <a:r>
                        <a:rPr lang="fr-FR" sz="200" b="1" i="0" u="none" strike="noStrike">
                          <a:solidFill>
                            <a:srgbClr val="000000"/>
                          </a:solidFill>
                          <a:effectLst/>
                          <a:latin typeface="Calibri"/>
                        </a:rPr>
                        <a:t> </a:t>
                      </a:r>
                    </a:p>
                  </a:txBody>
                  <a:tcPr marL="2244" marR="2244" marT="2244"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20"/>
                  </a:ext>
                </a:extLst>
              </a:tr>
              <a:tr h="134634">
                <a:tc vMerge="1">
                  <a:txBody>
                    <a:bodyPr/>
                    <a:lstStyle/>
                    <a:p>
                      <a:endParaRPr lang="fr-FR"/>
                    </a:p>
                  </a:txBody>
                  <a:tcPr/>
                </a:tc>
                <a:tc>
                  <a:txBody>
                    <a:bodyPr/>
                    <a:lstStyle/>
                    <a:p>
                      <a:pPr algn="ctr" fontAlgn="t"/>
                      <a:r>
                        <a:rPr lang="fr-FR" sz="300" b="0" i="0" u="none" strike="noStrike">
                          <a:solidFill>
                            <a:srgbClr val="000000"/>
                          </a:solidFill>
                          <a:effectLst/>
                          <a:latin typeface="Calibri"/>
                        </a:rPr>
                        <a:t>CT 3.1</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t"/>
                      <a:r>
                        <a:rPr lang="fr-FR" sz="300" b="0" i="0" u="none" strike="noStrike">
                          <a:solidFill>
                            <a:srgbClr val="000000"/>
                          </a:solidFill>
                          <a:effectLst/>
                          <a:latin typeface="Calibri"/>
                        </a:rPr>
                        <a:t>Exprimer sa pensée à l’aide d’outils de description adaptés : croquis, schémas, graphes, diagrammes, tableaux (représentations non normées).</a:t>
                      </a:r>
                    </a:p>
                  </a:txBody>
                  <a:tcPr marL="20195"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OTSCIS.2.1</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2</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21"/>
                  </a:ext>
                </a:extLst>
              </a:tr>
              <a:tr h="120722">
                <a:tc vMerge="1">
                  <a:txBody>
                    <a:bodyPr/>
                    <a:lstStyle/>
                    <a:p>
                      <a:endParaRPr lang="fr-FR"/>
                    </a:p>
                  </a:txBody>
                  <a:tcPr/>
                </a:tc>
                <a:tc>
                  <a:txBody>
                    <a:bodyPr/>
                    <a:lstStyle/>
                    <a:p>
                      <a:pPr algn="ctr" fontAlgn="t"/>
                      <a:r>
                        <a:rPr lang="fr-FR" sz="300" b="0" i="0" u="none" strike="noStrike">
                          <a:solidFill>
                            <a:srgbClr val="000000"/>
                          </a:solidFill>
                          <a:effectLst/>
                          <a:latin typeface="Calibri"/>
                        </a:rPr>
                        <a:t>CT 3.2</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t"/>
                      <a:r>
                        <a:rPr lang="fr-FR" sz="300" b="0" i="0" u="none" strike="noStrike">
                          <a:solidFill>
                            <a:srgbClr val="000000"/>
                          </a:solidFill>
                          <a:effectLst/>
                          <a:latin typeface="Calibri"/>
                        </a:rPr>
                        <a:t>Traduire, à l’aide d’outils de représentation numérique, des choix de solutions sous forme de croquis, de dessins ou de schémas.</a:t>
                      </a:r>
                    </a:p>
                  </a:txBody>
                  <a:tcPr marL="20195"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ctr" fontAlgn="ctr"/>
                      <a:r>
                        <a:rPr lang="fr-FR" sz="200" b="0" i="0" u="none" strike="noStrike">
                          <a:solidFill>
                            <a:srgbClr val="000000"/>
                          </a:solidFill>
                          <a:effectLst/>
                          <a:latin typeface="Calibri"/>
                        </a:rPr>
                        <a:t>DIC.1.5</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fr-FR" sz="200" b="0" i="0" u="none" strike="noStrike">
                          <a:solidFill>
                            <a:srgbClr val="000000"/>
                          </a:solidFill>
                          <a:effectLst/>
                          <a:latin typeface="Calibri"/>
                        </a:rPr>
                        <a:t>OTSCIS.2.2</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3</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22"/>
                  </a:ext>
                </a:extLst>
              </a:tr>
              <a:tr h="93684">
                <a:tc vMerge="1">
                  <a:txBody>
                    <a:bodyPr/>
                    <a:lstStyle/>
                    <a:p>
                      <a:endParaRPr lang="fr-FR"/>
                    </a:p>
                  </a:txBody>
                  <a:tcPr/>
                </a:tc>
                <a:tc>
                  <a:txBody>
                    <a:bodyPr/>
                    <a:lstStyle/>
                    <a:p>
                      <a:pPr algn="ctr" fontAlgn="t"/>
                      <a:r>
                        <a:rPr lang="fr-FR" sz="300" b="0" i="0" u="none" strike="noStrike">
                          <a:solidFill>
                            <a:srgbClr val="000000"/>
                          </a:solidFill>
                          <a:effectLst/>
                          <a:latin typeface="Calibri"/>
                        </a:rPr>
                        <a:t>CT 3.3</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300" b="0" i="0" u="none" strike="noStrike">
                          <a:solidFill>
                            <a:srgbClr val="000000"/>
                          </a:solidFill>
                          <a:effectLst/>
                          <a:latin typeface="Calibri"/>
                        </a:rPr>
                        <a:t>Présenter à l’oral et à l’aide de supports numériques multimédia des solutions techniques au moment des revues de projet.</a:t>
                      </a:r>
                    </a:p>
                  </a:txBody>
                  <a:tcPr marL="20195"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solidFill>
                      <a:srgbClr val="DAEEF3"/>
                    </a:solidFill>
                  </a:tcPr>
                </a:tc>
                <a:tc>
                  <a:txBody>
                    <a:bodyPr/>
                    <a:lstStyle/>
                    <a:p>
                      <a:pPr algn="ctr" fontAlgn="ctr"/>
                      <a:r>
                        <a:rPr lang="fr-FR" sz="200" b="0" i="0" u="none" strike="noStrike">
                          <a:solidFill>
                            <a:srgbClr val="000000"/>
                          </a:solidFill>
                          <a:effectLst/>
                          <a:latin typeface="Calibri"/>
                        </a:rPr>
                        <a:t>DIC.1.7</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2</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23"/>
                  </a:ext>
                </a:extLst>
              </a:tr>
              <a:tr h="120722">
                <a:tc>
                  <a:txBody>
                    <a:bodyPr/>
                    <a:lstStyle/>
                    <a:p>
                      <a:pPr algn="ctr" fontAlgn="ctr"/>
                      <a:r>
                        <a:rPr lang="fr-FR" sz="300" b="1" i="0" u="none" strike="noStrike">
                          <a:solidFill>
                            <a:srgbClr val="000000"/>
                          </a:solidFill>
                          <a:effectLst/>
                          <a:latin typeface="Calibri"/>
                        </a:rPr>
                        <a:t>1 - les langages pour penser et communiquer</a:t>
                      </a:r>
                    </a:p>
                  </a:txBody>
                  <a:tcPr marL="2244" marR="2244" marT="2244"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solidFill>
                      <a:srgbClr val="DAEEF3"/>
                    </a:solidFill>
                  </a:tcPr>
                </a:tc>
                <a:tc>
                  <a:txBody>
                    <a:bodyPr/>
                    <a:lstStyle/>
                    <a:p>
                      <a:pPr algn="r" fontAlgn="t"/>
                      <a:r>
                        <a:rPr lang="fr-FR" sz="300" b="1" i="0" u="none" strike="noStrike">
                          <a:solidFill>
                            <a:srgbClr val="000000"/>
                          </a:solidFill>
                          <a:effectLst/>
                          <a:latin typeface="Calibri"/>
                        </a:rPr>
                        <a:t>4</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solidFill>
                      <a:srgbClr val="DAEEF3"/>
                    </a:solidFill>
                  </a:tcPr>
                </a:tc>
                <a:tc>
                  <a:txBody>
                    <a:bodyPr/>
                    <a:lstStyle/>
                    <a:p>
                      <a:pPr algn="l" fontAlgn="t"/>
                      <a:r>
                        <a:rPr lang="fr-FR" sz="300" b="1" i="0" u="none" strike="noStrike">
                          <a:solidFill>
                            <a:srgbClr val="000000"/>
                          </a:solidFill>
                          <a:effectLst/>
                          <a:latin typeface="Calibri"/>
                        </a:rPr>
                        <a:t>Pratiquer des langages </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solidFill>
                      <a:srgbClr val="DAEEF3"/>
                    </a:solidFill>
                  </a:tcPr>
                </a:tc>
                <a:tc>
                  <a:txBody>
                    <a:bodyPr/>
                    <a:lstStyle/>
                    <a:p>
                      <a:pPr algn="l" fontAlgn="b"/>
                      <a:r>
                        <a:rPr lang="fr-FR" sz="300" b="0" i="0" u="none" strike="noStrike">
                          <a:solidFill>
                            <a:srgbClr val="000000"/>
                          </a:solidFill>
                          <a:effectLst/>
                          <a:latin typeface="Calibri"/>
                        </a:rPr>
                        <a:t> </a:t>
                      </a:r>
                    </a:p>
                  </a:txBody>
                  <a:tcPr marL="2244" marR="2244" marT="2244"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ctr"/>
                      <a:r>
                        <a:rPr lang="fr-FR" sz="200" b="0" i="0" u="none" strike="noStrike">
                          <a:solidFill>
                            <a:srgbClr val="000000"/>
                          </a:solidFill>
                          <a:effectLst/>
                          <a:latin typeface="Calibri"/>
                        </a:rPr>
                        <a:t> </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extLst>
                  <a:ext uri="{0D108BD9-81ED-4DB2-BD59-A6C34878D82A}">
                    <a16:rowId xmlns:a16="http://schemas.microsoft.com/office/drawing/2014/main" val="10024"/>
                  </a:ext>
                </a:extLst>
              </a:tr>
              <a:tr h="93684">
                <a:tc>
                  <a:txBody>
                    <a:bodyPr/>
                    <a:lstStyle/>
                    <a:p>
                      <a:pPr algn="l" fontAlgn="ctr"/>
                      <a:r>
                        <a:rPr lang="fr-FR" sz="300" b="0" i="0" u="none" strike="noStrike">
                          <a:solidFill>
                            <a:srgbClr val="000000"/>
                          </a:solidFill>
                          <a:effectLst/>
                          <a:latin typeface="Calibri"/>
                        </a:rPr>
                        <a:t> </a:t>
                      </a:r>
                    </a:p>
                  </a:txBody>
                  <a:tcPr marL="2244" marR="2244" marT="2244"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ctr" fontAlgn="ctr"/>
                      <a:r>
                        <a:rPr lang="fr-FR" sz="300" b="0" i="0" u="none" strike="noStrike">
                          <a:solidFill>
                            <a:srgbClr val="000000"/>
                          </a:solidFill>
                          <a:effectLst/>
                          <a:latin typeface="Calibri"/>
                        </a:rPr>
                        <a:t>CT 4.1</a:t>
                      </a:r>
                    </a:p>
                  </a:txBody>
                  <a:tcPr marL="2244" marR="2244" marT="2244"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t"/>
                      <a:r>
                        <a:rPr lang="fr-FR" sz="300" b="0" i="0" u="none" strike="noStrike">
                          <a:solidFill>
                            <a:srgbClr val="000000"/>
                          </a:solidFill>
                          <a:effectLst/>
                          <a:latin typeface="Calibri"/>
                        </a:rPr>
                        <a:t>Décrire, en utilisant les outils et langages de descriptions adaptés, la structure et le comportement des objets.</a:t>
                      </a:r>
                    </a:p>
                  </a:txBody>
                  <a:tcPr marL="20195"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OTSCIS.1.4</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ctr"/>
                      <a:r>
                        <a:rPr lang="fr-FR" sz="200" b="0" i="0" u="none" strike="noStrike">
                          <a:solidFill>
                            <a:srgbClr val="000000"/>
                          </a:solidFill>
                          <a:effectLst/>
                          <a:latin typeface="Calibri"/>
                        </a:rPr>
                        <a:t>MSOST.1.5</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D5B4"/>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2</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25"/>
                  </a:ext>
                </a:extLst>
              </a:tr>
              <a:tr h="93684">
                <a:tc>
                  <a:txBody>
                    <a:bodyPr/>
                    <a:lstStyle/>
                    <a:p>
                      <a:pPr algn="ctr" fontAlgn="ctr"/>
                      <a:r>
                        <a:rPr lang="fr-FR" sz="300" b="0" i="0" u="none" strike="noStrike">
                          <a:solidFill>
                            <a:srgbClr val="000000"/>
                          </a:solidFill>
                          <a:effectLst/>
                          <a:latin typeface="Calibri"/>
                        </a:rPr>
                        <a:t> </a:t>
                      </a:r>
                    </a:p>
                  </a:txBody>
                  <a:tcPr marL="2244" marR="2244" marT="2244"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solidFill>
                      <a:srgbClr val="DAEEF3"/>
                    </a:solidFill>
                  </a:tcPr>
                </a:tc>
                <a:tc>
                  <a:txBody>
                    <a:bodyPr/>
                    <a:lstStyle/>
                    <a:p>
                      <a:pPr algn="ctr" fontAlgn="ctr"/>
                      <a:r>
                        <a:rPr lang="fr-FR" sz="300" b="0" i="0" u="none" strike="noStrike">
                          <a:solidFill>
                            <a:srgbClr val="000000"/>
                          </a:solidFill>
                          <a:effectLst/>
                          <a:latin typeface="Calibri"/>
                        </a:rPr>
                        <a:t>CT 4.2</a:t>
                      </a:r>
                    </a:p>
                  </a:txBody>
                  <a:tcPr marL="2244" marR="2244" marT="2244"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300" b="0" i="0" u="none" strike="noStrike">
                          <a:solidFill>
                            <a:srgbClr val="000000"/>
                          </a:solidFill>
                          <a:effectLst/>
                          <a:latin typeface="Calibri"/>
                        </a:rPr>
                        <a:t>Appliquer les principes élémentaires de l’algorithmique et du codage à la résolution d’un problème simple.</a:t>
                      </a:r>
                    </a:p>
                  </a:txBody>
                  <a:tcPr marL="20195"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solidFill>
                      <a:srgbClr val="DAEEF3"/>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IP.2.3</a:t>
                      </a:r>
                    </a:p>
                  </a:txBody>
                  <a:tcPr marL="2244" marR="2244" marT="2244"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ctr"/>
                      <a:r>
                        <a:rPr lang="fr-FR" sz="200" b="0" i="0" u="none" strike="noStrike">
                          <a:solidFill>
                            <a:srgbClr val="000000"/>
                          </a:solidFill>
                          <a:effectLst/>
                          <a:latin typeface="Calibri"/>
                        </a:rPr>
                        <a:t>3</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26"/>
                  </a:ext>
                </a:extLst>
              </a:tr>
              <a:tr h="47964">
                <a:tc rowSpan="6">
                  <a:txBody>
                    <a:bodyPr/>
                    <a:lstStyle/>
                    <a:p>
                      <a:pPr algn="ctr" fontAlgn="t"/>
                      <a:r>
                        <a:rPr lang="fr-FR" sz="300" b="1" i="0" u="none" strike="noStrike">
                          <a:solidFill>
                            <a:srgbClr val="000000"/>
                          </a:solidFill>
                          <a:effectLst/>
                          <a:latin typeface="Calibri"/>
                        </a:rPr>
                        <a:t>2 - les méthodes et outils pour apprendre</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AEEF3"/>
                    </a:solidFill>
                  </a:tcPr>
                </a:tc>
                <a:tc>
                  <a:txBody>
                    <a:bodyPr/>
                    <a:lstStyle/>
                    <a:p>
                      <a:pPr algn="r" fontAlgn="t"/>
                      <a:r>
                        <a:rPr lang="fr-FR" sz="300" b="1" i="0" u="none" strike="noStrike">
                          <a:solidFill>
                            <a:srgbClr val="000000"/>
                          </a:solidFill>
                          <a:effectLst/>
                          <a:latin typeface="Calibri"/>
                        </a:rPr>
                        <a:t>5</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solidFill>
                      <a:srgbClr val="DAEEF3"/>
                    </a:solidFill>
                  </a:tcPr>
                </a:tc>
                <a:tc>
                  <a:txBody>
                    <a:bodyPr/>
                    <a:lstStyle/>
                    <a:p>
                      <a:pPr algn="l" fontAlgn="t"/>
                      <a:r>
                        <a:rPr lang="fr-FR" sz="300" b="1" i="0" u="none" strike="noStrike">
                          <a:solidFill>
                            <a:srgbClr val="000000"/>
                          </a:solidFill>
                          <a:effectLst/>
                          <a:latin typeface="Calibri"/>
                        </a:rPr>
                        <a:t>Mobiliser des outils numériques</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solidFill>
                      <a:srgbClr val="DAEEF3"/>
                    </a:solidFill>
                  </a:tcPr>
                </a:tc>
                <a:tc gridSpan="35">
                  <a:txBody>
                    <a:bodyPr/>
                    <a:lstStyle/>
                    <a:p>
                      <a:pPr algn="ctr" fontAlgn="t"/>
                      <a:r>
                        <a:rPr lang="fr-FR" sz="200" b="1" i="0" u="none" strike="noStrike">
                          <a:solidFill>
                            <a:srgbClr val="000000"/>
                          </a:solidFill>
                          <a:effectLst/>
                          <a:latin typeface="Calibri"/>
                        </a:rPr>
                        <a:t> </a:t>
                      </a:r>
                    </a:p>
                  </a:txBody>
                  <a:tcPr marL="2244" marR="2244" marT="2244"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27"/>
                  </a:ext>
                </a:extLst>
              </a:tr>
              <a:tr h="81229">
                <a:tc vMerge="1">
                  <a:txBody>
                    <a:bodyPr/>
                    <a:lstStyle/>
                    <a:p>
                      <a:endParaRPr lang="fr-FR"/>
                    </a:p>
                  </a:txBody>
                  <a:tcPr/>
                </a:tc>
                <a:tc>
                  <a:txBody>
                    <a:bodyPr/>
                    <a:lstStyle/>
                    <a:p>
                      <a:pPr algn="ctr" fontAlgn="t"/>
                      <a:r>
                        <a:rPr lang="fr-FR" sz="300" b="0" i="0" u="none" strike="noStrike">
                          <a:solidFill>
                            <a:srgbClr val="000000"/>
                          </a:solidFill>
                          <a:effectLst/>
                          <a:latin typeface="Calibri"/>
                        </a:rPr>
                        <a:t>CT 5.1</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t"/>
                      <a:r>
                        <a:rPr lang="fr-FR" sz="300" b="0" i="0" u="none" strike="noStrike">
                          <a:solidFill>
                            <a:srgbClr val="000000"/>
                          </a:solidFill>
                          <a:effectLst/>
                          <a:latin typeface="Calibri"/>
                        </a:rPr>
                        <a:t>Simuler numériquement la structure et/ou le comportement d’un objet.</a:t>
                      </a:r>
                    </a:p>
                  </a:txBody>
                  <a:tcPr marL="20195"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MSOST.2.2</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D5B4"/>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2</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28"/>
                  </a:ext>
                </a:extLst>
              </a:tr>
              <a:tr h="47964">
                <a:tc vMerge="1">
                  <a:txBody>
                    <a:bodyPr/>
                    <a:lstStyle/>
                    <a:p>
                      <a:endParaRPr lang="fr-FR"/>
                    </a:p>
                  </a:txBody>
                  <a:tcPr/>
                </a:tc>
                <a:tc>
                  <a:txBody>
                    <a:bodyPr/>
                    <a:lstStyle/>
                    <a:p>
                      <a:pPr algn="ctr" fontAlgn="t"/>
                      <a:r>
                        <a:rPr lang="fr-FR" sz="300" b="0" i="0" u="none" strike="noStrike">
                          <a:solidFill>
                            <a:srgbClr val="000000"/>
                          </a:solidFill>
                          <a:effectLst/>
                          <a:latin typeface="Calibri"/>
                        </a:rPr>
                        <a:t>CT 5.2</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t"/>
                      <a:r>
                        <a:rPr lang="fr-FR" sz="300" b="0" i="0" u="none" strike="noStrike">
                          <a:solidFill>
                            <a:srgbClr val="000000"/>
                          </a:solidFill>
                          <a:effectLst/>
                          <a:latin typeface="Calibri"/>
                        </a:rPr>
                        <a:t>Organiser, structurer et stocker des ressources numériques.</a:t>
                      </a:r>
                    </a:p>
                  </a:txBody>
                  <a:tcPr marL="20195"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ctr" fontAlgn="ctr"/>
                      <a:r>
                        <a:rPr lang="fr-FR" sz="200" b="0" i="0" u="none" strike="noStrike">
                          <a:solidFill>
                            <a:srgbClr val="000000"/>
                          </a:solidFill>
                          <a:effectLst/>
                          <a:latin typeface="Calibri"/>
                        </a:rPr>
                        <a:t>DIC.1.6</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2</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29"/>
                  </a:ext>
                </a:extLst>
              </a:tr>
              <a:tr h="81229">
                <a:tc vMerge="1">
                  <a:txBody>
                    <a:bodyPr/>
                    <a:lstStyle/>
                    <a:p>
                      <a:endParaRPr lang="fr-FR"/>
                    </a:p>
                  </a:txBody>
                  <a:tcPr/>
                </a:tc>
                <a:tc>
                  <a:txBody>
                    <a:bodyPr/>
                    <a:lstStyle/>
                    <a:p>
                      <a:pPr algn="ctr" fontAlgn="t"/>
                      <a:r>
                        <a:rPr lang="fr-FR" sz="300" b="0" i="0" u="none" strike="noStrike">
                          <a:solidFill>
                            <a:srgbClr val="000000"/>
                          </a:solidFill>
                          <a:effectLst/>
                          <a:latin typeface="Calibri"/>
                        </a:rPr>
                        <a:t>CT 5.3</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t"/>
                      <a:r>
                        <a:rPr lang="fr-FR" sz="300" b="0" i="0" u="none" strike="noStrike">
                          <a:solidFill>
                            <a:srgbClr val="000000"/>
                          </a:solidFill>
                          <a:effectLst/>
                          <a:latin typeface="Calibri"/>
                        </a:rPr>
                        <a:t>Lire, utiliser et produire des représentations numériques d’objets.</a:t>
                      </a:r>
                    </a:p>
                  </a:txBody>
                  <a:tcPr marL="20195"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OTSCIS.2.2</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2</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30"/>
                  </a:ext>
                </a:extLst>
              </a:tr>
              <a:tr h="47964">
                <a:tc vMerge="1">
                  <a:txBody>
                    <a:bodyPr/>
                    <a:lstStyle/>
                    <a:p>
                      <a:endParaRPr lang="fr-FR"/>
                    </a:p>
                  </a:txBody>
                  <a:tcPr/>
                </a:tc>
                <a:tc>
                  <a:txBody>
                    <a:bodyPr/>
                    <a:lstStyle/>
                    <a:p>
                      <a:pPr algn="ctr" fontAlgn="t"/>
                      <a:r>
                        <a:rPr lang="fr-FR" sz="300" b="0" i="0" u="none" strike="noStrike">
                          <a:solidFill>
                            <a:srgbClr val="000000"/>
                          </a:solidFill>
                          <a:effectLst/>
                          <a:latin typeface="Calibri"/>
                        </a:rPr>
                        <a:t>CT 5.4</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t"/>
                      <a:r>
                        <a:rPr lang="fr-FR" sz="300" b="0" i="0" u="none" strike="noStrike">
                          <a:solidFill>
                            <a:srgbClr val="000000"/>
                          </a:solidFill>
                          <a:effectLst/>
                          <a:latin typeface="Calibri"/>
                        </a:rPr>
                        <a:t>Piloter un système connecté localement ou à distance.</a:t>
                      </a:r>
                    </a:p>
                  </a:txBody>
                  <a:tcPr marL="20195"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IP.2.2</a:t>
                      </a:r>
                    </a:p>
                  </a:txBody>
                  <a:tcPr marL="2244" marR="2244" marT="2244"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ctr"/>
                      <a:r>
                        <a:rPr lang="fr-FR" sz="200" b="0" i="0" u="none" strike="noStrike">
                          <a:solidFill>
                            <a:srgbClr val="000000"/>
                          </a:solidFill>
                          <a:effectLst/>
                          <a:latin typeface="Calibri"/>
                        </a:rPr>
                        <a:t>2</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31"/>
                  </a:ext>
                </a:extLst>
              </a:tr>
              <a:tr h="81229">
                <a:tc vMerge="1">
                  <a:txBody>
                    <a:bodyPr/>
                    <a:lstStyle/>
                    <a:p>
                      <a:endParaRPr lang="fr-FR"/>
                    </a:p>
                  </a:txBody>
                  <a:tcPr/>
                </a:tc>
                <a:tc>
                  <a:txBody>
                    <a:bodyPr/>
                    <a:lstStyle/>
                    <a:p>
                      <a:pPr algn="ctr" fontAlgn="t"/>
                      <a:r>
                        <a:rPr lang="fr-FR" sz="300" b="0" i="0" u="none" strike="noStrike">
                          <a:solidFill>
                            <a:srgbClr val="000000"/>
                          </a:solidFill>
                          <a:effectLst/>
                          <a:latin typeface="Calibri"/>
                        </a:rPr>
                        <a:t>CT 5.5</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300" b="0" i="0" u="none" strike="noStrike">
                          <a:solidFill>
                            <a:srgbClr val="000000"/>
                          </a:solidFill>
                          <a:effectLst/>
                          <a:latin typeface="Calibri"/>
                        </a:rPr>
                        <a:t>Modifier ou paramétrer le fonctionnement d’un objet communicant.</a:t>
                      </a:r>
                    </a:p>
                  </a:txBody>
                  <a:tcPr marL="20195"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solidFill>
                      <a:srgbClr val="DAEEF3"/>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IP.2.3</a:t>
                      </a:r>
                    </a:p>
                  </a:txBody>
                  <a:tcPr marL="2244" marR="2244" marT="2244"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ctr"/>
                      <a:r>
                        <a:rPr lang="fr-FR" sz="200" b="0" i="0" u="none" strike="noStrike">
                          <a:solidFill>
                            <a:srgbClr val="000000"/>
                          </a:solidFill>
                          <a:effectLst/>
                          <a:latin typeface="Calibri"/>
                        </a:rPr>
                        <a:t>4</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32"/>
                  </a:ext>
                </a:extLst>
              </a:tr>
              <a:tr h="120722">
                <a:tc>
                  <a:txBody>
                    <a:bodyPr/>
                    <a:lstStyle/>
                    <a:p>
                      <a:pPr algn="ctr" fontAlgn="t"/>
                      <a:r>
                        <a:rPr lang="fr-FR" sz="300" b="1" i="0" u="none" strike="noStrike">
                          <a:solidFill>
                            <a:srgbClr val="000000"/>
                          </a:solidFill>
                          <a:effectLst/>
                          <a:latin typeface="Calibri"/>
                        </a:rPr>
                        <a:t>3 - la formation de la personne et du citoyen</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solidFill>
                      <a:srgbClr val="DAEEF3"/>
                    </a:solidFill>
                  </a:tcPr>
                </a:tc>
                <a:tc>
                  <a:txBody>
                    <a:bodyPr/>
                    <a:lstStyle/>
                    <a:p>
                      <a:pPr algn="r" fontAlgn="t"/>
                      <a:r>
                        <a:rPr lang="fr-FR" sz="300" b="1" i="0" u="none" strike="noStrike">
                          <a:solidFill>
                            <a:srgbClr val="000000"/>
                          </a:solidFill>
                          <a:effectLst/>
                          <a:latin typeface="Calibri"/>
                        </a:rPr>
                        <a:t>6</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solidFill>
                      <a:srgbClr val="DAEEF3"/>
                    </a:solidFill>
                  </a:tcPr>
                </a:tc>
                <a:tc>
                  <a:txBody>
                    <a:bodyPr/>
                    <a:lstStyle/>
                    <a:p>
                      <a:pPr algn="l" fontAlgn="t"/>
                      <a:r>
                        <a:rPr lang="fr-FR" sz="300" b="1" i="0" u="none" strike="noStrike">
                          <a:solidFill>
                            <a:srgbClr val="000000"/>
                          </a:solidFill>
                          <a:effectLst/>
                          <a:latin typeface="Calibri"/>
                        </a:rPr>
                        <a:t>Adopter un comportement éthique et responsable</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solidFill>
                      <a:srgbClr val="DAEEF3"/>
                    </a:solidFill>
                  </a:tcPr>
                </a:tc>
                <a:tc gridSpan="35">
                  <a:txBody>
                    <a:bodyPr/>
                    <a:lstStyle/>
                    <a:p>
                      <a:pPr algn="ctr" fontAlgn="t"/>
                      <a:r>
                        <a:rPr lang="fr-FR" sz="200" b="1" i="0" u="none" strike="noStrike">
                          <a:solidFill>
                            <a:srgbClr val="000000"/>
                          </a:solidFill>
                          <a:effectLst/>
                          <a:latin typeface="Calibri"/>
                        </a:rPr>
                        <a:t> </a:t>
                      </a:r>
                    </a:p>
                  </a:txBody>
                  <a:tcPr marL="2244" marR="2244" marT="2244"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33"/>
                  </a:ext>
                </a:extLst>
              </a:tr>
              <a:tr h="139404">
                <a:tc>
                  <a:txBody>
                    <a:bodyPr/>
                    <a:lstStyle/>
                    <a:p>
                      <a:pPr algn="ctr" fontAlgn="t"/>
                      <a:r>
                        <a:rPr lang="fr-FR" sz="300" b="1" i="0" u="none" strike="noStrike">
                          <a:solidFill>
                            <a:srgbClr val="000000"/>
                          </a:solidFill>
                          <a:effectLst/>
                          <a:latin typeface="Calibri"/>
                        </a:rPr>
                        <a:t>5 - les représentations du monde et l'activité humaine</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ctr" fontAlgn="t"/>
                      <a:r>
                        <a:rPr lang="fr-FR" sz="300" b="0" i="0" u="none" strike="noStrike">
                          <a:solidFill>
                            <a:srgbClr val="000000"/>
                          </a:solidFill>
                          <a:effectLst/>
                          <a:latin typeface="Calibri"/>
                        </a:rPr>
                        <a:t>CT 6.1</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t"/>
                      <a:r>
                        <a:rPr lang="fr-FR" sz="300" b="0" i="0" u="none" strike="noStrike">
                          <a:solidFill>
                            <a:srgbClr val="000000"/>
                          </a:solidFill>
                          <a:effectLst/>
                          <a:latin typeface="Calibri"/>
                        </a:rPr>
                        <a:t>Développer les bonnes pratiques de l’usage des objets communicants.</a:t>
                      </a:r>
                    </a:p>
                  </a:txBody>
                  <a:tcPr marL="20195"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OTSCIS.1.3</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0</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34"/>
                  </a:ext>
                </a:extLst>
              </a:tr>
              <a:tr h="81229">
                <a:tc>
                  <a:txBody>
                    <a:bodyPr/>
                    <a:lstStyle/>
                    <a:p>
                      <a:pPr algn="l" fontAlgn="t"/>
                      <a:r>
                        <a:rPr lang="fr-FR" sz="300" b="0" i="0" u="none" strike="noStrike">
                          <a:solidFill>
                            <a:srgbClr val="000000"/>
                          </a:solidFill>
                          <a:effectLst/>
                          <a:latin typeface="Calibri"/>
                        </a:rPr>
                        <a:t> </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ctr" fontAlgn="t"/>
                      <a:r>
                        <a:rPr lang="fr-FR" sz="300" b="0" i="0" u="none" strike="noStrike">
                          <a:solidFill>
                            <a:srgbClr val="000000"/>
                          </a:solidFill>
                          <a:effectLst/>
                          <a:latin typeface="Calibri"/>
                        </a:rPr>
                        <a:t>CT 6.2</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t"/>
                      <a:r>
                        <a:rPr lang="fr-FR" sz="300" b="0" i="0" u="none" strike="noStrike">
                          <a:solidFill>
                            <a:srgbClr val="000000"/>
                          </a:solidFill>
                          <a:effectLst/>
                          <a:latin typeface="Calibri"/>
                        </a:rPr>
                        <a:t>Analyser l’impact environnemental d’un objet et de ses constituants.</a:t>
                      </a:r>
                    </a:p>
                  </a:txBody>
                  <a:tcPr marL="20195"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OTSCIS.1</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0</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35"/>
                  </a:ext>
                </a:extLst>
              </a:tr>
              <a:tr h="47964">
                <a:tc>
                  <a:txBody>
                    <a:bodyPr/>
                    <a:lstStyle/>
                    <a:p>
                      <a:pPr algn="l" fontAlgn="t"/>
                      <a:r>
                        <a:rPr lang="fr-FR" sz="300" b="0" i="0" u="none" strike="noStrike">
                          <a:solidFill>
                            <a:srgbClr val="000000"/>
                          </a:solidFill>
                          <a:effectLst/>
                          <a:latin typeface="Calibri"/>
                        </a:rPr>
                        <a:t> </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solidFill>
                      <a:srgbClr val="DAEEF3"/>
                    </a:solidFill>
                  </a:tcPr>
                </a:tc>
                <a:tc>
                  <a:txBody>
                    <a:bodyPr/>
                    <a:lstStyle/>
                    <a:p>
                      <a:pPr algn="ctr" fontAlgn="t"/>
                      <a:r>
                        <a:rPr lang="fr-FR" sz="300" b="0" i="0" u="none" strike="noStrike">
                          <a:solidFill>
                            <a:srgbClr val="000000"/>
                          </a:solidFill>
                          <a:effectLst/>
                          <a:latin typeface="Calibri"/>
                        </a:rPr>
                        <a:t>CT 6.3</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300" b="0" i="0" u="none" strike="noStrike">
                          <a:solidFill>
                            <a:srgbClr val="000000"/>
                          </a:solidFill>
                          <a:effectLst/>
                          <a:latin typeface="Calibri"/>
                        </a:rPr>
                        <a:t>Analyser le cycle de vie d’un objet.</a:t>
                      </a:r>
                    </a:p>
                  </a:txBody>
                  <a:tcPr marL="20195"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solidFill>
                      <a:srgbClr val="DAEEF3"/>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OTSCIS.1.1</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0</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36"/>
                  </a:ext>
                </a:extLst>
              </a:tr>
              <a:tr h="47964">
                <a:tc rowSpan="3">
                  <a:txBody>
                    <a:bodyPr/>
                    <a:lstStyle/>
                    <a:p>
                      <a:pPr algn="ctr" fontAlgn="t"/>
                      <a:r>
                        <a:rPr lang="fr-FR" sz="300" b="1" i="0" u="none" strike="noStrike">
                          <a:solidFill>
                            <a:srgbClr val="000000"/>
                          </a:solidFill>
                          <a:effectLst/>
                          <a:latin typeface="Calibri"/>
                        </a:rPr>
                        <a:t>5 - les représentations du monde et l'activité humaine</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AEEF3"/>
                    </a:solidFill>
                  </a:tcPr>
                </a:tc>
                <a:tc>
                  <a:txBody>
                    <a:bodyPr/>
                    <a:lstStyle/>
                    <a:p>
                      <a:pPr algn="r" fontAlgn="t"/>
                      <a:r>
                        <a:rPr lang="fr-FR" sz="300" b="1" i="0" u="none" strike="noStrike">
                          <a:solidFill>
                            <a:srgbClr val="000000"/>
                          </a:solidFill>
                          <a:effectLst/>
                          <a:latin typeface="Calibri"/>
                        </a:rPr>
                        <a:t>7</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solidFill>
                      <a:srgbClr val="DAEEF3"/>
                    </a:solidFill>
                  </a:tcPr>
                </a:tc>
                <a:tc>
                  <a:txBody>
                    <a:bodyPr/>
                    <a:lstStyle/>
                    <a:p>
                      <a:pPr algn="l" fontAlgn="t"/>
                      <a:r>
                        <a:rPr lang="fr-FR" sz="300" b="1" i="0" u="none" strike="noStrike">
                          <a:solidFill>
                            <a:srgbClr val="000000"/>
                          </a:solidFill>
                          <a:effectLst/>
                          <a:latin typeface="Calibri"/>
                        </a:rPr>
                        <a:t>Se situer dans l’espace et dans le temps</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solidFill>
                      <a:srgbClr val="DAEEF3"/>
                    </a:solidFill>
                  </a:tcPr>
                </a:tc>
                <a:tc gridSpan="35">
                  <a:txBody>
                    <a:bodyPr/>
                    <a:lstStyle/>
                    <a:p>
                      <a:pPr algn="ctr" fontAlgn="t"/>
                      <a:r>
                        <a:rPr lang="fr-FR" sz="200" b="1" i="0" u="none" strike="noStrike">
                          <a:solidFill>
                            <a:srgbClr val="000000"/>
                          </a:solidFill>
                          <a:effectLst/>
                          <a:latin typeface="Calibri"/>
                        </a:rPr>
                        <a:t> </a:t>
                      </a:r>
                    </a:p>
                  </a:txBody>
                  <a:tcPr marL="2244" marR="2244" marT="2244"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37"/>
                  </a:ext>
                </a:extLst>
              </a:tr>
              <a:tr h="47964">
                <a:tc vMerge="1">
                  <a:txBody>
                    <a:bodyPr/>
                    <a:lstStyle/>
                    <a:p>
                      <a:endParaRPr lang="fr-FR"/>
                    </a:p>
                  </a:txBody>
                  <a:tcPr/>
                </a:tc>
                <a:tc>
                  <a:txBody>
                    <a:bodyPr/>
                    <a:lstStyle/>
                    <a:p>
                      <a:pPr algn="ctr" fontAlgn="t"/>
                      <a:r>
                        <a:rPr lang="fr-FR" sz="300" b="0" i="0" u="none" strike="noStrike">
                          <a:solidFill>
                            <a:srgbClr val="000000"/>
                          </a:solidFill>
                          <a:effectLst/>
                          <a:latin typeface="Calibri"/>
                        </a:rPr>
                        <a:t>CT 7.1</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t"/>
                      <a:r>
                        <a:rPr lang="fr-FR" sz="300" b="0" i="0" u="none" strike="noStrike">
                          <a:solidFill>
                            <a:srgbClr val="00000A"/>
                          </a:solidFill>
                          <a:effectLst/>
                          <a:latin typeface="Calibri"/>
                        </a:rPr>
                        <a:t>Regrouper des objets en familles et lignées.</a:t>
                      </a:r>
                    </a:p>
                  </a:txBody>
                  <a:tcPr marL="20195"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OTSCIS.1.1</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0</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38"/>
                  </a:ext>
                </a:extLst>
              </a:tr>
              <a:tr h="120722">
                <a:tc vMerge="1">
                  <a:txBody>
                    <a:bodyPr/>
                    <a:lstStyle/>
                    <a:p>
                      <a:endParaRPr lang="fr-FR"/>
                    </a:p>
                  </a:txBody>
                  <a:tcPr/>
                </a:tc>
                <a:tc>
                  <a:txBody>
                    <a:bodyPr/>
                    <a:lstStyle/>
                    <a:p>
                      <a:pPr algn="ctr" fontAlgn="t"/>
                      <a:r>
                        <a:rPr lang="fr-FR" sz="300" b="0" i="0" u="none" strike="noStrike">
                          <a:solidFill>
                            <a:srgbClr val="000000"/>
                          </a:solidFill>
                          <a:effectLst/>
                          <a:latin typeface="Calibri"/>
                        </a:rPr>
                        <a:t>CT 7.2</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300" b="0" i="0" u="none" strike="noStrike">
                          <a:solidFill>
                            <a:srgbClr val="00000A"/>
                          </a:solidFill>
                          <a:effectLst/>
                          <a:latin typeface="Calibri"/>
                        </a:rPr>
                        <a:t>Relier les évolutions technologiques aux inventions et innovations qui marquent des ruptures dans les solutions techniques. </a:t>
                      </a:r>
                    </a:p>
                  </a:txBody>
                  <a:tcPr marL="20195"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solidFill>
                      <a:srgbClr val="DAEEF3"/>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OTSCIS.1.2</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0</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39"/>
                  </a:ext>
                </a:extLst>
              </a:tr>
              <a:tr h="47964">
                <a:tc>
                  <a:txBody>
                    <a:bodyPr/>
                    <a:lstStyle/>
                    <a:p>
                      <a:pPr algn="l" fontAlgn="b"/>
                      <a:endParaRPr lang="fr-FR" sz="300" b="0" i="0" u="none" strike="noStrike">
                        <a:solidFill>
                          <a:srgbClr val="000000"/>
                        </a:solidFill>
                        <a:effectLst/>
                        <a:latin typeface="Calibri"/>
                      </a:endParaRPr>
                    </a:p>
                  </a:txBody>
                  <a:tcPr marL="2244" marR="2244" marT="2244" marB="0" anchor="b">
                    <a:lnL>
                      <a:noFill/>
                    </a:lnL>
                    <a:lnR>
                      <a:noFill/>
                    </a:lnR>
                    <a:lnT w="12700" cap="flat" cmpd="sng" algn="ctr">
                      <a:solidFill>
                        <a:srgbClr val="000000"/>
                      </a:solidFill>
                      <a:prstDash val="solid"/>
                      <a:round/>
                      <a:headEnd type="none" w="med" len="med"/>
                      <a:tailEnd type="none" w="med" len="med"/>
                    </a:lnT>
                    <a:lnB>
                      <a:noFill/>
                    </a:lnB>
                  </a:tcPr>
                </a:tc>
                <a:tc>
                  <a:txBody>
                    <a:bodyPr/>
                    <a:lstStyle/>
                    <a:p>
                      <a:pPr algn="l" fontAlgn="b"/>
                      <a:endParaRPr lang="fr-FR" sz="300" b="0" i="0" u="none" strike="noStrike">
                        <a:solidFill>
                          <a:srgbClr val="000000"/>
                        </a:solidFill>
                        <a:effectLst/>
                        <a:latin typeface="Calibri"/>
                      </a:endParaRPr>
                    </a:p>
                  </a:txBody>
                  <a:tcPr marL="2244" marR="2244" marT="2244" marB="0" anchor="b">
                    <a:lnL>
                      <a:noFill/>
                    </a:lnL>
                    <a:lnR>
                      <a:noFill/>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endParaRPr lang="fr-FR" sz="300" b="0" i="0" u="none" strike="noStrike">
                        <a:solidFill>
                          <a:srgbClr val="000000"/>
                        </a:solidFill>
                        <a:effectLst/>
                        <a:latin typeface="Calibri"/>
                      </a:endParaRPr>
                    </a:p>
                  </a:txBody>
                  <a:tcPr marL="2244" marR="2244" marT="2244"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gridSpan="35">
                  <a:txBody>
                    <a:bodyPr/>
                    <a:lstStyle/>
                    <a:p>
                      <a:pPr algn="ctr" fontAlgn="t"/>
                      <a:r>
                        <a:rPr lang="fr-FR" sz="200" b="1" i="0" u="none" strike="noStrike">
                          <a:solidFill>
                            <a:srgbClr val="000000"/>
                          </a:solidFill>
                          <a:effectLst/>
                          <a:latin typeface="Calibri"/>
                        </a:rPr>
                        <a:t> </a:t>
                      </a:r>
                    </a:p>
                  </a:txBody>
                  <a:tcPr marL="2244" marR="2244" marT="2244"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40"/>
                  </a:ext>
                </a:extLst>
              </a:tr>
              <a:tr h="120722">
                <a:tc>
                  <a:txBody>
                    <a:bodyPr/>
                    <a:lstStyle/>
                    <a:p>
                      <a:pPr algn="l" fontAlgn="b"/>
                      <a:endParaRPr lang="fr-FR" sz="300" b="0" i="0" u="none" strike="noStrike">
                        <a:solidFill>
                          <a:srgbClr val="000000"/>
                        </a:solidFill>
                        <a:effectLst/>
                        <a:latin typeface="Calibri"/>
                      </a:endParaRPr>
                    </a:p>
                  </a:txBody>
                  <a:tcPr marL="2244" marR="2244" marT="2244" marB="0" anchor="b">
                    <a:lnL>
                      <a:noFill/>
                    </a:lnL>
                    <a:lnR w="6350" cap="flat" cmpd="sng" algn="ctr">
                      <a:solidFill>
                        <a:srgbClr val="000000"/>
                      </a:solidFill>
                      <a:prstDash val="solid"/>
                      <a:round/>
                      <a:headEnd type="none" w="med" len="med"/>
                      <a:tailEnd type="none" w="med" len="med"/>
                    </a:lnR>
                    <a:lnT>
                      <a:noFill/>
                    </a:lnT>
                    <a:lnB>
                      <a:noFill/>
                    </a:lnB>
                  </a:tcPr>
                </a:tc>
                <a:tc>
                  <a:txBody>
                    <a:bodyPr/>
                    <a:lstStyle/>
                    <a:p>
                      <a:pPr algn="ctr" fontAlgn="ctr"/>
                      <a:r>
                        <a:rPr lang="fr-FR" sz="300" b="0" i="0" u="none" strike="noStrike">
                          <a:solidFill>
                            <a:srgbClr val="000000"/>
                          </a:solidFill>
                          <a:effectLst/>
                          <a:latin typeface="Calibri"/>
                        </a:rPr>
                        <a:t>CS 1.5</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t"/>
                      <a:r>
                        <a:rPr lang="fr-FR" sz="300" b="0" i="0" u="none" strike="noStrike">
                          <a:solidFill>
                            <a:srgbClr val="00000A"/>
                          </a:solidFill>
                          <a:effectLst/>
                          <a:latin typeface="Calibri"/>
                        </a:rPr>
                        <a:t>Respecter une procédure de travail garantissant un résultat en respectant les règles de sécurité et d’utilisation des outils mis à disposition.</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MSOST.1.1</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D5B4"/>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3</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41"/>
                  </a:ext>
                </a:extLst>
              </a:tr>
              <a:tr h="93684">
                <a:tc>
                  <a:txBody>
                    <a:bodyPr/>
                    <a:lstStyle/>
                    <a:p>
                      <a:pPr algn="l" fontAlgn="b"/>
                      <a:endParaRPr lang="fr-FR" sz="300" b="0" i="0" u="none" strike="noStrike">
                        <a:solidFill>
                          <a:srgbClr val="000000"/>
                        </a:solidFill>
                        <a:effectLst/>
                        <a:latin typeface="Calibri"/>
                      </a:endParaRPr>
                    </a:p>
                  </a:txBody>
                  <a:tcPr marL="2244" marR="2244" marT="2244" marB="0" anchor="b">
                    <a:lnL>
                      <a:noFill/>
                    </a:lnL>
                    <a:lnR w="6350" cap="flat" cmpd="sng" algn="ctr">
                      <a:solidFill>
                        <a:srgbClr val="000000"/>
                      </a:solidFill>
                      <a:prstDash val="solid"/>
                      <a:round/>
                      <a:headEnd type="none" w="med" len="med"/>
                      <a:tailEnd type="none" w="med" len="med"/>
                    </a:lnR>
                    <a:lnT>
                      <a:noFill/>
                    </a:lnT>
                    <a:lnB>
                      <a:noFill/>
                    </a:lnB>
                  </a:tcPr>
                </a:tc>
                <a:tc>
                  <a:txBody>
                    <a:bodyPr/>
                    <a:lstStyle/>
                    <a:p>
                      <a:pPr algn="ctr" fontAlgn="ctr"/>
                      <a:r>
                        <a:rPr lang="fr-FR" sz="300" b="0" i="0" u="none" strike="noStrike">
                          <a:solidFill>
                            <a:srgbClr val="000000"/>
                          </a:solidFill>
                          <a:effectLst/>
                          <a:latin typeface="Calibri"/>
                        </a:rPr>
                        <a:t>CS 1.6</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ctr"/>
                      <a:r>
                        <a:rPr lang="fr-FR" sz="300" b="0" i="0" u="none" strike="noStrike">
                          <a:solidFill>
                            <a:srgbClr val="00000A"/>
                          </a:solidFill>
                          <a:effectLst/>
                          <a:latin typeface="Calibri"/>
                        </a:rPr>
                        <a:t>Analyser le fonctionnement et la structure d’un objet, identifier les entrées et sorties.</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MSOST.1.3</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D5B4"/>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5</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42"/>
                  </a:ext>
                </a:extLst>
              </a:tr>
              <a:tr h="93684">
                <a:tc>
                  <a:txBody>
                    <a:bodyPr/>
                    <a:lstStyle/>
                    <a:p>
                      <a:pPr algn="l" fontAlgn="b"/>
                      <a:endParaRPr lang="fr-FR" sz="300" b="0" i="0" u="none" strike="noStrike">
                        <a:solidFill>
                          <a:srgbClr val="000000"/>
                        </a:solidFill>
                        <a:effectLst/>
                        <a:latin typeface="Calibri"/>
                      </a:endParaRPr>
                    </a:p>
                  </a:txBody>
                  <a:tcPr marL="2244" marR="2244" marT="2244" marB="0" anchor="b">
                    <a:lnL>
                      <a:noFill/>
                    </a:lnL>
                    <a:lnR w="6350" cap="flat" cmpd="sng" algn="ctr">
                      <a:solidFill>
                        <a:srgbClr val="000000"/>
                      </a:solidFill>
                      <a:prstDash val="solid"/>
                      <a:round/>
                      <a:headEnd type="none" w="med" len="med"/>
                      <a:tailEnd type="none" w="med" len="med"/>
                    </a:lnR>
                    <a:lnT>
                      <a:noFill/>
                    </a:lnT>
                    <a:lnB>
                      <a:noFill/>
                    </a:lnB>
                  </a:tcPr>
                </a:tc>
                <a:tc>
                  <a:txBody>
                    <a:bodyPr/>
                    <a:lstStyle/>
                    <a:p>
                      <a:pPr algn="ctr" fontAlgn="ctr"/>
                      <a:r>
                        <a:rPr lang="fr-FR" sz="300" b="0" i="0" u="none" strike="noStrike">
                          <a:solidFill>
                            <a:srgbClr val="000000"/>
                          </a:solidFill>
                          <a:effectLst/>
                          <a:latin typeface="Calibri"/>
                        </a:rPr>
                        <a:t>CS 1.7</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300" b="0" i="0" u="none" strike="noStrike">
                          <a:solidFill>
                            <a:srgbClr val="00000A"/>
                          </a:solidFill>
                          <a:effectLst/>
                          <a:latin typeface="Calibri"/>
                        </a:rPr>
                        <a:t>Interpréter des résultats expérimentaux, en tirer une conclusion et la communiquer en argumentant.</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MSOST.1.7</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D5B4"/>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4</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43"/>
                  </a:ext>
                </a:extLst>
              </a:tr>
              <a:tr h="93684">
                <a:tc>
                  <a:txBody>
                    <a:bodyPr/>
                    <a:lstStyle/>
                    <a:p>
                      <a:pPr algn="l" fontAlgn="b"/>
                      <a:endParaRPr lang="fr-FR" sz="300" b="0" i="0" u="none" strike="noStrike">
                        <a:solidFill>
                          <a:srgbClr val="000000"/>
                        </a:solidFill>
                        <a:effectLst/>
                        <a:latin typeface="Calibri"/>
                      </a:endParaRPr>
                    </a:p>
                  </a:txBody>
                  <a:tcPr marL="2244" marR="2244" marT="2244" marB="0" anchor="b">
                    <a:lnL>
                      <a:noFill/>
                    </a:lnL>
                    <a:lnR w="6350" cap="flat" cmpd="sng" algn="ctr">
                      <a:solidFill>
                        <a:srgbClr val="000000"/>
                      </a:solidFill>
                      <a:prstDash val="solid"/>
                      <a:round/>
                      <a:headEnd type="none" w="med" len="med"/>
                      <a:tailEnd type="none" w="med" len="med"/>
                    </a:lnR>
                    <a:lnT>
                      <a:noFill/>
                    </a:lnT>
                    <a:lnB>
                      <a:noFill/>
                    </a:lnB>
                  </a:tcPr>
                </a:tc>
                <a:tc>
                  <a:txBody>
                    <a:bodyPr/>
                    <a:lstStyle/>
                    <a:p>
                      <a:pPr algn="ctr" fontAlgn="ctr"/>
                      <a:r>
                        <a:rPr lang="fr-FR" sz="300" b="0" i="0" u="none" strike="noStrike">
                          <a:solidFill>
                            <a:srgbClr val="000000"/>
                          </a:solidFill>
                          <a:effectLst/>
                          <a:latin typeface="Calibri"/>
                        </a:rPr>
                        <a:t>CS 1.8</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t"/>
                      <a:r>
                        <a:rPr lang="fr-FR" sz="300" b="0" i="0" u="none" strike="noStrike">
                          <a:solidFill>
                            <a:srgbClr val="00000A"/>
                          </a:solidFill>
                          <a:effectLst/>
                          <a:latin typeface="Calibri"/>
                        </a:rPr>
                        <a:t>Utiliser une modélisation pour comprendre, formaliser, partager, construire, investiguer, prouver.</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MSOST.2.1</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D5B4"/>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2</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44"/>
                  </a:ext>
                </a:extLst>
              </a:tr>
              <a:tr h="123415">
                <a:tc>
                  <a:txBody>
                    <a:bodyPr/>
                    <a:lstStyle/>
                    <a:p>
                      <a:pPr algn="l" fontAlgn="b"/>
                      <a:endParaRPr lang="fr-FR" sz="300" b="0" i="0" u="none" strike="noStrike">
                        <a:solidFill>
                          <a:srgbClr val="000000"/>
                        </a:solidFill>
                        <a:effectLst/>
                        <a:latin typeface="Calibri"/>
                      </a:endParaRPr>
                    </a:p>
                  </a:txBody>
                  <a:tcPr marL="2244" marR="2244" marT="2244" marB="0" anchor="b">
                    <a:lnL>
                      <a:noFill/>
                    </a:lnL>
                    <a:lnR w="6350" cap="flat" cmpd="sng" algn="ctr">
                      <a:solidFill>
                        <a:srgbClr val="000000"/>
                      </a:solidFill>
                      <a:prstDash val="solid"/>
                      <a:round/>
                      <a:headEnd type="none" w="med" len="med"/>
                      <a:tailEnd type="none" w="med" len="med"/>
                    </a:lnR>
                    <a:lnT>
                      <a:noFill/>
                    </a:lnT>
                    <a:lnB>
                      <a:noFill/>
                    </a:lnB>
                  </a:tcPr>
                </a:tc>
                <a:tc>
                  <a:txBody>
                    <a:bodyPr/>
                    <a:lstStyle/>
                    <a:p>
                      <a:pPr algn="ctr" fontAlgn="ctr"/>
                      <a:r>
                        <a:rPr lang="fr-FR" sz="300" b="0" i="0" u="none" strike="noStrike">
                          <a:solidFill>
                            <a:srgbClr val="000000"/>
                          </a:solidFill>
                          <a:effectLst/>
                          <a:latin typeface="Calibri"/>
                        </a:rPr>
                        <a:t>CS 5.6</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ctr"/>
                      <a:r>
                        <a:rPr lang="fr-FR" sz="300" b="0" i="0" u="none" strike="noStrike">
                          <a:solidFill>
                            <a:srgbClr val="000000"/>
                          </a:solidFill>
                          <a:effectLst/>
                          <a:latin typeface="Calibri"/>
                        </a:rPr>
                        <a:t>Comprendre le fonctionnement d’un réseau informatique.</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IP.1</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ctr"/>
                      <a:r>
                        <a:rPr lang="fr-FR" sz="300" b="0" i="0" u="none" strike="noStrike">
                          <a:solidFill>
                            <a:srgbClr val="000000"/>
                          </a:solidFill>
                          <a:effectLst/>
                          <a:latin typeface="Calibri"/>
                        </a:rPr>
                        <a:t>0</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45"/>
                  </a:ext>
                </a:extLst>
              </a:tr>
              <a:tr h="139404">
                <a:tc>
                  <a:txBody>
                    <a:bodyPr/>
                    <a:lstStyle/>
                    <a:p>
                      <a:pPr algn="l" fontAlgn="b"/>
                      <a:endParaRPr lang="fr-FR" sz="300" b="0" i="0" u="none" strike="noStrike">
                        <a:solidFill>
                          <a:srgbClr val="000000"/>
                        </a:solidFill>
                        <a:effectLst/>
                        <a:latin typeface="Calibri"/>
                      </a:endParaRPr>
                    </a:p>
                  </a:txBody>
                  <a:tcPr marL="2244" marR="2244" marT="2244" marB="0" anchor="b">
                    <a:lnL>
                      <a:noFill/>
                    </a:lnL>
                    <a:lnR w="6350" cap="flat" cmpd="sng" algn="ctr">
                      <a:solidFill>
                        <a:srgbClr val="000000"/>
                      </a:solidFill>
                      <a:prstDash val="solid"/>
                      <a:round/>
                      <a:headEnd type="none" w="med" len="med"/>
                      <a:tailEnd type="none" w="med" len="med"/>
                    </a:lnR>
                    <a:lnT>
                      <a:noFill/>
                    </a:lnT>
                    <a:lnB>
                      <a:noFill/>
                    </a:lnB>
                  </a:tcPr>
                </a:tc>
                <a:tc>
                  <a:txBody>
                    <a:bodyPr/>
                    <a:lstStyle/>
                    <a:p>
                      <a:pPr algn="ctr" fontAlgn="ctr"/>
                      <a:r>
                        <a:rPr lang="fr-FR" sz="300" b="0" i="0" u="none" strike="noStrike">
                          <a:solidFill>
                            <a:srgbClr val="000000"/>
                          </a:solidFill>
                          <a:effectLst/>
                          <a:latin typeface="Calibri"/>
                        </a:rPr>
                        <a:t>CS 5.7</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just" fontAlgn="ctr"/>
                      <a:r>
                        <a:rPr lang="fr-FR" sz="300" b="0" i="0" u="none" strike="noStrike">
                          <a:solidFill>
                            <a:srgbClr val="000000"/>
                          </a:solidFill>
                          <a:effectLst/>
                          <a:latin typeface="Calibri"/>
                        </a:rPr>
                        <a:t>Analyser le comportement attendu d’un système réel et décomposer le problème posé en sous-problèmes afin de structurer un programme de commande.</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IP.2.1</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ctr"/>
                      <a:r>
                        <a:rPr lang="fr-FR" sz="300" b="0" i="0" u="none" strike="noStrike">
                          <a:solidFill>
                            <a:srgbClr val="000000"/>
                          </a:solidFill>
                          <a:effectLst/>
                          <a:latin typeface="Calibri"/>
                        </a:rPr>
                        <a:t>0</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dirty="0">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46"/>
                  </a:ext>
                </a:extLst>
              </a:tr>
            </a:tbl>
          </a:graphicData>
        </a:graphic>
      </p:graphicFrame>
      <p:sp>
        <p:nvSpPr>
          <p:cNvPr id="5" name="Rectangle à coins arrondis 4"/>
          <p:cNvSpPr>
            <a:spLocks noChangeArrowheads="1"/>
          </p:cNvSpPr>
          <p:nvPr/>
        </p:nvSpPr>
        <p:spPr bwMode="auto">
          <a:xfrm>
            <a:off x="155575" y="3644900"/>
            <a:ext cx="1900238" cy="1944688"/>
          </a:xfrm>
          <a:prstGeom prst="wedgeRoundRectCallout">
            <a:avLst>
              <a:gd name="adj1" fmla="val 307625"/>
              <a:gd name="adj2" fmla="val -110296"/>
              <a:gd name="adj3" fmla="val 16667"/>
            </a:avLst>
          </a:prstGeom>
          <a:gradFill rotWithShape="1">
            <a:gsLst>
              <a:gs pos="0">
                <a:srgbClr val="3F80CD"/>
              </a:gs>
              <a:gs pos="100000">
                <a:srgbClr val="9BC1FF"/>
              </a:gs>
            </a:gsLst>
            <a:lin ang="16200000"/>
          </a:gradFill>
          <a:ln w="9525">
            <a:solidFill>
              <a:srgbClr val="4A7EBB"/>
            </a:solidFill>
            <a:miter lim="800000"/>
            <a:headEnd/>
            <a:tailEnd/>
          </a:ln>
          <a:effectLst>
            <a:outerShdw blurRad="40000" dist="23000" dir="5400000" rotWithShape="0">
              <a:srgbClr val="000000">
                <a:alpha val="34999"/>
              </a:srgbClr>
            </a:outerShdw>
          </a:effectLst>
        </p:spPr>
        <p:txBody>
          <a:bodyPr anchor="ctr"/>
          <a:lstStyle/>
          <a:p>
            <a:pPr algn="ctr"/>
            <a:r>
              <a:rPr lang="fr-FR">
                <a:solidFill>
                  <a:srgbClr val="FFFFFF"/>
                </a:solidFill>
              </a:rPr>
              <a:t>Les problématiques proposées et réparties tout au long du cycle soit une dizaine par an</a:t>
            </a:r>
          </a:p>
        </p:txBody>
      </p:sp>
    </p:spTree>
    <p:extLst>
      <p:ext uri="{BB962C8B-B14F-4D97-AF65-F5344CB8AC3E}">
        <p14:creationId xmlns:p14="http://schemas.microsoft.com/office/powerpoint/2010/main" val="1563262299"/>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nvPr>
        </p:nvSpPr>
        <p:spPr>
          <a:xfrm>
            <a:off x="1835150" y="549275"/>
            <a:ext cx="6265863" cy="647700"/>
          </a:xfrm>
        </p:spPr>
        <p:txBody>
          <a:bodyPr/>
          <a:lstStyle/>
          <a:p>
            <a:r>
              <a:rPr lang="fr-FR" sz="2000" cap="none">
                <a:latin typeface="Calibri" charset="0"/>
              </a:rPr>
              <a:t>ETABLIR LA PROGRESSION SUR LA TOTALITÉ DU CYCLE</a:t>
            </a:r>
          </a:p>
        </p:txBody>
      </p:sp>
      <p:graphicFrame>
        <p:nvGraphicFramePr>
          <p:cNvPr id="4" name="Tableau 3"/>
          <p:cNvGraphicFramePr>
            <a:graphicFrameLocks noGrp="1"/>
          </p:cNvGraphicFramePr>
          <p:nvPr/>
        </p:nvGraphicFramePr>
        <p:xfrm>
          <a:off x="2195736" y="1772816"/>
          <a:ext cx="6606076" cy="4621061"/>
        </p:xfrm>
        <a:graphic>
          <a:graphicData uri="http://schemas.openxmlformats.org/drawingml/2006/table">
            <a:tbl>
              <a:tblPr/>
              <a:tblGrid>
                <a:gridCol w="433129">
                  <a:extLst>
                    <a:ext uri="{9D8B030D-6E8A-4147-A177-3AD203B41FA5}">
                      <a16:colId xmlns:a16="http://schemas.microsoft.com/office/drawing/2014/main" val="20000"/>
                    </a:ext>
                  </a:extLst>
                </a:gridCol>
                <a:gridCol w="1243499">
                  <a:extLst>
                    <a:ext uri="{9D8B030D-6E8A-4147-A177-3AD203B41FA5}">
                      <a16:colId xmlns:a16="http://schemas.microsoft.com/office/drawing/2014/main" val="20001"/>
                    </a:ext>
                  </a:extLst>
                </a:gridCol>
                <a:gridCol w="1244371">
                  <a:extLst>
                    <a:ext uri="{9D8B030D-6E8A-4147-A177-3AD203B41FA5}">
                      <a16:colId xmlns:a16="http://schemas.microsoft.com/office/drawing/2014/main" val="20002"/>
                    </a:ext>
                  </a:extLst>
                </a:gridCol>
                <a:gridCol w="199099">
                  <a:extLst>
                    <a:ext uri="{9D8B030D-6E8A-4147-A177-3AD203B41FA5}">
                      <a16:colId xmlns:a16="http://schemas.microsoft.com/office/drawing/2014/main" val="20003"/>
                    </a:ext>
                  </a:extLst>
                </a:gridCol>
                <a:gridCol w="199099">
                  <a:extLst>
                    <a:ext uri="{9D8B030D-6E8A-4147-A177-3AD203B41FA5}">
                      <a16:colId xmlns:a16="http://schemas.microsoft.com/office/drawing/2014/main" val="20004"/>
                    </a:ext>
                  </a:extLst>
                </a:gridCol>
                <a:gridCol w="199099">
                  <a:extLst>
                    <a:ext uri="{9D8B030D-6E8A-4147-A177-3AD203B41FA5}">
                      <a16:colId xmlns:a16="http://schemas.microsoft.com/office/drawing/2014/main" val="20005"/>
                    </a:ext>
                  </a:extLst>
                </a:gridCol>
                <a:gridCol w="199099">
                  <a:extLst>
                    <a:ext uri="{9D8B030D-6E8A-4147-A177-3AD203B41FA5}">
                      <a16:colId xmlns:a16="http://schemas.microsoft.com/office/drawing/2014/main" val="20006"/>
                    </a:ext>
                  </a:extLst>
                </a:gridCol>
                <a:gridCol w="59381">
                  <a:extLst>
                    <a:ext uri="{9D8B030D-6E8A-4147-A177-3AD203B41FA5}">
                      <a16:colId xmlns:a16="http://schemas.microsoft.com/office/drawing/2014/main" val="20007"/>
                    </a:ext>
                  </a:extLst>
                </a:gridCol>
                <a:gridCol w="94310">
                  <a:extLst>
                    <a:ext uri="{9D8B030D-6E8A-4147-A177-3AD203B41FA5}">
                      <a16:colId xmlns:a16="http://schemas.microsoft.com/office/drawing/2014/main" val="20008"/>
                    </a:ext>
                  </a:extLst>
                </a:gridCol>
                <a:gridCol w="94310">
                  <a:extLst>
                    <a:ext uri="{9D8B030D-6E8A-4147-A177-3AD203B41FA5}">
                      <a16:colId xmlns:a16="http://schemas.microsoft.com/office/drawing/2014/main" val="20009"/>
                    </a:ext>
                  </a:extLst>
                </a:gridCol>
                <a:gridCol w="94310">
                  <a:extLst>
                    <a:ext uri="{9D8B030D-6E8A-4147-A177-3AD203B41FA5}">
                      <a16:colId xmlns:a16="http://schemas.microsoft.com/office/drawing/2014/main" val="20010"/>
                    </a:ext>
                  </a:extLst>
                </a:gridCol>
                <a:gridCol w="94310">
                  <a:extLst>
                    <a:ext uri="{9D8B030D-6E8A-4147-A177-3AD203B41FA5}">
                      <a16:colId xmlns:a16="http://schemas.microsoft.com/office/drawing/2014/main" val="20011"/>
                    </a:ext>
                  </a:extLst>
                </a:gridCol>
                <a:gridCol w="94310">
                  <a:extLst>
                    <a:ext uri="{9D8B030D-6E8A-4147-A177-3AD203B41FA5}">
                      <a16:colId xmlns:a16="http://schemas.microsoft.com/office/drawing/2014/main" val="20012"/>
                    </a:ext>
                  </a:extLst>
                </a:gridCol>
                <a:gridCol w="94310">
                  <a:extLst>
                    <a:ext uri="{9D8B030D-6E8A-4147-A177-3AD203B41FA5}">
                      <a16:colId xmlns:a16="http://schemas.microsoft.com/office/drawing/2014/main" val="20013"/>
                    </a:ext>
                  </a:extLst>
                </a:gridCol>
                <a:gridCol w="94310">
                  <a:extLst>
                    <a:ext uri="{9D8B030D-6E8A-4147-A177-3AD203B41FA5}">
                      <a16:colId xmlns:a16="http://schemas.microsoft.com/office/drawing/2014/main" val="20014"/>
                    </a:ext>
                  </a:extLst>
                </a:gridCol>
                <a:gridCol w="94310">
                  <a:extLst>
                    <a:ext uri="{9D8B030D-6E8A-4147-A177-3AD203B41FA5}">
                      <a16:colId xmlns:a16="http://schemas.microsoft.com/office/drawing/2014/main" val="20015"/>
                    </a:ext>
                  </a:extLst>
                </a:gridCol>
                <a:gridCol w="94310">
                  <a:extLst>
                    <a:ext uri="{9D8B030D-6E8A-4147-A177-3AD203B41FA5}">
                      <a16:colId xmlns:a16="http://schemas.microsoft.com/office/drawing/2014/main" val="20016"/>
                    </a:ext>
                  </a:extLst>
                </a:gridCol>
                <a:gridCol w="94310">
                  <a:extLst>
                    <a:ext uri="{9D8B030D-6E8A-4147-A177-3AD203B41FA5}">
                      <a16:colId xmlns:a16="http://schemas.microsoft.com/office/drawing/2014/main" val="20017"/>
                    </a:ext>
                  </a:extLst>
                </a:gridCol>
                <a:gridCol w="94310">
                  <a:extLst>
                    <a:ext uri="{9D8B030D-6E8A-4147-A177-3AD203B41FA5}">
                      <a16:colId xmlns:a16="http://schemas.microsoft.com/office/drawing/2014/main" val="20018"/>
                    </a:ext>
                  </a:extLst>
                </a:gridCol>
                <a:gridCol w="94310">
                  <a:extLst>
                    <a:ext uri="{9D8B030D-6E8A-4147-A177-3AD203B41FA5}">
                      <a16:colId xmlns:a16="http://schemas.microsoft.com/office/drawing/2014/main" val="20019"/>
                    </a:ext>
                  </a:extLst>
                </a:gridCol>
                <a:gridCol w="94310">
                  <a:extLst>
                    <a:ext uri="{9D8B030D-6E8A-4147-A177-3AD203B41FA5}">
                      <a16:colId xmlns:a16="http://schemas.microsoft.com/office/drawing/2014/main" val="20020"/>
                    </a:ext>
                  </a:extLst>
                </a:gridCol>
                <a:gridCol w="94310">
                  <a:extLst>
                    <a:ext uri="{9D8B030D-6E8A-4147-A177-3AD203B41FA5}">
                      <a16:colId xmlns:a16="http://schemas.microsoft.com/office/drawing/2014/main" val="20021"/>
                    </a:ext>
                  </a:extLst>
                </a:gridCol>
                <a:gridCol w="94310">
                  <a:extLst>
                    <a:ext uri="{9D8B030D-6E8A-4147-A177-3AD203B41FA5}">
                      <a16:colId xmlns:a16="http://schemas.microsoft.com/office/drawing/2014/main" val="20022"/>
                    </a:ext>
                  </a:extLst>
                </a:gridCol>
                <a:gridCol w="94310">
                  <a:extLst>
                    <a:ext uri="{9D8B030D-6E8A-4147-A177-3AD203B41FA5}">
                      <a16:colId xmlns:a16="http://schemas.microsoft.com/office/drawing/2014/main" val="20023"/>
                    </a:ext>
                  </a:extLst>
                </a:gridCol>
                <a:gridCol w="94310">
                  <a:extLst>
                    <a:ext uri="{9D8B030D-6E8A-4147-A177-3AD203B41FA5}">
                      <a16:colId xmlns:a16="http://schemas.microsoft.com/office/drawing/2014/main" val="20024"/>
                    </a:ext>
                  </a:extLst>
                </a:gridCol>
                <a:gridCol w="94310">
                  <a:extLst>
                    <a:ext uri="{9D8B030D-6E8A-4147-A177-3AD203B41FA5}">
                      <a16:colId xmlns:a16="http://schemas.microsoft.com/office/drawing/2014/main" val="20025"/>
                    </a:ext>
                  </a:extLst>
                </a:gridCol>
                <a:gridCol w="94310">
                  <a:extLst>
                    <a:ext uri="{9D8B030D-6E8A-4147-A177-3AD203B41FA5}">
                      <a16:colId xmlns:a16="http://schemas.microsoft.com/office/drawing/2014/main" val="20026"/>
                    </a:ext>
                  </a:extLst>
                </a:gridCol>
                <a:gridCol w="94310">
                  <a:extLst>
                    <a:ext uri="{9D8B030D-6E8A-4147-A177-3AD203B41FA5}">
                      <a16:colId xmlns:a16="http://schemas.microsoft.com/office/drawing/2014/main" val="20027"/>
                    </a:ext>
                  </a:extLst>
                </a:gridCol>
                <a:gridCol w="94310">
                  <a:extLst>
                    <a:ext uri="{9D8B030D-6E8A-4147-A177-3AD203B41FA5}">
                      <a16:colId xmlns:a16="http://schemas.microsoft.com/office/drawing/2014/main" val="20028"/>
                    </a:ext>
                  </a:extLst>
                </a:gridCol>
                <a:gridCol w="94310">
                  <a:extLst>
                    <a:ext uri="{9D8B030D-6E8A-4147-A177-3AD203B41FA5}">
                      <a16:colId xmlns:a16="http://schemas.microsoft.com/office/drawing/2014/main" val="20029"/>
                    </a:ext>
                  </a:extLst>
                </a:gridCol>
                <a:gridCol w="94310">
                  <a:extLst>
                    <a:ext uri="{9D8B030D-6E8A-4147-A177-3AD203B41FA5}">
                      <a16:colId xmlns:a16="http://schemas.microsoft.com/office/drawing/2014/main" val="20030"/>
                    </a:ext>
                  </a:extLst>
                </a:gridCol>
                <a:gridCol w="94310">
                  <a:extLst>
                    <a:ext uri="{9D8B030D-6E8A-4147-A177-3AD203B41FA5}">
                      <a16:colId xmlns:a16="http://schemas.microsoft.com/office/drawing/2014/main" val="20031"/>
                    </a:ext>
                  </a:extLst>
                </a:gridCol>
                <a:gridCol w="94310">
                  <a:extLst>
                    <a:ext uri="{9D8B030D-6E8A-4147-A177-3AD203B41FA5}">
                      <a16:colId xmlns:a16="http://schemas.microsoft.com/office/drawing/2014/main" val="20032"/>
                    </a:ext>
                  </a:extLst>
                </a:gridCol>
                <a:gridCol w="94310">
                  <a:extLst>
                    <a:ext uri="{9D8B030D-6E8A-4147-A177-3AD203B41FA5}">
                      <a16:colId xmlns:a16="http://schemas.microsoft.com/office/drawing/2014/main" val="20033"/>
                    </a:ext>
                  </a:extLst>
                </a:gridCol>
                <a:gridCol w="94310">
                  <a:extLst>
                    <a:ext uri="{9D8B030D-6E8A-4147-A177-3AD203B41FA5}">
                      <a16:colId xmlns:a16="http://schemas.microsoft.com/office/drawing/2014/main" val="20034"/>
                    </a:ext>
                  </a:extLst>
                </a:gridCol>
                <a:gridCol w="94310">
                  <a:extLst>
                    <a:ext uri="{9D8B030D-6E8A-4147-A177-3AD203B41FA5}">
                      <a16:colId xmlns:a16="http://schemas.microsoft.com/office/drawing/2014/main" val="20035"/>
                    </a:ext>
                  </a:extLst>
                </a:gridCol>
                <a:gridCol w="94310">
                  <a:extLst>
                    <a:ext uri="{9D8B030D-6E8A-4147-A177-3AD203B41FA5}">
                      <a16:colId xmlns:a16="http://schemas.microsoft.com/office/drawing/2014/main" val="20036"/>
                    </a:ext>
                  </a:extLst>
                </a:gridCol>
                <a:gridCol w="94310">
                  <a:extLst>
                    <a:ext uri="{9D8B030D-6E8A-4147-A177-3AD203B41FA5}">
                      <a16:colId xmlns:a16="http://schemas.microsoft.com/office/drawing/2014/main" val="20037"/>
                    </a:ext>
                  </a:extLst>
                </a:gridCol>
              </a:tblGrid>
              <a:tr h="65073">
                <a:tc>
                  <a:txBody>
                    <a:bodyPr/>
                    <a:lstStyle/>
                    <a:p>
                      <a:pPr algn="l" fontAlgn="b"/>
                      <a:endParaRPr lang="fr-FR" sz="300" b="0" i="0" u="none" strike="noStrike" dirty="0">
                        <a:solidFill>
                          <a:srgbClr val="000000"/>
                        </a:solidFill>
                        <a:effectLst/>
                        <a:latin typeface="Calibri"/>
                      </a:endParaRPr>
                    </a:p>
                  </a:txBody>
                  <a:tcPr marL="2244" marR="2244" marT="2244" marB="0" anchor="b">
                    <a:lnL>
                      <a:noFill/>
                    </a:lnL>
                    <a:lnR>
                      <a:noFill/>
                    </a:lnR>
                    <a:lnT>
                      <a:noFill/>
                    </a:lnT>
                    <a:lnB>
                      <a:noFill/>
                    </a:lnB>
                  </a:tcPr>
                </a:tc>
                <a:tc>
                  <a:txBody>
                    <a:bodyPr/>
                    <a:lstStyle/>
                    <a:p>
                      <a:pPr algn="l" fontAlgn="b"/>
                      <a:endParaRPr lang="fr-FR" sz="300" b="0" i="0" u="none" strike="noStrike">
                        <a:solidFill>
                          <a:srgbClr val="000000"/>
                        </a:solidFill>
                        <a:effectLst/>
                        <a:latin typeface="Calibri"/>
                      </a:endParaRPr>
                    </a:p>
                  </a:txBody>
                  <a:tcPr marL="2244" marR="2244" marT="2244" marB="0" anchor="b">
                    <a:lnL>
                      <a:noFill/>
                    </a:lnL>
                    <a:lnR>
                      <a:noFill/>
                    </a:lnR>
                    <a:lnT>
                      <a:noFill/>
                    </a:lnT>
                    <a:lnB>
                      <a:noFill/>
                    </a:lnB>
                  </a:tcPr>
                </a:tc>
                <a:tc>
                  <a:txBody>
                    <a:bodyPr/>
                    <a:lstStyle/>
                    <a:p>
                      <a:pPr algn="l" fontAlgn="b"/>
                      <a:endParaRPr lang="fr-FR" sz="300" b="0" i="0" u="none" strike="noStrike">
                        <a:solidFill>
                          <a:srgbClr val="000000"/>
                        </a:solidFill>
                        <a:effectLst/>
                        <a:latin typeface="Calibri"/>
                      </a:endParaRPr>
                    </a:p>
                  </a:txBody>
                  <a:tcPr marL="2244" marR="2244" marT="2244" marB="0" anchor="b">
                    <a:lnL>
                      <a:noFill/>
                    </a:lnL>
                    <a:lnR>
                      <a:noFill/>
                    </a:lnR>
                    <a:lnT>
                      <a:noFill/>
                    </a:lnT>
                    <a:lnB>
                      <a:noFill/>
                    </a:lnB>
                  </a:tcPr>
                </a:tc>
                <a:tc>
                  <a:txBody>
                    <a:bodyPr/>
                    <a:lstStyle/>
                    <a:p>
                      <a:pPr algn="l" fontAlgn="b"/>
                      <a:endParaRPr lang="fr-FR" sz="300" b="0" i="0" u="none" strike="noStrike">
                        <a:solidFill>
                          <a:srgbClr val="000000"/>
                        </a:solidFill>
                        <a:effectLst/>
                        <a:latin typeface="Calibri"/>
                      </a:endParaRPr>
                    </a:p>
                  </a:txBody>
                  <a:tcPr marL="2244" marR="2244" marT="2244" marB="0" anchor="b">
                    <a:lnL>
                      <a:noFill/>
                    </a:lnL>
                    <a:lnR>
                      <a:noFill/>
                    </a:lnR>
                    <a:lnT>
                      <a:noFill/>
                    </a:lnT>
                    <a:lnB>
                      <a:noFill/>
                    </a:lnB>
                  </a:tcPr>
                </a:tc>
                <a:tc>
                  <a:txBody>
                    <a:bodyPr/>
                    <a:lstStyle/>
                    <a:p>
                      <a:pPr algn="l" fontAlgn="b"/>
                      <a:endParaRPr lang="fr-FR" sz="300" b="0" i="0" u="none" strike="noStrike">
                        <a:solidFill>
                          <a:srgbClr val="000000"/>
                        </a:solidFill>
                        <a:effectLst/>
                        <a:latin typeface="Calibri"/>
                      </a:endParaRPr>
                    </a:p>
                  </a:txBody>
                  <a:tcPr marL="2244" marR="2244" marT="2244" marB="0" anchor="b">
                    <a:lnL>
                      <a:noFill/>
                    </a:lnL>
                    <a:lnR>
                      <a:noFill/>
                    </a:lnR>
                    <a:lnT>
                      <a:noFill/>
                    </a:lnT>
                    <a:lnB>
                      <a:noFill/>
                    </a:lnB>
                  </a:tcPr>
                </a:tc>
                <a:tc>
                  <a:txBody>
                    <a:bodyPr/>
                    <a:lstStyle/>
                    <a:p>
                      <a:pPr algn="l" fontAlgn="b"/>
                      <a:endParaRPr lang="fr-FR" sz="300" b="0" i="0" u="none" strike="noStrike">
                        <a:solidFill>
                          <a:srgbClr val="000000"/>
                        </a:solidFill>
                        <a:effectLst/>
                        <a:latin typeface="Calibri"/>
                      </a:endParaRPr>
                    </a:p>
                  </a:txBody>
                  <a:tcPr marL="2244" marR="2244" marT="2244" marB="0" anchor="b">
                    <a:lnL>
                      <a:noFill/>
                    </a:lnL>
                    <a:lnR>
                      <a:noFill/>
                    </a:lnR>
                    <a:lnT>
                      <a:noFill/>
                    </a:lnT>
                    <a:lnB>
                      <a:noFill/>
                    </a:lnB>
                  </a:tcPr>
                </a:tc>
                <a:tc>
                  <a:txBody>
                    <a:bodyPr/>
                    <a:lstStyle/>
                    <a:p>
                      <a:pPr algn="l" fontAlgn="b"/>
                      <a:endParaRPr lang="fr-FR" sz="300" b="0" i="0" u="none" strike="noStrike">
                        <a:solidFill>
                          <a:srgbClr val="000000"/>
                        </a:solidFill>
                        <a:effectLst/>
                        <a:latin typeface="Calibri"/>
                      </a:endParaRPr>
                    </a:p>
                  </a:txBody>
                  <a:tcPr marL="2244" marR="2244" marT="2244" marB="0" anchor="b">
                    <a:lnL>
                      <a:noFill/>
                    </a:lnL>
                    <a:lnR>
                      <a:noFill/>
                    </a:lnR>
                    <a:lnT>
                      <a:noFill/>
                    </a:lnT>
                    <a:lnB>
                      <a:noFill/>
                    </a:lnB>
                  </a:tcPr>
                </a:tc>
                <a:tc>
                  <a:txBody>
                    <a:bodyPr/>
                    <a:lstStyle/>
                    <a:p>
                      <a:pPr algn="l" fontAlgn="b"/>
                      <a:endParaRPr lang="fr-FR" sz="300" b="0" i="0" u="none" strike="noStrike">
                        <a:solidFill>
                          <a:srgbClr val="000000"/>
                        </a:solidFill>
                        <a:effectLst/>
                        <a:latin typeface="Calibri"/>
                      </a:endParaRPr>
                    </a:p>
                  </a:txBody>
                  <a:tcPr marL="2244" marR="2244" marT="2244" marB="0" anchor="b">
                    <a:lnL>
                      <a:noFill/>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tcPr>
                </a:tc>
                <a:tc gridSpan="30">
                  <a:txBody>
                    <a:bodyPr/>
                    <a:lstStyle/>
                    <a:p>
                      <a:pPr algn="ctr" fontAlgn="ctr"/>
                      <a:r>
                        <a:rPr lang="fr-FR" sz="200" b="1" i="0" u="none" strike="noStrike">
                          <a:solidFill>
                            <a:srgbClr val="000000"/>
                          </a:solidFill>
                          <a:effectLst/>
                          <a:latin typeface="Calibri"/>
                        </a:rPr>
                        <a:t>Progression du cycle </a:t>
                      </a:r>
                    </a:p>
                  </a:txBody>
                  <a:tcPr marL="2244" marR="2244" marT="2244"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0"/>
                  </a:ext>
                </a:extLst>
              </a:tr>
              <a:tr h="51610">
                <a:tc>
                  <a:txBody>
                    <a:bodyPr/>
                    <a:lstStyle/>
                    <a:p>
                      <a:pPr algn="l" fontAlgn="b"/>
                      <a:endParaRPr lang="fr-FR" sz="300" b="0" i="0" u="none" strike="noStrike">
                        <a:solidFill>
                          <a:srgbClr val="000000"/>
                        </a:solidFill>
                        <a:effectLst/>
                        <a:latin typeface="Calibri"/>
                      </a:endParaRPr>
                    </a:p>
                  </a:txBody>
                  <a:tcPr marL="2244" marR="2244" marT="2244" marB="0" anchor="b">
                    <a:lnL>
                      <a:noFill/>
                    </a:lnL>
                    <a:lnR>
                      <a:noFill/>
                    </a:lnR>
                    <a:lnT>
                      <a:noFill/>
                    </a:lnT>
                    <a:lnB>
                      <a:noFill/>
                    </a:lnB>
                  </a:tcPr>
                </a:tc>
                <a:tc>
                  <a:txBody>
                    <a:bodyPr/>
                    <a:lstStyle/>
                    <a:p>
                      <a:pPr algn="l" fontAlgn="b"/>
                      <a:endParaRPr lang="fr-FR" sz="300" b="0" i="0" u="none" strike="noStrike">
                        <a:solidFill>
                          <a:srgbClr val="000000"/>
                        </a:solidFill>
                        <a:effectLst/>
                        <a:latin typeface="Calibri"/>
                      </a:endParaRPr>
                    </a:p>
                  </a:txBody>
                  <a:tcPr marL="2244" marR="2244" marT="2244" marB="0" anchor="b">
                    <a:lnL>
                      <a:noFill/>
                    </a:lnL>
                    <a:lnR>
                      <a:noFill/>
                    </a:lnR>
                    <a:lnT>
                      <a:noFill/>
                    </a:lnT>
                    <a:lnB>
                      <a:noFill/>
                    </a:lnB>
                  </a:tcPr>
                </a:tc>
                <a:tc>
                  <a:txBody>
                    <a:bodyPr/>
                    <a:lstStyle/>
                    <a:p>
                      <a:pPr algn="l" fontAlgn="b"/>
                      <a:endParaRPr lang="fr-FR" sz="300" b="0" i="0" u="none" strike="noStrike">
                        <a:solidFill>
                          <a:srgbClr val="000000"/>
                        </a:solidFill>
                        <a:effectLst/>
                        <a:latin typeface="Calibri"/>
                      </a:endParaRPr>
                    </a:p>
                  </a:txBody>
                  <a:tcPr marL="2244" marR="2244" marT="2244" marB="0" anchor="b">
                    <a:lnL>
                      <a:noFill/>
                    </a:lnL>
                    <a:lnR>
                      <a:noFill/>
                    </a:lnR>
                    <a:lnT>
                      <a:noFill/>
                    </a:lnT>
                    <a:lnB>
                      <a:noFill/>
                    </a:lnB>
                  </a:tcPr>
                </a:tc>
                <a:tc>
                  <a:txBody>
                    <a:bodyPr/>
                    <a:lstStyle/>
                    <a:p>
                      <a:pPr algn="l" fontAlgn="b"/>
                      <a:endParaRPr lang="fr-FR" sz="300" b="0" i="0" u="none" strike="noStrike">
                        <a:solidFill>
                          <a:srgbClr val="000000"/>
                        </a:solidFill>
                        <a:effectLst/>
                        <a:latin typeface="Calibri"/>
                      </a:endParaRPr>
                    </a:p>
                  </a:txBody>
                  <a:tcPr marL="2244" marR="2244" marT="2244" marB="0" anchor="b">
                    <a:lnL>
                      <a:noFill/>
                    </a:lnL>
                    <a:lnR>
                      <a:noFill/>
                    </a:lnR>
                    <a:lnT>
                      <a:noFill/>
                    </a:lnT>
                    <a:lnB w="12700" cap="flat" cmpd="sng" algn="ctr">
                      <a:solidFill>
                        <a:srgbClr val="000000"/>
                      </a:solidFill>
                      <a:prstDash val="solid"/>
                      <a:round/>
                      <a:headEnd type="none" w="med" len="med"/>
                      <a:tailEnd type="none" w="med" len="med"/>
                    </a:lnB>
                  </a:tcPr>
                </a:tc>
                <a:tc>
                  <a:txBody>
                    <a:bodyPr/>
                    <a:lstStyle/>
                    <a:p>
                      <a:pPr algn="l" fontAlgn="b"/>
                      <a:endParaRPr lang="fr-FR" sz="300" b="0" i="0" u="none" strike="noStrike">
                        <a:solidFill>
                          <a:srgbClr val="000000"/>
                        </a:solidFill>
                        <a:effectLst/>
                        <a:latin typeface="Calibri"/>
                      </a:endParaRPr>
                    </a:p>
                  </a:txBody>
                  <a:tcPr marL="2244" marR="2244" marT="2244" marB="0" anchor="b">
                    <a:lnL>
                      <a:noFill/>
                    </a:lnL>
                    <a:lnR>
                      <a:noFill/>
                    </a:lnR>
                    <a:lnT>
                      <a:noFill/>
                    </a:lnT>
                    <a:lnB w="12700" cap="flat" cmpd="sng" algn="ctr">
                      <a:solidFill>
                        <a:srgbClr val="000000"/>
                      </a:solidFill>
                      <a:prstDash val="solid"/>
                      <a:round/>
                      <a:headEnd type="none" w="med" len="med"/>
                      <a:tailEnd type="none" w="med" len="med"/>
                    </a:lnB>
                  </a:tcPr>
                </a:tc>
                <a:tc>
                  <a:txBody>
                    <a:bodyPr/>
                    <a:lstStyle/>
                    <a:p>
                      <a:pPr algn="l" fontAlgn="b"/>
                      <a:endParaRPr lang="fr-FR" sz="300" b="0" i="0" u="none" strike="noStrike">
                        <a:solidFill>
                          <a:srgbClr val="000000"/>
                        </a:solidFill>
                        <a:effectLst/>
                        <a:latin typeface="Calibri"/>
                      </a:endParaRPr>
                    </a:p>
                  </a:txBody>
                  <a:tcPr marL="2244" marR="2244" marT="2244" marB="0" anchor="b">
                    <a:lnL>
                      <a:noFill/>
                    </a:lnL>
                    <a:lnR>
                      <a:noFill/>
                    </a:lnR>
                    <a:lnT>
                      <a:noFill/>
                    </a:lnT>
                    <a:lnB w="12700" cap="flat" cmpd="sng" algn="ctr">
                      <a:solidFill>
                        <a:srgbClr val="000000"/>
                      </a:solidFill>
                      <a:prstDash val="solid"/>
                      <a:round/>
                      <a:headEnd type="none" w="med" len="med"/>
                      <a:tailEnd type="none" w="med" len="med"/>
                    </a:lnB>
                  </a:tcPr>
                </a:tc>
                <a:tc>
                  <a:txBody>
                    <a:bodyPr/>
                    <a:lstStyle/>
                    <a:p>
                      <a:pPr algn="l" fontAlgn="b"/>
                      <a:endParaRPr lang="fr-FR" sz="300" b="0" i="0" u="none" strike="noStrike">
                        <a:solidFill>
                          <a:srgbClr val="000000"/>
                        </a:solidFill>
                        <a:effectLst/>
                        <a:latin typeface="Calibri"/>
                      </a:endParaRPr>
                    </a:p>
                  </a:txBody>
                  <a:tcPr marL="2244" marR="2244" marT="2244" marB="0" anchor="b">
                    <a:lnL>
                      <a:noFill/>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tcPr>
                </a:tc>
                <a:tc>
                  <a:txBody>
                    <a:bodyPr/>
                    <a:lstStyle/>
                    <a:p>
                      <a:pPr algn="ctr" fontAlgn="ctr"/>
                      <a:r>
                        <a:rPr lang="fr-FR" sz="100" b="1" i="0" u="none" strike="noStrike">
                          <a:solidFill>
                            <a:srgbClr val="000000"/>
                          </a:solidFill>
                          <a:effectLst/>
                          <a:latin typeface="Calibri"/>
                        </a:rPr>
                        <a:t> </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P</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fr-FR" sz="300" b="0" i="0" u="none" strike="noStrike">
                          <a:solidFill>
                            <a:srgbClr val="000000"/>
                          </a:solidFill>
                          <a:effectLst/>
                          <a:latin typeface="Calibri"/>
                        </a:rPr>
                        <a:t>P</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P</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fr-FR" sz="300" b="0" i="0" u="none" strike="noStrike">
                          <a:solidFill>
                            <a:srgbClr val="000000"/>
                          </a:solidFill>
                          <a:effectLst/>
                          <a:latin typeface="Calibri"/>
                        </a:rPr>
                        <a:t>P</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P</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fr-FR" sz="300" b="0" i="0" u="none" strike="noStrike">
                          <a:solidFill>
                            <a:srgbClr val="000000"/>
                          </a:solidFill>
                          <a:effectLst/>
                          <a:latin typeface="Calibri"/>
                        </a:rPr>
                        <a:t>P</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fr-FR" sz="300" b="0" i="0" u="none" strike="noStrike">
                          <a:solidFill>
                            <a:srgbClr val="000000"/>
                          </a:solidFill>
                          <a:effectLst/>
                          <a:latin typeface="Calibri"/>
                        </a:rPr>
                        <a:t>P</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P</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fr-FR" sz="300" b="0" i="0" u="none" strike="noStrike">
                          <a:solidFill>
                            <a:srgbClr val="000000"/>
                          </a:solidFill>
                          <a:effectLst/>
                          <a:latin typeface="Calibri"/>
                        </a:rPr>
                        <a:t>P</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fr-FR" sz="300" b="0" i="0" u="none" strike="noStrike">
                          <a:solidFill>
                            <a:srgbClr val="000000"/>
                          </a:solidFill>
                          <a:effectLst/>
                          <a:latin typeface="Calibri"/>
                        </a:rPr>
                        <a:t>P</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812295">
                <a:tc gridSpan="3">
                  <a:txBody>
                    <a:bodyPr/>
                    <a:lstStyle/>
                    <a:p>
                      <a:pPr algn="ctr" fontAlgn="ctr"/>
                      <a:r>
                        <a:rPr lang="fr-FR" sz="2000" b="1" i="0" u="none" strike="noStrike" dirty="0">
                          <a:solidFill>
                            <a:srgbClr val="000000"/>
                          </a:solidFill>
                          <a:effectLst/>
                          <a:latin typeface="Calibri"/>
                        </a:rPr>
                        <a:t>Progression pédagogique technologie cycle 4  </a:t>
                      </a:r>
                    </a:p>
                  </a:txBody>
                  <a:tcPr marL="2244" marR="2244" marT="2244" marB="0" anchor="ctr">
                    <a:lnL>
                      <a:noFill/>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tcPr>
                </a:tc>
                <a:tc hMerge="1">
                  <a:txBody>
                    <a:bodyPr/>
                    <a:lstStyle/>
                    <a:p>
                      <a:endParaRPr lang="fr-FR"/>
                    </a:p>
                  </a:txBody>
                  <a:tcPr/>
                </a:tc>
                <a:tc hMerge="1">
                  <a:txBody>
                    <a:bodyPr/>
                    <a:lstStyle/>
                    <a:p>
                      <a:endParaRPr lang="fr-FR"/>
                    </a:p>
                  </a:txBody>
                  <a:tcPr/>
                </a:tc>
                <a:tc>
                  <a:txBody>
                    <a:bodyPr/>
                    <a:lstStyle/>
                    <a:p>
                      <a:pPr algn="ctr" fontAlgn="ctr"/>
                      <a:r>
                        <a:rPr lang="fr-FR" sz="300" b="1" i="0" u="none" strike="noStrike">
                          <a:solidFill>
                            <a:srgbClr val="000000"/>
                          </a:solidFill>
                          <a:effectLst/>
                          <a:latin typeface="Calibri"/>
                        </a:rPr>
                        <a:t>Design, innovation et créativité</a:t>
                      </a:r>
                    </a:p>
                  </a:txBody>
                  <a:tcPr marL="2244" marR="2244" marT="2244" marB="0" vert="vert27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EEBF7"/>
                    </a:solidFill>
                  </a:tcPr>
                </a:tc>
                <a:tc>
                  <a:txBody>
                    <a:bodyPr/>
                    <a:lstStyle/>
                    <a:p>
                      <a:pPr algn="ctr" fontAlgn="ctr"/>
                      <a:r>
                        <a:rPr lang="fr-FR" sz="300" b="1" i="0" u="none" strike="noStrike">
                          <a:solidFill>
                            <a:srgbClr val="000000"/>
                          </a:solidFill>
                          <a:effectLst/>
                          <a:latin typeface="Calibri"/>
                        </a:rPr>
                        <a:t>Les objets et systèmes techniques et les changements induits dans la société</a:t>
                      </a:r>
                    </a:p>
                  </a:txBody>
                  <a:tcPr marL="2244" marR="2244" marT="2244"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EEBF7"/>
                    </a:solidFill>
                  </a:tcPr>
                </a:tc>
                <a:tc>
                  <a:txBody>
                    <a:bodyPr/>
                    <a:lstStyle/>
                    <a:p>
                      <a:pPr algn="ctr" fontAlgn="ctr"/>
                      <a:r>
                        <a:rPr lang="fr-FR" sz="300" b="1" i="0" u="none" strike="noStrike">
                          <a:solidFill>
                            <a:srgbClr val="000000"/>
                          </a:solidFill>
                          <a:effectLst/>
                          <a:latin typeface="Calibri"/>
                        </a:rPr>
                        <a:t>La modélisation et la simulation des objets et systèmes techniques</a:t>
                      </a:r>
                    </a:p>
                  </a:txBody>
                  <a:tcPr marL="2244" marR="2244" marT="2244"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EEBF7"/>
                    </a:solidFill>
                  </a:tcPr>
                </a:tc>
                <a:tc>
                  <a:txBody>
                    <a:bodyPr/>
                    <a:lstStyle/>
                    <a:p>
                      <a:pPr algn="ctr" fontAlgn="ctr"/>
                      <a:r>
                        <a:rPr lang="fr-FR" sz="300" b="1" i="0" u="none" strike="noStrike">
                          <a:solidFill>
                            <a:srgbClr val="000000"/>
                          </a:solidFill>
                          <a:effectLst/>
                          <a:latin typeface="Calibri"/>
                        </a:rPr>
                        <a:t>L’informatique et la programmation</a:t>
                      </a:r>
                    </a:p>
                  </a:txBody>
                  <a:tcPr marL="2244" marR="2244" marT="2244" marB="0" vert="vert27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EEBF7"/>
                    </a:solidFill>
                  </a:tcPr>
                </a:tc>
                <a:tc>
                  <a:txBody>
                    <a:bodyPr/>
                    <a:lstStyle/>
                    <a:p>
                      <a:pPr algn="r" fontAlgn="b"/>
                      <a:r>
                        <a:rPr lang="fr-FR" sz="200" b="0" i="0" u="none" strike="noStrike">
                          <a:solidFill>
                            <a:srgbClr val="000000"/>
                          </a:solidFill>
                          <a:effectLst/>
                          <a:latin typeface="Calibri"/>
                        </a:rPr>
                        <a:t>Nombre d'itérations de la compétence</a:t>
                      </a:r>
                    </a:p>
                  </a:txBody>
                  <a:tcPr marL="2244" marR="2244" marT="2244" marB="0" vert="vert27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92D050"/>
                    </a:solidFill>
                  </a:tcPr>
                </a:tc>
                <a:tc>
                  <a:txBody>
                    <a:bodyPr/>
                    <a:lstStyle/>
                    <a:p>
                      <a:pPr algn="l" fontAlgn="b"/>
                      <a:r>
                        <a:rPr lang="fr-FR" sz="200" b="0" i="0" u="none" strike="noStrike">
                          <a:solidFill>
                            <a:srgbClr val="000000"/>
                          </a:solidFill>
                          <a:effectLst/>
                          <a:latin typeface="Arial"/>
                        </a:rPr>
                        <a:t>Quelles sont les particularités de l'habitat régional ?</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Comment intégrer un ouvrage bruyant en milieu urbain ?</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Comment programmer un éclairage automatique ?</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Comment la reconnaissance gestuelle assiste-t-elle l'homme ?</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Recherches de solutions</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Réalisation - test et validation</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Comment le choix d'un matériau permet-il de réduire l'impact environnemental ?</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Par quoi et comment programmer un objet technique ?</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Comment aménager un stade ?</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Comment intégrer un ouvrage virtuel dans son environnement réel ?</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Comment fonctionne une écluse ?</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Comment produire et stocker de l'énergie électrique ?</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Recherches de solutions</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Réalisation - test et validation</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Comment le confort et la sécurité font évoluer les objets techniques ?</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Comment rendre robuste et stable un pont ?</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Comment piloter un objet technique avec un smartphone ?</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Recherches de solutions</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Réalisation</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Test et validation</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Comment une voiture hybride fonctionne-t-elle ?</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Comment la sustentation d'un avion est-elle réalisée ?</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Comment le contexte historique et géographique influe-t-il sur la conception ?</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Comment créer un réseau de données ?</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Comment travailler dans un milieu hostile à la place de l'homme ?</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Recherches de solutions</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Réalisation</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Test et validation</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Comment rendre automatique le fonctionnement d'un système ?</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Comment calculer les temps d'une course sportive ?</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extLst>
                  <a:ext uri="{0D108BD9-81ED-4DB2-BD59-A6C34878D82A}">
                    <a16:rowId xmlns:a16="http://schemas.microsoft.com/office/drawing/2014/main" val="10002"/>
                  </a:ext>
                </a:extLst>
              </a:tr>
              <a:tr h="47964">
                <a:tc gridSpan="7">
                  <a:txBody>
                    <a:bodyPr/>
                    <a:lstStyle/>
                    <a:p>
                      <a:pPr algn="ctr" fontAlgn="ctr"/>
                      <a:r>
                        <a:rPr lang="fr-FR" sz="200" b="1" i="0" u="none" strike="noStrike">
                          <a:solidFill>
                            <a:srgbClr val="000000"/>
                          </a:solidFill>
                          <a:effectLst/>
                          <a:latin typeface="Calibri"/>
                        </a:rPr>
                        <a:t>Repère séquence</a:t>
                      </a:r>
                    </a:p>
                  </a:txBody>
                  <a:tcPr marL="2244" marR="2244" marT="2244"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a:txBody>
                    <a:bodyPr/>
                    <a:lstStyle/>
                    <a:p>
                      <a:pPr algn="l" fontAlgn="b"/>
                      <a:r>
                        <a:rPr lang="fr-FR" sz="200" b="0" i="0" u="none" strike="noStrike">
                          <a:solidFill>
                            <a:srgbClr val="000000"/>
                          </a:solidFill>
                          <a:effectLst/>
                          <a:latin typeface="Calibri"/>
                        </a:rPr>
                        <a:t> </a:t>
                      </a:r>
                    </a:p>
                  </a:txBody>
                  <a:tcPr marL="2244" marR="2244" marT="2244" marB="0" vert="vert270" anchor="b">
                    <a:lnL w="12700" cap="flat" cmpd="sng" algn="ctr">
                      <a:solidFill>
                        <a:srgbClr val="000000"/>
                      </a:solidFill>
                      <a:prstDash val="solid"/>
                      <a:round/>
                      <a:headEnd type="none" w="med" len="med"/>
                      <a:tailEnd type="none" w="med" len="med"/>
                    </a:lnL>
                    <a:lnR>
                      <a:noFill/>
                    </a:lnR>
                    <a:lnT>
                      <a:noFill/>
                    </a:lnT>
                    <a:lnB>
                      <a:noFill/>
                    </a:lnB>
                    <a:solidFill>
                      <a:srgbClr val="92D050"/>
                    </a:solidFill>
                  </a:tcPr>
                </a:tc>
                <a:tc>
                  <a:txBody>
                    <a:bodyPr/>
                    <a:lstStyle/>
                    <a:p>
                      <a:pPr algn="ctr" fontAlgn="b"/>
                      <a:r>
                        <a:rPr lang="fr-FR" sz="300" b="0" i="0" u="none" strike="noStrike">
                          <a:solidFill>
                            <a:srgbClr val="000000"/>
                          </a:solidFill>
                          <a:effectLst/>
                          <a:latin typeface="Calibri"/>
                        </a:rPr>
                        <a:t>S1</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S2</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S3</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S4</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S5</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S6</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S7</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S8</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S9</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S10</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S11</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S12</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S13</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S14</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S15</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S16</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S17</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S18</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S19</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S20</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S21</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S22</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S23</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S24</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S25</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S26</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S27</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S28</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S29</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S30</a:t>
                      </a:r>
                    </a:p>
                  </a:txBody>
                  <a:tcPr marL="2244" marR="2244" marT="2244" marB="0" anchor="b">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3"/>
                  </a:ext>
                </a:extLst>
              </a:tr>
              <a:tr h="125659">
                <a:tc gridSpan="7">
                  <a:txBody>
                    <a:bodyPr/>
                    <a:lstStyle/>
                    <a:p>
                      <a:pPr algn="ctr" fontAlgn="b"/>
                      <a:r>
                        <a:rPr lang="fr-FR" sz="200" b="1" i="0" u="none" strike="noStrike">
                          <a:solidFill>
                            <a:srgbClr val="000000"/>
                          </a:solidFill>
                          <a:effectLst/>
                          <a:latin typeface="Calibri"/>
                        </a:rPr>
                        <a:t>Répartition sur le cycle</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CC"/>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a:txBody>
                    <a:bodyPr/>
                    <a:lstStyle/>
                    <a:p>
                      <a:pPr algn="l" fontAlgn="b"/>
                      <a:r>
                        <a:rPr lang="fr-FR" sz="200" b="0" i="0" u="none" strike="noStrike">
                          <a:solidFill>
                            <a:srgbClr val="000000"/>
                          </a:solidFill>
                          <a:effectLst/>
                          <a:latin typeface="Calibri"/>
                        </a:rPr>
                        <a:t> </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92D050"/>
                    </a:solidFill>
                  </a:tcPr>
                </a:tc>
                <a:tc gridSpan="10">
                  <a:txBody>
                    <a:bodyPr/>
                    <a:lstStyle/>
                    <a:p>
                      <a:pPr algn="ctr" fontAlgn="b"/>
                      <a:r>
                        <a:rPr lang="fr-FR" sz="300" b="1" i="0" u="none" strike="noStrike" dirty="0">
                          <a:solidFill>
                            <a:srgbClr val="000000"/>
                          </a:solidFill>
                          <a:effectLst/>
                          <a:latin typeface="Calibri"/>
                        </a:rPr>
                        <a:t>Année 1</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CC"/>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gridSpan="10">
                  <a:txBody>
                    <a:bodyPr/>
                    <a:lstStyle/>
                    <a:p>
                      <a:pPr algn="ctr" fontAlgn="b"/>
                      <a:r>
                        <a:rPr lang="fr-FR" sz="300" b="1" i="0" u="none" strike="noStrike" dirty="0">
                          <a:solidFill>
                            <a:srgbClr val="000000"/>
                          </a:solidFill>
                          <a:effectLst/>
                          <a:latin typeface="Calibri"/>
                        </a:rPr>
                        <a:t>Année 2</a:t>
                      </a:r>
                    </a:p>
                  </a:txBody>
                  <a:tcPr marL="2244" marR="2244" marT="2244"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E9D9"/>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gridSpan="10">
                  <a:txBody>
                    <a:bodyPr/>
                    <a:lstStyle/>
                    <a:p>
                      <a:pPr algn="ctr" fontAlgn="b"/>
                      <a:r>
                        <a:rPr lang="fr-FR" sz="300" b="1" i="0" u="none" strike="noStrike" dirty="0">
                          <a:solidFill>
                            <a:srgbClr val="7030A0"/>
                          </a:solidFill>
                          <a:effectLst/>
                          <a:latin typeface="Calibri"/>
                        </a:rPr>
                        <a:t>Année 3</a:t>
                      </a:r>
                    </a:p>
                  </a:txBody>
                  <a:tcPr marL="2244" marR="2244" marT="2244"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BF1DE"/>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4"/>
                  </a:ext>
                </a:extLst>
              </a:tr>
              <a:tr h="47122">
                <a:tc gridSpan="7">
                  <a:txBody>
                    <a:bodyPr/>
                    <a:lstStyle/>
                    <a:p>
                      <a:pPr algn="ctr" fontAlgn="ctr"/>
                      <a:r>
                        <a:rPr lang="fr-FR" sz="200" b="1" i="0" u="none" strike="noStrike">
                          <a:solidFill>
                            <a:srgbClr val="000000"/>
                          </a:solidFill>
                          <a:effectLst/>
                          <a:latin typeface="Calibri"/>
                        </a:rPr>
                        <a:t>Lien avec les enseignements pratiques interdisciplinaires (EPI)</a:t>
                      </a:r>
                    </a:p>
                  </a:txBody>
                  <a:tcPr marL="2244" marR="2244" marT="2244"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a:txBody>
                    <a:bodyPr/>
                    <a:lstStyle/>
                    <a:p>
                      <a:pPr algn="l" fontAlgn="b"/>
                      <a:r>
                        <a:rPr lang="fr-FR" sz="200" b="0" i="0" u="none" strike="noStrike">
                          <a:solidFill>
                            <a:srgbClr val="000000"/>
                          </a:solidFill>
                          <a:effectLst/>
                          <a:latin typeface="Calibri"/>
                        </a:rPr>
                        <a:t> </a:t>
                      </a:r>
                    </a:p>
                  </a:txBody>
                  <a:tcPr marL="2244" marR="2244" marT="2244" marB="0" vert="vert27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solidFill>
                      <a:srgbClr val="92D05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extLst>
                  <a:ext uri="{0D108BD9-81ED-4DB2-BD59-A6C34878D82A}">
                    <a16:rowId xmlns:a16="http://schemas.microsoft.com/office/drawing/2014/main" val="10005"/>
                  </a:ext>
                </a:extLst>
              </a:tr>
              <a:tr h="81229">
                <a:tc>
                  <a:txBody>
                    <a:bodyPr/>
                    <a:lstStyle/>
                    <a:p>
                      <a:pPr algn="ctr" fontAlgn="t"/>
                      <a:r>
                        <a:rPr lang="fr-FR" sz="300" b="1" i="0" u="none" strike="noStrike">
                          <a:solidFill>
                            <a:srgbClr val="000000"/>
                          </a:solidFill>
                          <a:effectLst/>
                          <a:latin typeface="Calibri"/>
                        </a:rPr>
                        <a:t>Domaines du socle</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AEEF3"/>
                    </a:solidFill>
                  </a:tcPr>
                </a:tc>
                <a:tc gridSpan="2">
                  <a:txBody>
                    <a:bodyPr/>
                    <a:lstStyle/>
                    <a:p>
                      <a:pPr algn="ctr" fontAlgn="t"/>
                      <a:r>
                        <a:rPr lang="fr-FR" sz="300" b="1" i="0" u="none" strike="noStrike">
                          <a:solidFill>
                            <a:srgbClr val="000000"/>
                          </a:solidFill>
                          <a:effectLst/>
                          <a:latin typeface="Calibri"/>
                        </a:rPr>
                        <a:t>Compétences travaillées </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AEEF3"/>
                    </a:solidFill>
                  </a:tcPr>
                </a:tc>
                <a:tc hMerge="1">
                  <a:txBody>
                    <a:bodyPr/>
                    <a:lstStyle/>
                    <a:p>
                      <a:endParaRPr lang="fr-FR"/>
                    </a:p>
                  </a:txBody>
                  <a:tcPr/>
                </a:tc>
                <a:tc gridSpan="4">
                  <a:txBody>
                    <a:bodyPr/>
                    <a:lstStyle/>
                    <a:p>
                      <a:pPr algn="ctr" fontAlgn="t"/>
                      <a:r>
                        <a:rPr lang="fr-FR" sz="300" b="1" i="0" u="none" strike="noStrike">
                          <a:solidFill>
                            <a:srgbClr val="000000"/>
                          </a:solidFill>
                          <a:effectLst/>
                          <a:latin typeface="Calibri"/>
                        </a:rPr>
                        <a:t>Compétences du programme par thématique</a:t>
                      </a:r>
                    </a:p>
                  </a:txBody>
                  <a:tcPr marL="2244" marR="2244" marT="2244"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hMerge="1">
                  <a:txBody>
                    <a:bodyPr/>
                    <a:lstStyle/>
                    <a:p>
                      <a:endParaRPr lang="fr-FR"/>
                    </a:p>
                  </a:txBody>
                  <a:tcPr/>
                </a:tc>
                <a:tc hMerge="1">
                  <a:txBody>
                    <a:bodyPr/>
                    <a:lstStyle/>
                    <a:p>
                      <a:endParaRPr lang="fr-FR"/>
                    </a:p>
                  </a:txBody>
                  <a:tcPr/>
                </a:tc>
                <a:tc hMerge="1">
                  <a:txBody>
                    <a:bodyPr/>
                    <a:lstStyle/>
                    <a:p>
                      <a:endParaRPr lang="fr-FR"/>
                    </a:p>
                  </a:txBody>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extLst>
                  <a:ext uri="{0D108BD9-81ED-4DB2-BD59-A6C34878D82A}">
                    <a16:rowId xmlns:a16="http://schemas.microsoft.com/office/drawing/2014/main" val="10006"/>
                  </a:ext>
                </a:extLst>
              </a:tr>
              <a:tr h="47964">
                <a:tc rowSpan="5">
                  <a:txBody>
                    <a:bodyPr/>
                    <a:lstStyle/>
                    <a:p>
                      <a:pPr algn="ctr" fontAlgn="t"/>
                      <a:r>
                        <a:rPr lang="fr-FR" sz="300" b="1" i="0" u="none" strike="noStrike">
                          <a:solidFill>
                            <a:srgbClr val="000000"/>
                          </a:solidFill>
                          <a:effectLst/>
                          <a:latin typeface="Calibri"/>
                        </a:rPr>
                        <a:t>4 - les systèmes naturels et les systèmes techniques</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AEEF3"/>
                    </a:solidFill>
                  </a:tcPr>
                </a:tc>
                <a:tc>
                  <a:txBody>
                    <a:bodyPr/>
                    <a:lstStyle/>
                    <a:p>
                      <a:pPr algn="r" fontAlgn="t"/>
                      <a:r>
                        <a:rPr lang="fr-FR" sz="300" b="1" i="0" u="none" strike="noStrike">
                          <a:solidFill>
                            <a:srgbClr val="000000"/>
                          </a:solidFill>
                          <a:effectLst/>
                          <a:latin typeface="Calibri"/>
                        </a:rPr>
                        <a:t>1</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solidFill>
                      <a:srgbClr val="DAEEF3"/>
                    </a:solidFill>
                  </a:tcPr>
                </a:tc>
                <a:tc>
                  <a:txBody>
                    <a:bodyPr/>
                    <a:lstStyle/>
                    <a:p>
                      <a:pPr algn="l" fontAlgn="t"/>
                      <a:r>
                        <a:rPr lang="fr-FR" sz="300" b="1" i="0" u="none" strike="noStrike">
                          <a:solidFill>
                            <a:srgbClr val="000000"/>
                          </a:solidFill>
                          <a:effectLst/>
                          <a:latin typeface="Calibri"/>
                        </a:rPr>
                        <a:t>Pratiquer des démarches scientifiques et technologiques</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solidFill>
                      <a:srgbClr val="DAEEF3"/>
                    </a:solidFill>
                  </a:tcPr>
                </a:tc>
                <a:tc gridSpan="35">
                  <a:txBody>
                    <a:bodyPr/>
                    <a:lstStyle/>
                    <a:p>
                      <a:pPr algn="ctr" fontAlgn="t"/>
                      <a:r>
                        <a:rPr lang="fr-FR" sz="200" b="1" i="0" u="none" strike="noStrike">
                          <a:solidFill>
                            <a:srgbClr val="000000"/>
                          </a:solidFill>
                          <a:effectLst/>
                          <a:latin typeface="Calibri"/>
                        </a:rPr>
                        <a:t> </a:t>
                      </a:r>
                    </a:p>
                  </a:txBody>
                  <a:tcPr marL="2244" marR="2244" marT="2244"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7"/>
                  </a:ext>
                </a:extLst>
              </a:tr>
              <a:tr h="89756">
                <a:tc vMerge="1">
                  <a:txBody>
                    <a:bodyPr/>
                    <a:lstStyle/>
                    <a:p>
                      <a:endParaRPr lang="fr-FR"/>
                    </a:p>
                  </a:txBody>
                  <a:tcPr/>
                </a:tc>
                <a:tc>
                  <a:txBody>
                    <a:bodyPr/>
                    <a:lstStyle/>
                    <a:p>
                      <a:pPr algn="ctr" fontAlgn="t"/>
                      <a:r>
                        <a:rPr lang="fr-FR" sz="300" b="0" i="0" u="none" strike="noStrike">
                          <a:solidFill>
                            <a:srgbClr val="000000"/>
                          </a:solidFill>
                          <a:effectLst/>
                          <a:latin typeface="Calibri"/>
                        </a:rPr>
                        <a:t>CT 1.1</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t"/>
                      <a:r>
                        <a:rPr lang="fr-FR" sz="300" b="0" i="0" u="none" strike="noStrike">
                          <a:solidFill>
                            <a:srgbClr val="00000A"/>
                          </a:solidFill>
                          <a:effectLst/>
                          <a:latin typeface="Calibri"/>
                        </a:rPr>
                        <a:t>Imaginer, synthétiser, formaliser et respecter une procédure, un protocole. </a:t>
                      </a:r>
                    </a:p>
                  </a:txBody>
                  <a:tcPr marL="20195"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ctr" fontAlgn="ctr"/>
                      <a:r>
                        <a:rPr lang="fr-FR" sz="200" b="0" i="0" u="none" strike="noStrike">
                          <a:solidFill>
                            <a:srgbClr val="000000"/>
                          </a:solidFill>
                          <a:effectLst/>
                          <a:latin typeface="Calibri"/>
                        </a:rPr>
                        <a:t>DIC.1.3 </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MSOST.1.1</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D5B4"/>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3</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8"/>
                  </a:ext>
                </a:extLst>
              </a:tr>
              <a:tr h="47964">
                <a:tc vMerge="1">
                  <a:txBody>
                    <a:bodyPr/>
                    <a:lstStyle/>
                    <a:p>
                      <a:endParaRPr lang="fr-FR"/>
                    </a:p>
                  </a:txBody>
                  <a:tcPr/>
                </a:tc>
                <a:tc>
                  <a:txBody>
                    <a:bodyPr/>
                    <a:lstStyle/>
                    <a:p>
                      <a:pPr algn="ctr" fontAlgn="t"/>
                      <a:r>
                        <a:rPr lang="fr-FR" sz="300" b="0" i="0" u="none" strike="noStrike">
                          <a:solidFill>
                            <a:srgbClr val="000000"/>
                          </a:solidFill>
                          <a:effectLst/>
                          <a:latin typeface="Calibri"/>
                        </a:rPr>
                        <a:t>CT 1.2</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t"/>
                      <a:r>
                        <a:rPr lang="fr-FR" sz="300" b="0" i="0" u="none" strike="noStrike">
                          <a:solidFill>
                            <a:srgbClr val="00000A"/>
                          </a:solidFill>
                          <a:effectLst/>
                          <a:latin typeface="Calibri"/>
                        </a:rPr>
                        <a:t> Mesurer des grandeurs de manière directe ou indirecte. </a:t>
                      </a:r>
                    </a:p>
                  </a:txBody>
                  <a:tcPr marL="20195"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MSOST.1.6</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D5B4"/>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6</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9"/>
                  </a:ext>
                </a:extLst>
              </a:tr>
              <a:tr h="93684">
                <a:tc vMerge="1">
                  <a:txBody>
                    <a:bodyPr/>
                    <a:lstStyle/>
                    <a:p>
                      <a:endParaRPr lang="fr-FR"/>
                    </a:p>
                  </a:txBody>
                  <a:tcPr/>
                </a:tc>
                <a:tc>
                  <a:txBody>
                    <a:bodyPr/>
                    <a:lstStyle/>
                    <a:p>
                      <a:pPr algn="ctr" fontAlgn="t"/>
                      <a:r>
                        <a:rPr lang="fr-FR" sz="300" b="0" i="0" u="none" strike="noStrike">
                          <a:solidFill>
                            <a:srgbClr val="000000"/>
                          </a:solidFill>
                          <a:effectLst/>
                          <a:latin typeface="Calibri"/>
                        </a:rPr>
                        <a:t>CT 1.3</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t"/>
                      <a:r>
                        <a:rPr lang="fr-FR" sz="300" b="0" i="0" u="none" strike="noStrike">
                          <a:solidFill>
                            <a:srgbClr val="00000A"/>
                          </a:solidFill>
                          <a:effectLst/>
                          <a:latin typeface="Calibri"/>
                        </a:rPr>
                        <a:t>Rechercher des solutions techniques à un problème posé, expliciter ses choix et les communiquer en argumentant. </a:t>
                      </a:r>
                    </a:p>
                  </a:txBody>
                  <a:tcPr marL="20195"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ctr" fontAlgn="ctr"/>
                      <a:r>
                        <a:rPr lang="fr-FR" sz="200" b="0" i="0" u="none" strike="noStrike">
                          <a:solidFill>
                            <a:srgbClr val="000000"/>
                          </a:solidFill>
                          <a:effectLst/>
                          <a:latin typeface="Calibri"/>
                        </a:rPr>
                        <a:t>DIC.1.5</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3</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0"/>
                  </a:ext>
                </a:extLst>
              </a:tr>
              <a:tr h="47964">
                <a:tc vMerge="1">
                  <a:txBody>
                    <a:bodyPr/>
                    <a:lstStyle/>
                    <a:p>
                      <a:endParaRPr lang="fr-FR"/>
                    </a:p>
                  </a:txBody>
                  <a:tcPr/>
                </a:tc>
                <a:tc>
                  <a:txBody>
                    <a:bodyPr/>
                    <a:lstStyle/>
                    <a:p>
                      <a:pPr algn="ctr" fontAlgn="t"/>
                      <a:r>
                        <a:rPr lang="fr-FR" sz="300" b="0" i="0" u="none" strike="noStrike">
                          <a:solidFill>
                            <a:srgbClr val="000000"/>
                          </a:solidFill>
                          <a:effectLst/>
                          <a:latin typeface="Calibri"/>
                        </a:rPr>
                        <a:t>CT 1.4</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300" b="0" i="0" u="none" strike="noStrike">
                          <a:solidFill>
                            <a:srgbClr val="00000A"/>
                          </a:solidFill>
                          <a:effectLst/>
                          <a:latin typeface="Calibri"/>
                        </a:rPr>
                        <a:t>Participer à l’organisation et au déroulement de projets.</a:t>
                      </a:r>
                    </a:p>
                  </a:txBody>
                  <a:tcPr marL="20195"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DIC.1.4</a:t>
                      </a:r>
                    </a:p>
                  </a:txBody>
                  <a:tcPr marL="2244" marR="2244" marT="2244"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5</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1"/>
                  </a:ext>
                </a:extLst>
              </a:tr>
              <a:tr h="47964">
                <a:tc rowSpan="8">
                  <a:txBody>
                    <a:bodyPr/>
                    <a:lstStyle/>
                    <a:p>
                      <a:pPr algn="ctr" fontAlgn="t"/>
                      <a:r>
                        <a:rPr lang="fr-FR" sz="300" b="1" i="0" u="none" strike="noStrike">
                          <a:solidFill>
                            <a:srgbClr val="000000"/>
                          </a:solidFill>
                          <a:effectLst/>
                          <a:latin typeface="Calibri"/>
                        </a:rPr>
                        <a:t>4 - les systèmes naturels et les systèmes techniques</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AEEF3"/>
                    </a:solidFill>
                  </a:tcPr>
                </a:tc>
                <a:tc>
                  <a:txBody>
                    <a:bodyPr/>
                    <a:lstStyle/>
                    <a:p>
                      <a:pPr algn="r" fontAlgn="t"/>
                      <a:r>
                        <a:rPr lang="fr-FR" sz="300" b="1" i="0" u="none" strike="noStrike">
                          <a:solidFill>
                            <a:srgbClr val="000000"/>
                          </a:solidFill>
                          <a:effectLst/>
                          <a:latin typeface="Calibri"/>
                        </a:rPr>
                        <a:t>2</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solidFill>
                      <a:srgbClr val="DAEEF3"/>
                    </a:solidFill>
                  </a:tcPr>
                </a:tc>
                <a:tc>
                  <a:txBody>
                    <a:bodyPr/>
                    <a:lstStyle/>
                    <a:p>
                      <a:pPr algn="l" fontAlgn="t"/>
                      <a:r>
                        <a:rPr lang="fr-FR" sz="300" b="1" i="0" u="none" strike="noStrike">
                          <a:solidFill>
                            <a:srgbClr val="000000"/>
                          </a:solidFill>
                          <a:effectLst/>
                          <a:latin typeface="Calibri"/>
                        </a:rPr>
                        <a:t>Concevoir, créer, réaliser</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solidFill>
                      <a:srgbClr val="DAEEF3"/>
                    </a:solidFill>
                  </a:tcPr>
                </a:tc>
                <a:tc gridSpan="35">
                  <a:txBody>
                    <a:bodyPr/>
                    <a:lstStyle/>
                    <a:p>
                      <a:pPr algn="ctr" fontAlgn="t"/>
                      <a:r>
                        <a:rPr lang="fr-FR" sz="200" b="1" i="0" u="none" strike="noStrike">
                          <a:solidFill>
                            <a:srgbClr val="000000"/>
                          </a:solidFill>
                          <a:effectLst/>
                          <a:latin typeface="Calibri"/>
                        </a:rPr>
                        <a:t> </a:t>
                      </a:r>
                    </a:p>
                  </a:txBody>
                  <a:tcPr marL="2244" marR="2244" marT="2244"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12"/>
                  </a:ext>
                </a:extLst>
              </a:tr>
              <a:tr h="134634">
                <a:tc vMerge="1">
                  <a:txBody>
                    <a:bodyPr/>
                    <a:lstStyle/>
                    <a:p>
                      <a:endParaRPr lang="fr-FR"/>
                    </a:p>
                  </a:txBody>
                  <a:tcPr/>
                </a:tc>
                <a:tc>
                  <a:txBody>
                    <a:bodyPr/>
                    <a:lstStyle/>
                    <a:p>
                      <a:pPr algn="ctr" fontAlgn="t"/>
                      <a:r>
                        <a:rPr lang="fr-FR" sz="300" b="0" i="0" u="none" strike="noStrike">
                          <a:solidFill>
                            <a:srgbClr val="000000"/>
                          </a:solidFill>
                          <a:effectLst/>
                          <a:latin typeface="Calibri"/>
                        </a:rPr>
                        <a:t>CT 2.1</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t"/>
                      <a:r>
                        <a:rPr lang="fr-FR" sz="300" b="0" i="0" u="none" strike="noStrike">
                          <a:solidFill>
                            <a:srgbClr val="000000"/>
                          </a:solidFill>
                          <a:effectLst/>
                          <a:latin typeface="Calibri"/>
                        </a:rPr>
                        <a:t>Identifier un besoin et énoncer un problème technique, identifier les conditions, contraintes (normes et règlements) et ressources correspondantes.</a:t>
                      </a:r>
                    </a:p>
                  </a:txBody>
                  <a:tcPr marL="20195"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ctr" fontAlgn="ctr"/>
                      <a:r>
                        <a:rPr lang="fr-FR" sz="200" b="0" i="0" u="none" strike="noStrike">
                          <a:solidFill>
                            <a:srgbClr val="000000"/>
                          </a:solidFill>
                          <a:effectLst/>
                          <a:latin typeface="Calibri"/>
                        </a:rPr>
                        <a:t>DIC.1.1       DIC.1.2</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2</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3"/>
                  </a:ext>
                </a:extLst>
              </a:tr>
              <a:tr h="139404">
                <a:tc vMerge="1">
                  <a:txBody>
                    <a:bodyPr/>
                    <a:lstStyle/>
                    <a:p>
                      <a:endParaRPr lang="fr-FR"/>
                    </a:p>
                  </a:txBody>
                  <a:tcPr/>
                </a:tc>
                <a:tc>
                  <a:txBody>
                    <a:bodyPr/>
                    <a:lstStyle/>
                    <a:p>
                      <a:pPr algn="ctr" fontAlgn="t"/>
                      <a:r>
                        <a:rPr lang="fr-FR" sz="300" b="0" i="0" u="none" strike="noStrike">
                          <a:solidFill>
                            <a:srgbClr val="000000"/>
                          </a:solidFill>
                          <a:effectLst/>
                          <a:latin typeface="Calibri"/>
                        </a:rPr>
                        <a:t>CT 2.2</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t"/>
                      <a:r>
                        <a:rPr lang="fr-FR" sz="300" b="0" i="0" u="none" strike="noStrike">
                          <a:solidFill>
                            <a:srgbClr val="000000"/>
                          </a:solidFill>
                          <a:effectLst/>
                          <a:latin typeface="Calibri"/>
                        </a:rPr>
                        <a:t> Identifier le(s) matériau(x), les flux d’énergie et d’information dans le cadre d’une production technique sur un objet et décrire les transformations qui s’opèrent.</a:t>
                      </a:r>
                    </a:p>
                  </a:txBody>
                  <a:tcPr marL="20195"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MSOST.1.4</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D5B4"/>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3</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4"/>
                  </a:ext>
                </a:extLst>
              </a:tr>
              <a:tr h="47964">
                <a:tc vMerge="1">
                  <a:txBody>
                    <a:bodyPr/>
                    <a:lstStyle/>
                    <a:p>
                      <a:endParaRPr lang="fr-FR"/>
                    </a:p>
                  </a:txBody>
                  <a:tcPr/>
                </a:tc>
                <a:tc>
                  <a:txBody>
                    <a:bodyPr/>
                    <a:lstStyle/>
                    <a:p>
                      <a:pPr algn="ctr" fontAlgn="t"/>
                      <a:r>
                        <a:rPr lang="fr-FR" sz="300" b="0" i="0" u="none" strike="noStrike">
                          <a:solidFill>
                            <a:srgbClr val="000000"/>
                          </a:solidFill>
                          <a:effectLst/>
                          <a:latin typeface="Calibri"/>
                        </a:rPr>
                        <a:t>CT 2.3</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t"/>
                      <a:r>
                        <a:rPr lang="fr-FR" sz="300" b="0" i="0" u="none" strike="noStrike">
                          <a:solidFill>
                            <a:srgbClr val="000000"/>
                          </a:solidFill>
                          <a:effectLst/>
                          <a:latin typeface="Calibri"/>
                        </a:rPr>
                        <a:t> S’approprier un cahier des charges.</a:t>
                      </a:r>
                    </a:p>
                  </a:txBody>
                  <a:tcPr marL="20195"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ctr" fontAlgn="ctr"/>
                      <a:r>
                        <a:rPr lang="fr-FR" sz="200" b="0" i="0" u="none" strike="noStrike">
                          <a:solidFill>
                            <a:srgbClr val="000000"/>
                          </a:solidFill>
                          <a:effectLst/>
                          <a:latin typeface="Calibri"/>
                        </a:rPr>
                        <a:t>DIC.1.2</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3</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5"/>
                  </a:ext>
                </a:extLst>
              </a:tr>
              <a:tr h="47964">
                <a:tc vMerge="1">
                  <a:txBody>
                    <a:bodyPr/>
                    <a:lstStyle/>
                    <a:p>
                      <a:endParaRPr lang="fr-FR"/>
                    </a:p>
                  </a:txBody>
                  <a:tcPr/>
                </a:tc>
                <a:tc>
                  <a:txBody>
                    <a:bodyPr/>
                    <a:lstStyle/>
                    <a:p>
                      <a:pPr algn="ctr" fontAlgn="t"/>
                      <a:r>
                        <a:rPr lang="fr-FR" sz="300" b="0" i="0" u="none" strike="noStrike">
                          <a:solidFill>
                            <a:srgbClr val="000000"/>
                          </a:solidFill>
                          <a:effectLst/>
                          <a:latin typeface="Calibri"/>
                        </a:rPr>
                        <a:t>CT 2.4</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t"/>
                      <a:r>
                        <a:rPr lang="fr-FR" sz="300" b="0" i="0" u="none" strike="noStrike">
                          <a:solidFill>
                            <a:srgbClr val="000000"/>
                          </a:solidFill>
                          <a:effectLst/>
                          <a:latin typeface="Calibri"/>
                        </a:rPr>
                        <a:t>Associer des solutions techniques à des fonctions.</a:t>
                      </a:r>
                    </a:p>
                  </a:txBody>
                  <a:tcPr marL="20195"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MSOST.1.2</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D5B4"/>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5</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6"/>
                  </a:ext>
                </a:extLst>
              </a:tr>
              <a:tr h="47964">
                <a:tc vMerge="1">
                  <a:txBody>
                    <a:bodyPr/>
                    <a:lstStyle/>
                    <a:p>
                      <a:endParaRPr lang="fr-FR"/>
                    </a:p>
                  </a:txBody>
                  <a:tcPr/>
                </a:tc>
                <a:tc>
                  <a:txBody>
                    <a:bodyPr/>
                    <a:lstStyle/>
                    <a:p>
                      <a:pPr algn="ctr" fontAlgn="t"/>
                      <a:r>
                        <a:rPr lang="fr-FR" sz="300" b="0" i="0" u="none" strike="noStrike">
                          <a:solidFill>
                            <a:srgbClr val="000000"/>
                          </a:solidFill>
                          <a:effectLst/>
                          <a:latin typeface="Calibri"/>
                        </a:rPr>
                        <a:t>CT 2.5</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t"/>
                      <a:r>
                        <a:rPr lang="fr-FR" sz="300" b="0" i="0" u="none" strike="noStrike">
                          <a:solidFill>
                            <a:srgbClr val="000000"/>
                          </a:solidFill>
                          <a:effectLst/>
                          <a:latin typeface="Calibri"/>
                        </a:rPr>
                        <a:t> Imaginer des solutions en réponse au besoin.</a:t>
                      </a:r>
                    </a:p>
                  </a:txBody>
                  <a:tcPr marL="20195"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ctr" fontAlgn="ctr"/>
                      <a:r>
                        <a:rPr lang="fr-FR" sz="200" b="0" i="0" u="none" strike="noStrike">
                          <a:solidFill>
                            <a:srgbClr val="000000"/>
                          </a:solidFill>
                          <a:effectLst/>
                          <a:latin typeface="Calibri"/>
                        </a:rPr>
                        <a:t>DIC.1.5</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5</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7"/>
                  </a:ext>
                </a:extLst>
              </a:tr>
              <a:tr h="93684">
                <a:tc vMerge="1">
                  <a:txBody>
                    <a:bodyPr/>
                    <a:lstStyle/>
                    <a:p>
                      <a:endParaRPr lang="fr-FR"/>
                    </a:p>
                  </a:txBody>
                  <a:tcPr/>
                </a:tc>
                <a:tc>
                  <a:txBody>
                    <a:bodyPr/>
                    <a:lstStyle/>
                    <a:p>
                      <a:pPr algn="ctr" fontAlgn="t"/>
                      <a:r>
                        <a:rPr lang="fr-FR" sz="300" b="0" i="0" u="none" strike="noStrike">
                          <a:solidFill>
                            <a:srgbClr val="000000"/>
                          </a:solidFill>
                          <a:effectLst/>
                          <a:latin typeface="Calibri"/>
                        </a:rPr>
                        <a:t>CT 2.6</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t"/>
                      <a:r>
                        <a:rPr lang="fr-FR" sz="300" b="0" i="0" u="none" strike="noStrike">
                          <a:solidFill>
                            <a:srgbClr val="000000"/>
                          </a:solidFill>
                          <a:effectLst/>
                          <a:latin typeface="Calibri"/>
                        </a:rPr>
                        <a:t>Réaliser, de manière collaborative, le prototype de tout ou partie d’un objet pour valider une solution.</a:t>
                      </a:r>
                    </a:p>
                  </a:txBody>
                  <a:tcPr marL="20195"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ctr" fontAlgn="ctr"/>
                      <a:r>
                        <a:rPr lang="fr-FR" sz="200" b="0" i="0" u="none" strike="noStrike">
                          <a:solidFill>
                            <a:srgbClr val="000000"/>
                          </a:solidFill>
                          <a:effectLst/>
                          <a:latin typeface="Calibri"/>
                        </a:rPr>
                        <a:t>DIC.2.1</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MSOST.1.1</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D5B4"/>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2</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8"/>
                  </a:ext>
                </a:extLst>
              </a:tr>
              <a:tr h="92000">
                <a:tc vMerge="1">
                  <a:txBody>
                    <a:bodyPr/>
                    <a:lstStyle/>
                    <a:p>
                      <a:endParaRPr lang="fr-FR"/>
                    </a:p>
                  </a:txBody>
                  <a:tcPr/>
                </a:tc>
                <a:tc>
                  <a:txBody>
                    <a:bodyPr/>
                    <a:lstStyle/>
                    <a:p>
                      <a:pPr algn="ctr" fontAlgn="t"/>
                      <a:r>
                        <a:rPr lang="fr-FR" sz="300" b="0" i="0" u="none" strike="noStrike">
                          <a:solidFill>
                            <a:srgbClr val="000000"/>
                          </a:solidFill>
                          <a:effectLst/>
                          <a:latin typeface="Calibri"/>
                        </a:rPr>
                        <a:t>CT 2.7</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300" b="0" i="0" u="none" strike="noStrike">
                          <a:solidFill>
                            <a:srgbClr val="000000"/>
                          </a:solidFill>
                          <a:effectLst/>
                          <a:latin typeface="Calibri"/>
                        </a:rPr>
                        <a:t> Imaginer, concevoir et programmer des applications informatiques nomades.</a:t>
                      </a:r>
                    </a:p>
                  </a:txBody>
                  <a:tcPr marL="20195"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DIC.1.5</a:t>
                      </a:r>
                    </a:p>
                  </a:txBody>
                  <a:tcPr marL="2244" marR="2244" marT="2244"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IP.2.2</a:t>
                      </a:r>
                    </a:p>
                  </a:txBody>
                  <a:tcPr marL="2244" marR="2244" marT="2244"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ctr"/>
                      <a:r>
                        <a:rPr lang="fr-FR" sz="200" b="0" i="0" u="none" strike="noStrike">
                          <a:solidFill>
                            <a:srgbClr val="000000"/>
                          </a:solidFill>
                          <a:effectLst/>
                          <a:latin typeface="Calibri"/>
                        </a:rPr>
                        <a:t>2</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9"/>
                  </a:ext>
                </a:extLst>
              </a:tr>
              <a:tr h="47964">
                <a:tc rowSpan="4">
                  <a:txBody>
                    <a:bodyPr/>
                    <a:lstStyle/>
                    <a:p>
                      <a:pPr algn="ctr" fontAlgn="t"/>
                      <a:r>
                        <a:rPr lang="fr-FR" sz="300" b="1" i="0" u="none" strike="noStrike">
                          <a:solidFill>
                            <a:srgbClr val="000000"/>
                          </a:solidFill>
                          <a:effectLst/>
                          <a:latin typeface="Calibri"/>
                        </a:rPr>
                        <a:t>2 - les méthodes et outils pour apprendre</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AEEF3"/>
                    </a:solidFill>
                  </a:tcPr>
                </a:tc>
                <a:tc>
                  <a:txBody>
                    <a:bodyPr/>
                    <a:lstStyle/>
                    <a:p>
                      <a:pPr algn="r" fontAlgn="t"/>
                      <a:r>
                        <a:rPr lang="fr-FR" sz="300" b="1" i="0" u="none" strike="noStrike">
                          <a:solidFill>
                            <a:srgbClr val="000000"/>
                          </a:solidFill>
                          <a:effectLst/>
                          <a:latin typeface="Calibri"/>
                        </a:rPr>
                        <a:t>3</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solidFill>
                      <a:srgbClr val="DAEEF3"/>
                    </a:solidFill>
                  </a:tcPr>
                </a:tc>
                <a:tc>
                  <a:txBody>
                    <a:bodyPr/>
                    <a:lstStyle/>
                    <a:p>
                      <a:pPr algn="l" fontAlgn="t"/>
                      <a:r>
                        <a:rPr lang="fr-FR" sz="300" b="1" i="0" u="none" strike="noStrike">
                          <a:solidFill>
                            <a:srgbClr val="000000"/>
                          </a:solidFill>
                          <a:effectLst/>
                          <a:latin typeface="Calibri"/>
                        </a:rPr>
                        <a:t>S’approprier des outils et des méthodes</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solidFill>
                      <a:srgbClr val="DAEEF3"/>
                    </a:solidFill>
                  </a:tcPr>
                </a:tc>
                <a:tc gridSpan="35">
                  <a:txBody>
                    <a:bodyPr/>
                    <a:lstStyle/>
                    <a:p>
                      <a:pPr algn="ctr" fontAlgn="t"/>
                      <a:r>
                        <a:rPr lang="fr-FR" sz="200" b="1" i="0" u="none" strike="noStrike">
                          <a:solidFill>
                            <a:srgbClr val="000000"/>
                          </a:solidFill>
                          <a:effectLst/>
                          <a:latin typeface="Calibri"/>
                        </a:rPr>
                        <a:t> </a:t>
                      </a:r>
                    </a:p>
                  </a:txBody>
                  <a:tcPr marL="2244" marR="2244" marT="2244"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20"/>
                  </a:ext>
                </a:extLst>
              </a:tr>
              <a:tr h="134634">
                <a:tc vMerge="1">
                  <a:txBody>
                    <a:bodyPr/>
                    <a:lstStyle/>
                    <a:p>
                      <a:endParaRPr lang="fr-FR"/>
                    </a:p>
                  </a:txBody>
                  <a:tcPr/>
                </a:tc>
                <a:tc>
                  <a:txBody>
                    <a:bodyPr/>
                    <a:lstStyle/>
                    <a:p>
                      <a:pPr algn="ctr" fontAlgn="t"/>
                      <a:r>
                        <a:rPr lang="fr-FR" sz="300" b="0" i="0" u="none" strike="noStrike">
                          <a:solidFill>
                            <a:srgbClr val="000000"/>
                          </a:solidFill>
                          <a:effectLst/>
                          <a:latin typeface="Calibri"/>
                        </a:rPr>
                        <a:t>CT 3.1</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t"/>
                      <a:r>
                        <a:rPr lang="fr-FR" sz="300" b="0" i="0" u="none" strike="noStrike">
                          <a:solidFill>
                            <a:srgbClr val="000000"/>
                          </a:solidFill>
                          <a:effectLst/>
                          <a:latin typeface="Calibri"/>
                        </a:rPr>
                        <a:t>Exprimer sa pensée à l’aide d’outils de description adaptés : croquis, schémas, graphes, diagrammes, tableaux (représentations non normées).</a:t>
                      </a:r>
                    </a:p>
                  </a:txBody>
                  <a:tcPr marL="20195"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OTSCIS.2.1</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2</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21"/>
                  </a:ext>
                </a:extLst>
              </a:tr>
              <a:tr h="120722">
                <a:tc vMerge="1">
                  <a:txBody>
                    <a:bodyPr/>
                    <a:lstStyle/>
                    <a:p>
                      <a:endParaRPr lang="fr-FR"/>
                    </a:p>
                  </a:txBody>
                  <a:tcPr/>
                </a:tc>
                <a:tc>
                  <a:txBody>
                    <a:bodyPr/>
                    <a:lstStyle/>
                    <a:p>
                      <a:pPr algn="ctr" fontAlgn="t"/>
                      <a:r>
                        <a:rPr lang="fr-FR" sz="300" b="0" i="0" u="none" strike="noStrike">
                          <a:solidFill>
                            <a:srgbClr val="000000"/>
                          </a:solidFill>
                          <a:effectLst/>
                          <a:latin typeface="Calibri"/>
                        </a:rPr>
                        <a:t>CT 3.2</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t"/>
                      <a:r>
                        <a:rPr lang="fr-FR" sz="300" b="0" i="0" u="none" strike="noStrike">
                          <a:solidFill>
                            <a:srgbClr val="000000"/>
                          </a:solidFill>
                          <a:effectLst/>
                          <a:latin typeface="Calibri"/>
                        </a:rPr>
                        <a:t>Traduire, à l’aide d’outils de représentation numérique, des choix de solutions sous forme de croquis, de dessins ou de schémas.</a:t>
                      </a:r>
                    </a:p>
                  </a:txBody>
                  <a:tcPr marL="20195"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ctr" fontAlgn="ctr"/>
                      <a:r>
                        <a:rPr lang="fr-FR" sz="200" b="0" i="0" u="none" strike="noStrike">
                          <a:solidFill>
                            <a:srgbClr val="000000"/>
                          </a:solidFill>
                          <a:effectLst/>
                          <a:latin typeface="Calibri"/>
                        </a:rPr>
                        <a:t>DIC.1.5</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fr-FR" sz="200" b="0" i="0" u="none" strike="noStrike">
                          <a:solidFill>
                            <a:srgbClr val="000000"/>
                          </a:solidFill>
                          <a:effectLst/>
                          <a:latin typeface="Calibri"/>
                        </a:rPr>
                        <a:t>OTSCIS.2.2</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3</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22"/>
                  </a:ext>
                </a:extLst>
              </a:tr>
              <a:tr h="93684">
                <a:tc vMerge="1">
                  <a:txBody>
                    <a:bodyPr/>
                    <a:lstStyle/>
                    <a:p>
                      <a:endParaRPr lang="fr-FR"/>
                    </a:p>
                  </a:txBody>
                  <a:tcPr/>
                </a:tc>
                <a:tc>
                  <a:txBody>
                    <a:bodyPr/>
                    <a:lstStyle/>
                    <a:p>
                      <a:pPr algn="ctr" fontAlgn="t"/>
                      <a:r>
                        <a:rPr lang="fr-FR" sz="300" b="0" i="0" u="none" strike="noStrike">
                          <a:solidFill>
                            <a:srgbClr val="000000"/>
                          </a:solidFill>
                          <a:effectLst/>
                          <a:latin typeface="Calibri"/>
                        </a:rPr>
                        <a:t>CT 3.3</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300" b="0" i="0" u="none" strike="noStrike">
                          <a:solidFill>
                            <a:srgbClr val="000000"/>
                          </a:solidFill>
                          <a:effectLst/>
                          <a:latin typeface="Calibri"/>
                        </a:rPr>
                        <a:t>Présenter à l’oral et à l’aide de supports numériques multimédia des solutions techniques au moment des revues de projet.</a:t>
                      </a:r>
                    </a:p>
                  </a:txBody>
                  <a:tcPr marL="20195"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solidFill>
                      <a:srgbClr val="DAEEF3"/>
                    </a:solidFill>
                  </a:tcPr>
                </a:tc>
                <a:tc>
                  <a:txBody>
                    <a:bodyPr/>
                    <a:lstStyle/>
                    <a:p>
                      <a:pPr algn="ctr" fontAlgn="ctr"/>
                      <a:r>
                        <a:rPr lang="fr-FR" sz="200" b="0" i="0" u="none" strike="noStrike">
                          <a:solidFill>
                            <a:srgbClr val="000000"/>
                          </a:solidFill>
                          <a:effectLst/>
                          <a:latin typeface="Calibri"/>
                        </a:rPr>
                        <a:t>DIC.1.7</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2</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23"/>
                  </a:ext>
                </a:extLst>
              </a:tr>
              <a:tr h="120722">
                <a:tc>
                  <a:txBody>
                    <a:bodyPr/>
                    <a:lstStyle/>
                    <a:p>
                      <a:pPr algn="ctr" fontAlgn="ctr"/>
                      <a:r>
                        <a:rPr lang="fr-FR" sz="300" b="1" i="0" u="none" strike="noStrike">
                          <a:solidFill>
                            <a:srgbClr val="000000"/>
                          </a:solidFill>
                          <a:effectLst/>
                          <a:latin typeface="Calibri"/>
                        </a:rPr>
                        <a:t>1 - les langages pour penser et communiquer</a:t>
                      </a:r>
                    </a:p>
                  </a:txBody>
                  <a:tcPr marL="2244" marR="2244" marT="2244"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solidFill>
                      <a:srgbClr val="DAEEF3"/>
                    </a:solidFill>
                  </a:tcPr>
                </a:tc>
                <a:tc>
                  <a:txBody>
                    <a:bodyPr/>
                    <a:lstStyle/>
                    <a:p>
                      <a:pPr algn="r" fontAlgn="t"/>
                      <a:r>
                        <a:rPr lang="fr-FR" sz="300" b="1" i="0" u="none" strike="noStrike">
                          <a:solidFill>
                            <a:srgbClr val="000000"/>
                          </a:solidFill>
                          <a:effectLst/>
                          <a:latin typeface="Calibri"/>
                        </a:rPr>
                        <a:t>4</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solidFill>
                      <a:srgbClr val="DAEEF3"/>
                    </a:solidFill>
                  </a:tcPr>
                </a:tc>
                <a:tc>
                  <a:txBody>
                    <a:bodyPr/>
                    <a:lstStyle/>
                    <a:p>
                      <a:pPr algn="l" fontAlgn="t"/>
                      <a:r>
                        <a:rPr lang="fr-FR" sz="300" b="1" i="0" u="none" strike="noStrike">
                          <a:solidFill>
                            <a:srgbClr val="000000"/>
                          </a:solidFill>
                          <a:effectLst/>
                          <a:latin typeface="Calibri"/>
                        </a:rPr>
                        <a:t>Pratiquer des langages </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solidFill>
                      <a:srgbClr val="DAEEF3"/>
                    </a:solidFill>
                  </a:tcPr>
                </a:tc>
                <a:tc>
                  <a:txBody>
                    <a:bodyPr/>
                    <a:lstStyle/>
                    <a:p>
                      <a:pPr algn="l" fontAlgn="b"/>
                      <a:r>
                        <a:rPr lang="fr-FR" sz="300" b="0" i="0" u="none" strike="noStrike">
                          <a:solidFill>
                            <a:srgbClr val="000000"/>
                          </a:solidFill>
                          <a:effectLst/>
                          <a:latin typeface="Calibri"/>
                        </a:rPr>
                        <a:t> </a:t>
                      </a:r>
                    </a:p>
                  </a:txBody>
                  <a:tcPr marL="2244" marR="2244" marT="2244"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ctr"/>
                      <a:r>
                        <a:rPr lang="fr-FR" sz="200" b="0" i="0" u="none" strike="noStrike">
                          <a:solidFill>
                            <a:srgbClr val="000000"/>
                          </a:solidFill>
                          <a:effectLst/>
                          <a:latin typeface="Calibri"/>
                        </a:rPr>
                        <a:t> </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extLst>
                  <a:ext uri="{0D108BD9-81ED-4DB2-BD59-A6C34878D82A}">
                    <a16:rowId xmlns:a16="http://schemas.microsoft.com/office/drawing/2014/main" val="10024"/>
                  </a:ext>
                </a:extLst>
              </a:tr>
              <a:tr h="93684">
                <a:tc>
                  <a:txBody>
                    <a:bodyPr/>
                    <a:lstStyle/>
                    <a:p>
                      <a:pPr algn="l" fontAlgn="ctr"/>
                      <a:r>
                        <a:rPr lang="fr-FR" sz="300" b="0" i="0" u="none" strike="noStrike">
                          <a:solidFill>
                            <a:srgbClr val="000000"/>
                          </a:solidFill>
                          <a:effectLst/>
                          <a:latin typeface="Calibri"/>
                        </a:rPr>
                        <a:t> </a:t>
                      </a:r>
                    </a:p>
                  </a:txBody>
                  <a:tcPr marL="2244" marR="2244" marT="2244"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ctr" fontAlgn="ctr"/>
                      <a:r>
                        <a:rPr lang="fr-FR" sz="300" b="0" i="0" u="none" strike="noStrike">
                          <a:solidFill>
                            <a:srgbClr val="000000"/>
                          </a:solidFill>
                          <a:effectLst/>
                          <a:latin typeface="Calibri"/>
                        </a:rPr>
                        <a:t>CT 4.1</a:t>
                      </a:r>
                    </a:p>
                  </a:txBody>
                  <a:tcPr marL="2244" marR="2244" marT="2244"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t"/>
                      <a:r>
                        <a:rPr lang="fr-FR" sz="300" b="0" i="0" u="none" strike="noStrike">
                          <a:solidFill>
                            <a:srgbClr val="000000"/>
                          </a:solidFill>
                          <a:effectLst/>
                          <a:latin typeface="Calibri"/>
                        </a:rPr>
                        <a:t>Décrire, en utilisant les outils et langages de descriptions adaptés, la structure et le comportement des objets.</a:t>
                      </a:r>
                    </a:p>
                  </a:txBody>
                  <a:tcPr marL="20195"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OTSCIS.1.4</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ctr"/>
                      <a:r>
                        <a:rPr lang="fr-FR" sz="200" b="0" i="0" u="none" strike="noStrike">
                          <a:solidFill>
                            <a:srgbClr val="000000"/>
                          </a:solidFill>
                          <a:effectLst/>
                          <a:latin typeface="Calibri"/>
                        </a:rPr>
                        <a:t>MSOST.1.5</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D5B4"/>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2</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25"/>
                  </a:ext>
                </a:extLst>
              </a:tr>
              <a:tr h="93684">
                <a:tc>
                  <a:txBody>
                    <a:bodyPr/>
                    <a:lstStyle/>
                    <a:p>
                      <a:pPr algn="ctr" fontAlgn="ctr"/>
                      <a:r>
                        <a:rPr lang="fr-FR" sz="300" b="0" i="0" u="none" strike="noStrike">
                          <a:solidFill>
                            <a:srgbClr val="000000"/>
                          </a:solidFill>
                          <a:effectLst/>
                          <a:latin typeface="Calibri"/>
                        </a:rPr>
                        <a:t> </a:t>
                      </a:r>
                    </a:p>
                  </a:txBody>
                  <a:tcPr marL="2244" marR="2244" marT="2244"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solidFill>
                      <a:srgbClr val="DAEEF3"/>
                    </a:solidFill>
                  </a:tcPr>
                </a:tc>
                <a:tc>
                  <a:txBody>
                    <a:bodyPr/>
                    <a:lstStyle/>
                    <a:p>
                      <a:pPr algn="ctr" fontAlgn="ctr"/>
                      <a:r>
                        <a:rPr lang="fr-FR" sz="300" b="0" i="0" u="none" strike="noStrike">
                          <a:solidFill>
                            <a:srgbClr val="000000"/>
                          </a:solidFill>
                          <a:effectLst/>
                          <a:latin typeface="Calibri"/>
                        </a:rPr>
                        <a:t>CT 4.2</a:t>
                      </a:r>
                    </a:p>
                  </a:txBody>
                  <a:tcPr marL="2244" marR="2244" marT="2244"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300" b="0" i="0" u="none" strike="noStrike">
                          <a:solidFill>
                            <a:srgbClr val="000000"/>
                          </a:solidFill>
                          <a:effectLst/>
                          <a:latin typeface="Calibri"/>
                        </a:rPr>
                        <a:t>Appliquer les principes élémentaires de l’algorithmique et du codage à la résolution d’un problème simple.</a:t>
                      </a:r>
                    </a:p>
                  </a:txBody>
                  <a:tcPr marL="20195"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solidFill>
                      <a:srgbClr val="DAEEF3"/>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IP.2.3</a:t>
                      </a:r>
                    </a:p>
                  </a:txBody>
                  <a:tcPr marL="2244" marR="2244" marT="2244"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ctr"/>
                      <a:r>
                        <a:rPr lang="fr-FR" sz="200" b="0" i="0" u="none" strike="noStrike">
                          <a:solidFill>
                            <a:srgbClr val="000000"/>
                          </a:solidFill>
                          <a:effectLst/>
                          <a:latin typeface="Calibri"/>
                        </a:rPr>
                        <a:t>3</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26"/>
                  </a:ext>
                </a:extLst>
              </a:tr>
              <a:tr h="47964">
                <a:tc rowSpan="6">
                  <a:txBody>
                    <a:bodyPr/>
                    <a:lstStyle/>
                    <a:p>
                      <a:pPr algn="ctr" fontAlgn="t"/>
                      <a:r>
                        <a:rPr lang="fr-FR" sz="300" b="1" i="0" u="none" strike="noStrike">
                          <a:solidFill>
                            <a:srgbClr val="000000"/>
                          </a:solidFill>
                          <a:effectLst/>
                          <a:latin typeface="Calibri"/>
                        </a:rPr>
                        <a:t>2 - les méthodes et outils pour apprendre</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AEEF3"/>
                    </a:solidFill>
                  </a:tcPr>
                </a:tc>
                <a:tc>
                  <a:txBody>
                    <a:bodyPr/>
                    <a:lstStyle/>
                    <a:p>
                      <a:pPr algn="r" fontAlgn="t"/>
                      <a:r>
                        <a:rPr lang="fr-FR" sz="300" b="1" i="0" u="none" strike="noStrike">
                          <a:solidFill>
                            <a:srgbClr val="000000"/>
                          </a:solidFill>
                          <a:effectLst/>
                          <a:latin typeface="Calibri"/>
                        </a:rPr>
                        <a:t>5</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solidFill>
                      <a:srgbClr val="DAEEF3"/>
                    </a:solidFill>
                  </a:tcPr>
                </a:tc>
                <a:tc>
                  <a:txBody>
                    <a:bodyPr/>
                    <a:lstStyle/>
                    <a:p>
                      <a:pPr algn="l" fontAlgn="t"/>
                      <a:r>
                        <a:rPr lang="fr-FR" sz="300" b="1" i="0" u="none" strike="noStrike">
                          <a:solidFill>
                            <a:srgbClr val="000000"/>
                          </a:solidFill>
                          <a:effectLst/>
                          <a:latin typeface="Calibri"/>
                        </a:rPr>
                        <a:t>Mobiliser des outils numériques</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solidFill>
                      <a:srgbClr val="DAEEF3"/>
                    </a:solidFill>
                  </a:tcPr>
                </a:tc>
                <a:tc gridSpan="35">
                  <a:txBody>
                    <a:bodyPr/>
                    <a:lstStyle/>
                    <a:p>
                      <a:pPr algn="ctr" fontAlgn="t"/>
                      <a:r>
                        <a:rPr lang="fr-FR" sz="200" b="1" i="0" u="none" strike="noStrike">
                          <a:solidFill>
                            <a:srgbClr val="000000"/>
                          </a:solidFill>
                          <a:effectLst/>
                          <a:latin typeface="Calibri"/>
                        </a:rPr>
                        <a:t> </a:t>
                      </a:r>
                    </a:p>
                  </a:txBody>
                  <a:tcPr marL="2244" marR="2244" marT="2244"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27"/>
                  </a:ext>
                </a:extLst>
              </a:tr>
              <a:tr h="81229">
                <a:tc vMerge="1">
                  <a:txBody>
                    <a:bodyPr/>
                    <a:lstStyle/>
                    <a:p>
                      <a:endParaRPr lang="fr-FR"/>
                    </a:p>
                  </a:txBody>
                  <a:tcPr/>
                </a:tc>
                <a:tc>
                  <a:txBody>
                    <a:bodyPr/>
                    <a:lstStyle/>
                    <a:p>
                      <a:pPr algn="ctr" fontAlgn="t"/>
                      <a:r>
                        <a:rPr lang="fr-FR" sz="300" b="0" i="0" u="none" strike="noStrike">
                          <a:solidFill>
                            <a:srgbClr val="000000"/>
                          </a:solidFill>
                          <a:effectLst/>
                          <a:latin typeface="Calibri"/>
                        </a:rPr>
                        <a:t>CT 5.1</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t"/>
                      <a:r>
                        <a:rPr lang="fr-FR" sz="300" b="0" i="0" u="none" strike="noStrike">
                          <a:solidFill>
                            <a:srgbClr val="000000"/>
                          </a:solidFill>
                          <a:effectLst/>
                          <a:latin typeface="Calibri"/>
                        </a:rPr>
                        <a:t>Simuler numériquement la structure et/ou le comportement d’un objet.</a:t>
                      </a:r>
                    </a:p>
                  </a:txBody>
                  <a:tcPr marL="20195"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MSOST.2.2</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D5B4"/>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2</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28"/>
                  </a:ext>
                </a:extLst>
              </a:tr>
              <a:tr h="47964">
                <a:tc vMerge="1">
                  <a:txBody>
                    <a:bodyPr/>
                    <a:lstStyle/>
                    <a:p>
                      <a:endParaRPr lang="fr-FR"/>
                    </a:p>
                  </a:txBody>
                  <a:tcPr/>
                </a:tc>
                <a:tc>
                  <a:txBody>
                    <a:bodyPr/>
                    <a:lstStyle/>
                    <a:p>
                      <a:pPr algn="ctr" fontAlgn="t"/>
                      <a:r>
                        <a:rPr lang="fr-FR" sz="300" b="0" i="0" u="none" strike="noStrike">
                          <a:solidFill>
                            <a:srgbClr val="000000"/>
                          </a:solidFill>
                          <a:effectLst/>
                          <a:latin typeface="Calibri"/>
                        </a:rPr>
                        <a:t>CT 5.2</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t"/>
                      <a:r>
                        <a:rPr lang="fr-FR" sz="300" b="0" i="0" u="none" strike="noStrike">
                          <a:solidFill>
                            <a:srgbClr val="000000"/>
                          </a:solidFill>
                          <a:effectLst/>
                          <a:latin typeface="Calibri"/>
                        </a:rPr>
                        <a:t>Organiser, structurer et stocker des ressources numériques.</a:t>
                      </a:r>
                    </a:p>
                  </a:txBody>
                  <a:tcPr marL="20195"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ctr" fontAlgn="ctr"/>
                      <a:r>
                        <a:rPr lang="fr-FR" sz="200" b="0" i="0" u="none" strike="noStrike">
                          <a:solidFill>
                            <a:srgbClr val="000000"/>
                          </a:solidFill>
                          <a:effectLst/>
                          <a:latin typeface="Calibri"/>
                        </a:rPr>
                        <a:t>DIC.1.6</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2</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29"/>
                  </a:ext>
                </a:extLst>
              </a:tr>
              <a:tr h="81229">
                <a:tc vMerge="1">
                  <a:txBody>
                    <a:bodyPr/>
                    <a:lstStyle/>
                    <a:p>
                      <a:endParaRPr lang="fr-FR"/>
                    </a:p>
                  </a:txBody>
                  <a:tcPr/>
                </a:tc>
                <a:tc>
                  <a:txBody>
                    <a:bodyPr/>
                    <a:lstStyle/>
                    <a:p>
                      <a:pPr algn="ctr" fontAlgn="t"/>
                      <a:r>
                        <a:rPr lang="fr-FR" sz="300" b="0" i="0" u="none" strike="noStrike">
                          <a:solidFill>
                            <a:srgbClr val="000000"/>
                          </a:solidFill>
                          <a:effectLst/>
                          <a:latin typeface="Calibri"/>
                        </a:rPr>
                        <a:t>CT 5.3</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t"/>
                      <a:r>
                        <a:rPr lang="fr-FR" sz="300" b="0" i="0" u="none" strike="noStrike">
                          <a:solidFill>
                            <a:srgbClr val="000000"/>
                          </a:solidFill>
                          <a:effectLst/>
                          <a:latin typeface="Calibri"/>
                        </a:rPr>
                        <a:t>Lire, utiliser et produire des représentations numériques d’objets.</a:t>
                      </a:r>
                    </a:p>
                  </a:txBody>
                  <a:tcPr marL="20195"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OTSCIS.2.2</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2</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30"/>
                  </a:ext>
                </a:extLst>
              </a:tr>
              <a:tr h="47964">
                <a:tc vMerge="1">
                  <a:txBody>
                    <a:bodyPr/>
                    <a:lstStyle/>
                    <a:p>
                      <a:endParaRPr lang="fr-FR"/>
                    </a:p>
                  </a:txBody>
                  <a:tcPr/>
                </a:tc>
                <a:tc>
                  <a:txBody>
                    <a:bodyPr/>
                    <a:lstStyle/>
                    <a:p>
                      <a:pPr algn="ctr" fontAlgn="t"/>
                      <a:r>
                        <a:rPr lang="fr-FR" sz="300" b="0" i="0" u="none" strike="noStrike">
                          <a:solidFill>
                            <a:srgbClr val="000000"/>
                          </a:solidFill>
                          <a:effectLst/>
                          <a:latin typeface="Calibri"/>
                        </a:rPr>
                        <a:t>CT 5.4</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t"/>
                      <a:r>
                        <a:rPr lang="fr-FR" sz="300" b="0" i="0" u="none" strike="noStrike">
                          <a:solidFill>
                            <a:srgbClr val="000000"/>
                          </a:solidFill>
                          <a:effectLst/>
                          <a:latin typeface="Calibri"/>
                        </a:rPr>
                        <a:t>Piloter un système connecté localement ou à distance.</a:t>
                      </a:r>
                    </a:p>
                  </a:txBody>
                  <a:tcPr marL="20195"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IP.2.2</a:t>
                      </a:r>
                    </a:p>
                  </a:txBody>
                  <a:tcPr marL="2244" marR="2244" marT="2244"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ctr"/>
                      <a:r>
                        <a:rPr lang="fr-FR" sz="200" b="0" i="0" u="none" strike="noStrike">
                          <a:solidFill>
                            <a:srgbClr val="000000"/>
                          </a:solidFill>
                          <a:effectLst/>
                          <a:latin typeface="Calibri"/>
                        </a:rPr>
                        <a:t>2</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31"/>
                  </a:ext>
                </a:extLst>
              </a:tr>
              <a:tr h="81229">
                <a:tc vMerge="1">
                  <a:txBody>
                    <a:bodyPr/>
                    <a:lstStyle/>
                    <a:p>
                      <a:endParaRPr lang="fr-FR"/>
                    </a:p>
                  </a:txBody>
                  <a:tcPr/>
                </a:tc>
                <a:tc>
                  <a:txBody>
                    <a:bodyPr/>
                    <a:lstStyle/>
                    <a:p>
                      <a:pPr algn="ctr" fontAlgn="t"/>
                      <a:r>
                        <a:rPr lang="fr-FR" sz="300" b="0" i="0" u="none" strike="noStrike">
                          <a:solidFill>
                            <a:srgbClr val="000000"/>
                          </a:solidFill>
                          <a:effectLst/>
                          <a:latin typeface="Calibri"/>
                        </a:rPr>
                        <a:t>CT 5.5</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300" b="0" i="0" u="none" strike="noStrike">
                          <a:solidFill>
                            <a:srgbClr val="000000"/>
                          </a:solidFill>
                          <a:effectLst/>
                          <a:latin typeface="Calibri"/>
                        </a:rPr>
                        <a:t>Modifier ou paramétrer le fonctionnement d’un objet communicant.</a:t>
                      </a:r>
                    </a:p>
                  </a:txBody>
                  <a:tcPr marL="20195"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solidFill>
                      <a:srgbClr val="DAEEF3"/>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IP.2.3</a:t>
                      </a:r>
                    </a:p>
                  </a:txBody>
                  <a:tcPr marL="2244" marR="2244" marT="2244"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ctr"/>
                      <a:r>
                        <a:rPr lang="fr-FR" sz="200" b="0" i="0" u="none" strike="noStrike">
                          <a:solidFill>
                            <a:srgbClr val="000000"/>
                          </a:solidFill>
                          <a:effectLst/>
                          <a:latin typeface="Calibri"/>
                        </a:rPr>
                        <a:t>4</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32"/>
                  </a:ext>
                </a:extLst>
              </a:tr>
              <a:tr h="120722">
                <a:tc>
                  <a:txBody>
                    <a:bodyPr/>
                    <a:lstStyle/>
                    <a:p>
                      <a:pPr algn="ctr" fontAlgn="t"/>
                      <a:r>
                        <a:rPr lang="fr-FR" sz="300" b="1" i="0" u="none" strike="noStrike">
                          <a:solidFill>
                            <a:srgbClr val="000000"/>
                          </a:solidFill>
                          <a:effectLst/>
                          <a:latin typeface="Calibri"/>
                        </a:rPr>
                        <a:t>3 - la formation de la personne et du citoyen</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solidFill>
                      <a:srgbClr val="DAEEF3"/>
                    </a:solidFill>
                  </a:tcPr>
                </a:tc>
                <a:tc>
                  <a:txBody>
                    <a:bodyPr/>
                    <a:lstStyle/>
                    <a:p>
                      <a:pPr algn="r" fontAlgn="t"/>
                      <a:r>
                        <a:rPr lang="fr-FR" sz="300" b="1" i="0" u="none" strike="noStrike">
                          <a:solidFill>
                            <a:srgbClr val="000000"/>
                          </a:solidFill>
                          <a:effectLst/>
                          <a:latin typeface="Calibri"/>
                        </a:rPr>
                        <a:t>6</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solidFill>
                      <a:srgbClr val="DAEEF3"/>
                    </a:solidFill>
                  </a:tcPr>
                </a:tc>
                <a:tc>
                  <a:txBody>
                    <a:bodyPr/>
                    <a:lstStyle/>
                    <a:p>
                      <a:pPr algn="l" fontAlgn="t"/>
                      <a:r>
                        <a:rPr lang="fr-FR" sz="300" b="1" i="0" u="none" strike="noStrike">
                          <a:solidFill>
                            <a:srgbClr val="000000"/>
                          </a:solidFill>
                          <a:effectLst/>
                          <a:latin typeface="Calibri"/>
                        </a:rPr>
                        <a:t>Adopter un comportement éthique et responsable</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solidFill>
                      <a:srgbClr val="DAEEF3"/>
                    </a:solidFill>
                  </a:tcPr>
                </a:tc>
                <a:tc gridSpan="35">
                  <a:txBody>
                    <a:bodyPr/>
                    <a:lstStyle/>
                    <a:p>
                      <a:pPr algn="ctr" fontAlgn="t"/>
                      <a:r>
                        <a:rPr lang="fr-FR" sz="200" b="1" i="0" u="none" strike="noStrike">
                          <a:solidFill>
                            <a:srgbClr val="000000"/>
                          </a:solidFill>
                          <a:effectLst/>
                          <a:latin typeface="Calibri"/>
                        </a:rPr>
                        <a:t> </a:t>
                      </a:r>
                    </a:p>
                  </a:txBody>
                  <a:tcPr marL="2244" marR="2244" marT="2244"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33"/>
                  </a:ext>
                </a:extLst>
              </a:tr>
              <a:tr h="139404">
                <a:tc>
                  <a:txBody>
                    <a:bodyPr/>
                    <a:lstStyle/>
                    <a:p>
                      <a:pPr algn="ctr" fontAlgn="t"/>
                      <a:r>
                        <a:rPr lang="fr-FR" sz="300" b="1" i="0" u="none" strike="noStrike">
                          <a:solidFill>
                            <a:srgbClr val="000000"/>
                          </a:solidFill>
                          <a:effectLst/>
                          <a:latin typeface="Calibri"/>
                        </a:rPr>
                        <a:t>5 - les représentations du monde et l'activité humaine</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ctr" fontAlgn="t"/>
                      <a:r>
                        <a:rPr lang="fr-FR" sz="300" b="0" i="0" u="none" strike="noStrike">
                          <a:solidFill>
                            <a:srgbClr val="000000"/>
                          </a:solidFill>
                          <a:effectLst/>
                          <a:latin typeface="Calibri"/>
                        </a:rPr>
                        <a:t>CT 6.1</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t"/>
                      <a:r>
                        <a:rPr lang="fr-FR" sz="300" b="0" i="0" u="none" strike="noStrike">
                          <a:solidFill>
                            <a:srgbClr val="000000"/>
                          </a:solidFill>
                          <a:effectLst/>
                          <a:latin typeface="Calibri"/>
                        </a:rPr>
                        <a:t>Développer les bonnes pratiques de l’usage des objets communicants.</a:t>
                      </a:r>
                    </a:p>
                  </a:txBody>
                  <a:tcPr marL="20195"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OTSCIS.1.3</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0</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34"/>
                  </a:ext>
                </a:extLst>
              </a:tr>
              <a:tr h="81229">
                <a:tc>
                  <a:txBody>
                    <a:bodyPr/>
                    <a:lstStyle/>
                    <a:p>
                      <a:pPr algn="l" fontAlgn="t"/>
                      <a:r>
                        <a:rPr lang="fr-FR" sz="300" b="0" i="0" u="none" strike="noStrike">
                          <a:solidFill>
                            <a:srgbClr val="000000"/>
                          </a:solidFill>
                          <a:effectLst/>
                          <a:latin typeface="Calibri"/>
                        </a:rPr>
                        <a:t> </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ctr" fontAlgn="t"/>
                      <a:r>
                        <a:rPr lang="fr-FR" sz="300" b="0" i="0" u="none" strike="noStrike">
                          <a:solidFill>
                            <a:srgbClr val="000000"/>
                          </a:solidFill>
                          <a:effectLst/>
                          <a:latin typeface="Calibri"/>
                        </a:rPr>
                        <a:t>CT 6.2</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t"/>
                      <a:r>
                        <a:rPr lang="fr-FR" sz="300" b="0" i="0" u="none" strike="noStrike">
                          <a:solidFill>
                            <a:srgbClr val="000000"/>
                          </a:solidFill>
                          <a:effectLst/>
                          <a:latin typeface="Calibri"/>
                        </a:rPr>
                        <a:t>Analyser l’impact environnemental d’un objet et de ses constituants.</a:t>
                      </a:r>
                    </a:p>
                  </a:txBody>
                  <a:tcPr marL="20195"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OTSCIS.1</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0</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35"/>
                  </a:ext>
                </a:extLst>
              </a:tr>
              <a:tr h="47964">
                <a:tc>
                  <a:txBody>
                    <a:bodyPr/>
                    <a:lstStyle/>
                    <a:p>
                      <a:pPr algn="l" fontAlgn="t"/>
                      <a:r>
                        <a:rPr lang="fr-FR" sz="300" b="0" i="0" u="none" strike="noStrike">
                          <a:solidFill>
                            <a:srgbClr val="000000"/>
                          </a:solidFill>
                          <a:effectLst/>
                          <a:latin typeface="Calibri"/>
                        </a:rPr>
                        <a:t> </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solidFill>
                      <a:srgbClr val="DAEEF3"/>
                    </a:solidFill>
                  </a:tcPr>
                </a:tc>
                <a:tc>
                  <a:txBody>
                    <a:bodyPr/>
                    <a:lstStyle/>
                    <a:p>
                      <a:pPr algn="ctr" fontAlgn="t"/>
                      <a:r>
                        <a:rPr lang="fr-FR" sz="300" b="0" i="0" u="none" strike="noStrike">
                          <a:solidFill>
                            <a:srgbClr val="000000"/>
                          </a:solidFill>
                          <a:effectLst/>
                          <a:latin typeface="Calibri"/>
                        </a:rPr>
                        <a:t>CT 6.3</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300" b="0" i="0" u="none" strike="noStrike">
                          <a:solidFill>
                            <a:srgbClr val="000000"/>
                          </a:solidFill>
                          <a:effectLst/>
                          <a:latin typeface="Calibri"/>
                        </a:rPr>
                        <a:t>Analyser le cycle de vie d’un objet.</a:t>
                      </a:r>
                    </a:p>
                  </a:txBody>
                  <a:tcPr marL="20195"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solidFill>
                      <a:srgbClr val="DAEEF3"/>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OTSCIS.1.1</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0</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36"/>
                  </a:ext>
                </a:extLst>
              </a:tr>
              <a:tr h="47964">
                <a:tc rowSpan="3">
                  <a:txBody>
                    <a:bodyPr/>
                    <a:lstStyle/>
                    <a:p>
                      <a:pPr algn="ctr" fontAlgn="t"/>
                      <a:r>
                        <a:rPr lang="fr-FR" sz="300" b="1" i="0" u="none" strike="noStrike">
                          <a:solidFill>
                            <a:srgbClr val="000000"/>
                          </a:solidFill>
                          <a:effectLst/>
                          <a:latin typeface="Calibri"/>
                        </a:rPr>
                        <a:t>5 - les représentations du monde et l'activité humaine</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AEEF3"/>
                    </a:solidFill>
                  </a:tcPr>
                </a:tc>
                <a:tc>
                  <a:txBody>
                    <a:bodyPr/>
                    <a:lstStyle/>
                    <a:p>
                      <a:pPr algn="r" fontAlgn="t"/>
                      <a:r>
                        <a:rPr lang="fr-FR" sz="300" b="1" i="0" u="none" strike="noStrike">
                          <a:solidFill>
                            <a:srgbClr val="000000"/>
                          </a:solidFill>
                          <a:effectLst/>
                          <a:latin typeface="Calibri"/>
                        </a:rPr>
                        <a:t>7</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solidFill>
                      <a:srgbClr val="DAEEF3"/>
                    </a:solidFill>
                  </a:tcPr>
                </a:tc>
                <a:tc>
                  <a:txBody>
                    <a:bodyPr/>
                    <a:lstStyle/>
                    <a:p>
                      <a:pPr algn="l" fontAlgn="t"/>
                      <a:r>
                        <a:rPr lang="fr-FR" sz="300" b="1" i="0" u="none" strike="noStrike">
                          <a:solidFill>
                            <a:srgbClr val="000000"/>
                          </a:solidFill>
                          <a:effectLst/>
                          <a:latin typeface="Calibri"/>
                        </a:rPr>
                        <a:t>Se situer dans l’espace et dans le temps</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solidFill>
                      <a:srgbClr val="DAEEF3"/>
                    </a:solidFill>
                  </a:tcPr>
                </a:tc>
                <a:tc gridSpan="35">
                  <a:txBody>
                    <a:bodyPr/>
                    <a:lstStyle/>
                    <a:p>
                      <a:pPr algn="ctr" fontAlgn="t"/>
                      <a:r>
                        <a:rPr lang="fr-FR" sz="200" b="1" i="0" u="none" strike="noStrike">
                          <a:solidFill>
                            <a:srgbClr val="000000"/>
                          </a:solidFill>
                          <a:effectLst/>
                          <a:latin typeface="Calibri"/>
                        </a:rPr>
                        <a:t> </a:t>
                      </a:r>
                    </a:p>
                  </a:txBody>
                  <a:tcPr marL="2244" marR="2244" marT="2244"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37"/>
                  </a:ext>
                </a:extLst>
              </a:tr>
              <a:tr h="47964">
                <a:tc vMerge="1">
                  <a:txBody>
                    <a:bodyPr/>
                    <a:lstStyle/>
                    <a:p>
                      <a:endParaRPr lang="fr-FR"/>
                    </a:p>
                  </a:txBody>
                  <a:tcPr/>
                </a:tc>
                <a:tc>
                  <a:txBody>
                    <a:bodyPr/>
                    <a:lstStyle/>
                    <a:p>
                      <a:pPr algn="ctr" fontAlgn="t"/>
                      <a:r>
                        <a:rPr lang="fr-FR" sz="300" b="0" i="0" u="none" strike="noStrike">
                          <a:solidFill>
                            <a:srgbClr val="000000"/>
                          </a:solidFill>
                          <a:effectLst/>
                          <a:latin typeface="Calibri"/>
                        </a:rPr>
                        <a:t>CT 7.1</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t"/>
                      <a:r>
                        <a:rPr lang="fr-FR" sz="300" b="0" i="0" u="none" strike="noStrike">
                          <a:solidFill>
                            <a:srgbClr val="00000A"/>
                          </a:solidFill>
                          <a:effectLst/>
                          <a:latin typeface="Calibri"/>
                        </a:rPr>
                        <a:t>Regrouper des objets en familles et lignées.</a:t>
                      </a:r>
                    </a:p>
                  </a:txBody>
                  <a:tcPr marL="20195"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OTSCIS.1.1</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0</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38"/>
                  </a:ext>
                </a:extLst>
              </a:tr>
              <a:tr h="120722">
                <a:tc vMerge="1">
                  <a:txBody>
                    <a:bodyPr/>
                    <a:lstStyle/>
                    <a:p>
                      <a:endParaRPr lang="fr-FR"/>
                    </a:p>
                  </a:txBody>
                  <a:tcPr/>
                </a:tc>
                <a:tc>
                  <a:txBody>
                    <a:bodyPr/>
                    <a:lstStyle/>
                    <a:p>
                      <a:pPr algn="ctr" fontAlgn="t"/>
                      <a:r>
                        <a:rPr lang="fr-FR" sz="300" b="0" i="0" u="none" strike="noStrike">
                          <a:solidFill>
                            <a:srgbClr val="000000"/>
                          </a:solidFill>
                          <a:effectLst/>
                          <a:latin typeface="Calibri"/>
                        </a:rPr>
                        <a:t>CT 7.2</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300" b="0" i="0" u="none" strike="noStrike">
                          <a:solidFill>
                            <a:srgbClr val="00000A"/>
                          </a:solidFill>
                          <a:effectLst/>
                          <a:latin typeface="Calibri"/>
                        </a:rPr>
                        <a:t>Relier les évolutions technologiques aux inventions et innovations qui marquent des ruptures dans les solutions techniques. </a:t>
                      </a:r>
                    </a:p>
                  </a:txBody>
                  <a:tcPr marL="20195"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solidFill>
                      <a:srgbClr val="DAEEF3"/>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OTSCIS.1.2</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0</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39"/>
                  </a:ext>
                </a:extLst>
              </a:tr>
              <a:tr h="47964">
                <a:tc>
                  <a:txBody>
                    <a:bodyPr/>
                    <a:lstStyle/>
                    <a:p>
                      <a:pPr algn="l" fontAlgn="b"/>
                      <a:endParaRPr lang="fr-FR" sz="300" b="0" i="0" u="none" strike="noStrike">
                        <a:solidFill>
                          <a:srgbClr val="000000"/>
                        </a:solidFill>
                        <a:effectLst/>
                        <a:latin typeface="Calibri"/>
                      </a:endParaRPr>
                    </a:p>
                  </a:txBody>
                  <a:tcPr marL="2244" marR="2244" marT="2244" marB="0" anchor="b">
                    <a:lnL>
                      <a:noFill/>
                    </a:lnL>
                    <a:lnR>
                      <a:noFill/>
                    </a:lnR>
                    <a:lnT w="12700" cap="flat" cmpd="sng" algn="ctr">
                      <a:solidFill>
                        <a:srgbClr val="000000"/>
                      </a:solidFill>
                      <a:prstDash val="solid"/>
                      <a:round/>
                      <a:headEnd type="none" w="med" len="med"/>
                      <a:tailEnd type="none" w="med" len="med"/>
                    </a:lnT>
                    <a:lnB>
                      <a:noFill/>
                    </a:lnB>
                  </a:tcPr>
                </a:tc>
                <a:tc>
                  <a:txBody>
                    <a:bodyPr/>
                    <a:lstStyle/>
                    <a:p>
                      <a:pPr algn="l" fontAlgn="b"/>
                      <a:endParaRPr lang="fr-FR" sz="300" b="0" i="0" u="none" strike="noStrike">
                        <a:solidFill>
                          <a:srgbClr val="000000"/>
                        </a:solidFill>
                        <a:effectLst/>
                        <a:latin typeface="Calibri"/>
                      </a:endParaRPr>
                    </a:p>
                  </a:txBody>
                  <a:tcPr marL="2244" marR="2244" marT="2244" marB="0" anchor="b">
                    <a:lnL>
                      <a:noFill/>
                    </a:lnL>
                    <a:lnR>
                      <a:noFill/>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endParaRPr lang="fr-FR" sz="300" b="0" i="0" u="none" strike="noStrike">
                        <a:solidFill>
                          <a:srgbClr val="000000"/>
                        </a:solidFill>
                        <a:effectLst/>
                        <a:latin typeface="Calibri"/>
                      </a:endParaRPr>
                    </a:p>
                  </a:txBody>
                  <a:tcPr marL="2244" marR="2244" marT="2244"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gridSpan="35">
                  <a:txBody>
                    <a:bodyPr/>
                    <a:lstStyle/>
                    <a:p>
                      <a:pPr algn="ctr" fontAlgn="t"/>
                      <a:r>
                        <a:rPr lang="fr-FR" sz="200" b="1" i="0" u="none" strike="noStrike">
                          <a:solidFill>
                            <a:srgbClr val="000000"/>
                          </a:solidFill>
                          <a:effectLst/>
                          <a:latin typeface="Calibri"/>
                        </a:rPr>
                        <a:t> </a:t>
                      </a:r>
                    </a:p>
                  </a:txBody>
                  <a:tcPr marL="2244" marR="2244" marT="2244"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40"/>
                  </a:ext>
                </a:extLst>
              </a:tr>
              <a:tr h="120722">
                <a:tc>
                  <a:txBody>
                    <a:bodyPr/>
                    <a:lstStyle/>
                    <a:p>
                      <a:pPr algn="l" fontAlgn="b"/>
                      <a:endParaRPr lang="fr-FR" sz="300" b="0" i="0" u="none" strike="noStrike">
                        <a:solidFill>
                          <a:srgbClr val="000000"/>
                        </a:solidFill>
                        <a:effectLst/>
                        <a:latin typeface="Calibri"/>
                      </a:endParaRPr>
                    </a:p>
                  </a:txBody>
                  <a:tcPr marL="2244" marR="2244" marT="2244" marB="0" anchor="b">
                    <a:lnL>
                      <a:noFill/>
                    </a:lnL>
                    <a:lnR w="6350" cap="flat" cmpd="sng" algn="ctr">
                      <a:solidFill>
                        <a:srgbClr val="000000"/>
                      </a:solidFill>
                      <a:prstDash val="solid"/>
                      <a:round/>
                      <a:headEnd type="none" w="med" len="med"/>
                      <a:tailEnd type="none" w="med" len="med"/>
                    </a:lnR>
                    <a:lnT>
                      <a:noFill/>
                    </a:lnT>
                    <a:lnB>
                      <a:noFill/>
                    </a:lnB>
                  </a:tcPr>
                </a:tc>
                <a:tc>
                  <a:txBody>
                    <a:bodyPr/>
                    <a:lstStyle/>
                    <a:p>
                      <a:pPr algn="ctr" fontAlgn="ctr"/>
                      <a:r>
                        <a:rPr lang="fr-FR" sz="300" b="0" i="0" u="none" strike="noStrike">
                          <a:solidFill>
                            <a:srgbClr val="000000"/>
                          </a:solidFill>
                          <a:effectLst/>
                          <a:latin typeface="Calibri"/>
                        </a:rPr>
                        <a:t>CS 1.5</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t"/>
                      <a:r>
                        <a:rPr lang="fr-FR" sz="300" b="0" i="0" u="none" strike="noStrike">
                          <a:solidFill>
                            <a:srgbClr val="00000A"/>
                          </a:solidFill>
                          <a:effectLst/>
                          <a:latin typeface="Calibri"/>
                        </a:rPr>
                        <a:t>Respecter une procédure de travail garantissant un résultat en respectant les règles de sécurité et d’utilisation des outils mis à disposition.</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MSOST.1.1</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D5B4"/>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3</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41"/>
                  </a:ext>
                </a:extLst>
              </a:tr>
              <a:tr h="93684">
                <a:tc>
                  <a:txBody>
                    <a:bodyPr/>
                    <a:lstStyle/>
                    <a:p>
                      <a:pPr algn="l" fontAlgn="b"/>
                      <a:endParaRPr lang="fr-FR" sz="300" b="0" i="0" u="none" strike="noStrike">
                        <a:solidFill>
                          <a:srgbClr val="000000"/>
                        </a:solidFill>
                        <a:effectLst/>
                        <a:latin typeface="Calibri"/>
                      </a:endParaRPr>
                    </a:p>
                  </a:txBody>
                  <a:tcPr marL="2244" marR="2244" marT="2244" marB="0" anchor="b">
                    <a:lnL>
                      <a:noFill/>
                    </a:lnL>
                    <a:lnR w="6350" cap="flat" cmpd="sng" algn="ctr">
                      <a:solidFill>
                        <a:srgbClr val="000000"/>
                      </a:solidFill>
                      <a:prstDash val="solid"/>
                      <a:round/>
                      <a:headEnd type="none" w="med" len="med"/>
                      <a:tailEnd type="none" w="med" len="med"/>
                    </a:lnR>
                    <a:lnT>
                      <a:noFill/>
                    </a:lnT>
                    <a:lnB>
                      <a:noFill/>
                    </a:lnB>
                  </a:tcPr>
                </a:tc>
                <a:tc>
                  <a:txBody>
                    <a:bodyPr/>
                    <a:lstStyle/>
                    <a:p>
                      <a:pPr algn="ctr" fontAlgn="ctr"/>
                      <a:r>
                        <a:rPr lang="fr-FR" sz="300" b="0" i="0" u="none" strike="noStrike">
                          <a:solidFill>
                            <a:srgbClr val="000000"/>
                          </a:solidFill>
                          <a:effectLst/>
                          <a:latin typeface="Calibri"/>
                        </a:rPr>
                        <a:t>CS 1.6</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ctr"/>
                      <a:r>
                        <a:rPr lang="fr-FR" sz="300" b="0" i="0" u="none" strike="noStrike">
                          <a:solidFill>
                            <a:srgbClr val="00000A"/>
                          </a:solidFill>
                          <a:effectLst/>
                          <a:latin typeface="Calibri"/>
                        </a:rPr>
                        <a:t>Analyser le fonctionnement et la structure d’un objet, identifier les entrées et sorties.</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MSOST.1.3</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D5B4"/>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5</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42"/>
                  </a:ext>
                </a:extLst>
              </a:tr>
              <a:tr h="93684">
                <a:tc>
                  <a:txBody>
                    <a:bodyPr/>
                    <a:lstStyle/>
                    <a:p>
                      <a:pPr algn="l" fontAlgn="b"/>
                      <a:endParaRPr lang="fr-FR" sz="300" b="0" i="0" u="none" strike="noStrike">
                        <a:solidFill>
                          <a:srgbClr val="000000"/>
                        </a:solidFill>
                        <a:effectLst/>
                        <a:latin typeface="Calibri"/>
                      </a:endParaRPr>
                    </a:p>
                  </a:txBody>
                  <a:tcPr marL="2244" marR="2244" marT="2244" marB="0" anchor="b">
                    <a:lnL>
                      <a:noFill/>
                    </a:lnL>
                    <a:lnR w="6350" cap="flat" cmpd="sng" algn="ctr">
                      <a:solidFill>
                        <a:srgbClr val="000000"/>
                      </a:solidFill>
                      <a:prstDash val="solid"/>
                      <a:round/>
                      <a:headEnd type="none" w="med" len="med"/>
                      <a:tailEnd type="none" w="med" len="med"/>
                    </a:lnR>
                    <a:lnT>
                      <a:noFill/>
                    </a:lnT>
                    <a:lnB>
                      <a:noFill/>
                    </a:lnB>
                  </a:tcPr>
                </a:tc>
                <a:tc>
                  <a:txBody>
                    <a:bodyPr/>
                    <a:lstStyle/>
                    <a:p>
                      <a:pPr algn="ctr" fontAlgn="ctr"/>
                      <a:r>
                        <a:rPr lang="fr-FR" sz="300" b="0" i="0" u="none" strike="noStrike">
                          <a:solidFill>
                            <a:srgbClr val="000000"/>
                          </a:solidFill>
                          <a:effectLst/>
                          <a:latin typeface="Calibri"/>
                        </a:rPr>
                        <a:t>CS 1.7</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300" b="0" i="0" u="none" strike="noStrike">
                          <a:solidFill>
                            <a:srgbClr val="00000A"/>
                          </a:solidFill>
                          <a:effectLst/>
                          <a:latin typeface="Calibri"/>
                        </a:rPr>
                        <a:t>Interpréter des résultats expérimentaux, en tirer une conclusion et la communiquer en argumentant.</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MSOST.1.7</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D5B4"/>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4</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43"/>
                  </a:ext>
                </a:extLst>
              </a:tr>
              <a:tr h="93684">
                <a:tc>
                  <a:txBody>
                    <a:bodyPr/>
                    <a:lstStyle/>
                    <a:p>
                      <a:pPr algn="l" fontAlgn="b"/>
                      <a:endParaRPr lang="fr-FR" sz="300" b="0" i="0" u="none" strike="noStrike">
                        <a:solidFill>
                          <a:srgbClr val="000000"/>
                        </a:solidFill>
                        <a:effectLst/>
                        <a:latin typeface="Calibri"/>
                      </a:endParaRPr>
                    </a:p>
                  </a:txBody>
                  <a:tcPr marL="2244" marR="2244" marT="2244" marB="0" anchor="b">
                    <a:lnL>
                      <a:noFill/>
                    </a:lnL>
                    <a:lnR w="6350" cap="flat" cmpd="sng" algn="ctr">
                      <a:solidFill>
                        <a:srgbClr val="000000"/>
                      </a:solidFill>
                      <a:prstDash val="solid"/>
                      <a:round/>
                      <a:headEnd type="none" w="med" len="med"/>
                      <a:tailEnd type="none" w="med" len="med"/>
                    </a:lnR>
                    <a:lnT>
                      <a:noFill/>
                    </a:lnT>
                    <a:lnB>
                      <a:noFill/>
                    </a:lnB>
                  </a:tcPr>
                </a:tc>
                <a:tc>
                  <a:txBody>
                    <a:bodyPr/>
                    <a:lstStyle/>
                    <a:p>
                      <a:pPr algn="ctr" fontAlgn="ctr"/>
                      <a:r>
                        <a:rPr lang="fr-FR" sz="300" b="0" i="0" u="none" strike="noStrike">
                          <a:solidFill>
                            <a:srgbClr val="000000"/>
                          </a:solidFill>
                          <a:effectLst/>
                          <a:latin typeface="Calibri"/>
                        </a:rPr>
                        <a:t>CS 1.8</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t"/>
                      <a:r>
                        <a:rPr lang="fr-FR" sz="300" b="0" i="0" u="none" strike="noStrike">
                          <a:solidFill>
                            <a:srgbClr val="00000A"/>
                          </a:solidFill>
                          <a:effectLst/>
                          <a:latin typeface="Calibri"/>
                        </a:rPr>
                        <a:t>Utiliser une modélisation pour comprendre, formaliser, partager, construire, investiguer, prouver.</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MSOST.2.1</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D5B4"/>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2</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44"/>
                  </a:ext>
                </a:extLst>
              </a:tr>
              <a:tr h="123415">
                <a:tc>
                  <a:txBody>
                    <a:bodyPr/>
                    <a:lstStyle/>
                    <a:p>
                      <a:pPr algn="l" fontAlgn="b"/>
                      <a:endParaRPr lang="fr-FR" sz="300" b="0" i="0" u="none" strike="noStrike">
                        <a:solidFill>
                          <a:srgbClr val="000000"/>
                        </a:solidFill>
                        <a:effectLst/>
                        <a:latin typeface="Calibri"/>
                      </a:endParaRPr>
                    </a:p>
                  </a:txBody>
                  <a:tcPr marL="2244" marR="2244" marT="2244" marB="0" anchor="b">
                    <a:lnL>
                      <a:noFill/>
                    </a:lnL>
                    <a:lnR w="6350" cap="flat" cmpd="sng" algn="ctr">
                      <a:solidFill>
                        <a:srgbClr val="000000"/>
                      </a:solidFill>
                      <a:prstDash val="solid"/>
                      <a:round/>
                      <a:headEnd type="none" w="med" len="med"/>
                      <a:tailEnd type="none" w="med" len="med"/>
                    </a:lnR>
                    <a:lnT>
                      <a:noFill/>
                    </a:lnT>
                    <a:lnB>
                      <a:noFill/>
                    </a:lnB>
                  </a:tcPr>
                </a:tc>
                <a:tc>
                  <a:txBody>
                    <a:bodyPr/>
                    <a:lstStyle/>
                    <a:p>
                      <a:pPr algn="ctr" fontAlgn="ctr"/>
                      <a:r>
                        <a:rPr lang="fr-FR" sz="300" b="0" i="0" u="none" strike="noStrike">
                          <a:solidFill>
                            <a:srgbClr val="000000"/>
                          </a:solidFill>
                          <a:effectLst/>
                          <a:latin typeface="Calibri"/>
                        </a:rPr>
                        <a:t>CS 5.6</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ctr"/>
                      <a:r>
                        <a:rPr lang="fr-FR" sz="300" b="0" i="0" u="none" strike="noStrike">
                          <a:solidFill>
                            <a:srgbClr val="000000"/>
                          </a:solidFill>
                          <a:effectLst/>
                          <a:latin typeface="Calibri"/>
                        </a:rPr>
                        <a:t>Comprendre le fonctionnement d’un réseau informatique.</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IP.1</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ctr"/>
                      <a:r>
                        <a:rPr lang="fr-FR" sz="300" b="0" i="0" u="none" strike="noStrike">
                          <a:solidFill>
                            <a:srgbClr val="000000"/>
                          </a:solidFill>
                          <a:effectLst/>
                          <a:latin typeface="Calibri"/>
                        </a:rPr>
                        <a:t>0</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45"/>
                  </a:ext>
                </a:extLst>
              </a:tr>
              <a:tr h="139404">
                <a:tc>
                  <a:txBody>
                    <a:bodyPr/>
                    <a:lstStyle/>
                    <a:p>
                      <a:pPr algn="l" fontAlgn="b"/>
                      <a:endParaRPr lang="fr-FR" sz="300" b="0" i="0" u="none" strike="noStrike">
                        <a:solidFill>
                          <a:srgbClr val="000000"/>
                        </a:solidFill>
                        <a:effectLst/>
                        <a:latin typeface="Calibri"/>
                      </a:endParaRPr>
                    </a:p>
                  </a:txBody>
                  <a:tcPr marL="2244" marR="2244" marT="2244" marB="0" anchor="b">
                    <a:lnL>
                      <a:noFill/>
                    </a:lnL>
                    <a:lnR w="6350" cap="flat" cmpd="sng" algn="ctr">
                      <a:solidFill>
                        <a:srgbClr val="000000"/>
                      </a:solidFill>
                      <a:prstDash val="solid"/>
                      <a:round/>
                      <a:headEnd type="none" w="med" len="med"/>
                      <a:tailEnd type="none" w="med" len="med"/>
                    </a:lnR>
                    <a:lnT>
                      <a:noFill/>
                    </a:lnT>
                    <a:lnB>
                      <a:noFill/>
                    </a:lnB>
                  </a:tcPr>
                </a:tc>
                <a:tc>
                  <a:txBody>
                    <a:bodyPr/>
                    <a:lstStyle/>
                    <a:p>
                      <a:pPr algn="ctr" fontAlgn="ctr"/>
                      <a:r>
                        <a:rPr lang="fr-FR" sz="300" b="0" i="0" u="none" strike="noStrike">
                          <a:solidFill>
                            <a:srgbClr val="000000"/>
                          </a:solidFill>
                          <a:effectLst/>
                          <a:latin typeface="Calibri"/>
                        </a:rPr>
                        <a:t>CS 5.7</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just" fontAlgn="ctr"/>
                      <a:r>
                        <a:rPr lang="fr-FR" sz="300" b="0" i="0" u="none" strike="noStrike">
                          <a:solidFill>
                            <a:srgbClr val="000000"/>
                          </a:solidFill>
                          <a:effectLst/>
                          <a:latin typeface="Calibri"/>
                        </a:rPr>
                        <a:t>Analyser le comportement attendu d’un système réel et décomposer le problème posé en sous-problèmes afin de structurer un programme de commande.</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IP.2.1</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ctr"/>
                      <a:r>
                        <a:rPr lang="fr-FR" sz="300" b="0" i="0" u="none" strike="noStrike">
                          <a:solidFill>
                            <a:srgbClr val="000000"/>
                          </a:solidFill>
                          <a:effectLst/>
                          <a:latin typeface="Calibri"/>
                        </a:rPr>
                        <a:t>0</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dirty="0">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46"/>
                  </a:ext>
                </a:extLst>
              </a:tr>
            </a:tbl>
          </a:graphicData>
        </a:graphic>
      </p:graphicFrame>
      <p:sp>
        <p:nvSpPr>
          <p:cNvPr id="5" name="Rectangle à coins arrondis 4"/>
          <p:cNvSpPr>
            <a:spLocks noChangeArrowheads="1"/>
          </p:cNvSpPr>
          <p:nvPr/>
        </p:nvSpPr>
        <p:spPr bwMode="auto">
          <a:xfrm>
            <a:off x="155575" y="3644900"/>
            <a:ext cx="1900238" cy="1944688"/>
          </a:xfrm>
          <a:prstGeom prst="wedgeRoundRectCallout">
            <a:avLst>
              <a:gd name="adj1" fmla="val 332620"/>
              <a:gd name="adj2" fmla="val -93194"/>
              <a:gd name="adj3" fmla="val 16667"/>
            </a:avLst>
          </a:prstGeom>
          <a:gradFill rotWithShape="1">
            <a:gsLst>
              <a:gs pos="0">
                <a:srgbClr val="3F80CD"/>
              </a:gs>
              <a:gs pos="100000">
                <a:srgbClr val="9BC1FF"/>
              </a:gs>
            </a:gsLst>
            <a:lin ang="16200000"/>
          </a:gradFill>
          <a:ln w="9525">
            <a:solidFill>
              <a:srgbClr val="4A7EBB"/>
            </a:solidFill>
            <a:miter lim="800000"/>
            <a:headEnd/>
            <a:tailEnd/>
          </a:ln>
          <a:effectLst>
            <a:outerShdw blurRad="40000" dist="23000" dir="5400000" rotWithShape="0">
              <a:srgbClr val="000000">
                <a:alpha val="34999"/>
              </a:srgbClr>
            </a:outerShdw>
          </a:effectLst>
        </p:spPr>
        <p:txBody>
          <a:bodyPr anchor="ctr"/>
          <a:lstStyle/>
          <a:p>
            <a:pPr algn="ctr"/>
            <a:r>
              <a:rPr lang="fr-FR">
                <a:solidFill>
                  <a:srgbClr val="FFFFFF"/>
                </a:solidFill>
              </a:rPr>
              <a:t>L</a:t>
            </a:r>
            <a:r>
              <a:rPr lang="ja-JP" altLang="fr-FR">
                <a:solidFill>
                  <a:srgbClr val="FFFFFF"/>
                </a:solidFill>
              </a:rPr>
              <a:t>’</a:t>
            </a:r>
            <a:r>
              <a:rPr lang="fr-FR">
                <a:solidFill>
                  <a:srgbClr val="FFFFFF"/>
                </a:solidFill>
              </a:rPr>
              <a:t>année du cycle</a:t>
            </a:r>
          </a:p>
        </p:txBody>
      </p:sp>
    </p:spTree>
    <p:extLst>
      <p:ext uri="{BB962C8B-B14F-4D97-AF65-F5344CB8AC3E}">
        <p14:creationId xmlns:p14="http://schemas.microsoft.com/office/powerpoint/2010/main" val="3604492990"/>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nvPr>
        </p:nvSpPr>
        <p:spPr>
          <a:xfrm>
            <a:off x="1835150" y="549275"/>
            <a:ext cx="6265863" cy="647700"/>
          </a:xfrm>
        </p:spPr>
        <p:txBody>
          <a:bodyPr/>
          <a:lstStyle/>
          <a:p>
            <a:r>
              <a:rPr lang="fr-FR" sz="2000" cap="none">
                <a:latin typeface="Calibri" charset="0"/>
              </a:rPr>
              <a:t>ETABLIR LA PROGRESSION SUR LA TOTALITÉ DU CYCLE</a:t>
            </a:r>
          </a:p>
        </p:txBody>
      </p:sp>
      <p:graphicFrame>
        <p:nvGraphicFramePr>
          <p:cNvPr id="4" name="Tableau 3"/>
          <p:cNvGraphicFramePr>
            <a:graphicFrameLocks noGrp="1"/>
          </p:cNvGraphicFramePr>
          <p:nvPr/>
        </p:nvGraphicFramePr>
        <p:xfrm>
          <a:off x="2195736" y="1772816"/>
          <a:ext cx="6606076" cy="4621061"/>
        </p:xfrm>
        <a:graphic>
          <a:graphicData uri="http://schemas.openxmlformats.org/drawingml/2006/table">
            <a:tbl>
              <a:tblPr/>
              <a:tblGrid>
                <a:gridCol w="433129">
                  <a:extLst>
                    <a:ext uri="{9D8B030D-6E8A-4147-A177-3AD203B41FA5}">
                      <a16:colId xmlns:a16="http://schemas.microsoft.com/office/drawing/2014/main" val="20000"/>
                    </a:ext>
                  </a:extLst>
                </a:gridCol>
                <a:gridCol w="1243499">
                  <a:extLst>
                    <a:ext uri="{9D8B030D-6E8A-4147-A177-3AD203B41FA5}">
                      <a16:colId xmlns:a16="http://schemas.microsoft.com/office/drawing/2014/main" val="20001"/>
                    </a:ext>
                  </a:extLst>
                </a:gridCol>
                <a:gridCol w="1244371">
                  <a:extLst>
                    <a:ext uri="{9D8B030D-6E8A-4147-A177-3AD203B41FA5}">
                      <a16:colId xmlns:a16="http://schemas.microsoft.com/office/drawing/2014/main" val="20002"/>
                    </a:ext>
                  </a:extLst>
                </a:gridCol>
                <a:gridCol w="199099">
                  <a:extLst>
                    <a:ext uri="{9D8B030D-6E8A-4147-A177-3AD203B41FA5}">
                      <a16:colId xmlns:a16="http://schemas.microsoft.com/office/drawing/2014/main" val="20003"/>
                    </a:ext>
                  </a:extLst>
                </a:gridCol>
                <a:gridCol w="199099">
                  <a:extLst>
                    <a:ext uri="{9D8B030D-6E8A-4147-A177-3AD203B41FA5}">
                      <a16:colId xmlns:a16="http://schemas.microsoft.com/office/drawing/2014/main" val="20004"/>
                    </a:ext>
                  </a:extLst>
                </a:gridCol>
                <a:gridCol w="199099">
                  <a:extLst>
                    <a:ext uri="{9D8B030D-6E8A-4147-A177-3AD203B41FA5}">
                      <a16:colId xmlns:a16="http://schemas.microsoft.com/office/drawing/2014/main" val="20005"/>
                    </a:ext>
                  </a:extLst>
                </a:gridCol>
                <a:gridCol w="199099">
                  <a:extLst>
                    <a:ext uri="{9D8B030D-6E8A-4147-A177-3AD203B41FA5}">
                      <a16:colId xmlns:a16="http://schemas.microsoft.com/office/drawing/2014/main" val="20006"/>
                    </a:ext>
                  </a:extLst>
                </a:gridCol>
                <a:gridCol w="59381">
                  <a:extLst>
                    <a:ext uri="{9D8B030D-6E8A-4147-A177-3AD203B41FA5}">
                      <a16:colId xmlns:a16="http://schemas.microsoft.com/office/drawing/2014/main" val="20007"/>
                    </a:ext>
                  </a:extLst>
                </a:gridCol>
                <a:gridCol w="94310">
                  <a:extLst>
                    <a:ext uri="{9D8B030D-6E8A-4147-A177-3AD203B41FA5}">
                      <a16:colId xmlns:a16="http://schemas.microsoft.com/office/drawing/2014/main" val="20008"/>
                    </a:ext>
                  </a:extLst>
                </a:gridCol>
                <a:gridCol w="94310">
                  <a:extLst>
                    <a:ext uri="{9D8B030D-6E8A-4147-A177-3AD203B41FA5}">
                      <a16:colId xmlns:a16="http://schemas.microsoft.com/office/drawing/2014/main" val="20009"/>
                    </a:ext>
                  </a:extLst>
                </a:gridCol>
                <a:gridCol w="94310">
                  <a:extLst>
                    <a:ext uri="{9D8B030D-6E8A-4147-A177-3AD203B41FA5}">
                      <a16:colId xmlns:a16="http://schemas.microsoft.com/office/drawing/2014/main" val="20010"/>
                    </a:ext>
                  </a:extLst>
                </a:gridCol>
                <a:gridCol w="94310">
                  <a:extLst>
                    <a:ext uri="{9D8B030D-6E8A-4147-A177-3AD203B41FA5}">
                      <a16:colId xmlns:a16="http://schemas.microsoft.com/office/drawing/2014/main" val="20011"/>
                    </a:ext>
                  </a:extLst>
                </a:gridCol>
                <a:gridCol w="94310">
                  <a:extLst>
                    <a:ext uri="{9D8B030D-6E8A-4147-A177-3AD203B41FA5}">
                      <a16:colId xmlns:a16="http://schemas.microsoft.com/office/drawing/2014/main" val="20012"/>
                    </a:ext>
                  </a:extLst>
                </a:gridCol>
                <a:gridCol w="94310">
                  <a:extLst>
                    <a:ext uri="{9D8B030D-6E8A-4147-A177-3AD203B41FA5}">
                      <a16:colId xmlns:a16="http://schemas.microsoft.com/office/drawing/2014/main" val="20013"/>
                    </a:ext>
                  </a:extLst>
                </a:gridCol>
                <a:gridCol w="94310">
                  <a:extLst>
                    <a:ext uri="{9D8B030D-6E8A-4147-A177-3AD203B41FA5}">
                      <a16:colId xmlns:a16="http://schemas.microsoft.com/office/drawing/2014/main" val="20014"/>
                    </a:ext>
                  </a:extLst>
                </a:gridCol>
                <a:gridCol w="94310">
                  <a:extLst>
                    <a:ext uri="{9D8B030D-6E8A-4147-A177-3AD203B41FA5}">
                      <a16:colId xmlns:a16="http://schemas.microsoft.com/office/drawing/2014/main" val="20015"/>
                    </a:ext>
                  </a:extLst>
                </a:gridCol>
                <a:gridCol w="94310">
                  <a:extLst>
                    <a:ext uri="{9D8B030D-6E8A-4147-A177-3AD203B41FA5}">
                      <a16:colId xmlns:a16="http://schemas.microsoft.com/office/drawing/2014/main" val="20016"/>
                    </a:ext>
                  </a:extLst>
                </a:gridCol>
                <a:gridCol w="94310">
                  <a:extLst>
                    <a:ext uri="{9D8B030D-6E8A-4147-A177-3AD203B41FA5}">
                      <a16:colId xmlns:a16="http://schemas.microsoft.com/office/drawing/2014/main" val="20017"/>
                    </a:ext>
                  </a:extLst>
                </a:gridCol>
                <a:gridCol w="94310">
                  <a:extLst>
                    <a:ext uri="{9D8B030D-6E8A-4147-A177-3AD203B41FA5}">
                      <a16:colId xmlns:a16="http://schemas.microsoft.com/office/drawing/2014/main" val="20018"/>
                    </a:ext>
                  </a:extLst>
                </a:gridCol>
                <a:gridCol w="94310">
                  <a:extLst>
                    <a:ext uri="{9D8B030D-6E8A-4147-A177-3AD203B41FA5}">
                      <a16:colId xmlns:a16="http://schemas.microsoft.com/office/drawing/2014/main" val="20019"/>
                    </a:ext>
                  </a:extLst>
                </a:gridCol>
                <a:gridCol w="94310">
                  <a:extLst>
                    <a:ext uri="{9D8B030D-6E8A-4147-A177-3AD203B41FA5}">
                      <a16:colId xmlns:a16="http://schemas.microsoft.com/office/drawing/2014/main" val="20020"/>
                    </a:ext>
                  </a:extLst>
                </a:gridCol>
                <a:gridCol w="94310">
                  <a:extLst>
                    <a:ext uri="{9D8B030D-6E8A-4147-A177-3AD203B41FA5}">
                      <a16:colId xmlns:a16="http://schemas.microsoft.com/office/drawing/2014/main" val="20021"/>
                    </a:ext>
                  </a:extLst>
                </a:gridCol>
                <a:gridCol w="94310">
                  <a:extLst>
                    <a:ext uri="{9D8B030D-6E8A-4147-A177-3AD203B41FA5}">
                      <a16:colId xmlns:a16="http://schemas.microsoft.com/office/drawing/2014/main" val="20022"/>
                    </a:ext>
                  </a:extLst>
                </a:gridCol>
                <a:gridCol w="94310">
                  <a:extLst>
                    <a:ext uri="{9D8B030D-6E8A-4147-A177-3AD203B41FA5}">
                      <a16:colId xmlns:a16="http://schemas.microsoft.com/office/drawing/2014/main" val="20023"/>
                    </a:ext>
                  </a:extLst>
                </a:gridCol>
                <a:gridCol w="94310">
                  <a:extLst>
                    <a:ext uri="{9D8B030D-6E8A-4147-A177-3AD203B41FA5}">
                      <a16:colId xmlns:a16="http://schemas.microsoft.com/office/drawing/2014/main" val="20024"/>
                    </a:ext>
                  </a:extLst>
                </a:gridCol>
                <a:gridCol w="94310">
                  <a:extLst>
                    <a:ext uri="{9D8B030D-6E8A-4147-A177-3AD203B41FA5}">
                      <a16:colId xmlns:a16="http://schemas.microsoft.com/office/drawing/2014/main" val="20025"/>
                    </a:ext>
                  </a:extLst>
                </a:gridCol>
                <a:gridCol w="94310">
                  <a:extLst>
                    <a:ext uri="{9D8B030D-6E8A-4147-A177-3AD203B41FA5}">
                      <a16:colId xmlns:a16="http://schemas.microsoft.com/office/drawing/2014/main" val="20026"/>
                    </a:ext>
                  </a:extLst>
                </a:gridCol>
                <a:gridCol w="94310">
                  <a:extLst>
                    <a:ext uri="{9D8B030D-6E8A-4147-A177-3AD203B41FA5}">
                      <a16:colId xmlns:a16="http://schemas.microsoft.com/office/drawing/2014/main" val="20027"/>
                    </a:ext>
                  </a:extLst>
                </a:gridCol>
                <a:gridCol w="94310">
                  <a:extLst>
                    <a:ext uri="{9D8B030D-6E8A-4147-A177-3AD203B41FA5}">
                      <a16:colId xmlns:a16="http://schemas.microsoft.com/office/drawing/2014/main" val="20028"/>
                    </a:ext>
                  </a:extLst>
                </a:gridCol>
                <a:gridCol w="94310">
                  <a:extLst>
                    <a:ext uri="{9D8B030D-6E8A-4147-A177-3AD203B41FA5}">
                      <a16:colId xmlns:a16="http://schemas.microsoft.com/office/drawing/2014/main" val="20029"/>
                    </a:ext>
                  </a:extLst>
                </a:gridCol>
                <a:gridCol w="94310">
                  <a:extLst>
                    <a:ext uri="{9D8B030D-6E8A-4147-A177-3AD203B41FA5}">
                      <a16:colId xmlns:a16="http://schemas.microsoft.com/office/drawing/2014/main" val="20030"/>
                    </a:ext>
                  </a:extLst>
                </a:gridCol>
                <a:gridCol w="94310">
                  <a:extLst>
                    <a:ext uri="{9D8B030D-6E8A-4147-A177-3AD203B41FA5}">
                      <a16:colId xmlns:a16="http://schemas.microsoft.com/office/drawing/2014/main" val="20031"/>
                    </a:ext>
                  </a:extLst>
                </a:gridCol>
                <a:gridCol w="94310">
                  <a:extLst>
                    <a:ext uri="{9D8B030D-6E8A-4147-A177-3AD203B41FA5}">
                      <a16:colId xmlns:a16="http://schemas.microsoft.com/office/drawing/2014/main" val="20032"/>
                    </a:ext>
                  </a:extLst>
                </a:gridCol>
                <a:gridCol w="94310">
                  <a:extLst>
                    <a:ext uri="{9D8B030D-6E8A-4147-A177-3AD203B41FA5}">
                      <a16:colId xmlns:a16="http://schemas.microsoft.com/office/drawing/2014/main" val="20033"/>
                    </a:ext>
                  </a:extLst>
                </a:gridCol>
                <a:gridCol w="94310">
                  <a:extLst>
                    <a:ext uri="{9D8B030D-6E8A-4147-A177-3AD203B41FA5}">
                      <a16:colId xmlns:a16="http://schemas.microsoft.com/office/drawing/2014/main" val="20034"/>
                    </a:ext>
                  </a:extLst>
                </a:gridCol>
                <a:gridCol w="94310">
                  <a:extLst>
                    <a:ext uri="{9D8B030D-6E8A-4147-A177-3AD203B41FA5}">
                      <a16:colId xmlns:a16="http://schemas.microsoft.com/office/drawing/2014/main" val="20035"/>
                    </a:ext>
                  </a:extLst>
                </a:gridCol>
                <a:gridCol w="94310">
                  <a:extLst>
                    <a:ext uri="{9D8B030D-6E8A-4147-A177-3AD203B41FA5}">
                      <a16:colId xmlns:a16="http://schemas.microsoft.com/office/drawing/2014/main" val="20036"/>
                    </a:ext>
                  </a:extLst>
                </a:gridCol>
                <a:gridCol w="94310">
                  <a:extLst>
                    <a:ext uri="{9D8B030D-6E8A-4147-A177-3AD203B41FA5}">
                      <a16:colId xmlns:a16="http://schemas.microsoft.com/office/drawing/2014/main" val="20037"/>
                    </a:ext>
                  </a:extLst>
                </a:gridCol>
              </a:tblGrid>
              <a:tr h="65073">
                <a:tc>
                  <a:txBody>
                    <a:bodyPr/>
                    <a:lstStyle/>
                    <a:p>
                      <a:pPr algn="l" fontAlgn="b"/>
                      <a:endParaRPr lang="fr-FR" sz="300" b="0" i="0" u="none" strike="noStrike" dirty="0">
                        <a:solidFill>
                          <a:srgbClr val="000000"/>
                        </a:solidFill>
                        <a:effectLst/>
                        <a:latin typeface="Calibri"/>
                      </a:endParaRPr>
                    </a:p>
                  </a:txBody>
                  <a:tcPr marL="2244" marR="2244" marT="2244" marB="0" anchor="b">
                    <a:lnL>
                      <a:noFill/>
                    </a:lnL>
                    <a:lnR>
                      <a:noFill/>
                    </a:lnR>
                    <a:lnT>
                      <a:noFill/>
                    </a:lnT>
                    <a:lnB>
                      <a:noFill/>
                    </a:lnB>
                  </a:tcPr>
                </a:tc>
                <a:tc>
                  <a:txBody>
                    <a:bodyPr/>
                    <a:lstStyle/>
                    <a:p>
                      <a:pPr algn="l" fontAlgn="b"/>
                      <a:endParaRPr lang="fr-FR" sz="300" b="0" i="0" u="none" strike="noStrike">
                        <a:solidFill>
                          <a:srgbClr val="000000"/>
                        </a:solidFill>
                        <a:effectLst/>
                        <a:latin typeface="Calibri"/>
                      </a:endParaRPr>
                    </a:p>
                  </a:txBody>
                  <a:tcPr marL="2244" marR="2244" marT="2244" marB="0" anchor="b">
                    <a:lnL>
                      <a:noFill/>
                    </a:lnL>
                    <a:lnR>
                      <a:noFill/>
                    </a:lnR>
                    <a:lnT>
                      <a:noFill/>
                    </a:lnT>
                    <a:lnB>
                      <a:noFill/>
                    </a:lnB>
                  </a:tcPr>
                </a:tc>
                <a:tc>
                  <a:txBody>
                    <a:bodyPr/>
                    <a:lstStyle/>
                    <a:p>
                      <a:pPr algn="l" fontAlgn="b"/>
                      <a:endParaRPr lang="fr-FR" sz="300" b="0" i="0" u="none" strike="noStrike">
                        <a:solidFill>
                          <a:srgbClr val="000000"/>
                        </a:solidFill>
                        <a:effectLst/>
                        <a:latin typeface="Calibri"/>
                      </a:endParaRPr>
                    </a:p>
                  </a:txBody>
                  <a:tcPr marL="2244" marR="2244" marT="2244" marB="0" anchor="b">
                    <a:lnL>
                      <a:noFill/>
                    </a:lnL>
                    <a:lnR>
                      <a:noFill/>
                    </a:lnR>
                    <a:lnT>
                      <a:noFill/>
                    </a:lnT>
                    <a:lnB>
                      <a:noFill/>
                    </a:lnB>
                  </a:tcPr>
                </a:tc>
                <a:tc>
                  <a:txBody>
                    <a:bodyPr/>
                    <a:lstStyle/>
                    <a:p>
                      <a:pPr algn="l" fontAlgn="b"/>
                      <a:endParaRPr lang="fr-FR" sz="300" b="0" i="0" u="none" strike="noStrike">
                        <a:solidFill>
                          <a:srgbClr val="000000"/>
                        </a:solidFill>
                        <a:effectLst/>
                        <a:latin typeface="Calibri"/>
                      </a:endParaRPr>
                    </a:p>
                  </a:txBody>
                  <a:tcPr marL="2244" marR="2244" marT="2244" marB="0" anchor="b">
                    <a:lnL>
                      <a:noFill/>
                    </a:lnL>
                    <a:lnR>
                      <a:noFill/>
                    </a:lnR>
                    <a:lnT>
                      <a:noFill/>
                    </a:lnT>
                    <a:lnB>
                      <a:noFill/>
                    </a:lnB>
                  </a:tcPr>
                </a:tc>
                <a:tc>
                  <a:txBody>
                    <a:bodyPr/>
                    <a:lstStyle/>
                    <a:p>
                      <a:pPr algn="l" fontAlgn="b"/>
                      <a:endParaRPr lang="fr-FR" sz="300" b="0" i="0" u="none" strike="noStrike">
                        <a:solidFill>
                          <a:srgbClr val="000000"/>
                        </a:solidFill>
                        <a:effectLst/>
                        <a:latin typeface="Calibri"/>
                      </a:endParaRPr>
                    </a:p>
                  </a:txBody>
                  <a:tcPr marL="2244" marR="2244" marT="2244" marB="0" anchor="b">
                    <a:lnL>
                      <a:noFill/>
                    </a:lnL>
                    <a:lnR>
                      <a:noFill/>
                    </a:lnR>
                    <a:lnT>
                      <a:noFill/>
                    </a:lnT>
                    <a:lnB>
                      <a:noFill/>
                    </a:lnB>
                  </a:tcPr>
                </a:tc>
                <a:tc>
                  <a:txBody>
                    <a:bodyPr/>
                    <a:lstStyle/>
                    <a:p>
                      <a:pPr algn="l" fontAlgn="b"/>
                      <a:endParaRPr lang="fr-FR" sz="300" b="0" i="0" u="none" strike="noStrike">
                        <a:solidFill>
                          <a:srgbClr val="000000"/>
                        </a:solidFill>
                        <a:effectLst/>
                        <a:latin typeface="Calibri"/>
                      </a:endParaRPr>
                    </a:p>
                  </a:txBody>
                  <a:tcPr marL="2244" marR="2244" marT="2244" marB="0" anchor="b">
                    <a:lnL>
                      <a:noFill/>
                    </a:lnL>
                    <a:lnR>
                      <a:noFill/>
                    </a:lnR>
                    <a:lnT>
                      <a:noFill/>
                    </a:lnT>
                    <a:lnB>
                      <a:noFill/>
                    </a:lnB>
                  </a:tcPr>
                </a:tc>
                <a:tc>
                  <a:txBody>
                    <a:bodyPr/>
                    <a:lstStyle/>
                    <a:p>
                      <a:pPr algn="l" fontAlgn="b"/>
                      <a:endParaRPr lang="fr-FR" sz="300" b="0" i="0" u="none" strike="noStrike">
                        <a:solidFill>
                          <a:srgbClr val="000000"/>
                        </a:solidFill>
                        <a:effectLst/>
                        <a:latin typeface="Calibri"/>
                      </a:endParaRPr>
                    </a:p>
                  </a:txBody>
                  <a:tcPr marL="2244" marR="2244" marT="2244" marB="0" anchor="b">
                    <a:lnL>
                      <a:noFill/>
                    </a:lnL>
                    <a:lnR>
                      <a:noFill/>
                    </a:lnR>
                    <a:lnT>
                      <a:noFill/>
                    </a:lnT>
                    <a:lnB>
                      <a:noFill/>
                    </a:lnB>
                  </a:tcPr>
                </a:tc>
                <a:tc>
                  <a:txBody>
                    <a:bodyPr/>
                    <a:lstStyle/>
                    <a:p>
                      <a:pPr algn="l" fontAlgn="b"/>
                      <a:endParaRPr lang="fr-FR" sz="300" b="0" i="0" u="none" strike="noStrike">
                        <a:solidFill>
                          <a:srgbClr val="000000"/>
                        </a:solidFill>
                        <a:effectLst/>
                        <a:latin typeface="Calibri"/>
                      </a:endParaRPr>
                    </a:p>
                  </a:txBody>
                  <a:tcPr marL="2244" marR="2244" marT="2244" marB="0" anchor="b">
                    <a:lnL>
                      <a:noFill/>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tcPr>
                </a:tc>
                <a:tc gridSpan="30">
                  <a:txBody>
                    <a:bodyPr/>
                    <a:lstStyle/>
                    <a:p>
                      <a:pPr algn="ctr" fontAlgn="ctr"/>
                      <a:r>
                        <a:rPr lang="fr-FR" sz="200" b="1" i="0" u="none" strike="noStrike">
                          <a:solidFill>
                            <a:srgbClr val="000000"/>
                          </a:solidFill>
                          <a:effectLst/>
                          <a:latin typeface="Calibri"/>
                        </a:rPr>
                        <a:t>Progression du cycle </a:t>
                      </a:r>
                    </a:p>
                  </a:txBody>
                  <a:tcPr marL="2244" marR="2244" marT="2244"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0"/>
                  </a:ext>
                </a:extLst>
              </a:tr>
              <a:tr h="51610">
                <a:tc>
                  <a:txBody>
                    <a:bodyPr/>
                    <a:lstStyle/>
                    <a:p>
                      <a:pPr algn="l" fontAlgn="b"/>
                      <a:endParaRPr lang="fr-FR" sz="300" b="0" i="0" u="none" strike="noStrike">
                        <a:solidFill>
                          <a:srgbClr val="000000"/>
                        </a:solidFill>
                        <a:effectLst/>
                        <a:latin typeface="Calibri"/>
                      </a:endParaRPr>
                    </a:p>
                  </a:txBody>
                  <a:tcPr marL="2244" marR="2244" marT="2244" marB="0" anchor="b">
                    <a:lnL>
                      <a:noFill/>
                    </a:lnL>
                    <a:lnR>
                      <a:noFill/>
                    </a:lnR>
                    <a:lnT>
                      <a:noFill/>
                    </a:lnT>
                    <a:lnB>
                      <a:noFill/>
                    </a:lnB>
                  </a:tcPr>
                </a:tc>
                <a:tc>
                  <a:txBody>
                    <a:bodyPr/>
                    <a:lstStyle/>
                    <a:p>
                      <a:pPr algn="l" fontAlgn="b"/>
                      <a:endParaRPr lang="fr-FR" sz="300" b="0" i="0" u="none" strike="noStrike">
                        <a:solidFill>
                          <a:srgbClr val="000000"/>
                        </a:solidFill>
                        <a:effectLst/>
                        <a:latin typeface="Calibri"/>
                      </a:endParaRPr>
                    </a:p>
                  </a:txBody>
                  <a:tcPr marL="2244" marR="2244" marT="2244" marB="0" anchor="b">
                    <a:lnL>
                      <a:noFill/>
                    </a:lnL>
                    <a:lnR>
                      <a:noFill/>
                    </a:lnR>
                    <a:lnT>
                      <a:noFill/>
                    </a:lnT>
                    <a:lnB>
                      <a:noFill/>
                    </a:lnB>
                  </a:tcPr>
                </a:tc>
                <a:tc>
                  <a:txBody>
                    <a:bodyPr/>
                    <a:lstStyle/>
                    <a:p>
                      <a:pPr algn="l" fontAlgn="b"/>
                      <a:endParaRPr lang="fr-FR" sz="300" b="0" i="0" u="none" strike="noStrike">
                        <a:solidFill>
                          <a:srgbClr val="000000"/>
                        </a:solidFill>
                        <a:effectLst/>
                        <a:latin typeface="Calibri"/>
                      </a:endParaRPr>
                    </a:p>
                  </a:txBody>
                  <a:tcPr marL="2244" marR="2244" marT="2244" marB="0" anchor="b">
                    <a:lnL>
                      <a:noFill/>
                    </a:lnL>
                    <a:lnR>
                      <a:noFill/>
                    </a:lnR>
                    <a:lnT>
                      <a:noFill/>
                    </a:lnT>
                    <a:lnB>
                      <a:noFill/>
                    </a:lnB>
                  </a:tcPr>
                </a:tc>
                <a:tc>
                  <a:txBody>
                    <a:bodyPr/>
                    <a:lstStyle/>
                    <a:p>
                      <a:pPr algn="l" fontAlgn="b"/>
                      <a:endParaRPr lang="fr-FR" sz="300" b="0" i="0" u="none" strike="noStrike">
                        <a:solidFill>
                          <a:srgbClr val="000000"/>
                        </a:solidFill>
                        <a:effectLst/>
                        <a:latin typeface="Calibri"/>
                      </a:endParaRPr>
                    </a:p>
                  </a:txBody>
                  <a:tcPr marL="2244" marR="2244" marT="2244" marB="0" anchor="b">
                    <a:lnL>
                      <a:noFill/>
                    </a:lnL>
                    <a:lnR>
                      <a:noFill/>
                    </a:lnR>
                    <a:lnT>
                      <a:noFill/>
                    </a:lnT>
                    <a:lnB w="12700" cap="flat" cmpd="sng" algn="ctr">
                      <a:solidFill>
                        <a:srgbClr val="000000"/>
                      </a:solidFill>
                      <a:prstDash val="solid"/>
                      <a:round/>
                      <a:headEnd type="none" w="med" len="med"/>
                      <a:tailEnd type="none" w="med" len="med"/>
                    </a:lnB>
                  </a:tcPr>
                </a:tc>
                <a:tc>
                  <a:txBody>
                    <a:bodyPr/>
                    <a:lstStyle/>
                    <a:p>
                      <a:pPr algn="l" fontAlgn="b"/>
                      <a:endParaRPr lang="fr-FR" sz="300" b="0" i="0" u="none" strike="noStrike">
                        <a:solidFill>
                          <a:srgbClr val="000000"/>
                        </a:solidFill>
                        <a:effectLst/>
                        <a:latin typeface="Calibri"/>
                      </a:endParaRPr>
                    </a:p>
                  </a:txBody>
                  <a:tcPr marL="2244" marR="2244" marT="2244" marB="0" anchor="b">
                    <a:lnL>
                      <a:noFill/>
                    </a:lnL>
                    <a:lnR>
                      <a:noFill/>
                    </a:lnR>
                    <a:lnT>
                      <a:noFill/>
                    </a:lnT>
                    <a:lnB w="12700" cap="flat" cmpd="sng" algn="ctr">
                      <a:solidFill>
                        <a:srgbClr val="000000"/>
                      </a:solidFill>
                      <a:prstDash val="solid"/>
                      <a:round/>
                      <a:headEnd type="none" w="med" len="med"/>
                      <a:tailEnd type="none" w="med" len="med"/>
                    </a:lnB>
                  </a:tcPr>
                </a:tc>
                <a:tc>
                  <a:txBody>
                    <a:bodyPr/>
                    <a:lstStyle/>
                    <a:p>
                      <a:pPr algn="l" fontAlgn="b"/>
                      <a:endParaRPr lang="fr-FR" sz="300" b="0" i="0" u="none" strike="noStrike">
                        <a:solidFill>
                          <a:srgbClr val="000000"/>
                        </a:solidFill>
                        <a:effectLst/>
                        <a:latin typeface="Calibri"/>
                      </a:endParaRPr>
                    </a:p>
                  </a:txBody>
                  <a:tcPr marL="2244" marR="2244" marT="2244" marB="0" anchor="b">
                    <a:lnL>
                      <a:noFill/>
                    </a:lnL>
                    <a:lnR>
                      <a:noFill/>
                    </a:lnR>
                    <a:lnT>
                      <a:noFill/>
                    </a:lnT>
                    <a:lnB w="12700" cap="flat" cmpd="sng" algn="ctr">
                      <a:solidFill>
                        <a:srgbClr val="000000"/>
                      </a:solidFill>
                      <a:prstDash val="solid"/>
                      <a:round/>
                      <a:headEnd type="none" w="med" len="med"/>
                      <a:tailEnd type="none" w="med" len="med"/>
                    </a:lnB>
                  </a:tcPr>
                </a:tc>
                <a:tc>
                  <a:txBody>
                    <a:bodyPr/>
                    <a:lstStyle/>
                    <a:p>
                      <a:pPr algn="l" fontAlgn="b"/>
                      <a:endParaRPr lang="fr-FR" sz="300" b="0" i="0" u="none" strike="noStrike">
                        <a:solidFill>
                          <a:srgbClr val="000000"/>
                        </a:solidFill>
                        <a:effectLst/>
                        <a:latin typeface="Calibri"/>
                      </a:endParaRPr>
                    </a:p>
                  </a:txBody>
                  <a:tcPr marL="2244" marR="2244" marT="2244" marB="0" anchor="b">
                    <a:lnL>
                      <a:noFill/>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tcPr>
                </a:tc>
                <a:tc>
                  <a:txBody>
                    <a:bodyPr/>
                    <a:lstStyle/>
                    <a:p>
                      <a:pPr algn="ctr" fontAlgn="ctr"/>
                      <a:r>
                        <a:rPr lang="fr-FR" sz="100" b="1" i="0" u="none" strike="noStrike">
                          <a:solidFill>
                            <a:srgbClr val="000000"/>
                          </a:solidFill>
                          <a:effectLst/>
                          <a:latin typeface="Calibri"/>
                        </a:rPr>
                        <a:t> </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P</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fr-FR" sz="300" b="0" i="0" u="none" strike="noStrike">
                          <a:solidFill>
                            <a:srgbClr val="000000"/>
                          </a:solidFill>
                          <a:effectLst/>
                          <a:latin typeface="Calibri"/>
                        </a:rPr>
                        <a:t>P</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P</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fr-FR" sz="300" b="0" i="0" u="none" strike="noStrike">
                          <a:solidFill>
                            <a:srgbClr val="000000"/>
                          </a:solidFill>
                          <a:effectLst/>
                          <a:latin typeface="Calibri"/>
                        </a:rPr>
                        <a:t>P</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P</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fr-FR" sz="300" b="0" i="0" u="none" strike="noStrike">
                          <a:solidFill>
                            <a:srgbClr val="000000"/>
                          </a:solidFill>
                          <a:effectLst/>
                          <a:latin typeface="Calibri"/>
                        </a:rPr>
                        <a:t>P</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fr-FR" sz="300" b="0" i="0" u="none" strike="noStrike">
                          <a:solidFill>
                            <a:srgbClr val="000000"/>
                          </a:solidFill>
                          <a:effectLst/>
                          <a:latin typeface="Calibri"/>
                        </a:rPr>
                        <a:t>P</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P</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fr-FR" sz="300" b="0" i="0" u="none" strike="noStrike">
                          <a:solidFill>
                            <a:srgbClr val="000000"/>
                          </a:solidFill>
                          <a:effectLst/>
                          <a:latin typeface="Calibri"/>
                        </a:rPr>
                        <a:t>P</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fr-FR" sz="300" b="0" i="0" u="none" strike="noStrike">
                          <a:solidFill>
                            <a:srgbClr val="000000"/>
                          </a:solidFill>
                          <a:effectLst/>
                          <a:latin typeface="Calibri"/>
                        </a:rPr>
                        <a:t>P</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812295">
                <a:tc gridSpan="3">
                  <a:txBody>
                    <a:bodyPr/>
                    <a:lstStyle/>
                    <a:p>
                      <a:pPr algn="ctr" fontAlgn="ctr"/>
                      <a:r>
                        <a:rPr lang="fr-FR" sz="2000" b="1" i="0" u="none" strike="noStrike" dirty="0">
                          <a:solidFill>
                            <a:srgbClr val="000000"/>
                          </a:solidFill>
                          <a:effectLst/>
                          <a:latin typeface="Calibri"/>
                        </a:rPr>
                        <a:t>Progression pédagogique technologie cycle 4  </a:t>
                      </a:r>
                    </a:p>
                  </a:txBody>
                  <a:tcPr marL="2244" marR="2244" marT="2244" marB="0" anchor="ctr">
                    <a:lnL>
                      <a:noFill/>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tcPr>
                </a:tc>
                <a:tc hMerge="1">
                  <a:txBody>
                    <a:bodyPr/>
                    <a:lstStyle/>
                    <a:p>
                      <a:endParaRPr lang="fr-FR"/>
                    </a:p>
                  </a:txBody>
                  <a:tcPr/>
                </a:tc>
                <a:tc hMerge="1">
                  <a:txBody>
                    <a:bodyPr/>
                    <a:lstStyle/>
                    <a:p>
                      <a:endParaRPr lang="fr-FR"/>
                    </a:p>
                  </a:txBody>
                  <a:tcPr/>
                </a:tc>
                <a:tc>
                  <a:txBody>
                    <a:bodyPr/>
                    <a:lstStyle/>
                    <a:p>
                      <a:pPr algn="ctr" fontAlgn="ctr"/>
                      <a:r>
                        <a:rPr lang="fr-FR" sz="300" b="1" i="0" u="none" strike="noStrike">
                          <a:solidFill>
                            <a:srgbClr val="000000"/>
                          </a:solidFill>
                          <a:effectLst/>
                          <a:latin typeface="Calibri"/>
                        </a:rPr>
                        <a:t>Design, innovation et créativité</a:t>
                      </a:r>
                    </a:p>
                  </a:txBody>
                  <a:tcPr marL="2244" marR="2244" marT="2244" marB="0" vert="vert27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EEBF7"/>
                    </a:solidFill>
                  </a:tcPr>
                </a:tc>
                <a:tc>
                  <a:txBody>
                    <a:bodyPr/>
                    <a:lstStyle/>
                    <a:p>
                      <a:pPr algn="ctr" fontAlgn="ctr"/>
                      <a:r>
                        <a:rPr lang="fr-FR" sz="300" b="1" i="0" u="none" strike="noStrike">
                          <a:solidFill>
                            <a:srgbClr val="000000"/>
                          </a:solidFill>
                          <a:effectLst/>
                          <a:latin typeface="Calibri"/>
                        </a:rPr>
                        <a:t>Les objets et systèmes techniques et les changements induits dans la société</a:t>
                      </a:r>
                    </a:p>
                  </a:txBody>
                  <a:tcPr marL="2244" marR="2244" marT="2244"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EEBF7"/>
                    </a:solidFill>
                  </a:tcPr>
                </a:tc>
                <a:tc>
                  <a:txBody>
                    <a:bodyPr/>
                    <a:lstStyle/>
                    <a:p>
                      <a:pPr algn="ctr" fontAlgn="ctr"/>
                      <a:r>
                        <a:rPr lang="fr-FR" sz="300" b="1" i="0" u="none" strike="noStrike">
                          <a:solidFill>
                            <a:srgbClr val="000000"/>
                          </a:solidFill>
                          <a:effectLst/>
                          <a:latin typeface="Calibri"/>
                        </a:rPr>
                        <a:t>La modélisation et la simulation des objets et systèmes techniques</a:t>
                      </a:r>
                    </a:p>
                  </a:txBody>
                  <a:tcPr marL="2244" marR="2244" marT="2244" marB="0" vert="vert27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EEBF7"/>
                    </a:solidFill>
                  </a:tcPr>
                </a:tc>
                <a:tc>
                  <a:txBody>
                    <a:bodyPr/>
                    <a:lstStyle/>
                    <a:p>
                      <a:pPr algn="ctr" fontAlgn="ctr"/>
                      <a:r>
                        <a:rPr lang="fr-FR" sz="300" b="1" i="0" u="none" strike="noStrike">
                          <a:solidFill>
                            <a:srgbClr val="000000"/>
                          </a:solidFill>
                          <a:effectLst/>
                          <a:latin typeface="Calibri"/>
                        </a:rPr>
                        <a:t>L’informatique et la programmation</a:t>
                      </a:r>
                    </a:p>
                  </a:txBody>
                  <a:tcPr marL="2244" marR="2244" marT="2244" marB="0" vert="vert27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EEBF7"/>
                    </a:solidFill>
                  </a:tcPr>
                </a:tc>
                <a:tc>
                  <a:txBody>
                    <a:bodyPr/>
                    <a:lstStyle/>
                    <a:p>
                      <a:pPr algn="r" fontAlgn="b"/>
                      <a:r>
                        <a:rPr lang="fr-FR" sz="200" b="0" i="0" u="none" strike="noStrike">
                          <a:solidFill>
                            <a:srgbClr val="000000"/>
                          </a:solidFill>
                          <a:effectLst/>
                          <a:latin typeface="Calibri"/>
                        </a:rPr>
                        <a:t>Nombre d'itérations de la compétence</a:t>
                      </a:r>
                    </a:p>
                  </a:txBody>
                  <a:tcPr marL="2244" marR="2244" marT="2244" marB="0" vert="vert27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92D050"/>
                    </a:solidFill>
                  </a:tcPr>
                </a:tc>
                <a:tc>
                  <a:txBody>
                    <a:bodyPr/>
                    <a:lstStyle/>
                    <a:p>
                      <a:pPr algn="l" fontAlgn="b"/>
                      <a:r>
                        <a:rPr lang="fr-FR" sz="200" b="0" i="0" u="none" strike="noStrike">
                          <a:solidFill>
                            <a:srgbClr val="000000"/>
                          </a:solidFill>
                          <a:effectLst/>
                          <a:latin typeface="Arial"/>
                        </a:rPr>
                        <a:t>Quelles sont les particularités de l'habitat régional ?</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Comment intégrer un ouvrage bruyant en milieu urbain ?</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Comment programmer un éclairage automatique ?</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Comment la reconnaissance gestuelle assiste-t-elle l'homme ?</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Recherches de solutions</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Réalisation - test et validation</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Comment le choix d'un matériau permet-il de réduire l'impact environnemental ?</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Par quoi et comment programmer un objet technique ?</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Comment aménager un stade ?</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Comment intégrer un ouvrage virtuel dans son environnement réel ?</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Comment fonctionne une écluse ?</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Comment produire et stocker de l'énergie électrique ?</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Recherches de solutions</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Réalisation - test et validation</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Comment le confort et la sécurité font évoluer les objets techniques ?</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Comment rendre robuste et stable un pont ?</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Comment piloter un objet technique avec un smartphone ?</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Recherches de solutions</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Réalisation</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Test et validation</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Comment une voiture hybride fonctionne-t-elle ?</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Comment la sustentation d'un avion est-elle réalisée ?</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Comment le contexte historique et géographique influe-t-il sur la conception ?</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Comment créer un réseau de données ?</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Comment travailler dans un milieu hostile à la place de l'homme ?</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Recherches de solutions</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Réalisation</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Test et validation</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Comment rendre automatique le fonctionnement d'un système ?</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tc>
                  <a:txBody>
                    <a:bodyPr/>
                    <a:lstStyle/>
                    <a:p>
                      <a:pPr algn="l" fontAlgn="b"/>
                      <a:r>
                        <a:rPr lang="fr-FR" sz="200" b="0" i="0" u="none" strike="noStrike">
                          <a:solidFill>
                            <a:srgbClr val="000000"/>
                          </a:solidFill>
                          <a:effectLst/>
                          <a:latin typeface="Arial"/>
                        </a:rPr>
                        <a:t>Comment calculer les temps d'une course sportive ?</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2CC"/>
                    </a:solidFill>
                  </a:tcPr>
                </a:tc>
                <a:extLst>
                  <a:ext uri="{0D108BD9-81ED-4DB2-BD59-A6C34878D82A}">
                    <a16:rowId xmlns:a16="http://schemas.microsoft.com/office/drawing/2014/main" val="10002"/>
                  </a:ext>
                </a:extLst>
              </a:tr>
              <a:tr h="47964">
                <a:tc gridSpan="7">
                  <a:txBody>
                    <a:bodyPr/>
                    <a:lstStyle/>
                    <a:p>
                      <a:pPr algn="ctr" fontAlgn="ctr"/>
                      <a:r>
                        <a:rPr lang="fr-FR" sz="200" b="1" i="0" u="none" strike="noStrike">
                          <a:solidFill>
                            <a:srgbClr val="000000"/>
                          </a:solidFill>
                          <a:effectLst/>
                          <a:latin typeface="Calibri"/>
                        </a:rPr>
                        <a:t>Repère séquence</a:t>
                      </a:r>
                    </a:p>
                  </a:txBody>
                  <a:tcPr marL="2244" marR="2244" marT="2244"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a:txBody>
                    <a:bodyPr/>
                    <a:lstStyle/>
                    <a:p>
                      <a:pPr algn="l" fontAlgn="b"/>
                      <a:r>
                        <a:rPr lang="fr-FR" sz="200" b="0" i="0" u="none" strike="noStrike">
                          <a:solidFill>
                            <a:srgbClr val="000000"/>
                          </a:solidFill>
                          <a:effectLst/>
                          <a:latin typeface="Calibri"/>
                        </a:rPr>
                        <a:t> </a:t>
                      </a:r>
                    </a:p>
                  </a:txBody>
                  <a:tcPr marL="2244" marR="2244" marT="2244" marB="0" vert="vert270" anchor="b">
                    <a:lnL w="12700" cap="flat" cmpd="sng" algn="ctr">
                      <a:solidFill>
                        <a:srgbClr val="000000"/>
                      </a:solidFill>
                      <a:prstDash val="solid"/>
                      <a:round/>
                      <a:headEnd type="none" w="med" len="med"/>
                      <a:tailEnd type="none" w="med" len="med"/>
                    </a:lnL>
                    <a:lnR>
                      <a:noFill/>
                    </a:lnR>
                    <a:lnT>
                      <a:noFill/>
                    </a:lnT>
                    <a:lnB>
                      <a:noFill/>
                    </a:lnB>
                    <a:solidFill>
                      <a:srgbClr val="92D050"/>
                    </a:solidFill>
                  </a:tcPr>
                </a:tc>
                <a:tc>
                  <a:txBody>
                    <a:bodyPr/>
                    <a:lstStyle/>
                    <a:p>
                      <a:pPr algn="ctr" fontAlgn="b"/>
                      <a:r>
                        <a:rPr lang="fr-FR" sz="300" b="0" i="0" u="none" strike="noStrike">
                          <a:solidFill>
                            <a:srgbClr val="000000"/>
                          </a:solidFill>
                          <a:effectLst/>
                          <a:latin typeface="Calibri"/>
                        </a:rPr>
                        <a:t>S1</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S2</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S3</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S4</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S5</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S6</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S7</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S8</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S9</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S10</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S11</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S12</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S13</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S14</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S15</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S16</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S17</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S18</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S19</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S20</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S21</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S22</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S23</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S24</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S25</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S26</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S27</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S28</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S29</a:t>
                      </a:r>
                    </a:p>
                  </a:txBody>
                  <a:tcPr marL="2244" marR="2244" marT="2244" marB="0" anchor="b">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fr-FR" sz="300" b="0" i="0" u="none" strike="noStrike">
                          <a:solidFill>
                            <a:srgbClr val="000000"/>
                          </a:solidFill>
                          <a:effectLst/>
                          <a:latin typeface="Calibri"/>
                        </a:rPr>
                        <a:t>S30</a:t>
                      </a:r>
                    </a:p>
                  </a:txBody>
                  <a:tcPr marL="2244" marR="2244" marT="2244" marB="0" anchor="b">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3"/>
                  </a:ext>
                </a:extLst>
              </a:tr>
              <a:tr h="125659">
                <a:tc gridSpan="7">
                  <a:txBody>
                    <a:bodyPr/>
                    <a:lstStyle/>
                    <a:p>
                      <a:pPr algn="ctr" fontAlgn="b"/>
                      <a:r>
                        <a:rPr lang="fr-FR" sz="200" b="1" i="0" u="none" strike="noStrike">
                          <a:solidFill>
                            <a:srgbClr val="000000"/>
                          </a:solidFill>
                          <a:effectLst/>
                          <a:latin typeface="Calibri"/>
                        </a:rPr>
                        <a:t>Répartition sur le cycle</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CC"/>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a:txBody>
                    <a:bodyPr/>
                    <a:lstStyle/>
                    <a:p>
                      <a:pPr algn="l" fontAlgn="b"/>
                      <a:r>
                        <a:rPr lang="fr-FR" sz="200" b="0" i="0" u="none" strike="noStrike">
                          <a:solidFill>
                            <a:srgbClr val="000000"/>
                          </a:solidFill>
                          <a:effectLst/>
                          <a:latin typeface="Calibri"/>
                        </a:rPr>
                        <a:t> </a:t>
                      </a:r>
                    </a:p>
                  </a:txBody>
                  <a:tcPr marL="2244" marR="2244" marT="2244" marB="0" vert="vert27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solidFill>
                      <a:srgbClr val="92D050"/>
                    </a:solidFill>
                  </a:tcPr>
                </a:tc>
                <a:tc gridSpan="10">
                  <a:txBody>
                    <a:bodyPr/>
                    <a:lstStyle/>
                    <a:p>
                      <a:pPr algn="ctr" fontAlgn="b"/>
                      <a:r>
                        <a:rPr lang="fr-FR" sz="300" b="1" i="0" u="none" strike="noStrike" dirty="0">
                          <a:solidFill>
                            <a:srgbClr val="000000"/>
                          </a:solidFill>
                          <a:effectLst/>
                          <a:latin typeface="Calibri"/>
                        </a:rPr>
                        <a:t>Année 1</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CC"/>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gridSpan="10">
                  <a:txBody>
                    <a:bodyPr/>
                    <a:lstStyle/>
                    <a:p>
                      <a:pPr algn="ctr" fontAlgn="b"/>
                      <a:r>
                        <a:rPr lang="fr-FR" sz="300" b="1" i="0" u="none" strike="noStrike" dirty="0">
                          <a:solidFill>
                            <a:srgbClr val="000000"/>
                          </a:solidFill>
                          <a:effectLst/>
                          <a:latin typeface="Calibri"/>
                        </a:rPr>
                        <a:t>Année 2</a:t>
                      </a:r>
                    </a:p>
                  </a:txBody>
                  <a:tcPr marL="2244" marR="2244" marT="2244"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DE9D9"/>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gridSpan="10">
                  <a:txBody>
                    <a:bodyPr/>
                    <a:lstStyle/>
                    <a:p>
                      <a:pPr algn="ctr" fontAlgn="b"/>
                      <a:r>
                        <a:rPr lang="fr-FR" sz="300" b="1" i="0" u="none" strike="noStrike" dirty="0">
                          <a:solidFill>
                            <a:srgbClr val="7030A0"/>
                          </a:solidFill>
                          <a:effectLst/>
                          <a:latin typeface="Calibri"/>
                        </a:rPr>
                        <a:t>Année 3</a:t>
                      </a:r>
                    </a:p>
                  </a:txBody>
                  <a:tcPr marL="2244" marR="2244" marT="2244"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BF1DE"/>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4"/>
                  </a:ext>
                </a:extLst>
              </a:tr>
              <a:tr h="47122">
                <a:tc gridSpan="7">
                  <a:txBody>
                    <a:bodyPr/>
                    <a:lstStyle/>
                    <a:p>
                      <a:pPr algn="ctr" fontAlgn="ctr"/>
                      <a:r>
                        <a:rPr lang="fr-FR" sz="200" b="1" i="0" u="none" strike="noStrike">
                          <a:solidFill>
                            <a:srgbClr val="000000"/>
                          </a:solidFill>
                          <a:effectLst/>
                          <a:latin typeface="Calibri"/>
                        </a:rPr>
                        <a:t>Lien avec les enseignements pratiques interdisciplinaires (EPI)</a:t>
                      </a:r>
                    </a:p>
                  </a:txBody>
                  <a:tcPr marL="2244" marR="2244" marT="2244"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a:txBody>
                    <a:bodyPr/>
                    <a:lstStyle/>
                    <a:p>
                      <a:pPr algn="l" fontAlgn="b"/>
                      <a:r>
                        <a:rPr lang="fr-FR" sz="200" b="0" i="0" u="none" strike="noStrike">
                          <a:solidFill>
                            <a:srgbClr val="000000"/>
                          </a:solidFill>
                          <a:effectLst/>
                          <a:latin typeface="Calibri"/>
                        </a:rPr>
                        <a:t> </a:t>
                      </a:r>
                    </a:p>
                  </a:txBody>
                  <a:tcPr marL="2244" marR="2244" marT="2244" marB="0" vert="vert27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solidFill>
                      <a:srgbClr val="92D05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1" i="0" u="none" strike="noStrike">
                          <a:solidFill>
                            <a:srgbClr val="000000"/>
                          </a:solidFill>
                          <a:effectLst/>
                          <a:latin typeface="Calibri"/>
                        </a:rPr>
                        <a:t> </a:t>
                      </a:r>
                    </a:p>
                  </a:txBody>
                  <a:tcPr marL="2244" marR="2244" marT="2244" marB="0" anchor="ctr">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extLst>
                  <a:ext uri="{0D108BD9-81ED-4DB2-BD59-A6C34878D82A}">
                    <a16:rowId xmlns:a16="http://schemas.microsoft.com/office/drawing/2014/main" val="10005"/>
                  </a:ext>
                </a:extLst>
              </a:tr>
              <a:tr h="81229">
                <a:tc>
                  <a:txBody>
                    <a:bodyPr/>
                    <a:lstStyle/>
                    <a:p>
                      <a:pPr algn="ctr" fontAlgn="t"/>
                      <a:r>
                        <a:rPr lang="fr-FR" sz="300" b="1" i="0" u="none" strike="noStrike">
                          <a:solidFill>
                            <a:srgbClr val="000000"/>
                          </a:solidFill>
                          <a:effectLst/>
                          <a:latin typeface="Calibri"/>
                        </a:rPr>
                        <a:t>Domaines du socle</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AEEF3"/>
                    </a:solidFill>
                  </a:tcPr>
                </a:tc>
                <a:tc gridSpan="2">
                  <a:txBody>
                    <a:bodyPr/>
                    <a:lstStyle/>
                    <a:p>
                      <a:pPr algn="ctr" fontAlgn="t"/>
                      <a:r>
                        <a:rPr lang="fr-FR" sz="300" b="1" i="0" u="none" strike="noStrike">
                          <a:solidFill>
                            <a:srgbClr val="000000"/>
                          </a:solidFill>
                          <a:effectLst/>
                          <a:latin typeface="Calibri"/>
                        </a:rPr>
                        <a:t>Compétences travaillées </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AEEF3"/>
                    </a:solidFill>
                  </a:tcPr>
                </a:tc>
                <a:tc hMerge="1">
                  <a:txBody>
                    <a:bodyPr/>
                    <a:lstStyle/>
                    <a:p>
                      <a:endParaRPr lang="fr-FR"/>
                    </a:p>
                  </a:txBody>
                  <a:tcPr/>
                </a:tc>
                <a:tc gridSpan="4">
                  <a:txBody>
                    <a:bodyPr/>
                    <a:lstStyle/>
                    <a:p>
                      <a:pPr algn="ctr" fontAlgn="t"/>
                      <a:r>
                        <a:rPr lang="fr-FR" sz="300" b="1" i="0" u="none" strike="noStrike">
                          <a:solidFill>
                            <a:srgbClr val="000000"/>
                          </a:solidFill>
                          <a:effectLst/>
                          <a:latin typeface="Calibri"/>
                        </a:rPr>
                        <a:t>Compétences du programme par thématique</a:t>
                      </a:r>
                    </a:p>
                  </a:txBody>
                  <a:tcPr marL="2244" marR="2244" marT="2244"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hMerge="1">
                  <a:txBody>
                    <a:bodyPr/>
                    <a:lstStyle/>
                    <a:p>
                      <a:endParaRPr lang="fr-FR"/>
                    </a:p>
                  </a:txBody>
                  <a:tcPr/>
                </a:tc>
                <a:tc hMerge="1">
                  <a:txBody>
                    <a:bodyPr/>
                    <a:lstStyle/>
                    <a:p>
                      <a:endParaRPr lang="fr-FR"/>
                    </a:p>
                  </a:txBody>
                  <a:tcPr/>
                </a:tc>
                <a:tc hMerge="1">
                  <a:txBody>
                    <a:bodyPr/>
                    <a:lstStyle/>
                    <a:p>
                      <a:endParaRPr lang="fr-FR"/>
                    </a:p>
                  </a:txBody>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200" b="1" i="0" u="none" strike="noStrike">
                          <a:solidFill>
                            <a:srgbClr val="000000"/>
                          </a:solidFill>
                          <a:effectLst/>
                          <a:latin typeface="Calibri"/>
                        </a:rPr>
                        <a:t> </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extLst>
                  <a:ext uri="{0D108BD9-81ED-4DB2-BD59-A6C34878D82A}">
                    <a16:rowId xmlns:a16="http://schemas.microsoft.com/office/drawing/2014/main" val="10006"/>
                  </a:ext>
                </a:extLst>
              </a:tr>
              <a:tr h="47964">
                <a:tc rowSpan="5">
                  <a:txBody>
                    <a:bodyPr/>
                    <a:lstStyle/>
                    <a:p>
                      <a:pPr algn="ctr" fontAlgn="t"/>
                      <a:r>
                        <a:rPr lang="fr-FR" sz="300" b="1" i="0" u="none" strike="noStrike">
                          <a:solidFill>
                            <a:srgbClr val="000000"/>
                          </a:solidFill>
                          <a:effectLst/>
                          <a:latin typeface="Calibri"/>
                        </a:rPr>
                        <a:t>4 - les systèmes naturels et les systèmes techniques</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AEEF3"/>
                    </a:solidFill>
                  </a:tcPr>
                </a:tc>
                <a:tc>
                  <a:txBody>
                    <a:bodyPr/>
                    <a:lstStyle/>
                    <a:p>
                      <a:pPr algn="r" fontAlgn="t"/>
                      <a:r>
                        <a:rPr lang="fr-FR" sz="300" b="1" i="0" u="none" strike="noStrike">
                          <a:solidFill>
                            <a:srgbClr val="000000"/>
                          </a:solidFill>
                          <a:effectLst/>
                          <a:latin typeface="Calibri"/>
                        </a:rPr>
                        <a:t>1</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solidFill>
                      <a:srgbClr val="DAEEF3"/>
                    </a:solidFill>
                  </a:tcPr>
                </a:tc>
                <a:tc>
                  <a:txBody>
                    <a:bodyPr/>
                    <a:lstStyle/>
                    <a:p>
                      <a:pPr algn="l" fontAlgn="t"/>
                      <a:r>
                        <a:rPr lang="fr-FR" sz="300" b="1" i="0" u="none" strike="noStrike">
                          <a:solidFill>
                            <a:srgbClr val="000000"/>
                          </a:solidFill>
                          <a:effectLst/>
                          <a:latin typeface="Calibri"/>
                        </a:rPr>
                        <a:t>Pratiquer des démarches scientifiques et technologiques</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solidFill>
                      <a:srgbClr val="DAEEF3"/>
                    </a:solidFill>
                  </a:tcPr>
                </a:tc>
                <a:tc gridSpan="35">
                  <a:txBody>
                    <a:bodyPr/>
                    <a:lstStyle/>
                    <a:p>
                      <a:pPr algn="ctr" fontAlgn="t"/>
                      <a:r>
                        <a:rPr lang="fr-FR" sz="200" b="1" i="0" u="none" strike="noStrike">
                          <a:solidFill>
                            <a:srgbClr val="000000"/>
                          </a:solidFill>
                          <a:effectLst/>
                          <a:latin typeface="Calibri"/>
                        </a:rPr>
                        <a:t> </a:t>
                      </a:r>
                    </a:p>
                  </a:txBody>
                  <a:tcPr marL="2244" marR="2244" marT="2244"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7"/>
                  </a:ext>
                </a:extLst>
              </a:tr>
              <a:tr h="89756">
                <a:tc vMerge="1">
                  <a:txBody>
                    <a:bodyPr/>
                    <a:lstStyle/>
                    <a:p>
                      <a:endParaRPr lang="fr-FR"/>
                    </a:p>
                  </a:txBody>
                  <a:tcPr/>
                </a:tc>
                <a:tc>
                  <a:txBody>
                    <a:bodyPr/>
                    <a:lstStyle/>
                    <a:p>
                      <a:pPr algn="ctr" fontAlgn="t"/>
                      <a:r>
                        <a:rPr lang="fr-FR" sz="300" b="0" i="0" u="none" strike="noStrike">
                          <a:solidFill>
                            <a:srgbClr val="000000"/>
                          </a:solidFill>
                          <a:effectLst/>
                          <a:latin typeface="Calibri"/>
                        </a:rPr>
                        <a:t>CT 1.1</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t"/>
                      <a:r>
                        <a:rPr lang="fr-FR" sz="300" b="0" i="0" u="none" strike="noStrike">
                          <a:solidFill>
                            <a:srgbClr val="00000A"/>
                          </a:solidFill>
                          <a:effectLst/>
                          <a:latin typeface="Calibri"/>
                        </a:rPr>
                        <a:t>Imaginer, synthétiser, formaliser et respecter une procédure, un protocole. </a:t>
                      </a:r>
                    </a:p>
                  </a:txBody>
                  <a:tcPr marL="20195"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ctr" fontAlgn="ctr"/>
                      <a:r>
                        <a:rPr lang="fr-FR" sz="200" b="0" i="0" u="none" strike="noStrike">
                          <a:solidFill>
                            <a:srgbClr val="000000"/>
                          </a:solidFill>
                          <a:effectLst/>
                          <a:latin typeface="Calibri"/>
                        </a:rPr>
                        <a:t>DIC.1.3 </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MSOST.1.1</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D5B4"/>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3</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8"/>
                  </a:ext>
                </a:extLst>
              </a:tr>
              <a:tr h="47964">
                <a:tc vMerge="1">
                  <a:txBody>
                    <a:bodyPr/>
                    <a:lstStyle/>
                    <a:p>
                      <a:endParaRPr lang="fr-FR"/>
                    </a:p>
                  </a:txBody>
                  <a:tcPr/>
                </a:tc>
                <a:tc>
                  <a:txBody>
                    <a:bodyPr/>
                    <a:lstStyle/>
                    <a:p>
                      <a:pPr algn="ctr" fontAlgn="t"/>
                      <a:r>
                        <a:rPr lang="fr-FR" sz="300" b="0" i="0" u="none" strike="noStrike">
                          <a:solidFill>
                            <a:srgbClr val="000000"/>
                          </a:solidFill>
                          <a:effectLst/>
                          <a:latin typeface="Calibri"/>
                        </a:rPr>
                        <a:t>CT 1.2</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t"/>
                      <a:r>
                        <a:rPr lang="fr-FR" sz="300" b="0" i="0" u="none" strike="noStrike">
                          <a:solidFill>
                            <a:srgbClr val="00000A"/>
                          </a:solidFill>
                          <a:effectLst/>
                          <a:latin typeface="Calibri"/>
                        </a:rPr>
                        <a:t> Mesurer des grandeurs de manière directe ou indirecte. </a:t>
                      </a:r>
                    </a:p>
                  </a:txBody>
                  <a:tcPr marL="20195"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MSOST.1.6</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D5B4"/>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6</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9"/>
                  </a:ext>
                </a:extLst>
              </a:tr>
              <a:tr h="93684">
                <a:tc vMerge="1">
                  <a:txBody>
                    <a:bodyPr/>
                    <a:lstStyle/>
                    <a:p>
                      <a:endParaRPr lang="fr-FR"/>
                    </a:p>
                  </a:txBody>
                  <a:tcPr/>
                </a:tc>
                <a:tc>
                  <a:txBody>
                    <a:bodyPr/>
                    <a:lstStyle/>
                    <a:p>
                      <a:pPr algn="ctr" fontAlgn="t"/>
                      <a:r>
                        <a:rPr lang="fr-FR" sz="300" b="0" i="0" u="none" strike="noStrike">
                          <a:solidFill>
                            <a:srgbClr val="000000"/>
                          </a:solidFill>
                          <a:effectLst/>
                          <a:latin typeface="Calibri"/>
                        </a:rPr>
                        <a:t>CT 1.3</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t"/>
                      <a:r>
                        <a:rPr lang="fr-FR" sz="300" b="0" i="0" u="none" strike="noStrike">
                          <a:solidFill>
                            <a:srgbClr val="00000A"/>
                          </a:solidFill>
                          <a:effectLst/>
                          <a:latin typeface="Calibri"/>
                        </a:rPr>
                        <a:t>Rechercher des solutions techniques à un problème posé, expliciter ses choix et les communiquer en argumentant. </a:t>
                      </a:r>
                    </a:p>
                  </a:txBody>
                  <a:tcPr marL="20195"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ctr" fontAlgn="ctr"/>
                      <a:r>
                        <a:rPr lang="fr-FR" sz="200" b="0" i="0" u="none" strike="noStrike">
                          <a:solidFill>
                            <a:srgbClr val="000000"/>
                          </a:solidFill>
                          <a:effectLst/>
                          <a:latin typeface="Calibri"/>
                        </a:rPr>
                        <a:t>DIC.1.5</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3</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0"/>
                  </a:ext>
                </a:extLst>
              </a:tr>
              <a:tr h="47964">
                <a:tc vMerge="1">
                  <a:txBody>
                    <a:bodyPr/>
                    <a:lstStyle/>
                    <a:p>
                      <a:endParaRPr lang="fr-FR"/>
                    </a:p>
                  </a:txBody>
                  <a:tcPr/>
                </a:tc>
                <a:tc>
                  <a:txBody>
                    <a:bodyPr/>
                    <a:lstStyle/>
                    <a:p>
                      <a:pPr algn="ctr" fontAlgn="t"/>
                      <a:r>
                        <a:rPr lang="fr-FR" sz="300" b="0" i="0" u="none" strike="noStrike">
                          <a:solidFill>
                            <a:srgbClr val="000000"/>
                          </a:solidFill>
                          <a:effectLst/>
                          <a:latin typeface="Calibri"/>
                        </a:rPr>
                        <a:t>CT 1.4</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300" b="0" i="0" u="none" strike="noStrike">
                          <a:solidFill>
                            <a:srgbClr val="00000A"/>
                          </a:solidFill>
                          <a:effectLst/>
                          <a:latin typeface="Calibri"/>
                        </a:rPr>
                        <a:t>Participer à l’organisation et au déroulement de projets.</a:t>
                      </a:r>
                    </a:p>
                  </a:txBody>
                  <a:tcPr marL="20195"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DIC.1.4</a:t>
                      </a:r>
                    </a:p>
                  </a:txBody>
                  <a:tcPr marL="2244" marR="2244" marT="2244"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5</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1"/>
                  </a:ext>
                </a:extLst>
              </a:tr>
              <a:tr h="47964">
                <a:tc rowSpan="8">
                  <a:txBody>
                    <a:bodyPr/>
                    <a:lstStyle/>
                    <a:p>
                      <a:pPr algn="ctr" fontAlgn="t"/>
                      <a:r>
                        <a:rPr lang="fr-FR" sz="300" b="1" i="0" u="none" strike="noStrike">
                          <a:solidFill>
                            <a:srgbClr val="000000"/>
                          </a:solidFill>
                          <a:effectLst/>
                          <a:latin typeface="Calibri"/>
                        </a:rPr>
                        <a:t>4 - les systèmes naturels et les systèmes techniques</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AEEF3"/>
                    </a:solidFill>
                  </a:tcPr>
                </a:tc>
                <a:tc>
                  <a:txBody>
                    <a:bodyPr/>
                    <a:lstStyle/>
                    <a:p>
                      <a:pPr algn="r" fontAlgn="t"/>
                      <a:r>
                        <a:rPr lang="fr-FR" sz="300" b="1" i="0" u="none" strike="noStrike">
                          <a:solidFill>
                            <a:srgbClr val="000000"/>
                          </a:solidFill>
                          <a:effectLst/>
                          <a:latin typeface="Calibri"/>
                        </a:rPr>
                        <a:t>2</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solidFill>
                      <a:srgbClr val="DAEEF3"/>
                    </a:solidFill>
                  </a:tcPr>
                </a:tc>
                <a:tc>
                  <a:txBody>
                    <a:bodyPr/>
                    <a:lstStyle/>
                    <a:p>
                      <a:pPr algn="l" fontAlgn="t"/>
                      <a:r>
                        <a:rPr lang="fr-FR" sz="300" b="1" i="0" u="none" strike="noStrike">
                          <a:solidFill>
                            <a:srgbClr val="000000"/>
                          </a:solidFill>
                          <a:effectLst/>
                          <a:latin typeface="Calibri"/>
                        </a:rPr>
                        <a:t>Concevoir, créer, réaliser</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solidFill>
                      <a:srgbClr val="DAEEF3"/>
                    </a:solidFill>
                  </a:tcPr>
                </a:tc>
                <a:tc gridSpan="35">
                  <a:txBody>
                    <a:bodyPr/>
                    <a:lstStyle/>
                    <a:p>
                      <a:pPr algn="ctr" fontAlgn="t"/>
                      <a:r>
                        <a:rPr lang="fr-FR" sz="200" b="1" i="0" u="none" strike="noStrike">
                          <a:solidFill>
                            <a:srgbClr val="000000"/>
                          </a:solidFill>
                          <a:effectLst/>
                          <a:latin typeface="Calibri"/>
                        </a:rPr>
                        <a:t> </a:t>
                      </a:r>
                    </a:p>
                  </a:txBody>
                  <a:tcPr marL="2244" marR="2244" marT="2244"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12"/>
                  </a:ext>
                </a:extLst>
              </a:tr>
              <a:tr h="134634">
                <a:tc vMerge="1">
                  <a:txBody>
                    <a:bodyPr/>
                    <a:lstStyle/>
                    <a:p>
                      <a:endParaRPr lang="fr-FR"/>
                    </a:p>
                  </a:txBody>
                  <a:tcPr/>
                </a:tc>
                <a:tc>
                  <a:txBody>
                    <a:bodyPr/>
                    <a:lstStyle/>
                    <a:p>
                      <a:pPr algn="ctr" fontAlgn="t"/>
                      <a:r>
                        <a:rPr lang="fr-FR" sz="300" b="0" i="0" u="none" strike="noStrike">
                          <a:solidFill>
                            <a:srgbClr val="000000"/>
                          </a:solidFill>
                          <a:effectLst/>
                          <a:latin typeface="Calibri"/>
                        </a:rPr>
                        <a:t>CT 2.1</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t"/>
                      <a:r>
                        <a:rPr lang="fr-FR" sz="300" b="0" i="0" u="none" strike="noStrike">
                          <a:solidFill>
                            <a:srgbClr val="000000"/>
                          </a:solidFill>
                          <a:effectLst/>
                          <a:latin typeface="Calibri"/>
                        </a:rPr>
                        <a:t>Identifier un besoin et énoncer un problème technique, identifier les conditions, contraintes (normes et règlements) et ressources correspondantes.</a:t>
                      </a:r>
                    </a:p>
                  </a:txBody>
                  <a:tcPr marL="20195"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ctr" fontAlgn="ctr"/>
                      <a:r>
                        <a:rPr lang="fr-FR" sz="200" b="0" i="0" u="none" strike="noStrike">
                          <a:solidFill>
                            <a:srgbClr val="000000"/>
                          </a:solidFill>
                          <a:effectLst/>
                          <a:latin typeface="Calibri"/>
                        </a:rPr>
                        <a:t>DIC.1.1       DIC.1.2</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2</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3"/>
                  </a:ext>
                </a:extLst>
              </a:tr>
              <a:tr h="139404">
                <a:tc vMerge="1">
                  <a:txBody>
                    <a:bodyPr/>
                    <a:lstStyle/>
                    <a:p>
                      <a:endParaRPr lang="fr-FR"/>
                    </a:p>
                  </a:txBody>
                  <a:tcPr/>
                </a:tc>
                <a:tc>
                  <a:txBody>
                    <a:bodyPr/>
                    <a:lstStyle/>
                    <a:p>
                      <a:pPr algn="ctr" fontAlgn="t"/>
                      <a:r>
                        <a:rPr lang="fr-FR" sz="300" b="0" i="0" u="none" strike="noStrike">
                          <a:solidFill>
                            <a:srgbClr val="000000"/>
                          </a:solidFill>
                          <a:effectLst/>
                          <a:latin typeface="Calibri"/>
                        </a:rPr>
                        <a:t>CT 2.2</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t"/>
                      <a:r>
                        <a:rPr lang="fr-FR" sz="300" b="0" i="0" u="none" strike="noStrike">
                          <a:solidFill>
                            <a:srgbClr val="000000"/>
                          </a:solidFill>
                          <a:effectLst/>
                          <a:latin typeface="Calibri"/>
                        </a:rPr>
                        <a:t> Identifier le(s) matériau(x), les flux d’énergie et d’information dans le cadre d’une production technique sur un objet et décrire les transformations qui s’opèrent.</a:t>
                      </a:r>
                    </a:p>
                  </a:txBody>
                  <a:tcPr marL="20195"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MSOST.1.4</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D5B4"/>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3</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4"/>
                  </a:ext>
                </a:extLst>
              </a:tr>
              <a:tr h="47964">
                <a:tc vMerge="1">
                  <a:txBody>
                    <a:bodyPr/>
                    <a:lstStyle/>
                    <a:p>
                      <a:endParaRPr lang="fr-FR"/>
                    </a:p>
                  </a:txBody>
                  <a:tcPr/>
                </a:tc>
                <a:tc>
                  <a:txBody>
                    <a:bodyPr/>
                    <a:lstStyle/>
                    <a:p>
                      <a:pPr algn="ctr" fontAlgn="t"/>
                      <a:r>
                        <a:rPr lang="fr-FR" sz="300" b="0" i="0" u="none" strike="noStrike">
                          <a:solidFill>
                            <a:srgbClr val="000000"/>
                          </a:solidFill>
                          <a:effectLst/>
                          <a:latin typeface="Calibri"/>
                        </a:rPr>
                        <a:t>CT 2.3</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t"/>
                      <a:r>
                        <a:rPr lang="fr-FR" sz="300" b="0" i="0" u="none" strike="noStrike">
                          <a:solidFill>
                            <a:srgbClr val="000000"/>
                          </a:solidFill>
                          <a:effectLst/>
                          <a:latin typeface="Calibri"/>
                        </a:rPr>
                        <a:t> S’approprier un cahier des charges.</a:t>
                      </a:r>
                    </a:p>
                  </a:txBody>
                  <a:tcPr marL="20195"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ctr" fontAlgn="ctr"/>
                      <a:r>
                        <a:rPr lang="fr-FR" sz="200" b="0" i="0" u="none" strike="noStrike">
                          <a:solidFill>
                            <a:srgbClr val="000000"/>
                          </a:solidFill>
                          <a:effectLst/>
                          <a:latin typeface="Calibri"/>
                        </a:rPr>
                        <a:t>DIC.1.2</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3</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5"/>
                  </a:ext>
                </a:extLst>
              </a:tr>
              <a:tr h="47964">
                <a:tc vMerge="1">
                  <a:txBody>
                    <a:bodyPr/>
                    <a:lstStyle/>
                    <a:p>
                      <a:endParaRPr lang="fr-FR"/>
                    </a:p>
                  </a:txBody>
                  <a:tcPr/>
                </a:tc>
                <a:tc>
                  <a:txBody>
                    <a:bodyPr/>
                    <a:lstStyle/>
                    <a:p>
                      <a:pPr algn="ctr" fontAlgn="t"/>
                      <a:r>
                        <a:rPr lang="fr-FR" sz="300" b="0" i="0" u="none" strike="noStrike">
                          <a:solidFill>
                            <a:srgbClr val="000000"/>
                          </a:solidFill>
                          <a:effectLst/>
                          <a:latin typeface="Calibri"/>
                        </a:rPr>
                        <a:t>CT 2.4</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t"/>
                      <a:r>
                        <a:rPr lang="fr-FR" sz="300" b="0" i="0" u="none" strike="noStrike">
                          <a:solidFill>
                            <a:srgbClr val="000000"/>
                          </a:solidFill>
                          <a:effectLst/>
                          <a:latin typeface="Calibri"/>
                        </a:rPr>
                        <a:t>Associer des solutions techniques à des fonctions.</a:t>
                      </a:r>
                    </a:p>
                  </a:txBody>
                  <a:tcPr marL="20195"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MSOST.1.2</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D5B4"/>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5</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6"/>
                  </a:ext>
                </a:extLst>
              </a:tr>
              <a:tr h="47964">
                <a:tc vMerge="1">
                  <a:txBody>
                    <a:bodyPr/>
                    <a:lstStyle/>
                    <a:p>
                      <a:endParaRPr lang="fr-FR"/>
                    </a:p>
                  </a:txBody>
                  <a:tcPr/>
                </a:tc>
                <a:tc>
                  <a:txBody>
                    <a:bodyPr/>
                    <a:lstStyle/>
                    <a:p>
                      <a:pPr algn="ctr" fontAlgn="t"/>
                      <a:r>
                        <a:rPr lang="fr-FR" sz="300" b="0" i="0" u="none" strike="noStrike">
                          <a:solidFill>
                            <a:srgbClr val="000000"/>
                          </a:solidFill>
                          <a:effectLst/>
                          <a:latin typeface="Calibri"/>
                        </a:rPr>
                        <a:t>CT 2.5</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t"/>
                      <a:r>
                        <a:rPr lang="fr-FR" sz="300" b="0" i="0" u="none" strike="noStrike">
                          <a:solidFill>
                            <a:srgbClr val="000000"/>
                          </a:solidFill>
                          <a:effectLst/>
                          <a:latin typeface="Calibri"/>
                        </a:rPr>
                        <a:t> Imaginer des solutions en réponse au besoin.</a:t>
                      </a:r>
                    </a:p>
                  </a:txBody>
                  <a:tcPr marL="20195"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ctr" fontAlgn="ctr"/>
                      <a:r>
                        <a:rPr lang="fr-FR" sz="200" b="0" i="0" u="none" strike="noStrike">
                          <a:solidFill>
                            <a:srgbClr val="000000"/>
                          </a:solidFill>
                          <a:effectLst/>
                          <a:latin typeface="Calibri"/>
                        </a:rPr>
                        <a:t>DIC.1.5</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5</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7"/>
                  </a:ext>
                </a:extLst>
              </a:tr>
              <a:tr h="93684">
                <a:tc vMerge="1">
                  <a:txBody>
                    <a:bodyPr/>
                    <a:lstStyle/>
                    <a:p>
                      <a:endParaRPr lang="fr-FR"/>
                    </a:p>
                  </a:txBody>
                  <a:tcPr/>
                </a:tc>
                <a:tc>
                  <a:txBody>
                    <a:bodyPr/>
                    <a:lstStyle/>
                    <a:p>
                      <a:pPr algn="ctr" fontAlgn="t"/>
                      <a:r>
                        <a:rPr lang="fr-FR" sz="300" b="0" i="0" u="none" strike="noStrike">
                          <a:solidFill>
                            <a:srgbClr val="000000"/>
                          </a:solidFill>
                          <a:effectLst/>
                          <a:latin typeface="Calibri"/>
                        </a:rPr>
                        <a:t>CT 2.6</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t"/>
                      <a:r>
                        <a:rPr lang="fr-FR" sz="300" b="0" i="0" u="none" strike="noStrike">
                          <a:solidFill>
                            <a:srgbClr val="000000"/>
                          </a:solidFill>
                          <a:effectLst/>
                          <a:latin typeface="Calibri"/>
                        </a:rPr>
                        <a:t>Réaliser, de manière collaborative, le prototype de tout ou partie d’un objet pour valider une solution.</a:t>
                      </a:r>
                    </a:p>
                  </a:txBody>
                  <a:tcPr marL="20195"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ctr" fontAlgn="ctr"/>
                      <a:r>
                        <a:rPr lang="fr-FR" sz="200" b="0" i="0" u="none" strike="noStrike">
                          <a:solidFill>
                            <a:srgbClr val="000000"/>
                          </a:solidFill>
                          <a:effectLst/>
                          <a:latin typeface="Calibri"/>
                        </a:rPr>
                        <a:t>DIC.2.1</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MSOST.1.1</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D5B4"/>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2</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8"/>
                  </a:ext>
                </a:extLst>
              </a:tr>
              <a:tr h="92000">
                <a:tc vMerge="1">
                  <a:txBody>
                    <a:bodyPr/>
                    <a:lstStyle/>
                    <a:p>
                      <a:endParaRPr lang="fr-FR"/>
                    </a:p>
                  </a:txBody>
                  <a:tcPr/>
                </a:tc>
                <a:tc>
                  <a:txBody>
                    <a:bodyPr/>
                    <a:lstStyle/>
                    <a:p>
                      <a:pPr algn="ctr" fontAlgn="t"/>
                      <a:r>
                        <a:rPr lang="fr-FR" sz="300" b="0" i="0" u="none" strike="noStrike">
                          <a:solidFill>
                            <a:srgbClr val="000000"/>
                          </a:solidFill>
                          <a:effectLst/>
                          <a:latin typeface="Calibri"/>
                        </a:rPr>
                        <a:t>CT 2.7</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300" b="0" i="0" u="none" strike="noStrike">
                          <a:solidFill>
                            <a:srgbClr val="000000"/>
                          </a:solidFill>
                          <a:effectLst/>
                          <a:latin typeface="Calibri"/>
                        </a:rPr>
                        <a:t> Imaginer, concevoir et programmer des applications informatiques nomades.</a:t>
                      </a:r>
                    </a:p>
                  </a:txBody>
                  <a:tcPr marL="20195"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DIC.1.5</a:t>
                      </a:r>
                    </a:p>
                  </a:txBody>
                  <a:tcPr marL="2244" marR="2244" marT="2244"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IP.2.2</a:t>
                      </a:r>
                    </a:p>
                  </a:txBody>
                  <a:tcPr marL="2244" marR="2244" marT="2244"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ctr"/>
                      <a:r>
                        <a:rPr lang="fr-FR" sz="200" b="0" i="0" u="none" strike="noStrike">
                          <a:solidFill>
                            <a:srgbClr val="000000"/>
                          </a:solidFill>
                          <a:effectLst/>
                          <a:latin typeface="Calibri"/>
                        </a:rPr>
                        <a:t>2</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19"/>
                  </a:ext>
                </a:extLst>
              </a:tr>
              <a:tr h="47964">
                <a:tc rowSpan="4">
                  <a:txBody>
                    <a:bodyPr/>
                    <a:lstStyle/>
                    <a:p>
                      <a:pPr algn="ctr" fontAlgn="t"/>
                      <a:r>
                        <a:rPr lang="fr-FR" sz="300" b="1" i="0" u="none" strike="noStrike">
                          <a:solidFill>
                            <a:srgbClr val="000000"/>
                          </a:solidFill>
                          <a:effectLst/>
                          <a:latin typeface="Calibri"/>
                        </a:rPr>
                        <a:t>2 - les méthodes et outils pour apprendre</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AEEF3"/>
                    </a:solidFill>
                  </a:tcPr>
                </a:tc>
                <a:tc>
                  <a:txBody>
                    <a:bodyPr/>
                    <a:lstStyle/>
                    <a:p>
                      <a:pPr algn="r" fontAlgn="t"/>
                      <a:r>
                        <a:rPr lang="fr-FR" sz="300" b="1" i="0" u="none" strike="noStrike">
                          <a:solidFill>
                            <a:srgbClr val="000000"/>
                          </a:solidFill>
                          <a:effectLst/>
                          <a:latin typeface="Calibri"/>
                        </a:rPr>
                        <a:t>3</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solidFill>
                      <a:srgbClr val="DAEEF3"/>
                    </a:solidFill>
                  </a:tcPr>
                </a:tc>
                <a:tc>
                  <a:txBody>
                    <a:bodyPr/>
                    <a:lstStyle/>
                    <a:p>
                      <a:pPr algn="l" fontAlgn="t"/>
                      <a:r>
                        <a:rPr lang="fr-FR" sz="300" b="1" i="0" u="none" strike="noStrike">
                          <a:solidFill>
                            <a:srgbClr val="000000"/>
                          </a:solidFill>
                          <a:effectLst/>
                          <a:latin typeface="Calibri"/>
                        </a:rPr>
                        <a:t>S’approprier des outils et des méthodes</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solidFill>
                      <a:srgbClr val="DAEEF3"/>
                    </a:solidFill>
                  </a:tcPr>
                </a:tc>
                <a:tc gridSpan="35">
                  <a:txBody>
                    <a:bodyPr/>
                    <a:lstStyle/>
                    <a:p>
                      <a:pPr algn="ctr" fontAlgn="t"/>
                      <a:r>
                        <a:rPr lang="fr-FR" sz="200" b="1" i="0" u="none" strike="noStrike">
                          <a:solidFill>
                            <a:srgbClr val="000000"/>
                          </a:solidFill>
                          <a:effectLst/>
                          <a:latin typeface="Calibri"/>
                        </a:rPr>
                        <a:t> </a:t>
                      </a:r>
                    </a:p>
                  </a:txBody>
                  <a:tcPr marL="2244" marR="2244" marT="2244"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20"/>
                  </a:ext>
                </a:extLst>
              </a:tr>
              <a:tr h="134634">
                <a:tc vMerge="1">
                  <a:txBody>
                    <a:bodyPr/>
                    <a:lstStyle/>
                    <a:p>
                      <a:endParaRPr lang="fr-FR"/>
                    </a:p>
                  </a:txBody>
                  <a:tcPr/>
                </a:tc>
                <a:tc>
                  <a:txBody>
                    <a:bodyPr/>
                    <a:lstStyle/>
                    <a:p>
                      <a:pPr algn="ctr" fontAlgn="t"/>
                      <a:r>
                        <a:rPr lang="fr-FR" sz="300" b="0" i="0" u="none" strike="noStrike">
                          <a:solidFill>
                            <a:srgbClr val="000000"/>
                          </a:solidFill>
                          <a:effectLst/>
                          <a:latin typeface="Calibri"/>
                        </a:rPr>
                        <a:t>CT 3.1</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t"/>
                      <a:r>
                        <a:rPr lang="fr-FR" sz="300" b="0" i="0" u="none" strike="noStrike">
                          <a:solidFill>
                            <a:srgbClr val="000000"/>
                          </a:solidFill>
                          <a:effectLst/>
                          <a:latin typeface="Calibri"/>
                        </a:rPr>
                        <a:t>Exprimer sa pensée à l’aide d’outils de description adaptés : croquis, schémas, graphes, diagrammes, tableaux (représentations non normées).</a:t>
                      </a:r>
                    </a:p>
                  </a:txBody>
                  <a:tcPr marL="20195"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OTSCIS.2.1</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2</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21"/>
                  </a:ext>
                </a:extLst>
              </a:tr>
              <a:tr h="120722">
                <a:tc vMerge="1">
                  <a:txBody>
                    <a:bodyPr/>
                    <a:lstStyle/>
                    <a:p>
                      <a:endParaRPr lang="fr-FR"/>
                    </a:p>
                  </a:txBody>
                  <a:tcPr/>
                </a:tc>
                <a:tc>
                  <a:txBody>
                    <a:bodyPr/>
                    <a:lstStyle/>
                    <a:p>
                      <a:pPr algn="ctr" fontAlgn="t"/>
                      <a:r>
                        <a:rPr lang="fr-FR" sz="300" b="0" i="0" u="none" strike="noStrike">
                          <a:solidFill>
                            <a:srgbClr val="000000"/>
                          </a:solidFill>
                          <a:effectLst/>
                          <a:latin typeface="Calibri"/>
                        </a:rPr>
                        <a:t>CT 3.2</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t"/>
                      <a:r>
                        <a:rPr lang="fr-FR" sz="300" b="0" i="0" u="none" strike="noStrike">
                          <a:solidFill>
                            <a:srgbClr val="000000"/>
                          </a:solidFill>
                          <a:effectLst/>
                          <a:latin typeface="Calibri"/>
                        </a:rPr>
                        <a:t>Traduire, à l’aide d’outils de représentation numérique, des choix de solutions sous forme de croquis, de dessins ou de schémas.</a:t>
                      </a:r>
                    </a:p>
                  </a:txBody>
                  <a:tcPr marL="20195"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ctr" fontAlgn="ctr"/>
                      <a:r>
                        <a:rPr lang="fr-FR" sz="200" b="0" i="0" u="none" strike="noStrike">
                          <a:solidFill>
                            <a:srgbClr val="000000"/>
                          </a:solidFill>
                          <a:effectLst/>
                          <a:latin typeface="Calibri"/>
                        </a:rPr>
                        <a:t>DIC.1.5</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fr-FR" sz="200" b="0" i="0" u="none" strike="noStrike">
                          <a:solidFill>
                            <a:srgbClr val="000000"/>
                          </a:solidFill>
                          <a:effectLst/>
                          <a:latin typeface="Calibri"/>
                        </a:rPr>
                        <a:t>OTSCIS.2.2</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3</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22"/>
                  </a:ext>
                </a:extLst>
              </a:tr>
              <a:tr h="93684">
                <a:tc vMerge="1">
                  <a:txBody>
                    <a:bodyPr/>
                    <a:lstStyle/>
                    <a:p>
                      <a:endParaRPr lang="fr-FR"/>
                    </a:p>
                  </a:txBody>
                  <a:tcPr/>
                </a:tc>
                <a:tc>
                  <a:txBody>
                    <a:bodyPr/>
                    <a:lstStyle/>
                    <a:p>
                      <a:pPr algn="ctr" fontAlgn="t"/>
                      <a:r>
                        <a:rPr lang="fr-FR" sz="300" b="0" i="0" u="none" strike="noStrike">
                          <a:solidFill>
                            <a:srgbClr val="000000"/>
                          </a:solidFill>
                          <a:effectLst/>
                          <a:latin typeface="Calibri"/>
                        </a:rPr>
                        <a:t>CT 3.3</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300" b="0" i="0" u="none" strike="noStrike">
                          <a:solidFill>
                            <a:srgbClr val="000000"/>
                          </a:solidFill>
                          <a:effectLst/>
                          <a:latin typeface="Calibri"/>
                        </a:rPr>
                        <a:t>Présenter à l’oral et à l’aide de supports numériques multimédia des solutions techniques au moment des revues de projet.</a:t>
                      </a:r>
                    </a:p>
                  </a:txBody>
                  <a:tcPr marL="20195"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solidFill>
                      <a:srgbClr val="DAEEF3"/>
                    </a:solidFill>
                  </a:tcPr>
                </a:tc>
                <a:tc>
                  <a:txBody>
                    <a:bodyPr/>
                    <a:lstStyle/>
                    <a:p>
                      <a:pPr algn="ctr" fontAlgn="ctr"/>
                      <a:r>
                        <a:rPr lang="fr-FR" sz="200" b="0" i="0" u="none" strike="noStrike">
                          <a:solidFill>
                            <a:srgbClr val="000000"/>
                          </a:solidFill>
                          <a:effectLst/>
                          <a:latin typeface="Calibri"/>
                        </a:rPr>
                        <a:t>DIC.1.7</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2</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23"/>
                  </a:ext>
                </a:extLst>
              </a:tr>
              <a:tr h="120722">
                <a:tc>
                  <a:txBody>
                    <a:bodyPr/>
                    <a:lstStyle/>
                    <a:p>
                      <a:pPr algn="ctr" fontAlgn="ctr"/>
                      <a:r>
                        <a:rPr lang="fr-FR" sz="300" b="1" i="0" u="none" strike="noStrike">
                          <a:solidFill>
                            <a:srgbClr val="000000"/>
                          </a:solidFill>
                          <a:effectLst/>
                          <a:latin typeface="Calibri"/>
                        </a:rPr>
                        <a:t>1 - les langages pour penser et communiquer</a:t>
                      </a:r>
                    </a:p>
                  </a:txBody>
                  <a:tcPr marL="2244" marR="2244" marT="2244"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solidFill>
                      <a:srgbClr val="DAEEF3"/>
                    </a:solidFill>
                  </a:tcPr>
                </a:tc>
                <a:tc>
                  <a:txBody>
                    <a:bodyPr/>
                    <a:lstStyle/>
                    <a:p>
                      <a:pPr algn="r" fontAlgn="t"/>
                      <a:r>
                        <a:rPr lang="fr-FR" sz="300" b="1" i="0" u="none" strike="noStrike">
                          <a:solidFill>
                            <a:srgbClr val="000000"/>
                          </a:solidFill>
                          <a:effectLst/>
                          <a:latin typeface="Calibri"/>
                        </a:rPr>
                        <a:t>4</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solidFill>
                      <a:srgbClr val="DAEEF3"/>
                    </a:solidFill>
                  </a:tcPr>
                </a:tc>
                <a:tc>
                  <a:txBody>
                    <a:bodyPr/>
                    <a:lstStyle/>
                    <a:p>
                      <a:pPr algn="l" fontAlgn="t"/>
                      <a:r>
                        <a:rPr lang="fr-FR" sz="300" b="1" i="0" u="none" strike="noStrike">
                          <a:solidFill>
                            <a:srgbClr val="000000"/>
                          </a:solidFill>
                          <a:effectLst/>
                          <a:latin typeface="Calibri"/>
                        </a:rPr>
                        <a:t>Pratiquer des langages </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solidFill>
                      <a:srgbClr val="DAEEF3"/>
                    </a:solidFill>
                  </a:tcPr>
                </a:tc>
                <a:tc>
                  <a:txBody>
                    <a:bodyPr/>
                    <a:lstStyle/>
                    <a:p>
                      <a:pPr algn="l" fontAlgn="b"/>
                      <a:r>
                        <a:rPr lang="fr-FR" sz="300" b="0" i="0" u="none" strike="noStrike">
                          <a:solidFill>
                            <a:srgbClr val="000000"/>
                          </a:solidFill>
                          <a:effectLst/>
                          <a:latin typeface="Calibri"/>
                        </a:rPr>
                        <a:t> </a:t>
                      </a:r>
                    </a:p>
                  </a:txBody>
                  <a:tcPr marL="2244" marR="2244" marT="2244"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l"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ctr"/>
                      <a:r>
                        <a:rPr lang="fr-FR" sz="200" b="0" i="0" u="none" strike="noStrike">
                          <a:solidFill>
                            <a:srgbClr val="000000"/>
                          </a:solidFill>
                          <a:effectLst/>
                          <a:latin typeface="Calibri"/>
                        </a:rPr>
                        <a:t> </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a:txBody>
                    <a:bodyPr/>
                    <a:lstStyle/>
                    <a:p>
                      <a:pPr algn="ctr" fontAlgn="b"/>
                      <a:r>
                        <a:rPr lang="fr-FR" sz="300" b="0" i="0" u="none" strike="noStrike">
                          <a:solidFill>
                            <a:srgbClr val="000000"/>
                          </a:solidFill>
                          <a:effectLst/>
                          <a:latin typeface="Calibri"/>
                        </a:rPr>
                        <a:t> </a:t>
                      </a:r>
                    </a:p>
                  </a:txBody>
                  <a:tcPr marL="2244" marR="2244" marT="224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extLst>
                  <a:ext uri="{0D108BD9-81ED-4DB2-BD59-A6C34878D82A}">
                    <a16:rowId xmlns:a16="http://schemas.microsoft.com/office/drawing/2014/main" val="10024"/>
                  </a:ext>
                </a:extLst>
              </a:tr>
              <a:tr h="93684">
                <a:tc>
                  <a:txBody>
                    <a:bodyPr/>
                    <a:lstStyle/>
                    <a:p>
                      <a:pPr algn="l" fontAlgn="ctr"/>
                      <a:r>
                        <a:rPr lang="fr-FR" sz="300" b="0" i="0" u="none" strike="noStrike">
                          <a:solidFill>
                            <a:srgbClr val="000000"/>
                          </a:solidFill>
                          <a:effectLst/>
                          <a:latin typeface="Calibri"/>
                        </a:rPr>
                        <a:t> </a:t>
                      </a:r>
                    </a:p>
                  </a:txBody>
                  <a:tcPr marL="2244" marR="2244" marT="2244"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ctr" fontAlgn="ctr"/>
                      <a:r>
                        <a:rPr lang="fr-FR" sz="300" b="0" i="0" u="none" strike="noStrike">
                          <a:solidFill>
                            <a:srgbClr val="000000"/>
                          </a:solidFill>
                          <a:effectLst/>
                          <a:latin typeface="Calibri"/>
                        </a:rPr>
                        <a:t>CT 4.1</a:t>
                      </a:r>
                    </a:p>
                  </a:txBody>
                  <a:tcPr marL="2244" marR="2244" marT="2244"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t"/>
                      <a:r>
                        <a:rPr lang="fr-FR" sz="300" b="0" i="0" u="none" strike="noStrike">
                          <a:solidFill>
                            <a:srgbClr val="000000"/>
                          </a:solidFill>
                          <a:effectLst/>
                          <a:latin typeface="Calibri"/>
                        </a:rPr>
                        <a:t>Décrire, en utilisant les outils et langages de descriptions adaptés, la structure et le comportement des objets.</a:t>
                      </a:r>
                    </a:p>
                  </a:txBody>
                  <a:tcPr marL="20195"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OTSCIS.1.4</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ctr"/>
                      <a:r>
                        <a:rPr lang="fr-FR" sz="200" b="0" i="0" u="none" strike="noStrike">
                          <a:solidFill>
                            <a:srgbClr val="000000"/>
                          </a:solidFill>
                          <a:effectLst/>
                          <a:latin typeface="Calibri"/>
                        </a:rPr>
                        <a:t>MSOST.1.5</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D5B4"/>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2</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25"/>
                  </a:ext>
                </a:extLst>
              </a:tr>
              <a:tr h="93684">
                <a:tc>
                  <a:txBody>
                    <a:bodyPr/>
                    <a:lstStyle/>
                    <a:p>
                      <a:pPr algn="ctr" fontAlgn="ctr"/>
                      <a:r>
                        <a:rPr lang="fr-FR" sz="300" b="0" i="0" u="none" strike="noStrike">
                          <a:solidFill>
                            <a:srgbClr val="000000"/>
                          </a:solidFill>
                          <a:effectLst/>
                          <a:latin typeface="Calibri"/>
                        </a:rPr>
                        <a:t> </a:t>
                      </a:r>
                    </a:p>
                  </a:txBody>
                  <a:tcPr marL="2244" marR="2244" marT="2244"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solidFill>
                      <a:srgbClr val="DAEEF3"/>
                    </a:solidFill>
                  </a:tcPr>
                </a:tc>
                <a:tc>
                  <a:txBody>
                    <a:bodyPr/>
                    <a:lstStyle/>
                    <a:p>
                      <a:pPr algn="ctr" fontAlgn="ctr"/>
                      <a:r>
                        <a:rPr lang="fr-FR" sz="300" b="0" i="0" u="none" strike="noStrike">
                          <a:solidFill>
                            <a:srgbClr val="000000"/>
                          </a:solidFill>
                          <a:effectLst/>
                          <a:latin typeface="Calibri"/>
                        </a:rPr>
                        <a:t>CT 4.2</a:t>
                      </a:r>
                    </a:p>
                  </a:txBody>
                  <a:tcPr marL="2244" marR="2244" marT="2244"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300" b="0" i="0" u="none" strike="noStrike">
                          <a:solidFill>
                            <a:srgbClr val="000000"/>
                          </a:solidFill>
                          <a:effectLst/>
                          <a:latin typeface="Calibri"/>
                        </a:rPr>
                        <a:t>Appliquer les principes élémentaires de l’algorithmique et du codage à la résolution d’un problème simple.</a:t>
                      </a:r>
                    </a:p>
                  </a:txBody>
                  <a:tcPr marL="20195"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solidFill>
                      <a:srgbClr val="DAEEF3"/>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IP.2.3</a:t>
                      </a:r>
                    </a:p>
                  </a:txBody>
                  <a:tcPr marL="2244" marR="2244" marT="2244"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ctr"/>
                      <a:r>
                        <a:rPr lang="fr-FR" sz="200" b="0" i="0" u="none" strike="noStrike">
                          <a:solidFill>
                            <a:srgbClr val="000000"/>
                          </a:solidFill>
                          <a:effectLst/>
                          <a:latin typeface="Calibri"/>
                        </a:rPr>
                        <a:t>3</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26"/>
                  </a:ext>
                </a:extLst>
              </a:tr>
              <a:tr h="47964">
                <a:tc rowSpan="6">
                  <a:txBody>
                    <a:bodyPr/>
                    <a:lstStyle/>
                    <a:p>
                      <a:pPr algn="ctr" fontAlgn="t"/>
                      <a:r>
                        <a:rPr lang="fr-FR" sz="300" b="1" i="0" u="none" strike="noStrike">
                          <a:solidFill>
                            <a:srgbClr val="000000"/>
                          </a:solidFill>
                          <a:effectLst/>
                          <a:latin typeface="Calibri"/>
                        </a:rPr>
                        <a:t>2 - les méthodes et outils pour apprendre</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AEEF3"/>
                    </a:solidFill>
                  </a:tcPr>
                </a:tc>
                <a:tc>
                  <a:txBody>
                    <a:bodyPr/>
                    <a:lstStyle/>
                    <a:p>
                      <a:pPr algn="r" fontAlgn="t"/>
                      <a:r>
                        <a:rPr lang="fr-FR" sz="300" b="1" i="0" u="none" strike="noStrike">
                          <a:solidFill>
                            <a:srgbClr val="000000"/>
                          </a:solidFill>
                          <a:effectLst/>
                          <a:latin typeface="Calibri"/>
                        </a:rPr>
                        <a:t>5</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solidFill>
                      <a:srgbClr val="DAEEF3"/>
                    </a:solidFill>
                  </a:tcPr>
                </a:tc>
                <a:tc>
                  <a:txBody>
                    <a:bodyPr/>
                    <a:lstStyle/>
                    <a:p>
                      <a:pPr algn="l" fontAlgn="t"/>
                      <a:r>
                        <a:rPr lang="fr-FR" sz="300" b="1" i="0" u="none" strike="noStrike">
                          <a:solidFill>
                            <a:srgbClr val="000000"/>
                          </a:solidFill>
                          <a:effectLst/>
                          <a:latin typeface="Calibri"/>
                        </a:rPr>
                        <a:t>Mobiliser des outils numériques</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solidFill>
                      <a:srgbClr val="DAEEF3"/>
                    </a:solidFill>
                  </a:tcPr>
                </a:tc>
                <a:tc gridSpan="35">
                  <a:txBody>
                    <a:bodyPr/>
                    <a:lstStyle/>
                    <a:p>
                      <a:pPr algn="ctr" fontAlgn="t"/>
                      <a:r>
                        <a:rPr lang="fr-FR" sz="200" b="1" i="0" u="none" strike="noStrike">
                          <a:solidFill>
                            <a:srgbClr val="000000"/>
                          </a:solidFill>
                          <a:effectLst/>
                          <a:latin typeface="Calibri"/>
                        </a:rPr>
                        <a:t> </a:t>
                      </a:r>
                    </a:p>
                  </a:txBody>
                  <a:tcPr marL="2244" marR="2244" marT="2244"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27"/>
                  </a:ext>
                </a:extLst>
              </a:tr>
              <a:tr h="81229">
                <a:tc vMerge="1">
                  <a:txBody>
                    <a:bodyPr/>
                    <a:lstStyle/>
                    <a:p>
                      <a:endParaRPr lang="fr-FR"/>
                    </a:p>
                  </a:txBody>
                  <a:tcPr/>
                </a:tc>
                <a:tc>
                  <a:txBody>
                    <a:bodyPr/>
                    <a:lstStyle/>
                    <a:p>
                      <a:pPr algn="ctr" fontAlgn="t"/>
                      <a:r>
                        <a:rPr lang="fr-FR" sz="300" b="0" i="0" u="none" strike="noStrike">
                          <a:solidFill>
                            <a:srgbClr val="000000"/>
                          </a:solidFill>
                          <a:effectLst/>
                          <a:latin typeface="Calibri"/>
                        </a:rPr>
                        <a:t>CT 5.1</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t"/>
                      <a:r>
                        <a:rPr lang="fr-FR" sz="300" b="0" i="0" u="none" strike="noStrike">
                          <a:solidFill>
                            <a:srgbClr val="000000"/>
                          </a:solidFill>
                          <a:effectLst/>
                          <a:latin typeface="Calibri"/>
                        </a:rPr>
                        <a:t>Simuler numériquement la structure et/ou le comportement d’un objet.</a:t>
                      </a:r>
                    </a:p>
                  </a:txBody>
                  <a:tcPr marL="20195"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MSOST.2.2</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D5B4"/>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2</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28"/>
                  </a:ext>
                </a:extLst>
              </a:tr>
              <a:tr h="47964">
                <a:tc vMerge="1">
                  <a:txBody>
                    <a:bodyPr/>
                    <a:lstStyle/>
                    <a:p>
                      <a:endParaRPr lang="fr-FR"/>
                    </a:p>
                  </a:txBody>
                  <a:tcPr/>
                </a:tc>
                <a:tc>
                  <a:txBody>
                    <a:bodyPr/>
                    <a:lstStyle/>
                    <a:p>
                      <a:pPr algn="ctr" fontAlgn="t"/>
                      <a:r>
                        <a:rPr lang="fr-FR" sz="300" b="0" i="0" u="none" strike="noStrike">
                          <a:solidFill>
                            <a:srgbClr val="000000"/>
                          </a:solidFill>
                          <a:effectLst/>
                          <a:latin typeface="Calibri"/>
                        </a:rPr>
                        <a:t>CT 5.2</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t"/>
                      <a:r>
                        <a:rPr lang="fr-FR" sz="300" b="0" i="0" u="none" strike="noStrike">
                          <a:solidFill>
                            <a:srgbClr val="000000"/>
                          </a:solidFill>
                          <a:effectLst/>
                          <a:latin typeface="Calibri"/>
                        </a:rPr>
                        <a:t>Organiser, structurer et stocker des ressources numériques.</a:t>
                      </a:r>
                    </a:p>
                  </a:txBody>
                  <a:tcPr marL="20195"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ctr" fontAlgn="ctr"/>
                      <a:r>
                        <a:rPr lang="fr-FR" sz="200" b="0" i="0" u="none" strike="noStrike">
                          <a:solidFill>
                            <a:srgbClr val="000000"/>
                          </a:solidFill>
                          <a:effectLst/>
                          <a:latin typeface="Calibri"/>
                        </a:rPr>
                        <a:t>DIC.1.6</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2</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29"/>
                  </a:ext>
                </a:extLst>
              </a:tr>
              <a:tr h="81229">
                <a:tc vMerge="1">
                  <a:txBody>
                    <a:bodyPr/>
                    <a:lstStyle/>
                    <a:p>
                      <a:endParaRPr lang="fr-FR"/>
                    </a:p>
                  </a:txBody>
                  <a:tcPr/>
                </a:tc>
                <a:tc>
                  <a:txBody>
                    <a:bodyPr/>
                    <a:lstStyle/>
                    <a:p>
                      <a:pPr algn="ctr" fontAlgn="t"/>
                      <a:r>
                        <a:rPr lang="fr-FR" sz="300" b="0" i="0" u="none" strike="noStrike">
                          <a:solidFill>
                            <a:srgbClr val="000000"/>
                          </a:solidFill>
                          <a:effectLst/>
                          <a:latin typeface="Calibri"/>
                        </a:rPr>
                        <a:t>CT 5.3</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t"/>
                      <a:r>
                        <a:rPr lang="fr-FR" sz="300" b="0" i="0" u="none" strike="noStrike">
                          <a:solidFill>
                            <a:srgbClr val="000000"/>
                          </a:solidFill>
                          <a:effectLst/>
                          <a:latin typeface="Calibri"/>
                        </a:rPr>
                        <a:t>Lire, utiliser et produire des représentations numériques d’objets.</a:t>
                      </a:r>
                    </a:p>
                  </a:txBody>
                  <a:tcPr marL="20195"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OTSCIS.2.2</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2</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30"/>
                  </a:ext>
                </a:extLst>
              </a:tr>
              <a:tr h="47964">
                <a:tc vMerge="1">
                  <a:txBody>
                    <a:bodyPr/>
                    <a:lstStyle/>
                    <a:p>
                      <a:endParaRPr lang="fr-FR"/>
                    </a:p>
                  </a:txBody>
                  <a:tcPr/>
                </a:tc>
                <a:tc>
                  <a:txBody>
                    <a:bodyPr/>
                    <a:lstStyle/>
                    <a:p>
                      <a:pPr algn="ctr" fontAlgn="t"/>
                      <a:r>
                        <a:rPr lang="fr-FR" sz="300" b="0" i="0" u="none" strike="noStrike">
                          <a:solidFill>
                            <a:srgbClr val="000000"/>
                          </a:solidFill>
                          <a:effectLst/>
                          <a:latin typeface="Calibri"/>
                        </a:rPr>
                        <a:t>CT 5.4</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t"/>
                      <a:r>
                        <a:rPr lang="fr-FR" sz="300" b="0" i="0" u="none" strike="noStrike">
                          <a:solidFill>
                            <a:srgbClr val="000000"/>
                          </a:solidFill>
                          <a:effectLst/>
                          <a:latin typeface="Calibri"/>
                        </a:rPr>
                        <a:t>Piloter un système connecté localement ou à distance.</a:t>
                      </a:r>
                    </a:p>
                  </a:txBody>
                  <a:tcPr marL="20195"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IP.2.2</a:t>
                      </a:r>
                    </a:p>
                  </a:txBody>
                  <a:tcPr marL="2244" marR="2244" marT="2244"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ctr"/>
                      <a:r>
                        <a:rPr lang="fr-FR" sz="200" b="0" i="0" u="none" strike="noStrike">
                          <a:solidFill>
                            <a:srgbClr val="000000"/>
                          </a:solidFill>
                          <a:effectLst/>
                          <a:latin typeface="Calibri"/>
                        </a:rPr>
                        <a:t>2</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31"/>
                  </a:ext>
                </a:extLst>
              </a:tr>
              <a:tr h="81229">
                <a:tc vMerge="1">
                  <a:txBody>
                    <a:bodyPr/>
                    <a:lstStyle/>
                    <a:p>
                      <a:endParaRPr lang="fr-FR"/>
                    </a:p>
                  </a:txBody>
                  <a:tcPr/>
                </a:tc>
                <a:tc>
                  <a:txBody>
                    <a:bodyPr/>
                    <a:lstStyle/>
                    <a:p>
                      <a:pPr algn="ctr" fontAlgn="t"/>
                      <a:r>
                        <a:rPr lang="fr-FR" sz="300" b="0" i="0" u="none" strike="noStrike">
                          <a:solidFill>
                            <a:srgbClr val="000000"/>
                          </a:solidFill>
                          <a:effectLst/>
                          <a:latin typeface="Calibri"/>
                        </a:rPr>
                        <a:t>CT 5.5</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300" b="0" i="0" u="none" strike="noStrike">
                          <a:solidFill>
                            <a:srgbClr val="000000"/>
                          </a:solidFill>
                          <a:effectLst/>
                          <a:latin typeface="Calibri"/>
                        </a:rPr>
                        <a:t>Modifier ou paramétrer le fonctionnement d’un objet communicant.</a:t>
                      </a:r>
                    </a:p>
                  </a:txBody>
                  <a:tcPr marL="20195"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solidFill>
                      <a:srgbClr val="DAEEF3"/>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IP.2.3</a:t>
                      </a:r>
                    </a:p>
                  </a:txBody>
                  <a:tcPr marL="2244" marR="2244" marT="2244"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ctr"/>
                      <a:r>
                        <a:rPr lang="fr-FR" sz="200" b="0" i="0" u="none" strike="noStrike">
                          <a:solidFill>
                            <a:srgbClr val="000000"/>
                          </a:solidFill>
                          <a:effectLst/>
                          <a:latin typeface="Calibri"/>
                        </a:rPr>
                        <a:t>4</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32"/>
                  </a:ext>
                </a:extLst>
              </a:tr>
              <a:tr h="120722">
                <a:tc>
                  <a:txBody>
                    <a:bodyPr/>
                    <a:lstStyle/>
                    <a:p>
                      <a:pPr algn="ctr" fontAlgn="t"/>
                      <a:r>
                        <a:rPr lang="fr-FR" sz="300" b="1" i="0" u="none" strike="noStrike">
                          <a:solidFill>
                            <a:srgbClr val="000000"/>
                          </a:solidFill>
                          <a:effectLst/>
                          <a:latin typeface="Calibri"/>
                        </a:rPr>
                        <a:t>3 - la formation de la personne et du citoyen</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solidFill>
                      <a:srgbClr val="DAEEF3"/>
                    </a:solidFill>
                  </a:tcPr>
                </a:tc>
                <a:tc>
                  <a:txBody>
                    <a:bodyPr/>
                    <a:lstStyle/>
                    <a:p>
                      <a:pPr algn="r" fontAlgn="t"/>
                      <a:r>
                        <a:rPr lang="fr-FR" sz="300" b="1" i="0" u="none" strike="noStrike">
                          <a:solidFill>
                            <a:srgbClr val="000000"/>
                          </a:solidFill>
                          <a:effectLst/>
                          <a:latin typeface="Calibri"/>
                        </a:rPr>
                        <a:t>6</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solidFill>
                      <a:srgbClr val="DAEEF3"/>
                    </a:solidFill>
                  </a:tcPr>
                </a:tc>
                <a:tc>
                  <a:txBody>
                    <a:bodyPr/>
                    <a:lstStyle/>
                    <a:p>
                      <a:pPr algn="l" fontAlgn="t"/>
                      <a:r>
                        <a:rPr lang="fr-FR" sz="300" b="1" i="0" u="none" strike="noStrike">
                          <a:solidFill>
                            <a:srgbClr val="000000"/>
                          </a:solidFill>
                          <a:effectLst/>
                          <a:latin typeface="Calibri"/>
                        </a:rPr>
                        <a:t>Adopter un comportement éthique et responsable</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solidFill>
                      <a:srgbClr val="DAEEF3"/>
                    </a:solidFill>
                  </a:tcPr>
                </a:tc>
                <a:tc gridSpan="35">
                  <a:txBody>
                    <a:bodyPr/>
                    <a:lstStyle/>
                    <a:p>
                      <a:pPr algn="ctr" fontAlgn="t"/>
                      <a:r>
                        <a:rPr lang="fr-FR" sz="200" b="1" i="0" u="none" strike="noStrike">
                          <a:solidFill>
                            <a:srgbClr val="000000"/>
                          </a:solidFill>
                          <a:effectLst/>
                          <a:latin typeface="Calibri"/>
                        </a:rPr>
                        <a:t> </a:t>
                      </a:r>
                    </a:p>
                  </a:txBody>
                  <a:tcPr marL="2244" marR="2244" marT="2244"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33"/>
                  </a:ext>
                </a:extLst>
              </a:tr>
              <a:tr h="139404">
                <a:tc>
                  <a:txBody>
                    <a:bodyPr/>
                    <a:lstStyle/>
                    <a:p>
                      <a:pPr algn="ctr" fontAlgn="t"/>
                      <a:r>
                        <a:rPr lang="fr-FR" sz="300" b="1" i="0" u="none" strike="noStrike">
                          <a:solidFill>
                            <a:srgbClr val="000000"/>
                          </a:solidFill>
                          <a:effectLst/>
                          <a:latin typeface="Calibri"/>
                        </a:rPr>
                        <a:t>5 - les représentations du monde et l'activité humaine</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ctr" fontAlgn="t"/>
                      <a:r>
                        <a:rPr lang="fr-FR" sz="300" b="0" i="0" u="none" strike="noStrike">
                          <a:solidFill>
                            <a:srgbClr val="000000"/>
                          </a:solidFill>
                          <a:effectLst/>
                          <a:latin typeface="Calibri"/>
                        </a:rPr>
                        <a:t>CT 6.1</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t"/>
                      <a:r>
                        <a:rPr lang="fr-FR" sz="300" b="0" i="0" u="none" strike="noStrike">
                          <a:solidFill>
                            <a:srgbClr val="000000"/>
                          </a:solidFill>
                          <a:effectLst/>
                          <a:latin typeface="Calibri"/>
                        </a:rPr>
                        <a:t>Développer les bonnes pratiques de l’usage des objets communicants.</a:t>
                      </a:r>
                    </a:p>
                  </a:txBody>
                  <a:tcPr marL="20195"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OTSCIS.1.3</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0</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34"/>
                  </a:ext>
                </a:extLst>
              </a:tr>
              <a:tr h="81229">
                <a:tc>
                  <a:txBody>
                    <a:bodyPr/>
                    <a:lstStyle/>
                    <a:p>
                      <a:pPr algn="l" fontAlgn="t"/>
                      <a:r>
                        <a:rPr lang="fr-FR" sz="300" b="0" i="0" u="none" strike="noStrike">
                          <a:solidFill>
                            <a:srgbClr val="000000"/>
                          </a:solidFill>
                          <a:effectLst/>
                          <a:latin typeface="Calibri"/>
                        </a:rPr>
                        <a:t> </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ctr" fontAlgn="t"/>
                      <a:r>
                        <a:rPr lang="fr-FR" sz="300" b="0" i="0" u="none" strike="noStrike">
                          <a:solidFill>
                            <a:srgbClr val="000000"/>
                          </a:solidFill>
                          <a:effectLst/>
                          <a:latin typeface="Calibri"/>
                        </a:rPr>
                        <a:t>CT 6.2</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t"/>
                      <a:r>
                        <a:rPr lang="fr-FR" sz="300" b="0" i="0" u="none" strike="noStrike">
                          <a:solidFill>
                            <a:srgbClr val="000000"/>
                          </a:solidFill>
                          <a:effectLst/>
                          <a:latin typeface="Calibri"/>
                        </a:rPr>
                        <a:t>Analyser l’impact environnemental d’un objet et de ses constituants.</a:t>
                      </a:r>
                    </a:p>
                  </a:txBody>
                  <a:tcPr marL="20195"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OTSCIS.1</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0</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35"/>
                  </a:ext>
                </a:extLst>
              </a:tr>
              <a:tr h="47964">
                <a:tc>
                  <a:txBody>
                    <a:bodyPr/>
                    <a:lstStyle/>
                    <a:p>
                      <a:pPr algn="l" fontAlgn="t"/>
                      <a:r>
                        <a:rPr lang="fr-FR" sz="300" b="0" i="0" u="none" strike="noStrike">
                          <a:solidFill>
                            <a:srgbClr val="000000"/>
                          </a:solidFill>
                          <a:effectLst/>
                          <a:latin typeface="Calibri"/>
                        </a:rPr>
                        <a:t> </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solidFill>
                      <a:srgbClr val="DAEEF3"/>
                    </a:solidFill>
                  </a:tcPr>
                </a:tc>
                <a:tc>
                  <a:txBody>
                    <a:bodyPr/>
                    <a:lstStyle/>
                    <a:p>
                      <a:pPr algn="ctr" fontAlgn="t"/>
                      <a:r>
                        <a:rPr lang="fr-FR" sz="300" b="0" i="0" u="none" strike="noStrike">
                          <a:solidFill>
                            <a:srgbClr val="000000"/>
                          </a:solidFill>
                          <a:effectLst/>
                          <a:latin typeface="Calibri"/>
                        </a:rPr>
                        <a:t>CT 6.3</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300" b="0" i="0" u="none" strike="noStrike">
                          <a:solidFill>
                            <a:srgbClr val="000000"/>
                          </a:solidFill>
                          <a:effectLst/>
                          <a:latin typeface="Calibri"/>
                        </a:rPr>
                        <a:t>Analyser le cycle de vie d’un objet.</a:t>
                      </a:r>
                    </a:p>
                  </a:txBody>
                  <a:tcPr marL="20195"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solidFill>
                      <a:srgbClr val="DAEEF3"/>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OTSCIS.1.1</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0</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36"/>
                  </a:ext>
                </a:extLst>
              </a:tr>
              <a:tr h="47964">
                <a:tc rowSpan="3">
                  <a:txBody>
                    <a:bodyPr/>
                    <a:lstStyle/>
                    <a:p>
                      <a:pPr algn="ctr" fontAlgn="t"/>
                      <a:r>
                        <a:rPr lang="fr-FR" sz="300" b="1" i="0" u="none" strike="noStrike">
                          <a:solidFill>
                            <a:srgbClr val="000000"/>
                          </a:solidFill>
                          <a:effectLst/>
                          <a:latin typeface="Calibri"/>
                        </a:rPr>
                        <a:t>5 - les représentations du monde et l'activité humaine</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AEEF3"/>
                    </a:solidFill>
                  </a:tcPr>
                </a:tc>
                <a:tc>
                  <a:txBody>
                    <a:bodyPr/>
                    <a:lstStyle/>
                    <a:p>
                      <a:pPr algn="r" fontAlgn="t"/>
                      <a:r>
                        <a:rPr lang="fr-FR" sz="300" b="1" i="0" u="none" strike="noStrike">
                          <a:solidFill>
                            <a:srgbClr val="000000"/>
                          </a:solidFill>
                          <a:effectLst/>
                          <a:latin typeface="Calibri"/>
                        </a:rPr>
                        <a:t>7</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solidFill>
                      <a:srgbClr val="DAEEF3"/>
                    </a:solidFill>
                  </a:tcPr>
                </a:tc>
                <a:tc>
                  <a:txBody>
                    <a:bodyPr/>
                    <a:lstStyle/>
                    <a:p>
                      <a:pPr algn="l" fontAlgn="t"/>
                      <a:r>
                        <a:rPr lang="fr-FR" sz="300" b="1" i="0" u="none" strike="noStrike">
                          <a:solidFill>
                            <a:srgbClr val="000000"/>
                          </a:solidFill>
                          <a:effectLst/>
                          <a:latin typeface="Calibri"/>
                        </a:rPr>
                        <a:t>Se situer dans l’espace et dans le temps</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solidFill>
                      <a:srgbClr val="DAEEF3"/>
                    </a:solidFill>
                  </a:tcPr>
                </a:tc>
                <a:tc gridSpan="35">
                  <a:txBody>
                    <a:bodyPr/>
                    <a:lstStyle/>
                    <a:p>
                      <a:pPr algn="ctr" fontAlgn="t"/>
                      <a:r>
                        <a:rPr lang="fr-FR" sz="200" b="1" i="0" u="none" strike="noStrike">
                          <a:solidFill>
                            <a:srgbClr val="000000"/>
                          </a:solidFill>
                          <a:effectLst/>
                          <a:latin typeface="Calibri"/>
                        </a:rPr>
                        <a:t> </a:t>
                      </a:r>
                    </a:p>
                  </a:txBody>
                  <a:tcPr marL="2244" marR="2244" marT="2244"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37"/>
                  </a:ext>
                </a:extLst>
              </a:tr>
              <a:tr h="47964">
                <a:tc vMerge="1">
                  <a:txBody>
                    <a:bodyPr/>
                    <a:lstStyle/>
                    <a:p>
                      <a:endParaRPr lang="fr-FR"/>
                    </a:p>
                  </a:txBody>
                  <a:tcPr/>
                </a:tc>
                <a:tc>
                  <a:txBody>
                    <a:bodyPr/>
                    <a:lstStyle/>
                    <a:p>
                      <a:pPr algn="ctr" fontAlgn="t"/>
                      <a:r>
                        <a:rPr lang="fr-FR" sz="300" b="0" i="0" u="none" strike="noStrike">
                          <a:solidFill>
                            <a:srgbClr val="000000"/>
                          </a:solidFill>
                          <a:effectLst/>
                          <a:latin typeface="Calibri"/>
                        </a:rPr>
                        <a:t>CT 7.1</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t"/>
                      <a:r>
                        <a:rPr lang="fr-FR" sz="300" b="0" i="0" u="none" strike="noStrike">
                          <a:solidFill>
                            <a:srgbClr val="00000A"/>
                          </a:solidFill>
                          <a:effectLst/>
                          <a:latin typeface="Calibri"/>
                        </a:rPr>
                        <a:t>Regrouper des objets en familles et lignées.</a:t>
                      </a:r>
                    </a:p>
                  </a:txBody>
                  <a:tcPr marL="20195"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solidFill>
                      <a:srgbClr val="DAEEF3"/>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OTSCIS.1.1</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0</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38"/>
                  </a:ext>
                </a:extLst>
              </a:tr>
              <a:tr h="120722">
                <a:tc vMerge="1">
                  <a:txBody>
                    <a:bodyPr/>
                    <a:lstStyle/>
                    <a:p>
                      <a:endParaRPr lang="fr-FR"/>
                    </a:p>
                  </a:txBody>
                  <a:tcPr/>
                </a:tc>
                <a:tc>
                  <a:txBody>
                    <a:bodyPr/>
                    <a:lstStyle/>
                    <a:p>
                      <a:pPr algn="ctr" fontAlgn="t"/>
                      <a:r>
                        <a:rPr lang="fr-FR" sz="300" b="0" i="0" u="none" strike="noStrike">
                          <a:solidFill>
                            <a:srgbClr val="000000"/>
                          </a:solidFill>
                          <a:effectLst/>
                          <a:latin typeface="Calibri"/>
                        </a:rPr>
                        <a:t>CT 7.2</a:t>
                      </a:r>
                    </a:p>
                  </a:txBody>
                  <a:tcPr marL="2244"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solidFill>
                      <a:srgbClr val="DAEEF3"/>
                    </a:solidFill>
                  </a:tcPr>
                </a:tc>
                <a:tc>
                  <a:txBody>
                    <a:bodyPr/>
                    <a:lstStyle/>
                    <a:p>
                      <a:pPr algn="l" fontAlgn="t"/>
                      <a:r>
                        <a:rPr lang="fr-FR" sz="300" b="0" i="0" u="none" strike="noStrike">
                          <a:solidFill>
                            <a:srgbClr val="00000A"/>
                          </a:solidFill>
                          <a:effectLst/>
                          <a:latin typeface="Calibri"/>
                        </a:rPr>
                        <a:t>Relier les évolutions technologiques aux inventions et innovations qui marquent des ruptures dans les solutions techniques. </a:t>
                      </a:r>
                    </a:p>
                  </a:txBody>
                  <a:tcPr marL="20195" marR="2244" marT="2244"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solidFill>
                      <a:srgbClr val="DAEEF3"/>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OTSCIS.1.2</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0</a:t>
                      </a:r>
                    </a:p>
                  </a:txBody>
                  <a:tcPr marL="2244" marR="2244" marT="2244"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39"/>
                  </a:ext>
                </a:extLst>
              </a:tr>
              <a:tr h="47964">
                <a:tc>
                  <a:txBody>
                    <a:bodyPr/>
                    <a:lstStyle/>
                    <a:p>
                      <a:pPr algn="l" fontAlgn="b"/>
                      <a:endParaRPr lang="fr-FR" sz="300" b="0" i="0" u="none" strike="noStrike">
                        <a:solidFill>
                          <a:srgbClr val="000000"/>
                        </a:solidFill>
                        <a:effectLst/>
                        <a:latin typeface="Calibri"/>
                      </a:endParaRPr>
                    </a:p>
                  </a:txBody>
                  <a:tcPr marL="2244" marR="2244" marT="2244" marB="0" anchor="b">
                    <a:lnL>
                      <a:noFill/>
                    </a:lnL>
                    <a:lnR>
                      <a:noFill/>
                    </a:lnR>
                    <a:lnT w="12700" cap="flat" cmpd="sng" algn="ctr">
                      <a:solidFill>
                        <a:srgbClr val="000000"/>
                      </a:solidFill>
                      <a:prstDash val="solid"/>
                      <a:round/>
                      <a:headEnd type="none" w="med" len="med"/>
                      <a:tailEnd type="none" w="med" len="med"/>
                    </a:lnT>
                    <a:lnB>
                      <a:noFill/>
                    </a:lnB>
                  </a:tcPr>
                </a:tc>
                <a:tc>
                  <a:txBody>
                    <a:bodyPr/>
                    <a:lstStyle/>
                    <a:p>
                      <a:pPr algn="l" fontAlgn="b"/>
                      <a:endParaRPr lang="fr-FR" sz="300" b="0" i="0" u="none" strike="noStrike">
                        <a:solidFill>
                          <a:srgbClr val="000000"/>
                        </a:solidFill>
                        <a:effectLst/>
                        <a:latin typeface="Calibri"/>
                      </a:endParaRPr>
                    </a:p>
                  </a:txBody>
                  <a:tcPr marL="2244" marR="2244" marT="2244" marB="0" anchor="b">
                    <a:lnL>
                      <a:noFill/>
                    </a:lnL>
                    <a:lnR>
                      <a:noFill/>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endParaRPr lang="fr-FR" sz="300" b="0" i="0" u="none" strike="noStrike">
                        <a:solidFill>
                          <a:srgbClr val="000000"/>
                        </a:solidFill>
                        <a:effectLst/>
                        <a:latin typeface="Calibri"/>
                      </a:endParaRPr>
                    </a:p>
                  </a:txBody>
                  <a:tcPr marL="2244" marR="2244" marT="2244"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gridSpan="35">
                  <a:txBody>
                    <a:bodyPr/>
                    <a:lstStyle/>
                    <a:p>
                      <a:pPr algn="ctr" fontAlgn="t"/>
                      <a:r>
                        <a:rPr lang="fr-FR" sz="200" b="1" i="0" u="none" strike="noStrike">
                          <a:solidFill>
                            <a:srgbClr val="000000"/>
                          </a:solidFill>
                          <a:effectLst/>
                          <a:latin typeface="Calibri"/>
                        </a:rPr>
                        <a:t> </a:t>
                      </a:r>
                    </a:p>
                  </a:txBody>
                  <a:tcPr marL="2244" marR="2244" marT="2244"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AEEF3"/>
                    </a:solidFil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40"/>
                  </a:ext>
                </a:extLst>
              </a:tr>
              <a:tr h="120722">
                <a:tc>
                  <a:txBody>
                    <a:bodyPr/>
                    <a:lstStyle/>
                    <a:p>
                      <a:pPr algn="l" fontAlgn="b"/>
                      <a:endParaRPr lang="fr-FR" sz="300" b="0" i="0" u="none" strike="noStrike">
                        <a:solidFill>
                          <a:srgbClr val="000000"/>
                        </a:solidFill>
                        <a:effectLst/>
                        <a:latin typeface="Calibri"/>
                      </a:endParaRPr>
                    </a:p>
                  </a:txBody>
                  <a:tcPr marL="2244" marR="2244" marT="2244" marB="0" anchor="b">
                    <a:lnL>
                      <a:noFill/>
                    </a:lnL>
                    <a:lnR w="6350" cap="flat" cmpd="sng" algn="ctr">
                      <a:solidFill>
                        <a:srgbClr val="000000"/>
                      </a:solidFill>
                      <a:prstDash val="solid"/>
                      <a:round/>
                      <a:headEnd type="none" w="med" len="med"/>
                      <a:tailEnd type="none" w="med" len="med"/>
                    </a:lnR>
                    <a:lnT>
                      <a:noFill/>
                    </a:lnT>
                    <a:lnB>
                      <a:noFill/>
                    </a:lnB>
                  </a:tcPr>
                </a:tc>
                <a:tc>
                  <a:txBody>
                    <a:bodyPr/>
                    <a:lstStyle/>
                    <a:p>
                      <a:pPr algn="ctr" fontAlgn="ctr"/>
                      <a:r>
                        <a:rPr lang="fr-FR" sz="300" b="0" i="0" u="none" strike="noStrike">
                          <a:solidFill>
                            <a:srgbClr val="000000"/>
                          </a:solidFill>
                          <a:effectLst/>
                          <a:latin typeface="Calibri"/>
                        </a:rPr>
                        <a:t>CS 1.5</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t"/>
                      <a:r>
                        <a:rPr lang="fr-FR" sz="300" b="0" i="0" u="none" strike="noStrike">
                          <a:solidFill>
                            <a:srgbClr val="00000A"/>
                          </a:solidFill>
                          <a:effectLst/>
                          <a:latin typeface="Calibri"/>
                        </a:rPr>
                        <a:t>Respecter une procédure de travail garantissant un résultat en respectant les règles de sécurité et d’utilisation des outils mis à disposition.</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MSOST.1.1</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D5B4"/>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3</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41"/>
                  </a:ext>
                </a:extLst>
              </a:tr>
              <a:tr h="93684">
                <a:tc>
                  <a:txBody>
                    <a:bodyPr/>
                    <a:lstStyle/>
                    <a:p>
                      <a:pPr algn="l" fontAlgn="b"/>
                      <a:endParaRPr lang="fr-FR" sz="300" b="0" i="0" u="none" strike="noStrike">
                        <a:solidFill>
                          <a:srgbClr val="000000"/>
                        </a:solidFill>
                        <a:effectLst/>
                        <a:latin typeface="Calibri"/>
                      </a:endParaRPr>
                    </a:p>
                  </a:txBody>
                  <a:tcPr marL="2244" marR="2244" marT="2244" marB="0" anchor="b">
                    <a:lnL>
                      <a:noFill/>
                    </a:lnL>
                    <a:lnR w="6350" cap="flat" cmpd="sng" algn="ctr">
                      <a:solidFill>
                        <a:srgbClr val="000000"/>
                      </a:solidFill>
                      <a:prstDash val="solid"/>
                      <a:round/>
                      <a:headEnd type="none" w="med" len="med"/>
                      <a:tailEnd type="none" w="med" len="med"/>
                    </a:lnR>
                    <a:lnT>
                      <a:noFill/>
                    </a:lnT>
                    <a:lnB>
                      <a:noFill/>
                    </a:lnB>
                  </a:tcPr>
                </a:tc>
                <a:tc>
                  <a:txBody>
                    <a:bodyPr/>
                    <a:lstStyle/>
                    <a:p>
                      <a:pPr algn="ctr" fontAlgn="ctr"/>
                      <a:r>
                        <a:rPr lang="fr-FR" sz="300" b="0" i="0" u="none" strike="noStrike">
                          <a:solidFill>
                            <a:srgbClr val="000000"/>
                          </a:solidFill>
                          <a:effectLst/>
                          <a:latin typeface="Calibri"/>
                        </a:rPr>
                        <a:t>CS 1.6</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ctr"/>
                      <a:r>
                        <a:rPr lang="fr-FR" sz="300" b="0" i="0" u="none" strike="noStrike">
                          <a:solidFill>
                            <a:srgbClr val="00000A"/>
                          </a:solidFill>
                          <a:effectLst/>
                          <a:latin typeface="Calibri"/>
                        </a:rPr>
                        <a:t>Analyser le fonctionnement et la structure d’un objet, identifier les entrées et sorties.</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MSOST.1.3</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D5B4"/>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5</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42"/>
                  </a:ext>
                </a:extLst>
              </a:tr>
              <a:tr h="93684">
                <a:tc>
                  <a:txBody>
                    <a:bodyPr/>
                    <a:lstStyle/>
                    <a:p>
                      <a:pPr algn="l" fontAlgn="b"/>
                      <a:endParaRPr lang="fr-FR" sz="300" b="0" i="0" u="none" strike="noStrike">
                        <a:solidFill>
                          <a:srgbClr val="000000"/>
                        </a:solidFill>
                        <a:effectLst/>
                        <a:latin typeface="Calibri"/>
                      </a:endParaRPr>
                    </a:p>
                  </a:txBody>
                  <a:tcPr marL="2244" marR="2244" marT="2244" marB="0" anchor="b">
                    <a:lnL>
                      <a:noFill/>
                    </a:lnL>
                    <a:lnR w="6350" cap="flat" cmpd="sng" algn="ctr">
                      <a:solidFill>
                        <a:srgbClr val="000000"/>
                      </a:solidFill>
                      <a:prstDash val="solid"/>
                      <a:round/>
                      <a:headEnd type="none" w="med" len="med"/>
                      <a:tailEnd type="none" w="med" len="med"/>
                    </a:lnR>
                    <a:lnT>
                      <a:noFill/>
                    </a:lnT>
                    <a:lnB>
                      <a:noFill/>
                    </a:lnB>
                  </a:tcPr>
                </a:tc>
                <a:tc>
                  <a:txBody>
                    <a:bodyPr/>
                    <a:lstStyle/>
                    <a:p>
                      <a:pPr algn="ctr" fontAlgn="ctr"/>
                      <a:r>
                        <a:rPr lang="fr-FR" sz="300" b="0" i="0" u="none" strike="noStrike">
                          <a:solidFill>
                            <a:srgbClr val="000000"/>
                          </a:solidFill>
                          <a:effectLst/>
                          <a:latin typeface="Calibri"/>
                        </a:rPr>
                        <a:t>CS 1.7</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300" b="0" i="0" u="none" strike="noStrike">
                          <a:solidFill>
                            <a:srgbClr val="00000A"/>
                          </a:solidFill>
                          <a:effectLst/>
                          <a:latin typeface="Calibri"/>
                        </a:rPr>
                        <a:t>Interpréter des résultats expérimentaux, en tirer une conclusion et la communiquer en argumentant.</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MSOST.1.7</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D5B4"/>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4</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43"/>
                  </a:ext>
                </a:extLst>
              </a:tr>
              <a:tr h="93684">
                <a:tc>
                  <a:txBody>
                    <a:bodyPr/>
                    <a:lstStyle/>
                    <a:p>
                      <a:pPr algn="l" fontAlgn="b"/>
                      <a:endParaRPr lang="fr-FR" sz="300" b="0" i="0" u="none" strike="noStrike">
                        <a:solidFill>
                          <a:srgbClr val="000000"/>
                        </a:solidFill>
                        <a:effectLst/>
                        <a:latin typeface="Calibri"/>
                      </a:endParaRPr>
                    </a:p>
                  </a:txBody>
                  <a:tcPr marL="2244" marR="2244" marT="2244" marB="0" anchor="b">
                    <a:lnL>
                      <a:noFill/>
                    </a:lnL>
                    <a:lnR w="6350" cap="flat" cmpd="sng" algn="ctr">
                      <a:solidFill>
                        <a:srgbClr val="000000"/>
                      </a:solidFill>
                      <a:prstDash val="solid"/>
                      <a:round/>
                      <a:headEnd type="none" w="med" len="med"/>
                      <a:tailEnd type="none" w="med" len="med"/>
                    </a:lnR>
                    <a:lnT>
                      <a:noFill/>
                    </a:lnT>
                    <a:lnB>
                      <a:noFill/>
                    </a:lnB>
                  </a:tcPr>
                </a:tc>
                <a:tc>
                  <a:txBody>
                    <a:bodyPr/>
                    <a:lstStyle/>
                    <a:p>
                      <a:pPr algn="ctr" fontAlgn="ctr"/>
                      <a:r>
                        <a:rPr lang="fr-FR" sz="300" b="0" i="0" u="none" strike="noStrike">
                          <a:solidFill>
                            <a:srgbClr val="000000"/>
                          </a:solidFill>
                          <a:effectLst/>
                          <a:latin typeface="Calibri"/>
                        </a:rPr>
                        <a:t>CS 1.8</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t"/>
                      <a:r>
                        <a:rPr lang="fr-FR" sz="300" b="0" i="0" u="none" strike="noStrike">
                          <a:solidFill>
                            <a:srgbClr val="00000A"/>
                          </a:solidFill>
                          <a:effectLst/>
                          <a:latin typeface="Calibri"/>
                        </a:rPr>
                        <a:t>Utiliser une modélisation pour comprendre, formaliser, partager, construire, investiguer, prouver.</a:t>
                      </a:r>
                    </a:p>
                  </a:txBody>
                  <a:tcPr marL="2244" marR="2244" marT="2244"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MSOST.2.1</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CD5B4"/>
                    </a:solidFill>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2</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x</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44"/>
                  </a:ext>
                </a:extLst>
              </a:tr>
              <a:tr h="123415">
                <a:tc>
                  <a:txBody>
                    <a:bodyPr/>
                    <a:lstStyle/>
                    <a:p>
                      <a:pPr algn="l" fontAlgn="b"/>
                      <a:endParaRPr lang="fr-FR" sz="300" b="0" i="0" u="none" strike="noStrike">
                        <a:solidFill>
                          <a:srgbClr val="000000"/>
                        </a:solidFill>
                        <a:effectLst/>
                        <a:latin typeface="Calibri"/>
                      </a:endParaRPr>
                    </a:p>
                  </a:txBody>
                  <a:tcPr marL="2244" marR="2244" marT="2244" marB="0" anchor="b">
                    <a:lnL>
                      <a:noFill/>
                    </a:lnL>
                    <a:lnR w="6350" cap="flat" cmpd="sng" algn="ctr">
                      <a:solidFill>
                        <a:srgbClr val="000000"/>
                      </a:solidFill>
                      <a:prstDash val="solid"/>
                      <a:round/>
                      <a:headEnd type="none" w="med" len="med"/>
                      <a:tailEnd type="none" w="med" len="med"/>
                    </a:lnR>
                    <a:lnT>
                      <a:noFill/>
                    </a:lnT>
                    <a:lnB>
                      <a:noFill/>
                    </a:lnB>
                  </a:tcPr>
                </a:tc>
                <a:tc>
                  <a:txBody>
                    <a:bodyPr/>
                    <a:lstStyle/>
                    <a:p>
                      <a:pPr algn="ctr" fontAlgn="ctr"/>
                      <a:r>
                        <a:rPr lang="fr-FR" sz="300" b="0" i="0" u="none" strike="noStrike">
                          <a:solidFill>
                            <a:srgbClr val="000000"/>
                          </a:solidFill>
                          <a:effectLst/>
                          <a:latin typeface="Calibri"/>
                        </a:rPr>
                        <a:t>CS 5.6</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ctr"/>
                      <a:r>
                        <a:rPr lang="fr-FR" sz="300" b="0" i="0" u="none" strike="noStrike">
                          <a:solidFill>
                            <a:srgbClr val="000000"/>
                          </a:solidFill>
                          <a:effectLst/>
                          <a:latin typeface="Calibri"/>
                        </a:rPr>
                        <a:t>Comprendre le fonctionnement d’un réseau informatique.</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IP.1</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ctr"/>
                      <a:r>
                        <a:rPr lang="fr-FR" sz="300" b="0" i="0" u="none" strike="noStrike">
                          <a:solidFill>
                            <a:srgbClr val="000000"/>
                          </a:solidFill>
                          <a:effectLst/>
                          <a:latin typeface="Calibri"/>
                        </a:rPr>
                        <a:t>0</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45"/>
                  </a:ext>
                </a:extLst>
              </a:tr>
              <a:tr h="139404">
                <a:tc>
                  <a:txBody>
                    <a:bodyPr/>
                    <a:lstStyle/>
                    <a:p>
                      <a:pPr algn="l" fontAlgn="b"/>
                      <a:endParaRPr lang="fr-FR" sz="300" b="0" i="0" u="none" strike="noStrike">
                        <a:solidFill>
                          <a:srgbClr val="000000"/>
                        </a:solidFill>
                        <a:effectLst/>
                        <a:latin typeface="Calibri"/>
                      </a:endParaRPr>
                    </a:p>
                  </a:txBody>
                  <a:tcPr marL="2244" marR="2244" marT="2244" marB="0" anchor="b">
                    <a:lnL>
                      <a:noFill/>
                    </a:lnL>
                    <a:lnR w="6350" cap="flat" cmpd="sng" algn="ctr">
                      <a:solidFill>
                        <a:srgbClr val="000000"/>
                      </a:solidFill>
                      <a:prstDash val="solid"/>
                      <a:round/>
                      <a:headEnd type="none" w="med" len="med"/>
                      <a:tailEnd type="none" w="med" len="med"/>
                    </a:lnR>
                    <a:lnT>
                      <a:noFill/>
                    </a:lnT>
                    <a:lnB>
                      <a:noFill/>
                    </a:lnB>
                  </a:tcPr>
                </a:tc>
                <a:tc>
                  <a:txBody>
                    <a:bodyPr/>
                    <a:lstStyle/>
                    <a:p>
                      <a:pPr algn="ctr" fontAlgn="ctr"/>
                      <a:r>
                        <a:rPr lang="fr-FR" sz="300" b="0" i="0" u="none" strike="noStrike">
                          <a:solidFill>
                            <a:srgbClr val="000000"/>
                          </a:solidFill>
                          <a:effectLst/>
                          <a:latin typeface="Calibri"/>
                        </a:rPr>
                        <a:t>CS 5.7</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just" fontAlgn="ctr"/>
                      <a:r>
                        <a:rPr lang="fr-FR" sz="300" b="0" i="0" u="none" strike="noStrike">
                          <a:solidFill>
                            <a:srgbClr val="000000"/>
                          </a:solidFill>
                          <a:effectLst/>
                          <a:latin typeface="Calibri"/>
                        </a:rPr>
                        <a:t>Analyser le comportement attendu d’un système réel et décomposer le problème posé en sous-problèmes afin de structurer un programme de commande.</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2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IP.2.1</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ctr"/>
                      <a:r>
                        <a:rPr lang="fr-FR" sz="300" b="0" i="0" u="none" strike="noStrike">
                          <a:solidFill>
                            <a:srgbClr val="000000"/>
                          </a:solidFill>
                          <a:effectLst/>
                          <a:latin typeface="Calibri"/>
                        </a:rPr>
                        <a:t>0</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fr-FR" sz="300" b="0" i="0" u="none" strike="noStrike" dirty="0">
                          <a:solidFill>
                            <a:srgbClr val="000000"/>
                          </a:solidFill>
                          <a:effectLst/>
                          <a:latin typeface="Calibri"/>
                        </a:rPr>
                        <a:t> </a:t>
                      </a:r>
                    </a:p>
                  </a:txBody>
                  <a:tcPr marL="2244" marR="2244" marT="224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46"/>
                  </a:ext>
                </a:extLst>
              </a:tr>
            </a:tbl>
          </a:graphicData>
        </a:graphic>
      </p:graphicFrame>
      <p:sp>
        <p:nvSpPr>
          <p:cNvPr id="5" name="Rectangle à coins arrondis 4"/>
          <p:cNvSpPr>
            <a:spLocks noChangeArrowheads="1"/>
          </p:cNvSpPr>
          <p:nvPr/>
        </p:nvSpPr>
        <p:spPr bwMode="auto">
          <a:xfrm>
            <a:off x="155575" y="3644900"/>
            <a:ext cx="1900238" cy="1944688"/>
          </a:xfrm>
          <a:prstGeom prst="wedgeRoundRectCallout">
            <a:avLst>
              <a:gd name="adj1" fmla="val 254509"/>
              <a:gd name="adj2" fmla="val -103579"/>
              <a:gd name="adj3" fmla="val 16667"/>
            </a:avLst>
          </a:prstGeom>
          <a:gradFill rotWithShape="1">
            <a:gsLst>
              <a:gs pos="0">
                <a:srgbClr val="3F80CD"/>
              </a:gs>
              <a:gs pos="100000">
                <a:srgbClr val="9BC1FF"/>
              </a:gs>
            </a:gsLst>
            <a:lin ang="16200000"/>
          </a:gradFill>
          <a:ln w="9525">
            <a:solidFill>
              <a:srgbClr val="4A7EBB"/>
            </a:solidFill>
            <a:miter lim="800000"/>
            <a:headEnd/>
            <a:tailEnd/>
          </a:ln>
          <a:effectLst>
            <a:outerShdw blurRad="40000" dist="23000" dir="5400000" rotWithShape="0">
              <a:srgbClr val="000000">
                <a:alpha val="34999"/>
              </a:srgbClr>
            </a:outerShdw>
          </a:effectLst>
        </p:spPr>
        <p:txBody>
          <a:bodyPr anchor="ctr"/>
          <a:lstStyle/>
          <a:p>
            <a:pPr algn="ctr"/>
            <a:r>
              <a:rPr lang="fr-FR">
                <a:solidFill>
                  <a:srgbClr val="FFFFFF"/>
                </a:solidFill>
              </a:rPr>
              <a:t>L</a:t>
            </a:r>
            <a:r>
              <a:rPr lang="ja-JP" altLang="fr-FR">
                <a:solidFill>
                  <a:srgbClr val="FFFFFF"/>
                </a:solidFill>
              </a:rPr>
              <a:t>’</a:t>
            </a:r>
            <a:r>
              <a:rPr lang="fr-FR">
                <a:solidFill>
                  <a:srgbClr val="FFFFFF"/>
                </a:solidFill>
              </a:rPr>
              <a:t>occurrence de traitement de la compétence qui garantit l</a:t>
            </a:r>
            <a:r>
              <a:rPr lang="ja-JP" altLang="fr-FR">
                <a:solidFill>
                  <a:srgbClr val="FFFFFF"/>
                </a:solidFill>
              </a:rPr>
              <a:t>’</a:t>
            </a:r>
            <a:r>
              <a:rPr lang="fr-FR">
                <a:solidFill>
                  <a:srgbClr val="FFFFFF"/>
                </a:solidFill>
              </a:rPr>
              <a:t>approche spiralaire</a:t>
            </a:r>
          </a:p>
        </p:txBody>
      </p:sp>
    </p:spTree>
    <p:extLst>
      <p:ext uri="{BB962C8B-B14F-4D97-AF65-F5344CB8AC3E}">
        <p14:creationId xmlns:p14="http://schemas.microsoft.com/office/powerpoint/2010/main" val="4207607133"/>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nvPr>
        </p:nvSpPr>
        <p:spPr>
          <a:xfrm>
            <a:off x="827088" y="1773238"/>
            <a:ext cx="7772400" cy="1362075"/>
          </a:xfrm>
        </p:spPr>
        <p:txBody>
          <a:bodyPr/>
          <a:lstStyle/>
          <a:p>
            <a:r>
              <a:rPr lang="fr-FR" sz="2000" cap="none">
                <a:latin typeface="Calibri" charset="0"/>
              </a:rPr>
              <a:t>UN EXEMPLE DE L</a:t>
            </a:r>
            <a:r>
              <a:rPr lang="ja-JP" altLang="fr-FR" sz="2000" cap="none">
                <a:latin typeface="Calibri" charset="0"/>
              </a:rPr>
              <a:t>’</a:t>
            </a:r>
            <a:r>
              <a:rPr lang="fr-FR" sz="2000" cap="none">
                <a:latin typeface="Calibri" charset="0"/>
              </a:rPr>
              <a:t> OCCURRENCE SPIRALAIRE</a:t>
            </a:r>
          </a:p>
        </p:txBody>
      </p:sp>
      <p:sp>
        <p:nvSpPr>
          <p:cNvPr id="3" name="Espace réservé du texte 2"/>
          <p:cNvSpPr>
            <a:spLocks noGrp="1"/>
          </p:cNvSpPr>
          <p:nvPr>
            <p:ph type="body" idx="1"/>
          </p:nvPr>
        </p:nvSpPr>
        <p:spPr>
          <a:xfrm>
            <a:off x="900113" y="2565400"/>
            <a:ext cx="7666037" cy="2465388"/>
          </a:xfrm>
        </p:spPr>
        <p:txBody>
          <a:bodyPr/>
          <a:lstStyle/>
          <a:p>
            <a:r>
              <a:rPr lang="fr-FR" b="1">
                <a:solidFill>
                  <a:srgbClr val="376092"/>
                </a:solidFill>
                <a:latin typeface="Calibri" charset="0"/>
              </a:rPr>
              <a:t>DS 4: Les systèmes naturels et les systèmes techniques</a:t>
            </a:r>
          </a:p>
          <a:p>
            <a:r>
              <a:rPr lang="fr-FR">
                <a:solidFill>
                  <a:srgbClr val="898989"/>
                </a:solidFill>
                <a:latin typeface="Calibri" charset="0"/>
              </a:rPr>
              <a:t>	- </a:t>
            </a:r>
            <a:r>
              <a:rPr lang="fr-FR">
                <a:solidFill>
                  <a:schemeClr val="tx1"/>
                </a:solidFill>
                <a:latin typeface="Calibri" charset="0"/>
              </a:rPr>
              <a:t>CT 2 Concevoir, créer, réaliser</a:t>
            </a:r>
            <a:r>
              <a:rPr lang="fr-FR">
                <a:solidFill>
                  <a:srgbClr val="898989"/>
                </a:solidFill>
                <a:latin typeface="Calibri" charset="0"/>
              </a:rPr>
              <a:t>,</a:t>
            </a:r>
          </a:p>
          <a:p>
            <a:pPr marL="1257300" lvl="2" indent="-342900">
              <a:buFont typeface="Arial" charset="0"/>
              <a:buChar char="•"/>
            </a:pPr>
            <a:r>
              <a:rPr lang="fr-FR" sz="2000">
                <a:solidFill>
                  <a:srgbClr val="898989"/>
                </a:solidFill>
                <a:latin typeface="Calibri" charset="0"/>
              </a:rPr>
              <a:t>CT24 associer des solutions techniques à des fonctions </a:t>
            </a:r>
          </a:p>
          <a:p>
            <a:r>
              <a:rPr lang="fr-FR">
                <a:solidFill>
                  <a:srgbClr val="898989"/>
                </a:solidFill>
                <a:latin typeface="Calibri" charset="0"/>
              </a:rPr>
              <a:t>			MOST 1.2                           		Occurrence 5 fois</a:t>
            </a:r>
          </a:p>
          <a:p>
            <a:pPr marL="1257300" lvl="2" indent="-342900">
              <a:buFont typeface="Arial" charset="0"/>
              <a:buChar char="•"/>
            </a:pPr>
            <a:r>
              <a:rPr lang="fr-FR" sz="2000">
                <a:solidFill>
                  <a:srgbClr val="898989"/>
                </a:solidFill>
                <a:latin typeface="Calibri" charset="0"/>
              </a:rPr>
              <a:t>CT26 réaliser de manière collaborative le prototype de tout ou partie d</a:t>
            </a:r>
            <a:r>
              <a:rPr lang="ja-JP" altLang="fr-FR" sz="2000">
                <a:solidFill>
                  <a:srgbClr val="898989"/>
                </a:solidFill>
                <a:latin typeface="Calibri" charset="0"/>
              </a:rPr>
              <a:t>’</a:t>
            </a:r>
            <a:r>
              <a:rPr lang="fr-FR" sz="2000">
                <a:solidFill>
                  <a:srgbClr val="898989"/>
                </a:solidFill>
                <a:latin typeface="Calibri" charset="0"/>
              </a:rPr>
              <a:t>un objet pour valider une solution </a:t>
            </a:r>
          </a:p>
          <a:p>
            <a:pPr marL="1257300" lvl="2" indent="-342900"/>
            <a:r>
              <a:rPr lang="fr-FR" sz="2000">
                <a:solidFill>
                  <a:srgbClr val="898989"/>
                </a:solidFill>
                <a:latin typeface="Calibri" charset="0"/>
              </a:rPr>
              <a:t>	(DIC 2.1 et MSOST 1.1) 		Occurrence 2 fois</a:t>
            </a:r>
          </a:p>
        </p:txBody>
      </p:sp>
      <p:pic>
        <p:nvPicPr>
          <p:cNvPr id="37892" name="Picture 3" descr="Afficher l'image d'origine"/>
          <p:cNvPicPr>
            <a:picLocks noChangeAspect="1" noChangeArrowheads="1"/>
          </p:cNvPicPr>
          <p:nvPr/>
        </p:nvPicPr>
        <p:blipFill>
          <a:blip r:embed="rId2" cstate="email">
            <a:extLst>
              <a:ext uri="{28A0092B-C50C-407E-A947-70E740481C1C}">
                <a14:useLocalDpi xmlns:a14="http://schemas.microsoft.com/office/drawing/2010/main"/>
              </a:ext>
            </a:extLst>
          </a:blip>
          <a:srcRect/>
          <a:stretch>
            <a:fillRect/>
          </a:stretch>
        </p:blipFill>
        <p:spPr bwMode="auto">
          <a:xfrm>
            <a:off x="7308850" y="1844675"/>
            <a:ext cx="1222375" cy="12239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642753753"/>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nvPr>
        </p:nvSpPr>
        <p:spPr>
          <a:xfrm>
            <a:off x="1258888" y="549275"/>
            <a:ext cx="7200900" cy="647700"/>
          </a:xfrm>
        </p:spPr>
        <p:txBody>
          <a:bodyPr/>
          <a:lstStyle/>
          <a:p>
            <a:pPr eaLnBrk="1" hangingPunct="1"/>
            <a:r>
              <a:rPr lang="fr-FR" sz="2000" cap="none">
                <a:latin typeface="Calibri" charset="0"/>
              </a:rPr>
              <a:t>QUE GARDE T</a:t>
            </a:r>
            <a:r>
              <a:rPr lang="ja-JP" altLang="fr-FR" sz="2000" cap="none">
                <a:latin typeface="Calibri" charset="0"/>
              </a:rPr>
              <a:t>’</a:t>
            </a:r>
            <a:r>
              <a:rPr lang="fr-FR" sz="2000" cap="none">
                <a:latin typeface="Calibri" charset="0"/>
              </a:rPr>
              <a:t>ON DU PASSÉ ? </a:t>
            </a:r>
            <a:br>
              <a:rPr lang="fr-FR" sz="2000" cap="none">
                <a:latin typeface="Calibri" charset="0"/>
              </a:rPr>
            </a:br>
            <a:endParaRPr lang="fr-FR" sz="2000" cap="none">
              <a:latin typeface="Calibri" charset="0"/>
            </a:endParaRPr>
          </a:p>
        </p:txBody>
      </p:sp>
      <p:sp>
        <p:nvSpPr>
          <p:cNvPr id="3" name="Espace réservé du texte 2"/>
          <p:cNvSpPr>
            <a:spLocks noGrp="1"/>
          </p:cNvSpPr>
          <p:nvPr>
            <p:ph type="body" idx="1"/>
          </p:nvPr>
        </p:nvSpPr>
        <p:spPr>
          <a:xfrm>
            <a:off x="1042988" y="1125538"/>
            <a:ext cx="7772400" cy="2374900"/>
          </a:xfrm>
        </p:spPr>
        <p:txBody>
          <a:bodyPr/>
          <a:lstStyle/>
          <a:p>
            <a:pPr eaLnBrk="1" hangingPunct="1"/>
            <a:r>
              <a:rPr lang="fr-FR" sz="1800" b="1">
                <a:solidFill>
                  <a:srgbClr val="898989"/>
                </a:solidFill>
                <a:latin typeface="Calibri" charset="0"/>
              </a:rPr>
              <a:t>Pour l</a:t>
            </a:r>
            <a:r>
              <a:rPr lang="ja-JP" altLang="fr-FR" sz="1800" b="1">
                <a:solidFill>
                  <a:srgbClr val="898989"/>
                </a:solidFill>
                <a:latin typeface="Calibri" charset="0"/>
              </a:rPr>
              <a:t>’</a:t>
            </a:r>
            <a:r>
              <a:rPr lang="fr-FR" sz="1800" b="1">
                <a:solidFill>
                  <a:srgbClr val="898989"/>
                </a:solidFill>
                <a:latin typeface="Calibri" charset="0"/>
              </a:rPr>
              <a:t>essentiel les activités proposées sur les supports existants peuvent être conservées. </a:t>
            </a:r>
          </a:p>
          <a:p>
            <a:pPr eaLnBrk="1" hangingPunct="1"/>
            <a:r>
              <a:rPr lang="fr-FR" sz="1800">
                <a:solidFill>
                  <a:srgbClr val="898989"/>
                </a:solidFill>
                <a:latin typeface="Calibri" charset="0"/>
              </a:rPr>
              <a:t>Les supports peuvent être réintroduits de manière cyclique en fonction de l</a:t>
            </a:r>
            <a:r>
              <a:rPr lang="ja-JP" altLang="fr-FR" sz="1800">
                <a:solidFill>
                  <a:srgbClr val="898989"/>
                </a:solidFill>
                <a:latin typeface="Calibri" charset="0"/>
              </a:rPr>
              <a:t>’</a:t>
            </a:r>
            <a:r>
              <a:rPr lang="fr-FR" sz="1800">
                <a:solidFill>
                  <a:srgbClr val="898989"/>
                </a:solidFill>
                <a:latin typeface="Calibri" charset="0"/>
              </a:rPr>
              <a:t>augmentation de la complexité de nouveaux apports.</a:t>
            </a:r>
          </a:p>
          <a:p>
            <a:pPr eaLnBrk="1" hangingPunct="1"/>
            <a:r>
              <a:rPr lang="fr-FR" sz="1800">
                <a:solidFill>
                  <a:srgbClr val="898989"/>
                </a:solidFill>
                <a:latin typeface="Calibri" charset="0"/>
              </a:rPr>
              <a:t>Il convient d</a:t>
            </a:r>
            <a:r>
              <a:rPr lang="ja-JP" altLang="fr-FR" sz="1800">
                <a:solidFill>
                  <a:srgbClr val="898989"/>
                </a:solidFill>
                <a:latin typeface="Calibri" charset="0"/>
              </a:rPr>
              <a:t>’</a:t>
            </a:r>
            <a:r>
              <a:rPr lang="fr-FR" sz="1800">
                <a:solidFill>
                  <a:srgbClr val="898989"/>
                </a:solidFill>
                <a:latin typeface="Calibri" charset="0"/>
              </a:rPr>
              <a:t>en faire une relecture et peut être une adaptation en fonction des principaux critères suivants en dégageant à chaque fois les potentialités par rapport à:</a:t>
            </a:r>
            <a:endParaRPr lang="fr-FR">
              <a:solidFill>
                <a:srgbClr val="898989"/>
              </a:solidFill>
              <a:latin typeface="Calibri" charset="0"/>
            </a:endParaRPr>
          </a:p>
        </p:txBody>
      </p:sp>
    </p:spTree>
    <p:extLst>
      <p:ext uri="{BB962C8B-B14F-4D97-AF65-F5344CB8AC3E}">
        <p14:creationId xmlns:p14="http://schemas.microsoft.com/office/powerpoint/2010/main" val="3183518007"/>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nvPr>
        </p:nvSpPr>
        <p:spPr>
          <a:xfrm>
            <a:off x="1258888" y="549275"/>
            <a:ext cx="7200900" cy="647700"/>
          </a:xfrm>
        </p:spPr>
        <p:txBody>
          <a:bodyPr/>
          <a:lstStyle/>
          <a:p>
            <a:pPr eaLnBrk="1" hangingPunct="1"/>
            <a:r>
              <a:rPr lang="fr-FR" sz="2000" cap="none">
                <a:latin typeface="Calibri" charset="0"/>
              </a:rPr>
              <a:t>QUE GARDE T</a:t>
            </a:r>
            <a:r>
              <a:rPr lang="ja-JP" altLang="fr-FR" sz="2000" cap="none">
                <a:latin typeface="Calibri" charset="0"/>
              </a:rPr>
              <a:t>’</a:t>
            </a:r>
            <a:r>
              <a:rPr lang="fr-FR" sz="2000" cap="none">
                <a:latin typeface="Calibri" charset="0"/>
              </a:rPr>
              <a:t>ON DU PASSÉ ? </a:t>
            </a:r>
            <a:br>
              <a:rPr lang="fr-FR" sz="2000" cap="none">
                <a:latin typeface="Calibri" charset="0"/>
              </a:rPr>
            </a:br>
            <a:endParaRPr lang="fr-FR" sz="2000" cap="none">
              <a:latin typeface="Calibri" charset="0"/>
            </a:endParaRPr>
          </a:p>
        </p:txBody>
      </p:sp>
      <p:sp>
        <p:nvSpPr>
          <p:cNvPr id="3" name="Espace réservé du texte 2"/>
          <p:cNvSpPr>
            <a:spLocks noGrp="1"/>
          </p:cNvSpPr>
          <p:nvPr>
            <p:ph type="body" idx="1"/>
          </p:nvPr>
        </p:nvSpPr>
        <p:spPr>
          <a:xfrm>
            <a:off x="1042988" y="1125538"/>
            <a:ext cx="7772400" cy="4608512"/>
          </a:xfrm>
        </p:spPr>
        <p:txBody>
          <a:bodyPr/>
          <a:lstStyle/>
          <a:p>
            <a:pPr eaLnBrk="1" hangingPunct="1"/>
            <a:r>
              <a:rPr lang="fr-FR" sz="1800" b="1">
                <a:solidFill>
                  <a:srgbClr val="898989"/>
                </a:solidFill>
                <a:latin typeface="Calibri" charset="0"/>
              </a:rPr>
              <a:t>Pour l</a:t>
            </a:r>
            <a:r>
              <a:rPr lang="ja-JP" altLang="fr-FR" sz="1800" b="1">
                <a:solidFill>
                  <a:srgbClr val="898989"/>
                </a:solidFill>
                <a:latin typeface="Calibri" charset="0"/>
              </a:rPr>
              <a:t>’</a:t>
            </a:r>
            <a:r>
              <a:rPr lang="fr-FR" sz="1800" b="1">
                <a:solidFill>
                  <a:srgbClr val="898989"/>
                </a:solidFill>
                <a:latin typeface="Calibri" charset="0"/>
              </a:rPr>
              <a:t>essentiel les activités proposées sur les supports existants peuvent être conservées. </a:t>
            </a:r>
          </a:p>
          <a:p>
            <a:pPr eaLnBrk="1" hangingPunct="1"/>
            <a:r>
              <a:rPr lang="fr-FR" sz="1800">
                <a:solidFill>
                  <a:srgbClr val="898989"/>
                </a:solidFill>
                <a:latin typeface="Calibri" charset="0"/>
              </a:rPr>
              <a:t>Les supports peuvent être réintroduits de manière cyclique en fonction de l</a:t>
            </a:r>
            <a:r>
              <a:rPr lang="ja-JP" altLang="fr-FR" sz="1800">
                <a:solidFill>
                  <a:srgbClr val="898989"/>
                </a:solidFill>
                <a:latin typeface="Calibri" charset="0"/>
              </a:rPr>
              <a:t>’</a:t>
            </a:r>
            <a:r>
              <a:rPr lang="fr-FR" sz="1800">
                <a:solidFill>
                  <a:srgbClr val="898989"/>
                </a:solidFill>
                <a:latin typeface="Calibri" charset="0"/>
              </a:rPr>
              <a:t>augmentation de la complexité de nouveaux apports.</a:t>
            </a:r>
          </a:p>
          <a:p>
            <a:pPr eaLnBrk="1" hangingPunct="1"/>
            <a:r>
              <a:rPr lang="fr-FR" sz="1800">
                <a:solidFill>
                  <a:srgbClr val="898989"/>
                </a:solidFill>
                <a:latin typeface="Calibri" charset="0"/>
              </a:rPr>
              <a:t>Il convient d</a:t>
            </a:r>
            <a:r>
              <a:rPr lang="ja-JP" altLang="fr-FR" sz="1800">
                <a:solidFill>
                  <a:srgbClr val="898989"/>
                </a:solidFill>
                <a:latin typeface="Calibri" charset="0"/>
              </a:rPr>
              <a:t>’</a:t>
            </a:r>
            <a:r>
              <a:rPr lang="fr-FR" sz="1800">
                <a:solidFill>
                  <a:srgbClr val="898989"/>
                </a:solidFill>
                <a:latin typeface="Calibri" charset="0"/>
              </a:rPr>
              <a:t>en faire une relecture et peut être une adaptation en fonction des principaux critères suivants en dégageant à chaque fois les potentialités par rapport à:</a:t>
            </a:r>
          </a:p>
          <a:p>
            <a:pPr eaLnBrk="1" hangingPunct="1">
              <a:buFont typeface="Arial" charset="0"/>
              <a:buChar char="•"/>
            </a:pPr>
            <a:r>
              <a:rPr lang="fr-FR" sz="1800">
                <a:solidFill>
                  <a:srgbClr val="898989"/>
                </a:solidFill>
                <a:latin typeface="Calibri" charset="0"/>
              </a:rPr>
              <a:t>Les domaines du socle</a:t>
            </a:r>
          </a:p>
          <a:p>
            <a:pPr eaLnBrk="1" hangingPunct="1">
              <a:buFont typeface="Arial" charset="0"/>
              <a:buChar char="•"/>
            </a:pPr>
            <a:r>
              <a:rPr lang="fr-FR" sz="1800">
                <a:solidFill>
                  <a:srgbClr val="898989"/>
                </a:solidFill>
                <a:latin typeface="Calibri" charset="0"/>
              </a:rPr>
              <a:t>Les compétences technologiques déployées</a:t>
            </a:r>
          </a:p>
          <a:p>
            <a:pPr eaLnBrk="1" hangingPunct="1">
              <a:buFont typeface="Arial" charset="0"/>
              <a:buChar char="•"/>
            </a:pPr>
            <a:r>
              <a:rPr lang="fr-FR" sz="1800">
                <a:solidFill>
                  <a:srgbClr val="898989"/>
                </a:solidFill>
                <a:latin typeface="Calibri" charset="0"/>
              </a:rPr>
              <a:t>Les quatre thématiques technologiques proposées</a:t>
            </a:r>
          </a:p>
          <a:p>
            <a:pPr eaLnBrk="1" hangingPunct="1">
              <a:buFont typeface="Arial" charset="0"/>
              <a:buChar char="•"/>
            </a:pPr>
            <a:r>
              <a:rPr lang="fr-FR" sz="1800">
                <a:solidFill>
                  <a:srgbClr val="898989"/>
                </a:solidFill>
                <a:latin typeface="Calibri" charset="0"/>
              </a:rPr>
              <a:t>Le caractère disciplinaire ou trans – disciplinaire</a:t>
            </a:r>
          </a:p>
          <a:p>
            <a:pPr eaLnBrk="1" hangingPunct="1">
              <a:buFont typeface="Arial" charset="0"/>
              <a:buChar char="•"/>
            </a:pPr>
            <a:r>
              <a:rPr lang="fr-FR" sz="1800">
                <a:solidFill>
                  <a:srgbClr val="898989"/>
                </a:solidFill>
                <a:latin typeface="Calibri" charset="0"/>
              </a:rPr>
              <a:t>La dimension de projet éventuellement qui peut être retenue comme modalité</a:t>
            </a:r>
          </a:p>
          <a:p>
            <a:pPr eaLnBrk="1" hangingPunct="1"/>
            <a:endParaRPr lang="fr-FR">
              <a:solidFill>
                <a:srgbClr val="898989"/>
              </a:solidFill>
              <a:latin typeface="Calibri" charset="0"/>
            </a:endParaRPr>
          </a:p>
        </p:txBody>
      </p:sp>
    </p:spTree>
    <p:extLst>
      <p:ext uri="{BB962C8B-B14F-4D97-AF65-F5344CB8AC3E}">
        <p14:creationId xmlns:p14="http://schemas.microsoft.com/office/powerpoint/2010/main" val="2364014822"/>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nvPr>
        </p:nvSpPr>
        <p:spPr>
          <a:xfrm>
            <a:off x="1331913" y="549275"/>
            <a:ext cx="7272337" cy="574675"/>
          </a:xfrm>
        </p:spPr>
        <p:txBody>
          <a:bodyPr/>
          <a:lstStyle/>
          <a:p>
            <a:r>
              <a:rPr lang="fr-FR" sz="2400" cap="none">
                <a:latin typeface="Calibri" charset="0"/>
              </a:rPr>
              <a:t>LES EPI ET L</a:t>
            </a:r>
            <a:r>
              <a:rPr lang="ja-JP" altLang="fr-FR" sz="2400" cap="none">
                <a:latin typeface="Calibri" charset="0"/>
              </a:rPr>
              <a:t>’</a:t>
            </a:r>
            <a:r>
              <a:rPr lang="fr-FR" sz="2400" cap="none">
                <a:latin typeface="Calibri" charset="0"/>
              </a:rPr>
              <a:t>AP: pourquoi ?</a:t>
            </a:r>
            <a:br>
              <a:rPr lang="fr-FR" sz="2400" cap="none">
                <a:latin typeface="Calibri" charset="0"/>
              </a:rPr>
            </a:br>
            <a:endParaRPr lang="fr-FR" sz="1800" cap="none">
              <a:latin typeface="Calibri" charset="0"/>
            </a:endParaRPr>
          </a:p>
        </p:txBody>
      </p:sp>
      <p:sp>
        <p:nvSpPr>
          <p:cNvPr id="3" name="Espace réservé du texte 2"/>
          <p:cNvSpPr>
            <a:spLocks noGrp="1"/>
          </p:cNvSpPr>
          <p:nvPr>
            <p:ph type="body" idx="1"/>
          </p:nvPr>
        </p:nvSpPr>
        <p:spPr>
          <a:xfrm>
            <a:off x="827088" y="1412875"/>
            <a:ext cx="4968875" cy="1079500"/>
          </a:xfrm>
        </p:spPr>
        <p:txBody>
          <a:bodyPr/>
          <a:lstStyle/>
          <a:p>
            <a:r>
              <a:rPr lang="fr-FR" sz="1800">
                <a:solidFill>
                  <a:srgbClr val="898989"/>
                </a:solidFill>
                <a:latin typeface="Calibri" charset="0"/>
              </a:rPr>
              <a:t>Pour beaucoup d</a:t>
            </a:r>
            <a:r>
              <a:rPr lang="ja-JP" altLang="fr-FR" sz="1800">
                <a:solidFill>
                  <a:srgbClr val="898989"/>
                </a:solidFill>
                <a:latin typeface="Calibri" charset="0"/>
              </a:rPr>
              <a:t>’</a:t>
            </a:r>
            <a:r>
              <a:rPr lang="fr-FR" sz="1800">
                <a:solidFill>
                  <a:srgbClr val="898989"/>
                </a:solidFill>
                <a:latin typeface="Calibri" charset="0"/>
              </a:rPr>
              <a:t>élèves la vision de notre enseignement se résume à une juxtaposition d</a:t>
            </a:r>
            <a:r>
              <a:rPr lang="ja-JP" altLang="fr-FR" sz="1800">
                <a:solidFill>
                  <a:srgbClr val="898989"/>
                </a:solidFill>
                <a:latin typeface="Calibri" charset="0"/>
              </a:rPr>
              <a:t>’</a:t>
            </a:r>
            <a:r>
              <a:rPr lang="fr-FR" sz="1800">
                <a:solidFill>
                  <a:srgbClr val="898989"/>
                </a:solidFill>
                <a:latin typeface="Calibri" charset="0"/>
              </a:rPr>
              <a:t>apports non structurés.</a:t>
            </a:r>
          </a:p>
          <a:p>
            <a:r>
              <a:rPr lang="fr-FR" sz="1800">
                <a:solidFill>
                  <a:srgbClr val="898989"/>
                </a:solidFill>
                <a:latin typeface="Calibri" charset="0"/>
              </a:rPr>
              <a:t>L</a:t>
            </a:r>
            <a:r>
              <a:rPr lang="ja-JP" altLang="fr-FR" sz="1800">
                <a:solidFill>
                  <a:srgbClr val="898989"/>
                </a:solidFill>
                <a:latin typeface="Calibri" charset="0"/>
              </a:rPr>
              <a:t>’</a:t>
            </a:r>
            <a:r>
              <a:rPr lang="fr-FR" sz="1800">
                <a:solidFill>
                  <a:srgbClr val="898989"/>
                </a:solidFill>
                <a:latin typeface="Calibri" charset="0"/>
              </a:rPr>
              <a:t>image qui vient à l</a:t>
            </a:r>
            <a:r>
              <a:rPr lang="ja-JP" altLang="fr-FR" sz="1800">
                <a:solidFill>
                  <a:srgbClr val="898989"/>
                </a:solidFill>
                <a:latin typeface="Calibri" charset="0"/>
              </a:rPr>
              <a:t>’</a:t>
            </a:r>
            <a:r>
              <a:rPr lang="fr-FR" sz="1800">
                <a:solidFill>
                  <a:srgbClr val="898989"/>
                </a:solidFill>
                <a:latin typeface="Calibri" charset="0"/>
              </a:rPr>
              <a:t>esprit pourrait être celle-ci:</a:t>
            </a:r>
          </a:p>
        </p:txBody>
      </p:sp>
    </p:spTree>
    <p:extLst>
      <p:ext uri="{BB962C8B-B14F-4D97-AF65-F5344CB8AC3E}">
        <p14:creationId xmlns:p14="http://schemas.microsoft.com/office/powerpoint/2010/main" val="1641524744"/>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dirty="0"/>
              <a:t>La technologie au collège</a:t>
            </a:r>
          </a:p>
        </p:txBody>
      </p:sp>
      <p:sp>
        <p:nvSpPr>
          <p:cNvPr id="3" name="Espace réservé du contenu 2"/>
          <p:cNvSpPr>
            <a:spLocks noGrp="1"/>
          </p:cNvSpPr>
          <p:nvPr>
            <p:ph idx="1"/>
          </p:nvPr>
        </p:nvSpPr>
        <p:spPr>
          <a:xfrm>
            <a:off x="446183" y="1244010"/>
            <a:ext cx="8229600" cy="4882154"/>
          </a:xfrm>
        </p:spPr>
        <p:txBody>
          <a:bodyPr/>
          <a:lstStyle/>
          <a:p>
            <a:pPr marL="0" indent="0">
              <a:buNone/>
            </a:pPr>
            <a:r>
              <a:rPr lang="fr-FR" dirty="0"/>
              <a:t>La technologie participe à la réussite personnelle de tous les élèves grâce </a:t>
            </a:r>
          </a:p>
          <a:p>
            <a:pPr lvl="1"/>
            <a:r>
              <a:rPr lang="fr-FR" sz="2400" dirty="0"/>
              <a:t>aux </a:t>
            </a:r>
            <a:r>
              <a:rPr lang="fr-FR" sz="2400" b="1" u="sng" dirty="0"/>
              <a:t>activités</a:t>
            </a:r>
            <a:r>
              <a:rPr lang="fr-FR" sz="2400" dirty="0"/>
              <a:t> :</a:t>
            </a:r>
          </a:p>
          <a:p>
            <a:pPr marL="1371600" lvl="2" indent="-457200">
              <a:buFont typeface="+mj-lt"/>
              <a:buAutoNum type="arabicPeriod"/>
            </a:pPr>
            <a:r>
              <a:rPr lang="fr-FR" sz="2000" dirty="0"/>
              <a:t>d’investigation;</a:t>
            </a:r>
          </a:p>
          <a:p>
            <a:pPr marL="1371600" lvl="2" indent="-457200">
              <a:buFont typeface="+mj-lt"/>
              <a:buAutoNum type="arabicPeriod"/>
            </a:pPr>
            <a:r>
              <a:rPr lang="fr-FR" sz="2000" dirty="0"/>
              <a:t>de conception;</a:t>
            </a:r>
          </a:p>
          <a:p>
            <a:pPr marL="1371600" lvl="2" indent="-457200">
              <a:buFont typeface="+mj-lt"/>
              <a:buAutoNum type="arabicPeriod"/>
            </a:pPr>
            <a:r>
              <a:rPr lang="fr-FR" sz="2000" dirty="0"/>
              <a:t>de modélisation;</a:t>
            </a:r>
          </a:p>
          <a:p>
            <a:pPr marL="1371600" lvl="2" indent="-457200">
              <a:buFont typeface="+mj-lt"/>
              <a:buAutoNum type="arabicPeriod"/>
            </a:pPr>
            <a:r>
              <a:rPr lang="fr-FR" sz="2000" dirty="0"/>
              <a:t>de réalisation.</a:t>
            </a:r>
          </a:p>
          <a:p>
            <a:pPr lvl="1"/>
            <a:r>
              <a:rPr lang="fr-FR" sz="2400" dirty="0"/>
              <a:t>aux démarches favorisant leur </a:t>
            </a:r>
            <a:r>
              <a:rPr lang="fr-FR" sz="2400" b="1" u="sng" dirty="0"/>
              <a:t>implication</a:t>
            </a:r>
            <a:r>
              <a:rPr lang="fr-FR" sz="2400" dirty="0"/>
              <a:t> dans des </a:t>
            </a:r>
            <a:r>
              <a:rPr lang="fr-FR" sz="2400" b="1" u="sng" dirty="0"/>
              <a:t>projets individuels, collectifs et collaboratifs</a:t>
            </a:r>
            <a:r>
              <a:rPr lang="fr-FR" sz="2400" dirty="0"/>
              <a:t>.</a:t>
            </a:r>
          </a:p>
          <a:p>
            <a:pPr lvl="1"/>
            <a:r>
              <a:rPr lang="fr-FR" sz="2400" dirty="0"/>
              <a:t> à ses 3 dimensions :</a:t>
            </a:r>
          </a:p>
          <a:p>
            <a:pPr lvl="2"/>
            <a:r>
              <a:rPr lang="fr-FR" sz="2000" dirty="0"/>
              <a:t>ingénierie et design;</a:t>
            </a:r>
          </a:p>
          <a:p>
            <a:pPr lvl="2"/>
            <a:r>
              <a:rPr lang="fr-FR" sz="2000" dirty="0"/>
              <a:t>socio-culturelle;</a:t>
            </a:r>
          </a:p>
          <a:p>
            <a:pPr lvl="2"/>
            <a:r>
              <a:rPr lang="fr-FR" sz="2000" dirty="0"/>
              <a:t>scientifique et technique.</a:t>
            </a:r>
          </a:p>
          <a:p>
            <a:endParaRPr lang="fr-FR" sz="2400" dirty="0"/>
          </a:p>
        </p:txBody>
      </p:sp>
    </p:spTree>
    <p:extLst>
      <p:ext uri="{BB962C8B-B14F-4D97-AF65-F5344CB8AC3E}">
        <p14:creationId xmlns:p14="http://schemas.microsoft.com/office/powerpoint/2010/main" val="364931923"/>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nvPr>
        </p:nvSpPr>
        <p:spPr>
          <a:xfrm>
            <a:off x="1331913" y="549275"/>
            <a:ext cx="7272337" cy="574675"/>
          </a:xfrm>
        </p:spPr>
        <p:txBody>
          <a:bodyPr/>
          <a:lstStyle/>
          <a:p>
            <a:r>
              <a:rPr lang="fr-FR" sz="2400" cap="none">
                <a:latin typeface="Calibri" charset="0"/>
              </a:rPr>
              <a:t>LES EPI ET L</a:t>
            </a:r>
            <a:r>
              <a:rPr lang="ja-JP" altLang="fr-FR" sz="2400" cap="none">
                <a:latin typeface="Calibri" charset="0"/>
              </a:rPr>
              <a:t>’</a:t>
            </a:r>
            <a:r>
              <a:rPr lang="fr-FR" sz="2400" cap="none">
                <a:latin typeface="Calibri" charset="0"/>
              </a:rPr>
              <a:t>AP: pourquoi ?</a:t>
            </a:r>
            <a:br>
              <a:rPr lang="fr-FR" sz="2400" cap="none">
                <a:latin typeface="Calibri" charset="0"/>
              </a:rPr>
            </a:br>
            <a:endParaRPr lang="fr-FR" sz="1800" cap="none">
              <a:latin typeface="Calibri" charset="0"/>
            </a:endParaRPr>
          </a:p>
        </p:txBody>
      </p:sp>
      <p:sp>
        <p:nvSpPr>
          <p:cNvPr id="3" name="Espace réservé du texte 2"/>
          <p:cNvSpPr>
            <a:spLocks noGrp="1"/>
          </p:cNvSpPr>
          <p:nvPr>
            <p:ph type="body" idx="1"/>
          </p:nvPr>
        </p:nvSpPr>
        <p:spPr>
          <a:xfrm>
            <a:off x="827088" y="1412875"/>
            <a:ext cx="4968875" cy="1079500"/>
          </a:xfrm>
        </p:spPr>
        <p:txBody>
          <a:bodyPr/>
          <a:lstStyle/>
          <a:p>
            <a:r>
              <a:rPr lang="fr-FR" sz="1800">
                <a:solidFill>
                  <a:srgbClr val="898989"/>
                </a:solidFill>
                <a:latin typeface="Calibri" charset="0"/>
              </a:rPr>
              <a:t>Pour beaucoup d</a:t>
            </a:r>
            <a:r>
              <a:rPr lang="ja-JP" altLang="fr-FR" sz="1800">
                <a:solidFill>
                  <a:srgbClr val="898989"/>
                </a:solidFill>
                <a:latin typeface="Calibri" charset="0"/>
              </a:rPr>
              <a:t>’</a:t>
            </a:r>
            <a:r>
              <a:rPr lang="fr-FR" sz="1800">
                <a:solidFill>
                  <a:srgbClr val="898989"/>
                </a:solidFill>
                <a:latin typeface="Calibri" charset="0"/>
              </a:rPr>
              <a:t>élèves la vision de notre enseignement se résume à une juxtaposition d</a:t>
            </a:r>
            <a:r>
              <a:rPr lang="ja-JP" altLang="fr-FR" sz="1800">
                <a:solidFill>
                  <a:srgbClr val="898989"/>
                </a:solidFill>
                <a:latin typeface="Calibri" charset="0"/>
              </a:rPr>
              <a:t>’</a:t>
            </a:r>
            <a:r>
              <a:rPr lang="fr-FR" sz="1800">
                <a:solidFill>
                  <a:srgbClr val="898989"/>
                </a:solidFill>
                <a:latin typeface="Calibri" charset="0"/>
              </a:rPr>
              <a:t>apports non structurés.</a:t>
            </a:r>
          </a:p>
          <a:p>
            <a:r>
              <a:rPr lang="fr-FR" sz="1800">
                <a:solidFill>
                  <a:srgbClr val="898989"/>
                </a:solidFill>
                <a:latin typeface="Calibri" charset="0"/>
              </a:rPr>
              <a:t>L</a:t>
            </a:r>
            <a:r>
              <a:rPr lang="ja-JP" altLang="fr-FR" sz="1800">
                <a:solidFill>
                  <a:srgbClr val="898989"/>
                </a:solidFill>
                <a:latin typeface="Calibri" charset="0"/>
              </a:rPr>
              <a:t>’</a:t>
            </a:r>
            <a:r>
              <a:rPr lang="fr-FR" sz="1800">
                <a:solidFill>
                  <a:srgbClr val="898989"/>
                </a:solidFill>
                <a:latin typeface="Calibri" charset="0"/>
              </a:rPr>
              <a:t>image qui vient à l</a:t>
            </a:r>
            <a:r>
              <a:rPr lang="ja-JP" altLang="fr-FR" sz="1800">
                <a:solidFill>
                  <a:srgbClr val="898989"/>
                </a:solidFill>
                <a:latin typeface="Calibri" charset="0"/>
              </a:rPr>
              <a:t>’</a:t>
            </a:r>
            <a:r>
              <a:rPr lang="fr-FR" sz="1800">
                <a:solidFill>
                  <a:srgbClr val="898989"/>
                </a:solidFill>
                <a:latin typeface="Calibri" charset="0"/>
              </a:rPr>
              <a:t>esprit pourrait être celle-ci:</a:t>
            </a:r>
          </a:p>
        </p:txBody>
      </p:sp>
      <p:pic>
        <p:nvPicPr>
          <p:cNvPr id="41988" name="Picture 4" descr="D:\IPR\Réforme collège\préparation intervention Réforme\pieces-of-the-puzzle-592798__180.jpg"/>
          <p:cNvPicPr>
            <a:picLocks noChangeAspect="1" noChangeArrowheads="1"/>
          </p:cNvPicPr>
          <p:nvPr/>
        </p:nvPicPr>
        <p:blipFill>
          <a:blip r:embed="rId2">
            <a:extLst>
              <a:ext uri="{28A0092B-C50C-407E-A947-70E740481C1C}">
                <a14:useLocalDpi xmlns:a14="http://schemas.microsoft.com/office/drawing/2010/main"/>
              </a:ext>
            </a:extLst>
          </a:blip>
          <a:srcRect/>
          <a:stretch>
            <a:fillRect/>
          </a:stretch>
        </p:blipFill>
        <p:spPr bwMode="auto">
          <a:xfrm>
            <a:off x="6226175" y="1052513"/>
            <a:ext cx="2663825" cy="19986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856316664"/>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nvPr>
        </p:nvSpPr>
        <p:spPr>
          <a:xfrm>
            <a:off x="1331913" y="549275"/>
            <a:ext cx="7272337" cy="574675"/>
          </a:xfrm>
        </p:spPr>
        <p:txBody>
          <a:bodyPr/>
          <a:lstStyle/>
          <a:p>
            <a:r>
              <a:rPr lang="fr-FR" sz="2400" cap="none">
                <a:latin typeface="Calibri" charset="0"/>
              </a:rPr>
              <a:t>LES EPI ET L</a:t>
            </a:r>
            <a:r>
              <a:rPr lang="ja-JP" altLang="fr-FR" sz="2400" cap="none">
                <a:latin typeface="Calibri" charset="0"/>
              </a:rPr>
              <a:t>’</a:t>
            </a:r>
            <a:r>
              <a:rPr lang="fr-FR" sz="2400" cap="none">
                <a:latin typeface="Calibri" charset="0"/>
              </a:rPr>
              <a:t>AP: pourquoi ?</a:t>
            </a:r>
            <a:br>
              <a:rPr lang="fr-FR" sz="2400" cap="none">
                <a:latin typeface="Calibri" charset="0"/>
              </a:rPr>
            </a:br>
            <a:endParaRPr lang="fr-FR" sz="1800" cap="none">
              <a:latin typeface="Calibri" charset="0"/>
            </a:endParaRPr>
          </a:p>
        </p:txBody>
      </p:sp>
      <p:sp>
        <p:nvSpPr>
          <p:cNvPr id="3" name="Espace réservé du texte 2"/>
          <p:cNvSpPr>
            <a:spLocks noGrp="1"/>
          </p:cNvSpPr>
          <p:nvPr>
            <p:ph type="body" idx="1"/>
          </p:nvPr>
        </p:nvSpPr>
        <p:spPr>
          <a:xfrm>
            <a:off x="827088" y="1412875"/>
            <a:ext cx="4968875" cy="1079500"/>
          </a:xfrm>
        </p:spPr>
        <p:txBody>
          <a:bodyPr/>
          <a:lstStyle/>
          <a:p>
            <a:r>
              <a:rPr lang="fr-FR" sz="1800">
                <a:solidFill>
                  <a:srgbClr val="898989"/>
                </a:solidFill>
                <a:latin typeface="Calibri" charset="0"/>
              </a:rPr>
              <a:t>Pour beaucoup d</a:t>
            </a:r>
            <a:r>
              <a:rPr lang="ja-JP" altLang="fr-FR" sz="1800">
                <a:solidFill>
                  <a:srgbClr val="898989"/>
                </a:solidFill>
                <a:latin typeface="Calibri" charset="0"/>
              </a:rPr>
              <a:t>’</a:t>
            </a:r>
            <a:r>
              <a:rPr lang="fr-FR" sz="1800">
                <a:solidFill>
                  <a:srgbClr val="898989"/>
                </a:solidFill>
                <a:latin typeface="Calibri" charset="0"/>
              </a:rPr>
              <a:t>élèves la vision de notre enseignement se résume à une juxtaposition d</a:t>
            </a:r>
            <a:r>
              <a:rPr lang="ja-JP" altLang="fr-FR" sz="1800">
                <a:solidFill>
                  <a:srgbClr val="898989"/>
                </a:solidFill>
                <a:latin typeface="Calibri" charset="0"/>
              </a:rPr>
              <a:t>’</a:t>
            </a:r>
            <a:r>
              <a:rPr lang="fr-FR" sz="1800">
                <a:solidFill>
                  <a:srgbClr val="898989"/>
                </a:solidFill>
                <a:latin typeface="Calibri" charset="0"/>
              </a:rPr>
              <a:t>apports non structurés.</a:t>
            </a:r>
          </a:p>
          <a:p>
            <a:r>
              <a:rPr lang="fr-FR" sz="1800">
                <a:solidFill>
                  <a:srgbClr val="898989"/>
                </a:solidFill>
                <a:latin typeface="Calibri" charset="0"/>
              </a:rPr>
              <a:t>L</a:t>
            </a:r>
            <a:r>
              <a:rPr lang="ja-JP" altLang="fr-FR" sz="1800">
                <a:solidFill>
                  <a:srgbClr val="898989"/>
                </a:solidFill>
                <a:latin typeface="Calibri" charset="0"/>
              </a:rPr>
              <a:t>’</a:t>
            </a:r>
            <a:r>
              <a:rPr lang="fr-FR" sz="1800">
                <a:solidFill>
                  <a:srgbClr val="898989"/>
                </a:solidFill>
                <a:latin typeface="Calibri" charset="0"/>
              </a:rPr>
              <a:t>image qui vient à l</a:t>
            </a:r>
            <a:r>
              <a:rPr lang="ja-JP" altLang="fr-FR" sz="1800">
                <a:solidFill>
                  <a:srgbClr val="898989"/>
                </a:solidFill>
                <a:latin typeface="Calibri" charset="0"/>
              </a:rPr>
              <a:t>’</a:t>
            </a:r>
            <a:r>
              <a:rPr lang="fr-FR" sz="1800">
                <a:solidFill>
                  <a:srgbClr val="898989"/>
                </a:solidFill>
                <a:latin typeface="Calibri" charset="0"/>
              </a:rPr>
              <a:t>esprit pourrait être celle-ci:</a:t>
            </a:r>
          </a:p>
        </p:txBody>
      </p:sp>
      <p:pic>
        <p:nvPicPr>
          <p:cNvPr id="43012" name="Picture 4" descr="D:\IPR\Réforme collège\préparation intervention Réforme\pieces-of-the-puzzle-592798__180.jpg"/>
          <p:cNvPicPr>
            <a:picLocks noChangeAspect="1" noChangeArrowheads="1"/>
          </p:cNvPicPr>
          <p:nvPr/>
        </p:nvPicPr>
        <p:blipFill>
          <a:blip r:embed="rId2">
            <a:extLst>
              <a:ext uri="{28A0092B-C50C-407E-A947-70E740481C1C}">
                <a14:useLocalDpi xmlns:a14="http://schemas.microsoft.com/office/drawing/2010/main"/>
              </a:ext>
            </a:extLst>
          </a:blip>
          <a:srcRect/>
          <a:stretch>
            <a:fillRect/>
          </a:stretch>
        </p:blipFill>
        <p:spPr bwMode="auto">
          <a:xfrm>
            <a:off x="6226175" y="1052513"/>
            <a:ext cx="2663825" cy="19986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43013" name="ZoneTexte 3"/>
          <p:cNvSpPr txBox="1">
            <a:spLocks noChangeArrowheads="1"/>
          </p:cNvSpPr>
          <p:nvPr/>
        </p:nvSpPr>
        <p:spPr bwMode="auto">
          <a:xfrm>
            <a:off x="890588" y="3651250"/>
            <a:ext cx="3240087" cy="9239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3200">
                <a:solidFill>
                  <a:schemeClr val="tx1"/>
                </a:solidFill>
                <a:latin typeface="Calibri" charset="0"/>
                <a:ea typeface="ＭＳ Ｐゴシック" charset="0"/>
                <a:cs typeface="ＭＳ Ｐゴシック" charset="0"/>
              </a:defRPr>
            </a:lvl1pPr>
            <a:lvl2pPr>
              <a:defRPr sz="2800">
                <a:solidFill>
                  <a:schemeClr val="tx1"/>
                </a:solidFill>
                <a:latin typeface="Calibri" charset="0"/>
                <a:ea typeface="ＭＳ Ｐゴシック" charset="0"/>
              </a:defRPr>
            </a:lvl2pPr>
            <a:lvl3pPr>
              <a:defRPr sz="2400">
                <a:solidFill>
                  <a:schemeClr val="tx1"/>
                </a:solidFill>
                <a:latin typeface="Calibri" charset="0"/>
                <a:ea typeface="ＭＳ Ｐゴシック" charset="0"/>
              </a:defRPr>
            </a:lvl3pPr>
            <a:lvl4pPr>
              <a:defRPr sz="2000">
                <a:solidFill>
                  <a:schemeClr val="tx1"/>
                </a:solidFill>
                <a:latin typeface="Calibri" charset="0"/>
                <a:ea typeface="ＭＳ Ｐゴシック" charset="0"/>
              </a:defRPr>
            </a:lvl4pPr>
            <a:lvl5pPr>
              <a:defRPr sz="2000">
                <a:solidFill>
                  <a:schemeClr val="tx1"/>
                </a:solidFill>
                <a:latin typeface="Calibri" charset="0"/>
                <a:ea typeface="ＭＳ Ｐゴシック" charset="0"/>
              </a:defRPr>
            </a:lvl5pPr>
            <a:lvl6pPr eaLnBrk="0" fontAlgn="base" hangingPunct="0">
              <a:spcAft>
                <a:spcPct val="0"/>
              </a:spcAft>
              <a:buFont typeface="Arial" charset="0"/>
              <a:buChar char="»"/>
              <a:defRPr sz="2000">
                <a:solidFill>
                  <a:schemeClr val="tx1"/>
                </a:solidFill>
                <a:latin typeface="Calibri" charset="0"/>
                <a:ea typeface="ＭＳ Ｐゴシック" charset="0"/>
              </a:defRPr>
            </a:lvl6pPr>
            <a:lvl7pPr eaLnBrk="0" fontAlgn="base" hangingPunct="0">
              <a:spcAft>
                <a:spcPct val="0"/>
              </a:spcAft>
              <a:buFont typeface="Arial" charset="0"/>
              <a:buChar char="»"/>
              <a:defRPr sz="2000">
                <a:solidFill>
                  <a:schemeClr val="tx1"/>
                </a:solidFill>
                <a:latin typeface="Calibri" charset="0"/>
                <a:ea typeface="ＭＳ Ｐゴシック" charset="0"/>
              </a:defRPr>
            </a:lvl7pPr>
            <a:lvl8pPr eaLnBrk="0" fontAlgn="base" hangingPunct="0">
              <a:spcAft>
                <a:spcPct val="0"/>
              </a:spcAft>
              <a:buFont typeface="Arial" charset="0"/>
              <a:buChar char="»"/>
              <a:defRPr sz="2000">
                <a:solidFill>
                  <a:schemeClr val="tx1"/>
                </a:solidFill>
                <a:latin typeface="Calibri" charset="0"/>
                <a:ea typeface="ＭＳ Ｐゴシック" charset="0"/>
              </a:defRPr>
            </a:lvl8pPr>
            <a:lvl9pPr eaLnBrk="0" fontAlgn="base" hangingPunct="0">
              <a:spcAft>
                <a:spcPct val="0"/>
              </a:spcAft>
              <a:buFont typeface="Arial" charset="0"/>
              <a:buChar char="»"/>
              <a:defRPr sz="2000">
                <a:solidFill>
                  <a:schemeClr val="tx1"/>
                </a:solidFill>
                <a:latin typeface="Calibri" charset="0"/>
                <a:ea typeface="ＭＳ Ｐゴシック" charset="0"/>
              </a:defRPr>
            </a:lvl9pPr>
          </a:lstStyle>
          <a:p>
            <a:r>
              <a:rPr lang="fr-FR" sz="1800">
                <a:solidFill>
                  <a:srgbClr val="000000"/>
                </a:solidFill>
                <a:cs typeface="Arial" charset="0"/>
              </a:rPr>
              <a:t>Et nous attendons d’eux qu’ils arrivent au bout de la scolarité obligatoire à cela:</a:t>
            </a:r>
          </a:p>
        </p:txBody>
      </p:sp>
    </p:spTree>
    <p:extLst>
      <p:ext uri="{BB962C8B-B14F-4D97-AF65-F5344CB8AC3E}">
        <p14:creationId xmlns:p14="http://schemas.microsoft.com/office/powerpoint/2010/main" val="2638946681"/>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nvPr>
        </p:nvSpPr>
        <p:spPr>
          <a:xfrm>
            <a:off x="1331913" y="549275"/>
            <a:ext cx="7272337" cy="574675"/>
          </a:xfrm>
        </p:spPr>
        <p:txBody>
          <a:bodyPr/>
          <a:lstStyle/>
          <a:p>
            <a:r>
              <a:rPr lang="fr-FR" sz="2400" cap="none">
                <a:latin typeface="Calibri" charset="0"/>
              </a:rPr>
              <a:t>LES EPI ET L</a:t>
            </a:r>
            <a:r>
              <a:rPr lang="ja-JP" altLang="fr-FR" sz="2400" cap="none">
                <a:latin typeface="Calibri" charset="0"/>
              </a:rPr>
              <a:t>’</a:t>
            </a:r>
            <a:r>
              <a:rPr lang="fr-FR" sz="2400" cap="none">
                <a:latin typeface="Calibri" charset="0"/>
              </a:rPr>
              <a:t>AP: pourquoi ?</a:t>
            </a:r>
            <a:br>
              <a:rPr lang="fr-FR" sz="2400" cap="none">
                <a:latin typeface="Calibri" charset="0"/>
              </a:rPr>
            </a:br>
            <a:endParaRPr lang="fr-FR" sz="1800" cap="none">
              <a:latin typeface="Calibri" charset="0"/>
            </a:endParaRPr>
          </a:p>
        </p:txBody>
      </p:sp>
      <p:sp>
        <p:nvSpPr>
          <p:cNvPr id="3" name="Espace réservé du texte 2"/>
          <p:cNvSpPr>
            <a:spLocks noGrp="1"/>
          </p:cNvSpPr>
          <p:nvPr>
            <p:ph type="body" idx="1"/>
          </p:nvPr>
        </p:nvSpPr>
        <p:spPr>
          <a:xfrm>
            <a:off x="827088" y="1412875"/>
            <a:ext cx="4968875" cy="1079500"/>
          </a:xfrm>
        </p:spPr>
        <p:txBody>
          <a:bodyPr/>
          <a:lstStyle/>
          <a:p>
            <a:r>
              <a:rPr lang="fr-FR" sz="1800">
                <a:solidFill>
                  <a:srgbClr val="898989"/>
                </a:solidFill>
                <a:latin typeface="Calibri" charset="0"/>
              </a:rPr>
              <a:t>Pour beaucoup d</a:t>
            </a:r>
            <a:r>
              <a:rPr lang="ja-JP" altLang="fr-FR" sz="1800">
                <a:solidFill>
                  <a:srgbClr val="898989"/>
                </a:solidFill>
                <a:latin typeface="Calibri" charset="0"/>
              </a:rPr>
              <a:t>’</a:t>
            </a:r>
            <a:r>
              <a:rPr lang="fr-FR" sz="1800">
                <a:solidFill>
                  <a:srgbClr val="898989"/>
                </a:solidFill>
                <a:latin typeface="Calibri" charset="0"/>
              </a:rPr>
              <a:t>élèves la vision de notre enseignement se résume à une juxtaposition d</a:t>
            </a:r>
            <a:r>
              <a:rPr lang="ja-JP" altLang="fr-FR" sz="1800">
                <a:solidFill>
                  <a:srgbClr val="898989"/>
                </a:solidFill>
                <a:latin typeface="Calibri" charset="0"/>
              </a:rPr>
              <a:t>’</a:t>
            </a:r>
            <a:r>
              <a:rPr lang="fr-FR" sz="1800">
                <a:solidFill>
                  <a:srgbClr val="898989"/>
                </a:solidFill>
                <a:latin typeface="Calibri" charset="0"/>
              </a:rPr>
              <a:t>apports non structurés.</a:t>
            </a:r>
          </a:p>
          <a:p>
            <a:r>
              <a:rPr lang="fr-FR" sz="1800">
                <a:solidFill>
                  <a:srgbClr val="898989"/>
                </a:solidFill>
                <a:latin typeface="Calibri" charset="0"/>
              </a:rPr>
              <a:t>L</a:t>
            </a:r>
            <a:r>
              <a:rPr lang="ja-JP" altLang="fr-FR" sz="1800">
                <a:solidFill>
                  <a:srgbClr val="898989"/>
                </a:solidFill>
                <a:latin typeface="Calibri" charset="0"/>
              </a:rPr>
              <a:t>’</a:t>
            </a:r>
            <a:r>
              <a:rPr lang="fr-FR" sz="1800">
                <a:solidFill>
                  <a:srgbClr val="898989"/>
                </a:solidFill>
                <a:latin typeface="Calibri" charset="0"/>
              </a:rPr>
              <a:t>image qui vient à l</a:t>
            </a:r>
            <a:r>
              <a:rPr lang="ja-JP" altLang="fr-FR" sz="1800">
                <a:solidFill>
                  <a:srgbClr val="898989"/>
                </a:solidFill>
                <a:latin typeface="Calibri" charset="0"/>
              </a:rPr>
              <a:t>’</a:t>
            </a:r>
            <a:r>
              <a:rPr lang="fr-FR" sz="1800">
                <a:solidFill>
                  <a:srgbClr val="898989"/>
                </a:solidFill>
                <a:latin typeface="Calibri" charset="0"/>
              </a:rPr>
              <a:t>esprit pourrait être celle-ci:</a:t>
            </a:r>
          </a:p>
        </p:txBody>
      </p:sp>
      <p:pic>
        <p:nvPicPr>
          <p:cNvPr id="44036" name="Picture 4" descr="D:\IPR\Réforme collège\préparation intervention Réforme\pieces-of-the-puzzle-592798__180.jpg"/>
          <p:cNvPicPr>
            <a:picLocks noChangeAspect="1" noChangeArrowheads="1"/>
          </p:cNvPicPr>
          <p:nvPr/>
        </p:nvPicPr>
        <p:blipFill>
          <a:blip r:embed="rId2">
            <a:extLst>
              <a:ext uri="{28A0092B-C50C-407E-A947-70E740481C1C}">
                <a14:useLocalDpi xmlns:a14="http://schemas.microsoft.com/office/drawing/2010/main"/>
              </a:ext>
            </a:extLst>
          </a:blip>
          <a:srcRect/>
          <a:stretch>
            <a:fillRect/>
          </a:stretch>
        </p:blipFill>
        <p:spPr bwMode="auto">
          <a:xfrm>
            <a:off x="6226175" y="1052513"/>
            <a:ext cx="2663825" cy="19986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44037" name="ZoneTexte 3"/>
          <p:cNvSpPr txBox="1">
            <a:spLocks noChangeArrowheads="1"/>
          </p:cNvSpPr>
          <p:nvPr/>
        </p:nvSpPr>
        <p:spPr bwMode="auto">
          <a:xfrm>
            <a:off x="890588" y="3651250"/>
            <a:ext cx="3240087" cy="9239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3200">
                <a:solidFill>
                  <a:schemeClr val="tx1"/>
                </a:solidFill>
                <a:latin typeface="Calibri" charset="0"/>
                <a:ea typeface="ＭＳ Ｐゴシック" charset="0"/>
                <a:cs typeface="ＭＳ Ｐゴシック" charset="0"/>
              </a:defRPr>
            </a:lvl1pPr>
            <a:lvl2pPr>
              <a:defRPr sz="2800">
                <a:solidFill>
                  <a:schemeClr val="tx1"/>
                </a:solidFill>
                <a:latin typeface="Calibri" charset="0"/>
                <a:ea typeface="ＭＳ Ｐゴシック" charset="0"/>
              </a:defRPr>
            </a:lvl2pPr>
            <a:lvl3pPr>
              <a:defRPr sz="2400">
                <a:solidFill>
                  <a:schemeClr val="tx1"/>
                </a:solidFill>
                <a:latin typeface="Calibri" charset="0"/>
                <a:ea typeface="ＭＳ Ｐゴシック" charset="0"/>
              </a:defRPr>
            </a:lvl3pPr>
            <a:lvl4pPr>
              <a:defRPr sz="2000">
                <a:solidFill>
                  <a:schemeClr val="tx1"/>
                </a:solidFill>
                <a:latin typeface="Calibri" charset="0"/>
                <a:ea typeface="ＭＳ Ｐゴシック" charset="0"/>
              </a:defRPr>
            </a:lvl4pPr>
            <a:lvl5pPr>
              <a:defRPr sz="2000">
                <a:solidFill>
                  <a:schemeClr val="tx1"/>
                </a:solidFill>
                <a:latin typeface="Calibri" charset="0"/>
                <a:ea typeface="ＭＳ Ｐゴシック" charset="0"/>
              </a:defRPr>
            </a:lvl5pPr>
            <a:lvl6pPr eaLnBrk="0" fontAlgn="base" hangingPunct="0">
              <a:spcAft>
                <a:spcPct val="0"/>
              </a:spcAft>
              <a:buFont typeface="Arial" charset="0"/>
              <a:buChar char="»"/>
              <a:defRPr sz="2000">
                <a:solidFill>
                  <a:schemeClr val="tx1"/>
                </a:solidFill>
                <a:latin typeface="Calibri" charset="0"/>
                <a:ea typeface="ＭＳ Ｐゴシック" charset="0"/>
              </a:defRPr>
            </a:lvl6pPr>
            <a:lvl7pPr eaLnBrk="0" fontAlgn="base" hangingPunct="0">
              <a:spcAft>
                <a:spcPct val="0"/>
              </a:spcAft>
              <a:buFont typeface="Arial" charset="0"/>
              <a:buChar char="»"/>
              <a:defRPr sz="2000">
                <a:solidFill>
                  <a:schemeClr val="tx1"/>
                </a:solidFill>
                <a:latin typeface="Calibri" charset="0"/>
                <a:ea typeface="ＭＳ Ｐゴシック" charset="0"/>
              </a:defRPr>
            </a:lvl7pPr>
            <a:lvl8pPr eaLnBrk="0" fontAlgn="base" hangingPunct="0">
              <a:spcAft>
                <a:spcPct val="0"/>
              </a:spcAft>
              <a:buFont typeface="Arial" charset="0"/>
              <a:buChar char="»"/>
              <a:defRPr sz="2000">
                <a:solidFill>
                  <a:schemeClr val="tx1"/>
                </a:solidFill>
                <a:latin typeface="Calibri" charset="0"/>
                <a:ea typeface="ＭＳ Ｐゴシック" charset="0"/>
              </a:defRPr>
            </a:lvl8pPr>
            <a:lvl9pPr eaLnBrk="0" fontAlgn="base" hangingPunct="0">
              <a:spcAft>
                <a:spcPct val="0"/>
              </a:spcAft>
              <a:buFont typeface="Arial" charset="0"/>
              <a:buChar char="»"/>
              <a:defRPr sz="2000">
                <a:solidFill>
                  <a:schemeClr val="tx1"/>
                </a:solidFill>
                <a:latin typeface="Calibri" charset="0"/>
                <a:ea typeface="ＭＳ Ｐゴシック" charset="0"/>
              </a:defRPr>
            </a:lvl9pPr>
          </a:lstStyle>
          <a:p>
            <a:r>
              <a:rPr lang="fr-FR" sz="1800">
                <a:solidFill>
                  <a:srgbClr val="000000"/>
                </a:solidFill>
                <a:cs typeface="Arial" charset="0"/>
              </a:rPr>
              <a:t>Et nous attendons d’eux qu’ils arrivent au bout de la scolarité obligatoire à cela:</a:t>
            </a:r>
          </a:p>
        </p:txBody>
      </p:sp>
      <p:pic>
        <p:nvPicPr>
          <p:cNvPr id="44038" name="Picture 5" descr="D:\IPR\Réforme collège\préparation intervention Réforme\puzzle-210784__180.jpg"/>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4330700" y="3357563"/>
            <a:ext cx="2887663" cy="21653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4154063238"/>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nvPr>
        </p:nvSpPr>
        <p:spPr>
          <a:xfrm>
            <a:off x="1476375" y="620713"/>
            <a:ext cx="6408738" cy="504825"/>
          </a:xfrm>
        </p:spPr>
        <p:txBody>
          <a:bodyPr/>
          <a:lstStyle/>
          <a:p>
            <a:r>
              <a:rPr lang="fr-FR" sz="2000" cap="none">
                <a:latin typeface="Calibri" charset="0"/>
              </a:rPr>
              <a:t>LES EPI: créer du lien et du sens - construire le cadre</a:t>
            </a:r>
          </a:p>
        </p:txBody>
      </p:sp>
      <p:sp>
        <p:nvSpPr>
          <p:cNvPr id="3" name="Espace réservé du texte 2"/>
          <p:cNvSpPr>
            <a:spLocks noGrp="1"/>
          </p:cNvSpPr>
          <p:nvPr>
            <p:ph type="body" idx="1"/>
          </p:nvPr>
        </p:nvSpPr>
        <p:spPr>
          <a:xfrm>
            <a:off x="1309688" y="1196975"/>
            <a:ext cx="7416800" cy="1265238"/>
          </a:xfrm>
        </p:spPr>
        <p:txBody>
          <a:bodyPr/>
          <a:lstStyle/>
          <a:p>
            <a:r>
              <a:rPr lang="fr-FR">
                <a:solidFill>
                  <a:srgbClr val="898989"/>
                </a:solidFill>
                <a:latin typeface="Calibri" charset="0"/>
              </a:rPr>
              <a:t>Afin d</a:t>
            </a:r>
            <a:r>
              <a:rPr lang="ja-JP" altLang="fr-FR">
                <a:solidFill>
                  <a:srgbClr val="898989"/>
                </a:solidFill>
                <a:latin typeface="Calibri" charset="0"/>
              </a:rPr>
              <a:t>’</a:t>
            </a:r>
            <a:r>
              <a:rPr lang="fr-FR">
                <a:solidFill>
                  <a:srgbClr val="898989"/>
                </a:solidFill>
                <a:latin typeface="Calibri" charset="0"/>
              </a:rPr>
              <a:t>atteindre l</a:t>
            </a:r>
            <a:r>
              <a:rPr lang="ja-JP" altLang="fr-FR">
                <a:solidFill>
                  <a:srgbClr val="898989"/>
                </a:solidFill>
                <a:latin typeface="Calibri" charset="0"/>
              </a:rPr>
              <a:t>’</a:t>
            </a:r>
            <a:r>
              <a:rPr lang="fr-FR">
                <a:solidFill>
                  <a:srgbClr val="898989"/>
                </a:solidFill>
                <a:latin typeface="Calibri" charset="0"/>
              </a:rPr>
              <a:t>objectif précédent il s</a:t>
            </a:r>
            <a:r>
              <a:rPr lang="ja-JP" altLang="fr-FR">
                <a:solidFill>
                  <a:srgbClr val="898989"/>
                </a:solidFill>
                <a:latin typeface="Calibri" charset="0"/>
              </a:rPr>
              <a:t>’</a:t>
            </a:r>
            <a:r>
              <a:rPr lang="fr-FR">
                <a:solidFill>
                  <a:srgbClr val="898989"/>
                </a:solidFill>
                <a:latin typeface="Calibri" charset="0"/>
              </a:rPr>
              <a:t>agit pour les enseignants de proposer et d</a:t>
            </a:r>
            <a:r>
              <a:rPr lang="ja-JP" altLang="fr-FR">
                <a:solidFill>
                  <a:srgbClr val="898989"/>
                </a:solidFill>
                <a:latin typeface="Calibri" charset="0"/>
              </a:rPr>
              <a:t>’</a:t>
            </a:r>
            <a:r>
              <a:rPr lang="fr-FR">
                <a:solidFill>
                  <a:srgbClr val="898989"/>
                </a:solidFill>
                <a:latin typeface="Calibri" charset="0"/>
              </a:rPr>
              <a:t>afficher clairement le lien entre les enseignements afin de proposer un cadre  structurant.</a:t>
            </a:r>
          </a:p>
        </p:txBody>
      </p:sp>
    </p:spTree>
    <p:extLst>
      <p:ext uri="{BB962C8B-B14F-4D97-AF65-F5344CB8AC3E}">
        <p14:creationId xmlns:p14="http://schemas.microsoft.com/office/powerpoint/2010/main" val="3437748427"/>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nvPr>
        </p:nvSpPr>
        <p:spPr>
          <a:xfrm>
            <a:off x="1476375" y="620713"/>
            <a:ext cx="6408738" cy="504825"/>
          </a:xfrm>
        </p:spPr>
        <p:txBody>
          <a:bodyPr/>
          <a:lstStyle/>
          <a:p>
            <a:r>
              <a:rPr lang="fr-FR" sz="2000" cap="none">
                <a:latin typeface="Calibri" charset="0"/>
              </a:rPr>
              <a:t>LES EPI: créer du lien et du sens - construire le cadre</a:t>
            </a:r>
          </a:p>
        </p:txBody>
      </p:sp>
      <p:sp>
        <p:nvSpPr>
          <p:cNvPr id="3" name="Espace réservé du texte 2"/>
          <p:cNvSpPr>
            <a:spLocks noGrp="1"/>
          </p:cNvSpPr>
          <p:nvPr>
            <p:ph type="body" idx="1"/>
          </p:nvPr>
        </p:nvSpPr>
        <p:spPr>
          <a:xfrm>
            <a:off x="1309688" y="1196975"/>
            <a:ext cx="7416800" cy="1265238"/>
          </a:xfrm>
        </p:spPr>
        <p:txBody>
          <a:bodyPr/>
          <a:lstStyle/>
          <a:p>
            <a:r>
              <a:rPr lang="fr-FR">
                <a:solidFill>
                  <a:srgbClr val="898989"/>
                </a:solidFill>
                <a:latin typeface="Calibri" charset="0"/>
              </a:rPr>
              <a:t>Afin d</a:t>
            </a:r>
            <a:r>
              <a:rPr lang="ja-JP" altLang="fr-FR">
                <a:solidFill>
                  <a:srgbClr val="898989"/>
                </a:solidFill>
                <a:latin typeface="Calibri" charset="0"/>
              </a:rPr>
              <a:t>’</a:t>
            </a:r>
            <a:r>
              <a:rPr lang="fr-FR">
                <a:solidFill>
                  <a:srgbClr val="898989"/>
                </a:solidFill>
                <a:latin typeface="Calibri" charset="0"/>
              </a:rPr>
              <a:t>atteindre l</a:t>
            </a:r>
            <a:r>
              <a:rPr lang="ja-JP" altLang="fr-FR">
                <a:solidFill>
                  <a:srgbClr val="898989"/>
                </a:solidFill>
                <a:latin typeface="Calibri" charset="0"/>
              </a:rPr>
              <a:t>’</a:t>
            </a:r>
            <a:r>
              <a:rPr lang="fr-FR">
                <a:solidFill>
                  <a:srgbClr val="898989"/>
                </a:solidFill>
                <a:latin typeface="Calibri" charset="0"/>
              </a:rPr>
              <a:t>objectif précédent il s</a:t>
            </a:r>
            <a:r>
              <a:rPr lang="ja-JP" altLang="fr-FR">
                <a:solidFill>
                  <a:srgbClr val="898989"/>
                </a:solidFill>
                <a:latin typeface="Calibri" charset="0"/>
              </a:rPr>
              <a:t>’</a:t>
            </a:r>
            <a:r>
              <a:rPr lang="fr-FR">
                <a:solidFill>
                  <a:srgbClr val="898989"/>
                </a:solidFill>
                <a:latin typeface="Calibri" charset="0"/>
              </a:rPr>
              <a:t>agit pour les enseignants de proposer et d</a:t>
            </a:r>
            <a:r>
              <a:rPr lang="ja-JP" altLang="fr-FR">
                <a:solidFill>
                  <a:srgbClr val="898989"/>
                </a:solidFill>
                <a:latin typeface="Calibri" charset="0"/>
              </a:rPr>
              <a:t>’</a:t>
            </a:r>
            <a:r>
              <a:rPr lang="fr-FR">
                <a:solidFill>
                  <a:srgbClr val="898989"/>
                </a:solidFill>
                <a:latin typeface="Calibri" charset="0"/>
              </a:rPr>
              <a:t>afficher clairement le lien entre les enseignements afin de proposer un cadre  structurant.</a:t>
            </a:r>
          </a:p>
        </p:txBody>
      </p:sp>
      <p:pic>
        <p:nvPicPr>
          <p:cNvPr id="46084" name="Picture 2" descr="D:\IPR\Réforme collège\préparation intervention Réforme\509488058.jpg"/>
          <p:cNvPicPr>
            <a:picLocks noChangeAspect="1" noChangeArrowheads="1"/>
          </p:cNvPicPr>
          <p:nvPr/>
        </p:nvPicPr>
        <p:blipFill>
          <a:blip r:embed="rId2" cstate="email">
            <a:extLst>
              <a:ext uri="{28A0092B-C50C-407E-A947-70E740481C1C}">
                <a14:useLocalDpi xmlns:a14="http://schemas.microsoft.com/office/drawing/2010/main"/>
              </a:ext>
            </a:extLst>
          </a:blip>
          <a:srcRect/>
          <a:stretch>
            <a:fillRect/>
          </a:stretch>
        </p:blipFill>
        <p:spPr bwMode="auto">
          <a:xfrm>
            <a:off x="1360488" y="2889250"/>
            <a:ext cx="1800225" cy="18002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220276872"/>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nvPr>
        </p:nvSpPr>
        <p:spPr>
          <a:xfrm>
            <a:off x="1476375" y="620713"/>
            <a:ext cx="6408738" cy="504825"/>
          </a:xfrm>
        </p:spPr>
        <p:txBody>
          <a:bodyPr/>
          <a:lstStyle/>
          <a:p>
            <a:r>
              <a:rPr lang="fr-FR" sz="2000" cap="none">
                <a:latin typeface="Calibri" charset="0"/>
              </a:rPr>
              <a:t>LES EPI: créer du lien et du sens - construire le cadre</a:t>
            </a:r>
          </a:p>
        </p:txBody>
      </p:sp>
      <p:sp>
        <p:nvSpPr>
          <p:cNvPr id="3" name="Espace réservé du texte 2"/>
          <p:cNvSpPr>
            <a:spLocks noGrp="1"/>
          </p:cNvSpPr>
          <p:nvPr>
            <p:ph type="body" idx="1"/>
          </p:nvPr>
        </p:nvSpPr>
        <p:spPr>
          <a:xfrm>
            <a:off x="1309688" y="1196975"/>
            <a:ext cx="7416800" cy="1265238"/>
          </a:xfrm>
        </p:spPr>
        <p:txBody>
          <a:bodyPr/>
          <a:lstStyle/>
          <a:p>
            <a:r>
              <a:rPr lang="fr-FR">
                <a:solidFill>
                  <a:srgbClr val="898989"/>
                </a:solidFill>
                <a:latin typeface="Calibri" charset="0"/>
              </a:rPr>
              <a:t>Afin d</a:t>
            </a:r>
            <a:r>
              <a:rPr lang="ja-JP" altLang="fr-FR">
                <a:solidFill>
                  <a:srgbClr val="898989"/>
                </a:solidFill>
                <a:latin typeface="Calibri" charset="0"/>
              </a:rPr>
              <a:t>’</a:t>
            </a:r>
            <a:r>
              <a:rPr lang="fr-FR">
                <a:solidFill>
                  <a:srgbClr val="898989"/>
                </a:solidFill>
                <a:latin typeface="Calibri" charset="0"/>
              </a:rPr>
              <a:t>atteindre l</a:t>
            </a:r>
            <a:r>
              <a:rPr lang="ja-JP" altLang="fr-FR">
                <a:solidFill>
                  <a:srgbClr val="898989"/>
                </a:solidFill>
                <a:latin typeface="Calibri" charset="0"/>
              </a:rPr>
              <a:t>’</a:t>
            </a:r>
            <a:r>
              <a:rPr lang="fr-FR">
                <a:solidFill>
                  <a:srgbClr val="898989"/>
                </a:solidFill>
                <a:latin typeface="Calibri" charset="0"/>
              </a:rPr>
              <a:t>objectif précédent il s</a:t>
            </a:r>
            <a:r>
              <a:rPr lang="ja-JP" altLang="fr-FR">
                <a:solidFill>
                  <a:srgbClr val="898989"/>
                </a:solidFill>
                <a:latin typeface="Calibri" charset="0"/>
              </a:rPr>
              <a:t>’</a:t>
            </a:r>
            <a:r>
              <a:rPr lang="fr-FR">
                <a:solidFill>
                  <a:srgbClr val="898989"/>
                </a:solidFill>
                <a:latin typeface="Calibri" charset="0"/>
              </a:rPr>
              <a:t>agit pour les enseignants de proposer et d</a:t>
            </a:r>
            <a:r>
              <a:rPr lang="ja-JP" altLang="fr-FR">
                <a:solidFill>
                  <a:srgbClr val="898989"/>
                </a:solidFill>
                <a:latin typeface="Calibri" charset="0"/>
              </a:rPr>
              <a:t>’</a:t>
            </a:r>
            <a:r>
              <a:rPr lang="fr-FR">
                <a:solidFill>
                  <a:srgbClr val="898989"/>
                </a:solidFill>
                <a:latin typeface="Calibri" charset="0"/>
              </a:rPr>
              <a:t>afficher clairement le lien entre les enseignements afin de proposer un cadre  structurant.</a:t>
            </a:r>
          </a:p>
        </p:txBody>
      </p:sp>
      <p:pic>
        <p:nvPicPr>
          <p:cNvPr id="47108" name="Picture 2" descr="D:\IPR\Réforme collège\préparation intervention Réforme\509488058.jpg"/>
          <p:cNvPicPr>
            <a:picLocks noChangeAspect="1" noChangeArrowheads="1"/>
          </p:cNvPicPr>
          <p:nvPr/>
        </p:nvPicPr>
        <p:blipFill>
          <a:blip r:embed="rId2" cstate="email">
            <a:extLst>
              <a:ext uri="{28A0092B-C50C-407E-A947-70E740481C1C}">
                <a14:useLocalDpi xmlns:a14="http://schemas.microsoft.com/office/drawing/2010/main"/>
              </a:ext>
            </a:extLst>
          </a:blip>
          <a:srcRect/>
          <a:stretch>
            <a:fillRect/>
          </a:stretch>
        </p:blipFill>
        <p:spPr bwMode="auto">
          <a:xfrm>
            <a:off x="1360488" y="2889250"/>
            <a:ext cx="1800225" cy="18002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47109" name="Picture 4" descr="D:\IPR\Réforme collège\préparation intervention Réforme\puzzle-1020426__180.jpg"/>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3748088" y="3644900"/>
            <a:ext cx="1714500" cy="17145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979689071"/>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nvPr>
        </p:nvSpPr>
        <p:spPr>
          <a:xfrm>
            <a:off x="1476375" y="620713"/>
            <a:ext cx="6408738" cy="504825"/>
          </a:xfrm>
        </p:spPr>
        <p:txBody>
          <a:bodyPr/>
          <a:lstStyle/>
          <a:p>
            <a:r>
              <a:rPr lang="fr-FR" sz="2000" cap="none">
                <a:latin typeface="Calibri" charset="0"/>
              </a:rPr>
              <a:t>LES EPI: créer du lien et du sens - construire le cadre</a:t>
            </a:r>
          </a:p>
        </p:txBody>
      </p:sp>
      <p:sp>
        <p:nvSpPr>
          <p:cNvPr id="3" name="Espace réservé du texte 2"/>
          <p:cNvSpPr>
            <a:spLocks noGrp="1"/>
          </p:cNvSpPr>
          <p:nvPr>
            <p:ph type="body" idx="1"/>
          </p:nvPr>
        </p:nvSpPr>
        <p:spPr>
          <a:xfrm>
            <a:off x="1309688" y="1196975"/>
            <a:ext cx="7416800" cy="1265238"/>
          </a:xfrm>
        </p:spPr>
        <p:txBody>
          <a:bodyPr/>
          <a:lstStyle/>
          <a:p>
            <a:r>
              <a:rPr lang="fr-FR">
                <a:solidFill>
                  <a:srgbClr val="898989"/>
                </a:solidFill>
                <a:latin typeface="Calibri" charset="0"/>
              </a:rPr>
              <a:t>Afin d</a:t>
            </a:r>
            <a:r>
              <a:rPr lang="ja-JP" altLang="fr-FR">
                <a:solidFill>
                  <a:srgbClr val="898989"/>
                </a:solidFill>
                <a:latin typeface="Calibri" charset="0"/>
              </a:rPr>
              <a:t>’</a:t>
            </a:r>
            <a:r>
              <a:rPr lang="fr-FR">
                <a:solidFill>
                  <a:srgbClr val="898989"/>
                </a:solidFill>
                <a:latin typeface="Calibri" charset="0"/>
              </a:rPr>
              <a:t>atteindre l</a:t>
            </a:r>
            <a:r>
              <a:rPr lang="ja-JP" altLang="fr-FR">
                <a:solidFill>
                  <a:srgbClr val="898989"/>
                </a:solidFill>
                <a:latin typeface="Calibri" charset="0"/>
              </a:rPr>
              <a:t>’</a:t>
            </a:r>
            <a:r>
              <a:rPr lang="fr-FR">
                <a:solidFill>
                  <a:srgbClr val="898989"/>
                </a:solidFill>
                <a:latin typeface="Calibri" charset="0"/>
              </a:rPr>
              <a:t>objectif précédent il s</a:t>
            </a:r>
            <a:r>
              <a:rPr lang="ja-JP" altLang="fr-FR">
                <a:solidFill>
                  <a:srgbClr val="898989"/>
                </a:solidFill>
                <a:latin typeface="Calibri" charset="0"/>
              </a:rPr>
              <a:t>’</a:t>
            </a:r>
            <a:r>
              <a:rPr lang="fr-FR">
                <a:solidFill>
                  <a:srgbClr val="898989"/>
                </a:solidFill>
                <a:latin typeface="Calibri" charset="0"/>
              </a:rPr>
              <a:t>agit pour les enseignants de proposer et d</a:t>
            </a:r>
            <a:r>
              <a:rPr lang="ja-JP" altLang="fr-FR">
                <a:solidFill>
                  <a:srgbClr val="898989"/>
                </a:solidFill>
                <a:latin typeface="Calibri" charset="0"/>
              </a:rPr>
              <a:t>’</a:t>
            </a:r>
            <a:r>
              <a:rPr lang="fr-FR">
                <a:solidFill>
                  <a:srgbClr val="898989"/>
                </a:solidFill>
                <a:latin typeface="Calibri" charset="0"/>
              </a:rPr>
              <a:t>afficher clairement le lien entre les enseignements afin de proposer un cadre  structurant.</a:t>
            </a:r>
          </a:p>
        </p:txBody>
      </p:sp>
      <p:pic>
        <p:nvPicPr>
          <p:cNvPr id="48132" name="Picture 2" descr="D:\IPR\Réforme collège\préparation intervention Réforme\509488058.jpg"/>
          <p:cNvPicPr>
            <a:picLocks noChangeAspect="1" noChangeArrowheads="1"/>
          </p:cNvPicPr>
          <p:nvPr/>
        </p:nvPicPr>
        <p:blipFill>
          <a:blip r:embed="rId2" cstate="email">
            <a:extLst>
              <a:ext uri="{28A0092B-C50C-407E-A947-70E740481C1C}">
                <a14:useLocalDpi xmlns:a14="http://schemas.microsoft.com/office/drawing/2010/main"/>
              </a:ext>
            </a:extLst>
          </a:blip>
          <a:srcRect/>
          <a:stretch>
            <a:fillRect/>
          </a:stretch>
        </p:blipFill>
        <p:spPr bwMode="auto">
          <a:xfrm>
            <a:off x="1360488" y="2889250"/>
            <a:ext cx="1800225" cy="18002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48133" name="Picture 3"/>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6084888" y="3789363"/>
            <a:ext cx="2882900" cy="273843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pic>
      <p:pic>
        <p:nvPicPr>
          <p:cNvPr id="48134" name="Picture 4" descr="D:\IPR\Réforme collège\préparation intervention Réforme\puzzle-1020426__180.jpg"/>
          <p:cNvPicPr>
            <a:picLocks noChangeAspect="1" noChangeArrowheads="1"/>
          </p:cNvPicPr>
          <p:nvPr/>
        </p:nvPicPr>
        <p:blipFill>
          <a:blip r:embed="rId4">
            <a:extLst>
              <a:ext uri="{28A0092B-C50C-407E-A947-70E740481C1C}">
                <a14:useLocalDpi xmlns:a14="http://schemas.microsoft.com/office/drawing/2010/main"/>
              </a:ext>
            </a:extLst>
          </a:blip>
          <a:srcRect/>
          <a:stretch>
            <a:fillRect/>
          </a:stretch>
        </p:blipFill>
        <p:spPr bwMode="auto">
          <a:xfrm>
            <a:off x="3748088" y="3644900"/>
            <a:ext cx="1714500" cy="17145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643085497"/>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nvPr>
        </p:nvSpPr>
        <p:spPr>
          <a:xfrm>
            <a:off x="1476375" y="692150"/>
            <a:ext cx="6408738" cy="504825"/>
          </a:xfrm>
        </p:spPr>
        <p:txBody>
          <a:bodyPr/>
          <a:lstStyle/>
          <a:p>
            <a:r>
              <a:rPr lang="fr-FR" sz="2000" cap="none">
                <a:latin typeface="Calibri" charset="0"/>
              </a:rPr>
              <a:t>L</a:t>
            </a:r>
            <a:r>
              <a:rPr lang="ja-JP" altLang="fr-FR" sz="2000" cap="none">
                <a:latin typeface="Calibri" charset="0"/>
              </a:rPr>
              <a:t>’</a:t>
            </a:r>
            <a:r>
              <a:rPr lang="fr-FR" sz="2000" cap="none">
                <a:latin typeface="Calibri" charset="0"/>
              </a:rPr>
              <a:t> AP: un préalable le diagnostic</a:t>
            </a:r>
          </a:p>
        </p:txBody>
      </p:sp>
      <p:sp>
        <p:nvSpPr>
          <p:cNvPr id="3" name="Espace réservé du texte 2"/>
          <p:cNvSpPr>
            <a:spLocks noGrp="1"/>
          </p:cNvSpPr>
          <p:nvPr>
            <p:ph type="body" idx="1"/>
          </p:nvPr>
        </p:nvSpPr>
        <p:spPr>
          <a:xfrm>
            <a:off x="755650" y="1557338"/>
            <a:ext cx="7993063" cy="1912937"/>
          </a:xfrm>
        </p:spPr>
        <p:txBody>
          <a:bodyPr/>
          <a:lstStyle/>
          <a:p>
            <a:r>
              <a:rPr lang="fr-FR">
                <a:solidFill>
                  <a:srgbClr val="898989"/>
                </a:solidFill>
                <a:latin typeface="Calibri" charset="0"/>
              </a:rPr>
              <a:t>Il ne peut pas y avoir d</a:t>
            </a:r>
            <a:r>
              <a:rPr lang="ja-JP" altLang="fr-FR">
                <a:solidFill>
                  <a:srgbClr val="898989"/>
                </a:solidFill>
                <a:latin typeface="Calibri" charset="0"/>
              </a:rPr>
              <a:t>’</a:t>
            </a:r>
            <a:r>
              <a:rPr lang="fr-FR">
                <a:solidFill>
                  <a:srgbClr val="898989"/>
                </a:solidFill>
                <a:latin typeface="Calibri" charset="0"/>
              </a:rPr>
              <a:t> AP sans un </a:t>
            </a:r>
            <a:r>
              <a:rPr lang="fr-FR" b="1">
                <a:solidFill>
                  <a:srgbClr val="898989"/>
                </a:solidFill>
                <a:latin typeface="Calibri" charset="0"/>
              </a:rPr>
              <a:t>diagnostique préalable</a:t>
            </a:r>
            <a:r>
              <a:rPr lang="fr-FR">
                <a:solidFill>
                  <a:srgbClr val="898989"/>
                </a:solidFill>
                <a:latin typeface="Calibri" charset="0"/>
              </a:rPr>
              <a:t>:</a:t>
            </a:r>
          </a:p>
          <a:p>
            <a:pPr>
              <a:buFont typeface="Arial" charset="0"/>
              <a:buChar char="•"/>
            </a:pPr>
            <a:r>
              <a:rPr lang="fr-FR">
                <a:solidFill>
                  <a:srgbClr val="898989"/>
                </a:solidFill>
                <a:latin typeface="Calibri" charset="0"/>
              </a:rPr>
              <a:t>Livret scolaire…</a:t>
            </a:r>
          </a:p>
          <a:p>
            <a:pPr>
              <a:buFont typeface="Arial" charset="0"/>
              <a:buChar char="•"/>
            </a:pPr>
            <a:r>
              <a:rPr lang="fr-FR">
                <a:solidFill>
                  <a:srgbClr val="898989"/>
                </a:solidFill>
                <a:latin typeface="Calibri" charset="0"/>
              </a:rPr>
              <a:t>Évaluations disciplinaires ou mieux pluridisciplinaire associant connaissances mais aussi mini-taches complexes pour tester la capacité de transfert</a:t>
            </a:r>
          </a:p>
        </p:txBody>
      </p:sp>
      <p:pic>
        <p:nvPicPr>
          <p:cNvPr id="49156" name="Picture 2" descr="D:\IPR\Réforme collège\préparation intervention Réforme\diagnostique.jpg"/>
          <p:cNvPicPr>
            <a:picLocks noChangeAspect="1" noChangeArrowheads="1"/>
          </p:cNvPicPr>
          <p:nvPr/>
        </p:nvPicPr>
        <p:blipFill>
          <a:blip r:embed="rId2">
            <a:extLst>
              <a:ext uri="{28A0092B-C50C-407E-A947-70E740481C1C}">
                <a14:useLocalDpi xmlns:a14="http://schemas.microsoft.com/office/drawing/2010/main"/>
              </a:ext>
            </a:extLst>
          </a:blip>
          <a:srcRect/>
          <a:stretch>
            <a:fillRect/>
          </a:stretch>
        </p:blipFill>
        <p:spPr bwMode="auto">
          <a:xfrm>
            <a:off x="4787900" y="3890963"/>
            <a:ext cx="3803650" cy="25431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993558795"/>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nvPr>
        </p:nvSpPr>
        <p:spPr>
          <a:xfrm>
            <a:off x="1476375" y="620713"/>
            <a:ext cx="6408738" cy="863600"/>
          </a:xfrm>
        </p:spPr>
        <p:txBody>
          <a:bodyPr/>
          <a:lstStyle/>
          <a:p>
            <a:r>
              <a:rPr lang="fr-FR" sz="2000" cap="none">
                <a:latin typeface="Calibri" charset="0"/>
              </a:rPr>
              <a:t>L</a:t>
            </a:r>
            <a:r>
              <a:rPr lang="ja-JP" altLang="fr-FR" sz="2000" cap="none">
                <a:latin typeface="Calibri" charset="0"/>
              </a:rPr>
              <a:t>’</a:t>
            </a:r>
            <a:r>
              <a:rPr lang="fr-FR" sz="2000" cap="none">
                <a:latin typeface="Calibri" charset="0"/>
              </a:rPr>
              <a:t> AP: des apports méthodologiques et la résolution des points durs</a:t>
            </a:r>
          </a:p>
        </p:txBody>
      </p:sp>
      <p:sp>
        <p:nvSpPr>
          <p:cNvPr id="3" name="Espace réservé du texte 2"/>
          <p:cNvSpPr>
            <a:spLocks noGrp="1"/>
          </p:cNvSpPr>
          <p:nvPr>
            <p:ph type="body" idx="1"/>
          </p:nvPr>
        </p:nvSpPr>
        <p:spPr>
          <a:xfrm>
            <a:off x="971550" y="1628775"/>
            <a:ext cx="7488238" cy="1800225"/>
          </a:xfrm>
        </p:spPr>
        <p:txBody>
          <a:bodyPr/>
          <a:lstStyle/>
          <a:p>
            <a:r>
              <a:rPr lang="fr-FR">
                <a:solidFill>
                  <a:srgbClr val="898989"/>
                </a:solidFill>
                <a:latin typeface="Calibri" charset="0"/>
              </a:rPr>
              <a:t>Des apports méthodologiques pour traiter des compétences basiques du socle:</a:t>
            </a:r>
          </a:p>
          <a:p>
            <a:r>
              <a:rPr lang="fr-FR">
                <a:solidFill>
                  <a:srgbClr val="898989"/>
                </a:solidFill>
                <a:latin typeface="Calibri" charset="0"/>
              </a:rPr>
              <a:t>Comment lire, sélectionner, classer, analyser, s</a:t>
            </a:r>
            <a:r>
              <a:rPr lang="ja-JP" altLang="fr-FR">
                <a:solidFill>
                  <a:srgbClr val="898989"/>
                </a:solidFill>
                <a:latin typeface="Calibri" charset="0"/>
              </a:rPr>
              <a:t>’</a:t>
            </a:r>
            <a:r>
              <a:rPr lang="fr-FR">
                <a:solidFill>
                  <a:srgbClr val="898989"/>
                </a:solidFill>
                <a:latin typeface="Calibri" charset="0"/>
              </a:rPr>
              <a:t>organiser, reformuler, communiquer ?</a:t>
            </a:r>
          </a:p>
          <a:p>
            <a:r>
              <a:rPr lang="fr-FR">
                <a:solidFill>
                  <a:srgbClr val="898989"/>
                </a:solidFill>
                <a:latin typeface="Calibri" charset="0"/>
              </a:rPr>
              <a:t>Au sein de la classe mais aussi à la maison</a:t>
            </a:r>
          </a:p>
        </p:txBody>
      </p:sp>
    </p:spTree>
    <p:extLst>
      <p:ext uri="{BB962C8B-B14F-4D97-AF65-F5344CB8AC3E}">
        <p14:creationId xmlns:p14="http://schemas.microsoft.com/office/powerpoint/2010/main" val="2974872780"/>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nvPr>
        </p:nvSpPr>
        <p:spPr>
          <a:xfrm>
            <a:off x="1476375" y="620713"/>
            <a:ext cx="6408738" cy="863600"/>
          </a:xfrm>
        </p:spPr>
        <p:txBody>
          <a:bodyPr/>
          <a:lstStyle/>
          <a:p>
            <a:r>
              <a:rPr lang="fr-FR" sz="2000" cap="none">
                <a:latin typeface="Calibri" charset="0"/>
              </a:rPr>
              <a:t>L</a:t>
            </a:r>
            <a:r>
              <a:rPr lang="ja-JP" altLang="fr-FR" sz="2000" cap="none">
                <a:latin typeface="Calibri" charset="0"/>
              </a:rPr>
              <a:t>’</a:t>
            </a:r>
            <a:r>
              <a:rPr lang="fr-FR" sz="2000" cap="none">
                <a:latin typeface="Calibri" charset="0"/>
              </a:rPr>
              <a:t> AP: des apports méthodologiques et la résolution des points durs</a:t>
            </a:r>
          </a:p>
        </p:txBody>
      </p:sp>
      <p:sp>
        <p:nvSpPr>
          <p:cNvPr id="3" name="Espace réservé du texte 2"/>
          <p:cNvSpPr>
            <a:spLocks noGrp="1"/>
          </p:cNvSpPr>
          <p:nvPr>
            <p:ph type="body" idx="1"/>
          </p:nvPr>
        </p:nvSpPr>
        <p:spPr>
          <a:xfrm>
            <a:off x="971550" y="1628775"/>
            <a:ext cx="7488238" cy="1800225"/>
          </a:xfrm>
        </p:spPr>
        <p:txBody>
          <a:bodyPr/>
          <a:lstStyle/>
          <a:p>
            <a:r>
              <a:rPr lang="fr-FR">
                <a:solidFill>
                  <a:srgbClr val="898989"/>
                </a:solidFill>
                <a:latin typeface="Calibri" charset="0"/>
              </a:rPr>
              <a:t>Des apports méthodologiques pour traiter des compétences basiques du socle:</a:t>
            </a:r>
          </a:p>
          <a:p>
            <a:r>
              <a:rPr lang="fr-FR">
                <a:solidFill>
                  <a:srgbClr val="898989"/>
                </a:solidFill>
                <a:latin typeface="Calibri" charset="0"/>
              </a:rPr>
              <a:t>Comment lire, sélectionner, classer, analyser, s</a:t>
            </a:r>
            <a:r>
              <a:rPr lang="ja-JP" altLang="fr-FR">
                <a:solidFill>
                  <a:srgbClr val="898989"/>
                </a:solidFill>
                <a:latin typeface="Calibri" charset="0"/>
              </a:rPr>
              <a:t>’</a:t>
            </a:r>
            <a:r>
              <a:rPr lang="fr-FR">
                <a:solidFill>
                  <a:srgbClr val="898989"/>
                </a:solidFill>
                <a:latin typeface="Calibri" charset="0"/>
              </a:rPr>
              <a:t>organiser, reformuler, communiquer ?</a:t>
            </a:r>
          </a:p>
          <a:p>
            <a:r>
              <a:rPr lang="fr-FR">
                <a:solidFill>
                  <a:srgbClr val="898989"/>
                </a:solidFill>
                <a:latin typeface="Calibri" charset="0"/>
              </a:rPr>
              <a:t>Au sein de la classe,</a:t>
            </a:r>
          </a:p>
          <a:p>
            <a:r>
              <a:rPr lang="fr-FR">
                <a:solidFill>
                  <a:srgbClr val="898989"/>
                </a:solidFill>
                <a:latin typeface="Calibri" charset="0"/>
              </a:rPr>
              <a:t>mais aussi à la maison…</a:t>
            </a:r>
          </a:p>
        </p:txBody>
      </p:sp>
    </p:spTree>
    <p:extLst>
      <p:ext uri="{BB962C8B-B14F-4D97-AF65-F5344CB8AC3E}">
        <p14:creationId xmlns:p14="http://schemas.microsoft.com/office/powerpoint/2010/main" val="4281870456"/>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custDataLst>
              <p:tags r:id="rId1"/>
            </p:custDataLst>
          </p:nvPr>
        </p:nvSpPr>
        <p:spPr>
          <a:xfrm>
            <a:off x="1161534" y="36513"/>
            <a:ext cx="7525265" cy="781931"/>
          </a:xfrm>
        </p:spPr>
        <p:txBody>
          <a:bodyPr/>
          <a:lstStyle/>
          <a:p>
            <a:r>
              <a:rPr lang="fr-FR" sz="3600" dirty="0"/>
              <a:t>Les trois dimensions de la technologie</a:t>
            </a:r>
            <a:br>
              <a:rPr lang="fr-FR" sz="3600" dirty="0"/>
            </a:br>
            <a:r>
              <a:rPr lang="fr-FR" dirty="0"/>
              <a:t>de l’école au post-bac</a:t>
            </a:r>
            <a:endParaRPr lang="fr-FR" sz="3600" dirty="0"/>
          </a:p>
        </p:txBody>
      </p:sp>
      <p:grpSp>
        <p:nvGrpSpPr>
          <p:cNvPr id="4" name="Groupe 3"/>
          <p:cNvGrpSpPr/>
          <p:nvPr/>
        </p:nvGrpSpPr>
        <p:grpSpPr>
          <a:xfrm>
            <a:off x="568411" y="1161240"/>
            <a:ext cx="7933039" cy="5301343"/>
            <a:chOff x="1736249" y="2077873"/>
            <a:chExt cx="5536053" cy="3521745"/>
          </a:xfrm>
        </p:grpSpPr>
        <p:graphicFrame>
          <p:nvGraphicFramePr>
            <p:cNvPr id="18" name="Diagramme 17"/>
            <p:cNvGraphicFramePr>
              <a:graphicFrameLocks noChangeAspect="1"/>
            </p:cNvGraphicFramePr>
            <p:nvPr>
              <p:custDataLst>
                <p:tags r:id="rId2"/>
              </p:custDataLst>
              <p:extLst>
                <p:ext uri="{D42A27DB-BD31-4B8C-83A1-F6EECF244321}">
                  <p14:modId xmlns:p14="http://schemas.microsoft.com/office/powerpoint/2010/main" val="2793407637"/>
                </p:ext>
              </p:extLst>
            </p:nvPr>
          </p:nvGraphicFramePr>
          <p:xfrm>
            <a:off x="2309682" y="2399218"/>
            <a:ext cx="4800600" cy="3200400"/>
          </p:xfrm>
          <a:graphic>
            <a:graphicData uri="http://schemas.openxmlformats.org/drawingml/2006/diagram">
              <dgm:relIds xmlns:dgm="http://schemas.openxmlformats.org/drawingml/2006/diagram" xmlns:r="http://schemas.openxmlformats.org/officeDocument/2006/relationships" r:dm="rId11" r:lo="rId12" r:qs="rId13" r:cs="rId14"/>
            </a:graphicData>
          </a:graphic>
        </p:graphicFrame>
        <p:grpSp>
          <p:nvGrpSpPr>
            <p:cNvPr id="56" name="Groupe 55"/>
            <p:cNvGrpSpPr/>
            <p:nvPr>
              <p:custDataLst>
                <p:tags r:id="rId3"/>
              </p:custDataLst>
            </p:nvPr>
          </p:nvGrpSpPr>
          <p:grpSpPr>
            <a:xfrm>
              <a:off x="2618868" y="4667808"/>
              <a:ext cx="4653433" cy="921432"/>
              <a:chOff x="2279518" y="2416200"/>
              <a:chExt cx="6204577" cy="1228576"/>
            </a:xfrm>
          </p:grpSpPr>
          <p:sp>
            <p:nvSpPr>
              <p:cNvPr id="57" name="Rectangle 56"/>
              <p:cNvSpPr/>
              <p:nvPr/>
            </p:nvSpPr>
            <p:spPr>
              <a:xfrm>
                <a:off x="2279518" y="2772757"/>
                <a:ext cx="1092009" cy="728003"/>
              </a:xfrm>
              <a:prstGeom prst="rect">
                <a:avLst/>
              </a:prstGeom>
              <a:blipFill>
                <a:blip r:embed="rId16" cstate="email">
                  <a:extLst>
                    <a:ext uri="{28A0092B-C50C-407E-A947-70E740481C1C}">
                      <a14:useLocalDpi xmlns:a14="http://schemas.microsoft.com/office/drawing/2010/main"/>
                    </a:ext>
                  </a:extLst>
                </a:blip>
                <a:srcRect/>
                <a:stretch>
                  <a:fillRect/>
                </a:stretch>
              </a:blipFill>
            </p:spPr>
            <p:style>
              <a:lnRef idx="3">
                <a:schemeClr val="lt1">
                  <a:hueOff val="0"/>
                  <a:satOff val="0"/>
                  <a:lumOff val="0"/>
                  <a:alphaOff val="0"/>
                </a:schemeClr>
              </a:lnRef>
              <a:fillRef idx="1">
                <a:scrgbClr r="0" g="0" b="0"/>
              </a:fillRef>
              <a:effectRef idx="1">
                <a:schemeClr val="accent2">
                  <a:tint val="50000"/>
                  <a:hueOff val="0"/>
                  <a:satOff val="0"/>
                  <a:lumOff val="0"/>
                  <a:alphaOff val="0"/>
                </a:schemeClr>
              </a:effectRef>
              <a:fontRef idx="minor">
                <a:schemeClr val="lt1">
                  <a:hueOff val="0"/>
                  <a:satOff val="0"/>
                  <a:lumOff val="0"/>
                  <a:alphaOff val="0"/>
                </a:schemeClr>
              </a:fontRef>
            </p:style>
          </p:sp>
          <p:sp>
            <p:nvSpPr>
              <p:cNvPr id="58" name="Forme libre 57"/>
              <p:cNvSpPr/>
              <p:nvPr/>
            </p:nvSpPr>
            <p:spPr>
              <a:xfrm>
                <a:off x="6729913" y="2617147"/>
                <a:ext cx="1728192" cy="955621"/>
              </a:xfrm>
              <a:custGeom>
                <a:avLst/>
                <a:gdLst>
                  <a:gd name="connsiteX0" fmla="*/ 0 w 1547108"/>
                  <a:gd name="connsiteY0" fmla="*/ 0 h 955621"/>
                  <a:gd name="connsiteX1" fmla="*/ 1547108 w 1547108"/>
                  <a:gd name="connsiteY1" fmla="*/ 0 h 955621"/>
                  <a:gd name="connsiteX2" fmla="*/ 1547108 w 1547108"/>
                  <a:gd name="connsiteY2" fmla="*/ 955621 h 955621"/>
                  <a:gd name="connsiteX3" fmla="*/ 0 w 1547108"/>
                  <a:gd name="connsiteY3" fmla="*/ 955621 h 955621"/>
                  <a:gd name="connsiteX4" fmla="*/ 0 w 1547108"/>
                  <a:gd name="connsiteY4" fmla="*/ 0 h 955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7108" h="955621">
                    <a:moveTo>
                      <a:pt x="0" y="0"/>
                    </a:moveTo>
                    <a:lnTo>
                      <a:pt x="1547108" y="0"/>
                    </a:lnTo>
                    <a:lnTo>
                      <a:pt x="1547108" y="955621"/>
                    </a:lnTo>
                    <a:lnTo>
                      <a:pt x="0" y="955621"/>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34290" tIns="34290" rIns="34290" bIns="34290" numCol="1" spcCol="1270" anchor="ctr" anchorCtr="0">
                <a:noAutofit/>
              </a:bodyPr>
              <a:lstStyle/>
              <a:p>
                <a:pPr algn="ctr" defTabSz="400050">
                  <a:lnSpc>
                    <a:spcPct val="90000"/>
                  </a:lnSpc>
                  <a:spcAft>
                    <a:spcPct val="35000"/>
                  </a:spcAft>
                </a:pPr>
                <a:r>
                  <a:rPr lang="fr-FR" sz="1600" dirty="0">
                    <a:solidFill>
                      <a:prstClr val="black">
                        <a:hueOff val="0"/>
                        <a:satOff val="0"/>
                        <a:lumOff val="0"/>
                        <a:alphaOff val="0"/>
                      </a:prstClr>
                    </a:solidFill>
                  </a:rPr>
                  <a:t>Replacer et interroger des objets, des systèmes et des pratiques dans leur environnement</a:t>
                </a:r>
              </a:p>
            </p:txBody>
          </p:sp>
          <p:sp>
            <p:nvSpPr>
              <p:cNvPr id="59" name="Demi-cadre 58"/>
              <p:cNvSpPr/>
              <p:nvPr/>
            </p:nvSpPr>
            <p:spPr>
              <a:xfrm>
                <a:off x="6653223" y="2416200"/>
                <a:ext cx="371555" cy="371651"/>
              </a:xfrm>
              <a:prstGeom prst="halfFrame">
                <a:avLst>
                  <a:gd name="adj1" fmla="val 25770"/>
                  <a:gd name="adj2" fmla="val 25770"/>
                </a:avLst>
              </a:prstGeom>
              <a:solidFill>
                <a:srgbClr val="92D050"/>
              </a:solidFill>
            </p:spPr>
            <p:style>
              <a:lnRef idx="3">
                <a:schemeClr val="lt1">
                  <a:hueOff val="0"/>
                  <a:satOff val="0"/>
                  <a:lumOff val="0"/>
                  <a:alphaOff val="0"/>
                </a:schemeClr>
              </a:lnRef>
              <a:fillRef idx="1">
                <a:schemeClr val="accent2">
                  <a:hueOff val="0"/>
                  <a:satOff val="0"/>
                  <a:lumOff val="0"/>
                  <a:alphaOff val="0"/>
                </a:schemeClr>
              </a:fillRef>
              <a:effectRef idx="1">
                <a:schemeClr val="accent2">
                  <a:hueOff val="0"/>
                  <a:satOff val="0"/>
                  <a:lumOff val="0"/>
                  <a:alphaOff val="0"/>
                </a:schemeClr>
              </a:effectRef>
              <a:fontRef idx="minor">
                <a:schemeClr val="lt1"/>
              </a:fontRef>
            </p:style>
          </p:sp>
          <p:sp>
            <p:nvSpPr>
              <p:cNvPr id="60" name="Demi-cadre 59"/>
              <p:cNvSpPr/>
              <p:nvPr/>
            </p:nvSpPr>
            <p:spPr>
              <a:xfrm rot="5400000">
                <a:off x="8112492" y="2416248"/>
                <a:ext cx="371651" cy="371555"/>
              </a:xfrm>
              <a:prstGeom prst="halfFrame">
                <a:avLst>
                  <a:gd name="adj1" fmla="val 25770"/>
                  <a:gd name="adj2" fmla="val 25770"/>
                </a:avLst>
              </a:prstGeom>
              <a:solidFill>
                <a:srgbClr val="92D050"/>
              </a:solidFill>
            </p:spPr>
            <p:style>
              <a:lnRef idx="3">
                <a:schemeClr val="lt1">
                  <a:hueOff val="0"/>
                  <a:satOff val="0"/>
                  <a:lumOff val="0"/>
                  <a:alphaOff val="0"/>
                </a:schemeClr>
              </a:lnRef>
              <a:fillRef idx="1">
                <a:schemeClr val="accent2">
                  <a:hueOff val="0"/>
                  <a:satOff val="0"/>
                  <a:lumOff val="0"/>
                  <a:alphaOff val="0"/>
                </a:schemeClr>
              </a:fillRef>
              <a:effectRef idx="1">
                <a:schemeClr val="accent2">
                  <a:hueOff val="0"/>
                  <a:satOff val="0"/>
                  <a:lumOff val="0"/>
                  <a:alphaOff val="0"/>
                </a:schemeClr>
              </a:effectRef>
              <a:fontRef idx="minor">
                <a:schemeClr val="lt1"/>
              </a:fontRef>
            </p:style>
          </p:sp>
          <p:sp>
            <p:nvSpPr>
              <p:cNvPr id="61" name="Demi-cadre 60"/>
              <p:cNvSpPr/>
              <p:nvPr/>
            </p:nvSpPr>
            <p:spPr>
              <a:xfrm rot="16200000">
                <a:off x="6653175" y="3273173"/>
                <a:ext cx="371651" cy="371555"/>
              </a:xfrm>
              <a:prstGeom prst="halfFrame">
                <a:avLst>
                  <a:gd name="adj1" fmla="val 25770"/>
                  <a:gd name="adj2" fmla="val 25770"/>
                </a:avLst>
              </a:prstGeom>
              <a:solidFill>
                <a:srgbClr val="92D050"/>
              </a:solidFill>
            </p:spPr>
            <p:style>
              <a:lnRef idx="3">
                <a:schemeClr val="lt1">
                  <a:hueOff val="0"/>
                  <a:satOff val="0"/>
                  <a:lumOff val="0"/>
                  <a:alphaOff val="0"/>
                </a:schemeClr>
              </a:lnRef>
              <a:fillRef idx="1">
                <a:schemeClr val="accent2">
                  <a:hueOff val="0"/>
                  <a:satOff val="0"/>
                  <a:lumOff val="0"/>
                  <a:alphaOff val="0"/>
                </a:schemeClr>
              </a:fillRef>
              <a:effectRef idx="1">
                <a:schemeClr val="accent2">
                  <a:hueOff val="0"/>
                  <a:satOff val="0"/>
                  <a:lumOff val="0"/>
                  <a:alphaOff val="0"/>
                </a:schemeClr>
              </a:effectRef>
              <a:fontRef idx="minor">
                <a:schemeClr val="lt1"/>
              </a:fontRef>
            </p:style>
          </p:sp>
          <p:sp>
            <p:nvSpPr>
              <p:cNvPr id="62" name="Demi-cadre 61"/>
              <p:cNvSpPr/>
              <p:nvPr/>
            </p:nvSpPr>
            <p:spPr>
              <a:xfrm rot="10800000">
                <a:off x="8112540" y="3273125"/>
                <a:ext cx="371555" cy="371651"/>
              </a:xfrm>
              <a:prstGeom prst="halfFrame">
                <a:avLst>
                  <a:gd name="adj1" fmla="val 25770"/>
                  <a:gd name="adj2" fmla="val 25770"/>
                </a:avLst>
              </a:prstGeom>
              <a:solidFill>
                <a:srgbClr val="92D050"/>
              </a:solidFill>
            </p:spPr>
            <p:style>
              <a:lnRef idx="3">
                <a:schemeClr val="lt1">
                  <a:hueOff val="0"/>
                  <a:satOff val="0"/>
                  <a:lumOff val="0"/>
                  <a:alphaOff val="0"/>
                </a:schemeClr>
              </a:lnRef>
              <a:fillRef idx="1">
                <a:schemeClr val="accent2">
                  <a:hueOff val="0"/>
                  <a:satOff val="0"/>
                  <a:lumOff val="0"/>
                  <a:alphaOff val="0"/>
                </a:schemeClr>
              </a:fillRef>
              <a:effectRef idx="1">
                <a:schemeClr val="accent2">
                  <a:hueOff val="0"/>
                  <a:satOff val="0"/>
                  <a:lumOff val="0"/>
                  <a:alphaOff val="0"/>
                </a:schemeClr>
              </a:effectRef>
              <a:fontRef idx="minor">
                <a:schemeClr val="lt1"/>
              </a:fontRef>
            </p:style>
          </p:sp>
        </p:grpSp>
        <p:grpSp>
          <p:nvGrpSpPr>
            <p:cNvPr id="63" name="Groupe 62"/>
            <p:cNvGrpSpPr/>
            <p:nvPr>
              <p:custDataLst>
                <p:tags r:id="rId4"/>
              </p:custDataLst>
            </p:nvPr>
          </p:nvGrpSpPr>
          <p:grpSpPr>
            <a:xfrm>
              <a:off x="5673078" y="2077873"/>
              <a:ext cx="1599224" cy="1816563"/>
              <a:chOff x="6895678" y="4531001"/>
              <a:chExt cx="2132298" cy="2422084"/>
            </a:xfrm>
          </p:grpSpPr>
          <p:pic>
            <p:nvPicPr>
              <p:cNvPr id="30" name="Image 29"/>
              <p:cNvPicPr>
                <a:picLocks noChangeAspect="1"/>
              </p:cNvPicPr>
              <p:nvPr>
                <p:custDataLst>
                  <p:tags r:id="rId7"/>
                </p:custDataLst>
              </p:nvPr>
            </p:nvPicPr>
            <p:blipFill>
              <a:blip r:embed="rId17" cstate="email">
                <a:extLst>
                  <a:ext uri="{28A0092B-C50C-407E-A947-70E740481C1C}">
                    <a14:useLocalDpi xmlns:a14="http://schemas.microsoft.com/office/drawing/2010/main"/>
                  </a:ext>
                </a:extLst>
              </a:blip>
              <a:stretch>
                <a:fillRect/>
              </a:stretch>
            </p:blipFill>
            <p:spPr>
              <a:xfrm>
                <a:off x="7524562" y="5972466"/>
                <a:ext cx="783334" cy="980619"/>
              </a:xfrm>
              <a:prstGeom prst="rect">
                <a:avLst/>
              </a:prstGeom>
              <a:solidFill>
                <a:srgbClr val="FFFFFF">
                  <a:shade val="85000"/>
                </a:srgbClr>
              </a:solidFill>
              <a:ln w="88900" cap="sq">
                <a:solidFill>
                  <a:srgbClr val="FFFFFF"/>
                </a:solidFill>
                <a:miter lim="800000"/>
              </a:ln>
              <a:effectLst>
                <a:outerShdw blurRad="55000" dist="18000" dir="5400000" algn="tl" rotWithShape="0">
                  <a:srgbClr val="000000">
                    <a:alpha val="40000"/>
                  </a:srgbClr>
                </a:outerShdw>
              </a:effectLst>
              <a:scene3d>
                <a:camera prst="orthographicFront"/>
                <a:lightRig rig="twoPt" dir="t">
                  <a:rot lat="0" lon="0" rev="7200000"/>
                </a:lightRig>
              </a:scene3d>
              <a:sp3d>
                <a:bevelT w="25400" h="19050"/>
                <a:contourClr>
                  <a:srgbClr val="FFFFFF"/>
                </a:contourClr>
              </a:sp3d>
            </p:spPr>
          </p:pic>
          <p:grpSp>
            <p:nvGrpSpPr>
              <p:cNvPr id="33" name="Groupe 32"/>
              <p:cNvGrpSpPr/>
              <p:nvPr>
                <p:custDataLst>
                  <p:tags r:id="rId8"/>
                </p:custDataLst>
              </p:nvPr>
            </p:nvGrpSpPr>
            <p:grpSpPr>
              <a:xfrm>
                <a:off x="6895678" y="4531001"/>
                <a:ext cx="2132298" cy="1301889"/>
                <a:chOff x="1495634" y="5544978"/>
                <a:chExt cx="2132298" cy="1301889"/>
              </a:xfrm>
            </p:grpSpPr>
            <p:sp>
              <p:nvSpPr>
                <p:cNvPr id="35" name="Forme libre 34"/>
                <p:cNvSpPr/>
                <p:nvPr/>
              </p:nvSpPr>
              <p:spPr>
                <a:xfrm>
                  <a:off x="1535387" y="5754675"/>
                  <a:ext cx="1997381" cy="955621"/>
                </a:xfrm>
                <a:custGeom>
                  <a:avLst/>
                  <a:gdLst>
                    <a:gd name="connsiteX0" fmla="*/ 0 w 1547108"/>
                    <a:gd name="connsiteY0" fmla="*/ 0 h 955621"/>
                    <a:gd name="connsiteX1" fmla="*/ 1547108 w 1547108"/>
                    <a:gd name="connsiteY1" fmla="*/ 0 h 955621"/>
                    <a:gd name="connsiteX2" fmla="*/ 1547108 w 1547108"/>
                    <a:gd name="connsiteY2" fmla="*/ 955621 h 955621"/>
                    <a:gd name="connsiteX3" fmla="*/ 0 w 1547108"/>
                    <a:gd name="connsiteY3" fmla="*/ 955621 h 955621"/>
                    <a:gd name="connsiteX4" fmla="*/ 0 w 1547108"/>
                    <a:gd name="connsiteY4" fmla="*/ 0 h 955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7108" h="955621">
                      <a:moveTo>
                        <a:pt x="0" y="0"/>
                      </a:moveTo>
                      <a:lnTo>
                        <a:pt x="1547108" y="0"/>
                      </a:lnTo>
                      <a:lnTo>
                        <a:pt x="1547108" y="955621"/>
                      </a:lnTo>
                      <a:lnTo>
                        <a:pt x="0" y="955621"/>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34290" tIns="34290" rIns="34290" bIns="34290" numCol="1" spcCol="1270" anchor="ctr" anchorCtr="0">
                  <a:noAutofit/>
                </a:bodyPr>
                <a:lstStyle/>
                <a:p>
                  <a:pPr algn="ctr" defTabSz="400050">
                    <a:lnSpc>
                      <a:spcPct val="90000"/>
                    </a:lnSpc>
                    <a:spcAft>
                      <a:spcPct val="35000"/>
                    </a:spcAft>
                  </a:pPr>
                  <a:r>
                    <a:rPr lang="fr-FR" sz="1600" dirty="0">
                      <a:solidFill>
                        <a:prstClr val="black">
                          <a:hueOff val="0"/>
                          <a:satOff val="0"/>
                          <a:lumOff val="0"/>
                          <a:alphaOff val="0"/>
                        </a:prstClr>
                      </a:solidFill>
                    </a:rPr>
                    <a:t>Représenter, analyser, modéliser puis simuler les objets ou systèmes existants, comprendre et justifier les solutions constructives</a:t>
                  </a:r>
                </a:p>
              </p:txBody>
            </p:sp>
            <p:sp>
              <p:nvSpPr>
                <p:cNvPr id="36" name="Demi-cadre 35"/>
                <p:cNvSpPr/>
                <p:nvPr/>
              </p:nvSpPr>
              <p:spPr>
                <a:xfrm>
                  <a:off x="1495634" y="5544978"/>
                  <a:ext cx="371555" cy="371651"/>
                </a:xfrm>
                <a:prstGeom prst="halfFrame">
                  <a:avLst>
                    <a:gd name="adj1" fmla="val 25770"/>
                    <a:gd name="adj2" fmla="val 25770"/>
                  </a:avLst>
                </a:prstGeom>
                <a:solidFill>
                  <a:srgbClr val="FF0000"/>
                </a:solidFill>
              </p:spPr>
              <p:style>
                <a:lnRef idx="3">
                  <a:schemeClr val="lt1">
                    <a:hueOff val="0"/>
                    <a:satOff val="0"/>
                    <a:lumOff val="0"/>
                    <a:alphaOff val="0"/>
                  </a:schemeClr>
                </a:lnRef>
                <a:fillRef idx="1">
                  <a:schemeClr val="accent3">
                    <a:hueOff val="0"/>
                    <a:satOff val="0"/>
                    <a:lumOff val="0"/>
                    <a:alphaOff val="0"/>
                  </a:schemeClr>
                </a:fillRef>
                <a:effectRef idx="1">
                  <a:schemeClr val="accent3">
                    <a:hueOff val="0"/>
                    <a:satOff val="0"/>
                    <a:lumOff val="0"/>
                    <a:alphaOff val="0"/>
                  </a:schemeClr>
                </a:effectRef>
                <a:fontRef idx="minor">
                  <a:schemeClr val="lt1"/>
                </a:fontRef>
              </p:style>
            </p:sp>
            <p:sp>
              <p:nvSpPr>
                <p:cNvPr id="37" name="Demi-cadre 36"/>
                <p:cNvSpPr/>
                <p:nvPr/>
              </p:nvSpPr>
              <p:spPr>
                <a:xfrm rot="5400000">
                  <a:off x="3256329" y="5618339"/>
                  <a:ext cx="371651" cy="371555"/>
                </a:xfrm>
                <a:prstGeom prst="halfFrame">
                  <a:avLst>
                    <a:gd name="adj1" fmla="val 25770"/>
                    <a:gd name="adj2" fmla="val 25770"/>
                  </a:avLst>
                </a:prstGeom>
                <a:solidFill>
                  <a:srgbClr val="FF0000"/>
                </a:solidFill>
              </p:spPr>
              <p:style>
                <a:lnRef idx="3">
                  <a:schemeClr val="lt1">
                    <a:hueOff val="0"/>
                    <a:satOff val="0"/>
                    <a:lumOff val="0"/>
                    <a:alphaOff val="0"/>
                  </a:schemeClr>
                </a:lnRef>
                <a:fillRef idx="1">
                  <a:schemeClr val="accent3">
                    <a:hueOff val="0"/>
                    <a:satOff val="0"/>
                    <a:lumOff val="0"/>
                    <a:alphaOff val="0"/>
                  </a:schemeClr>
                </a:fillRef>
                <a:effectRef idx="1">
                  <a:schemeClr val="accent3">
                    <a:hueOff val="0"/>
                    <a:satOff val="0"/>
                    <a:lumOff val="0"/>
                    <a:alphaOff val="0"/>
                  </a:schemeClr>
                </a:effectRef>
                <a:fontRef idx="minor">
                  <a:schemeClr val="lt1"/>
                </a:fontRef>
              </p:style>
            </p:sp>
            <p:sp>
              <p:nvSpPr>
                <p:cNvPr id="38" name="Demi-cadre 37"/>
                <p:cNvSpPr/>
                <p:nvPr/>
              </p:nvSpPr>
              <p:spPr>
                <a:xfrm rot="16200000">
                  <a:off x="1535340" y="6447317"/>
                  <a:ext cx="371651" cy="371555"/>
                </a:xfrm>
                <a:prstGeom prst="halfFrame">
                  <a:avLst>
                    <a:gd name="adj1" fmla="val 25770"/>
                    <a:gd name="adj2" fmla="val 25770"/>
                  </a:avLst>
                </a:prstGeom>
                <a:solidFill>
                  <a:srgbClr val="FF0000"/>
                </a:solidFill>
              </p:spPr>
              <p:style>
                <a:lnRef idx="3">
                  <a:schemeClr val="lt1">
                    <a:hueOff val="0"/>
                    <a:satOff val="0"/>
                    <a:lumOff val="0"/>
                    <a:alphaOff val="0"/>
                  </a:schemeClr>
                </a:lnRef>
                <a:fillRef idx="1">
                  <a:schemeClr val="accent3">
                    <a:hueOff val="0"/>
                    <a:satOff val="0"/>
                    <a:lumOff val="0"/>
                    <a:alphaOff val="0"/>
                  </a:schemeClr>
                </a:fillRef>
                <a:effectRef idx="1">
                  <a:schemeClr val="accent3">
                    <a:hueOff val="0"/>
                    <a:satOff val="0"/>
                    <a:lumOff val="0"/>
                    <a:alphaOff val="0"/>
                  </a:schemeClr>
                </a:effectRef>
                <a:fontRef idx="minor">
                  <a:schemeClr val="lt1"/>
                </a:fontRef>
              </p:style>
            </p:sp>
            <p:sp>
              <p:nvSpPr>
                <p:cNvPr id="39" name="Demi-cadre 38"/>
                <p:cNvSpPr/>
                <p:nvPr/>
              </p:nvSpPr>
              <p:spPr>
                <a:xfrm rot="10800000">
                  <a:off x="3256377" y="6475216"/>
                  <a:ext cx="371555" cy="371651"/>
                </a:xfrm>
                <a:prstGeom prst="halfFrame">
                  <a:avLst>
                    <a:gd name="adj1" fmla="val 25770"/>
                    <a:gd name="adj2" fmla="val 25770"/>
                  </a:avLst>
                </a:prstGeom>
                <a:solidFill>
                  <a:srgbClr val="FF0000"/>
                </a:solidFill>
              </p:spPr>
              <p:style>
                <a:lnRef idx="3">
                  <a:schemeClr val="lt1">
                    <a:hueOff val="0"/>
                    <a:satOff val="0"/>
                    <a:lumOff val="0"/>
                    <a:alphaOff val="0"/>
                  </a:schemeClr>
                </a:lnRef>
                <a:fillRef idx="1">
                  <a:schemeClr val="accent3">
                    <a:hueOff val="0"/>
                    <a:satOff val="0"/>
                    <a:lumOff val="0"/>
                    <a:alphaOff val="0"/>
                  </a:schemeClr>
                </a:fillRef>
                <a:effectRef idx="1">
                  <a:schemeClr val="accent3">
                    <a:hueOff val="0"/>
                    <a:satOff val="0"/>
                    <a:lumOff val="0"/>
                    <a:alphaOff val="0"/>
                  </a:schemeClr>
                </a:effectRef>
                <a:fontRef idx="minor">
                  <a:schemeClr val="lt1"/>
                </a:fontRef>
              </p:style>
            </p:sp>
          </p:grpSp>
        </p:grpSp>
        <p:grpSp>
          <p:nvGrpSpPr>
            <p:cNvPr id="3" name="Grouper 2"/>
            <p:cNvGrpSpPr/>
            <p:nvPr/>
          </p:nvGrpSpPr>
          <p:grpSpPr>
            <a:xfrm>
              <a:off x="1736249" y="2348880"/>
              <a:ext cx="1512168" cy="1785528"/>
              <a:chOff x="1259632" y="620688"/>
              <a:chExt cx="2016224" cy="2380704"/>
            </a:xfrm>
          </p:grpSpPr>
          <p:pic>
            <p:nvPicPr>
              <p:cNvPr id="51" name="Image 50"/>
              <p:cNvPicPr>
                <a:picLocks noChangeAspect="1"/>
              </p:cNvPicPr>
              <p:nvPr>
                <p:custDataLst>
                  <p:tags r:id="rId5"/>
                </p:custDataLst>
              </p:nvPr>
            </p:nvPicPr>
            <p:blipFill>
              <a:blip r:embed="rId18" cstate="email">
                <a:extLst>
                  <a:ext uri="{28A0092B-C50C-407E-A947-70E740481C1C}">
                    <a14:useLocalDpi xmlns:a14="http://schemas.microsoft.com/office/drawing/2010/main"/>
                  </a:ext>
                </a:extLst>
              </a:blip>
              <a:stretch>
                <a:fillRect/>
              </a:stretch>
            </p:blipFill>
            <p:spPr>
              <a:xfrm>
                <a:off x="2448345" y="620688"/>
                <a:ext cx="827511" cy="1034389"/>
              </a:xfrm>
              <a:prstGeom prst="rect">
                <a:avLst/>
              </a:prstGeom>
              <a:solidFill>
                <a:srgbClr val="FFFFFF">
                  <a:shade val="85000"/>
                </a:srgbClr>
              </a:solidFill>
              <a:ln w="88900" cap="sq">
                <a:solidFill>
                  <a:srgbClr val="FFFFFF"/>
                </a:solidFill>
                <a:miter lim="800000"/>
              </a:ln>
              <a:effectLst>
                <a:outerShdw blurRad="55000" dist="18000" dir="5400000" algn="tl" rotWithShape="0">
                  <a:srgbClr val="000000">
                    <a:alpha val="40000"/>
                  </a:srgbClr>
                </a:outerShdw>
              </a:effectLst>
              <a:scene3d>
                <a:camera prst="orthographicFront"/>
                <a:lightRig rig="twoPt" dir="t">
                  <a:rot lat="0" lon="0" rev="7200000"/>
                </a:lightRig>
              </a:scene3d>
              <a:sp3d>
                <a:bevelT w="25400" h="19050"/>
                <a:contourClr>
                  <a:srgbClr val="FFFFFF"/>
                </a:contourClr>
              </a:sp3d>
            </p:spPr>
          </p:pic>
          <p:grpSp>
            <p:nvGrpSpPr>
              <p:cNvPr id="70" name="Groupe 25"/>
              <p:cNvGrpSpPr/>
              <p:nvPr>
                <p:custDataLst>
                  <p:tags r:id="rId6"/>
                </p:custDataLst>
              </p:nvPr>
            </p:nvGrpSpPr>
            <p:grpSpPr>
              <a:xfrm>
                <a:off x="1259632" y="1772816"/>
                <a:ext cx="1830872" cy="1228576"/>
                <a:chOff x="1156951" y="2637115"/>
                <a:chExt cx="1830872" cy="1228576"/>
              </a:xfrm>
            </p:grpSpPr>
            <p:sp>
              <p:nvSpPr>
                <p:cNvPr id="71" name="Forme libre 70"/>
                <p:cNvSpPr/>
                <p:nvPr/>
              </p:nvSpPr>
              <p:spPr>
                <a:xfrm>
                  <a:off x="1293452" y="2773499"/>
                  <a:ext cx="1547108" cy="955621"/>
                </a:xfrm>
                <a:custGeom>
                  <a:avLst/>
                  <a:gdLst>
                    <a:gd name="connsiteX0" fmla="*/ 0 w 1547108"/>
                    <a:gd name="connsiteY0" fmla="*/ 0 h 955621"/>
                    <a:gd name="connsiteX1" fmla="*/ 1547108 w 1547108"/>
                    <a:gd name="connsiteY1" fmla="*/ 0 h 955621"/>
                    <a:gd name="connsiteX2" fmla="*/ 1547108 w 1547108"/>
                    <a:gd name="connsiteY2" fmla="*/ 955621 h 955621"/>
                    <a:gd name="connsiteX3" fmla="*/ 0 w 1547108"/>
                    <a:gd name="connsiteY3" fmla="*/ 955621 h 955621"/>
                    <a:gd name="connsiteX4" fmla="*/ 0 w 1547108"/>
                    <a:gd name="connsiteY4" fmla="*/ 0 h 955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7108" h="955621">
                      <a:moveTo>
                        <a:pt x="0" y="0"/>
                      </a:moveTo>
                      <a:lnTo>
                        <a:pt x="1547108" y="0"/>
                      </a:lnTo>
                      <a:lnTo>
                        <a:pt x="1547108" y="955621"/>
                      </a:lnTo>
                      <a:lnTo>
                        <a:pt x="0" y="955621"/>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34290" tIns="34290" rIns="34290" bIns="34290" numCol="1" spcCol="1270" anchor="ctr" anchorCtr="0">
                  <a:noAutofit/>
                </a:bodyPr>
                <a:lstStyle/>
                <a:p>
                  <a:pPr algn="ctr" defTabSz="400050">
                    <a:lnSpc>
                      <a:spcPct val="90000"/>
                    </a:lnSpc>
                    <a:spcAft>
                      <a:spcPct val="35000"/>
                    </a:spcAft>
                  </a:pPr>
                  <a:r>
                    <a:rPr lang="fr-FR" sz="1600" dirty="0">
                      <a:solidFill>
                        <a:prstClr val="black">
                          <a:hueOff val="0"/>
                          <a:satOff val="0"/>
                          <a:lumOff val="0"/>
                          <a:alphaOff val="0"/>
                        </a:prstClr>
                      </a:solidFill>
                    </a:rPr>
                    <a:t>Imaginer, créer, concevoir, réaliser, exploiter ou maintenir les objets</a:t>
                  </a:r>
                </a:p>
              </p:txBody>
            </p:sp>
            <p:sp>
              <p:nvSpPr>
                <p:cNvPr id="72" name="Demi-cadre 71"/>
                <p:cNvSpPr/>
                <p:nvPr/>
              </p:nvSpPr>
              <p:spPr>
                <a:xfrm>
                  <a:off x="1156951" y="2637115"/>
                  <a:ext cx="371555" cy="371651"/>
                </a:xfrm>
                <a:prstGeom prst="halfFrame">
                  <a:avLst>
                    <a:gd name="adj1" fmla="val 25770"/>
                    <a:gd name="adj2" fmla="val 25770"/>
                  </a:avLst>
                </a:prstGeom>
              </p:spPr>
              <p:style>
                <a:lnRef idx="3">
                  <a:schemeClr val="lt1">
                    <a:hueOff val="0"/>
                    <a:satOff val="0"/>
                    <a:lumOff val="0"/>
                    <a:alphaOff val="0"/>
                  </a:schemeClr>
                </a:lnRef>
                <a:fillRef idx="1">
                  <a:schemeClr val="accent4">
                    <a:hueOff val="0"/>
                    <a:satOff val="0"/>
                    <a:lumOff val="0"/>
                    <a:alphaOff val="0"/>
                  </a:schemeClr>
                </a:fillRef>
                <a:effectRef idx="1">
                  <a:schemeClr val="accent4">
                    <a:hueOff val="0"/>
                    <a:satOff val="0"/>
                    <a:lumOff val="0"/>
                    <a:alphaOff val="0"/>
                  </a:schemeClr>
                </a:effectRef>
                <a:fontRef idx="minor">
                  <a:schemeClr val="lt1"/>
                </a:fontRef>
              </p:style>
            </p:sp>
            <p:sp>
              <p:nvSpPr>
                <p:cNvPr id="73" name="Demi-cadre 72"/>
                <p:cNvSpPr/>
                <p:nvPr/>
              </p:nvSpPr>
              <p:spPr>
                <a:xfrm rot="5400000">
                  <a:off x="2616220" y="2637163"/>
                  <a:ext cx="371651" cy="371555"/>
                </a:xfrm>
                <a:prstGeom prst="halfFrame">
                  <a:avLst>
                    <a:gd name="adj1" fmla="val 25770"/>
                    <a:gd name="adj2" fmla="val 25770"/>
                  </a:avLst>
                </a:prstGeom>
              </p:spPr>
              <p:style>
                <a:lnRef idx="3">
                  <a:schemeClr val="lt1">
                    <a:hueOff val="0"/>
                    <a:satOff val="0"/>
                    <a:lumOff val="0"/>
                    <a:alphaOff val="0"/>
                  </a:schemeClr>
                </a:lnRef>
                <a:fillRef idx="1">
                  <a:schemeClr val="accent4">
                    <a:hueOff val="0"/>
                    <a:satOff val="0"/>
                    <a:lumOff val="0"/>
                    <a:alphaOff val="0"/>
                  </a:schemeClr>
                </a:fillRef>
                <a:effectRef idx="1">
                  <a:schemeClr val="accent4">
                    <a:hueOff val="0"/>
                    <a:satOff val="0"/>
                    <a:lumOff val="0"/>
                    <a:alphaOff val="0"/>
                  </a:schemeClr>
                </a:effectRef>
                <a:fontRef idx="minor">
                  <a:schemeClr val="lt1"/>
                </a:fontRef>
              </p:style>
            </p:sp>
            <p:sp>
              <p:nvSpPr>
                <p:cNvPr id="74" name="Demi-cadre 73"/>
                <p:cNvSpPr/>
                <p:nvPr/>
              </p:nvSpPr>
              <p:spPr>
                <a:xfrm rot="16200000">
                  <a:off x="1156903" y="3494088"/>
                  <a:ext cx="371651" cy="371555"/>
                </a:xfrm>
                <a:prstGeom prst="halfFrame">
                  <a:avLst>
                    <a:gd name="adj1" fmla="val 25770"/>
                    <a:gd name="adj2" fmla="val 25770"/>
                  </a:avLst>
                </a:prstGeom>
              </p:spPr>
              <p:style>
                <a:lnRef idx="3">
                  <a:schemeClr val="lt1">
                    <a:hueOff val="0"/>
                    <a:satOff val="0"/>
                    <a:lumOff val="0"/>
                    <a:alphaOff val="0"/>
                  </a:schemeClr>
                </a:lnRef>
                <a:fillRef idx="1">
                  <a:schemeClr val="accent4">
                    <a:hueOff val="0"/>
                    <a:satOff val="0"/>
                    <a:lumOff val="0"/>
                    <a:alphaOff val="0"/>
                  </a:schemeClr>
                </a:fillRef>
                <a:effectRef idx="1">
                  <a:schemeClr val="accent4">
                    <a:hueOff val="0"/>
                    <a:satOff val="0"/>
                    <a:lumOff val="0"/>
                    <a:alphaOff val="0"/>
                  </a:schemeClr>
                </a:effectRef>
                <a:fontRef idx="minor">
                  <a:schemeClr val="lt1"/>
                </a:fontRef>
              </p:style>
            </p:sp>
            <p:sp>
              <p:nvSpPr>
                <p:cNvPr id="75" name="Demi-cadre 74"/>
                <p:cNvSpPr/>
                <p:nvPr/>
              </p:nvSpPr>
              <p:spPr>
                <a:xfrm rot="10800000">
                  <a:off x="2616268" y="3494040"/>
                  <a:ext cx="371555" cy="371651"/>
                </a:xfrm>
                <a:prstGeom prst="halfFrame">
                  <a:avLst>
                    <a:gd name="adj1" fmla="val 25770"/>
                    <a:gd name="adj2" fmla="val 25770"/>
                  </a:avLst>
                </a:prstGeom>
              </p:spPr>
              <p:style>
                <a:lnRef idx="3">
                  <a:schemeClr val="lt1">
                    <a:hueOff val="0"/>
                    <a:satOff val="0"/>
                    <a:lumOff val="0"/>
                    <a:alphaOff val="0"/>
                  </a:schemeClr>
                </a:lnRef>
                <a:fillRef idx="1">
                  <a:schemeClr val="accent4">
                    <a:hueOff val="0"/>
                    <a:satOff val="0"/>
                    <a:lumOff val="0"/>
                    <a:alphaOff val="0"/>
                  </a:schemeClr>
                </a:fillRef>
                <a:effectRef idx="1">
                  <a:schemeClr val="accent4">
                    <a:hueOff val="0"/>
                    <a:satOff val="0"/>
                    <a:lumOff val="0"/>
                    <a:alphaOff val="0"/>
                  </a:schemeClr>
                </a:effectRef>
                <a:fontRef idx="minor">
                  <a:schemeClr val="lt1"/>
                </a:fontRef>
              </p:style>
            </p:sp>
          </p:grpSp>
        </p:grpSp>
        <p:sp>
          <p:nvSpPr>
            <p:cNvPr id="76" name="Ellipse 75"/>
            <p:cNvSpPr/>
            <p:nvPr/>
          </p:nvSpPr>
          <p:spPr>
            <a:xfrm>
              <a:off x="4247964" y="3753036"/>
              <a:ext cx="802290" cy="756084"/>
            </a:xfrm>
            <a:prstGeom prst="ellipse">
              <a:avLst/>
            </a:prstGeom>
          </p:spPr>
          <p:style>
            <a:lnRef idx="0">
              <a:schemeClr val="accent1"/>
            </a:lnRef>
            <a:fillRef idx="3">
              <a:schemeClr val="accent1"/>
            </a:fillRef>
            <a:effectRef idx="3">
              <a:schemeClr val="accent1"/>
            </a:effectRef>
            <a:fontRef idx="minor">
              <a:schemeClr val="lt1"/>
            </a:fontRef>
          </p:style>
          <p:txBody>
            <a:bodyPr rtlCol="0" anchor="ctr"/>
            <a:lstStyle/>
            <a:p>
              <a:pPr algn="ctr" fontAlgn="base">
                <a:spcBef>
                  <a:spcPct val="0"/>
                </a:spcBef>
                <a:spcAft>
                  <a:spcPct val="0"/>
                </a:spcAft>
              </a:pPr>
              <a:r>
                <a:rPr lang="fr-FR" b="1" dirty="0">
                  <a:solidFill>
                    <a:prstClr val="white"/>
                  </a:solidFill>
                </a:rPr>
                <a:t>Objet </a:t>
              </a:r>
              <a:r>
                <a:rPr lang="fr-FR" sz="900" dirty="0">
                  <a:solidFill>
                    <a:prstClr val="white"/>
                  </a:solidFill>
                </a:rPr>
                <a:t>technique</a:t>
              </a:r>
            </a:p>
          </p:txBody>
        </p:sp>
      </p:grpSp>
    </p:spTree>
    <p:extLst>
      <p:ext uri="{BB962C8B-B14F-4D97-AF65-F5344CB8AC3E}">
        <p14:creationId xmlns:p14="http://schemas.microsoft.com/office/powerpoint/2010/main" val="3062438007"/>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nvPr>
        </p:nvSpPr>
        <p:spPr>
          <a:xfrm>
            <a:off x="1476375" y="620713"/>
            <a:ext cx="6408738" cy="863600"/>
          </a:xfrm>
        </p:spPr>
        <p:txBody>
          <a:bodyPr/>
          <a:lstStyle/>
          <a:p>
            <a:r>
              <a:rPr lang="fr-FR" sz="2000" cap="none">
                <a:latin typeface="Calibri" charset="0"/>
              </a:rPr>
              <a:t>L</a:t>
            </a:r>
            <a:r>
              <a:rPr lang="ja-JP" altLang="fr-FR" sz="2000" cap="none">
                <a:latin typeface="Calibri" charset="0"/>
              </a:rPr>
              <a:t>’</a:t>
            </a:r>
            <a:r>
              <a:rPr lang="fr-FR" sz="2000" cap="none">
                <a:latin typeface="Calibri" charset="0"/>
              </a:rPr>
              <a:t> AP: des apports méthodologiques et la résolution des points durs</a:t>
            </a:r>
          </a:p>
        </p:txBody>
      </p:sp>
      <p:sp>
        <p:nvSpPr>
          <p:cNvPr id="3" name="Espace réservé du texte 2"/>
          <p:cNvSpPr>
            <a:spLocks noGrp="1"/>
          </p:cNvSpPr>
          <p:nvPr>
            <p:ph type="body" idx="1"/>
          </p:nvPr>
        </p:nvSpPr>
        <p:spPr>
          <a:xfrm>
            <a:off x="971550" y="1628775"/>
            <a:ext cx="7488238" cy="1800225"/>
          </a:xfrm>
        </p:spPr>
        <p:txBody>
          <a:bodyPr/>
          <a:lstStyle/>
          <a:p>
            <a:r>
              <a:rPr lang="fr-FR">
                <a:solidFill>
                  <a:srgbClr val="898989"/>
                </a:solidFill>
                <a:latin typeface="Calibri" charset="0"/>
              </a:rPr>
              <a:t>Des apports méthodologiques pour traiter des compétences basiques du socle:</a:t>
            </a:r>
          </a:p>
          <a:p>
            <a:r>
              <a:rPr lang="fr-FR">
                <a:solidFill>
                  <a:srgbClr val="898989"/>
                </a:solidFill>
                <a:latin typeface="Calibri" charset="0"/>
              </a:rPr>
              <a:t>Comment lire, sélectionner, classer, analyser, s</a:t>
            </a:r>
            <a:r>
              <a:rPr lang="ja-JP" altLang="fr-FR">
                <a:solidFill>
                  <a:srgbClr val="898989"/>
                </a:solidFill>
                <a:latin typeface="Calibri" charset="0"/>
              </a:rPr>
              <a:t>’</a:t>
            </a:r>
            <a:r>
              <a:rPr lang="fr-FR">
                <a:solidFill>
                  <a:srgbClr val="898989"/>
                </a:solidFill>
                <a:latin typeface="Calibri" charset="0"/>
              </a:rPr>
              <a:t>organiser, reformuler, communiquer ?</a:t>
            </a:r>
          </a:p>
          <a:p>
            <a:r>
              <a:rPr lang="fr-FR">
                <a:solidFill>
                  <a:srgbClr val="898989"/>
                </a:solidFill>
                <a:latin typeface="Calibri" charset="0"/>
              </a:rPr>
              <a:t>Au sein de la classe,</a:t>
            </a:r>
          </a:p>
          <a:p>
            <a:r>
              <a:rPr lang="fr-FR">
                <a:solidFill>
                  <a:srgbClr val="898989"/>
                </a:solidFill>
                <a:latin typeface="Calibri" charset="0"/>
              </a:rPr>
              <a:t>mais aussi à la maison…</a:t>
            </a:r>
          </a:p>
        </p:txBody>
      </p:sp>
      <p:pic>
        <p:nvPicPr>
          <p:cNvPr id="52228" name="Picture 3" descr="D:\IPR\Réforme collège\préparation intervention Réforme\Methodologie_parents ados.JPG"/>
          <p:cNvPicPr>
            <a:picLocks noChangeAspect="1" noChangeArrowheads="1"/>
          </p:cNvPicPr>
          <p:nvPr/>
        </p:nvPicPr>
        <p:blipFill>
          <a:blip r:embed="rId2" cstate="email">
            <a:extLst>
              <a:ext uri="{28A0092B-C50C-407E-A947-70E740481C1C}">
                <a14:useLocalDpi xmlns:a14="http://schemas.microsoft.com/office/drawing/2010/main"/>
              </a:ext>
            </a:extLst>
          </a:blip>
          <a:srcRect/>
          <a:stretch>
            <a:fillRect/>
          </a:stretch>
        </p:blipFill>
        <p:spPr bwMode="auto">
          <a:xfrm>
            <a:off x="3635375" y="2708275"/>
            <a:ext cx="4681538" cy="41306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236326246"/>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nvPr>
        </p:nvSpPr>
        <p:spPr>
          <a:xfrm>
            <a:off x="1476375" y="188913"/>
            <a:ext cx="4464050" cy="503237"/>
          </a:xfrm>
        </p:spPr>
        <p:txBody>
          <a:bodyPr/>
          <a:lstStyle/>
          <a:p>
            <a:r>
              <a:rPr lang="fr-FR" sz="2000" cap="none">
                <a:latin typeface="Calibri" charset="0"/>
              </a:rPr>
              <a:t>LES APPORTS MÉTHODOLOGIQUES</a:t>
            </a:r>
          </a:p>
        </p:txBody>
      </p:sp>
      <p:pic>
        <p:nvPicPr>
          <p:cNvPr id="53251" name="Picture 5" descr="D:\IPR\Réforme collège\préparation intervention Réforme\réussir un travail.png"/>
          <p:cNvPicPr>
            <a:picLocks noChangeAspect="1" noChangeArrowheads="1"/>
          </p:cNvPicPr>
          <p:nvPr/>
        </p:nvPicPr>
        <p:blipFill>
          <a:blip r:embed="rId2" cstate="email">
            <a:extLst>
              <a:ext uri="{28A0092B-C50C-407E-A947-70E740481C1C}">
                <a14:useLocalDpi xmlns:a14="http://schemas.microsoft.com/office/drawing/2010/main"/>
              </a:ext>
            </a:extLst>
          </a:blip>
          <a:srcRect/>
          <a:stretch>
            <a:fillRect/>
          </a:stretch>
        </p:blipFill>
        <p:spPr bwMode="auto">
          <a:xfrm>
            <a:off x="598488" y="1204913"/>
            <a:ext cx="2962275" cy="27368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183930034"/>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nvPr>
        </p:nvSpPr>
        <p:spPr>
          <a:xfrm>
            <a:off x="1476375" y="188913"/>
            <a:ext cx="4464050" cy="503237"/>
          </a:xfrm>
        </p:spPr>
        <p:txBody>
          <a:bodyPr/>
          <a:lstStyle/>
          <a:p>
            <a:r>
              <a:rPr lang="fr-FR" sz="2000" cap="none">
                <a:latin typeface="Calibri" charset="0"/>
              </a:rPr>
              <a:t>LES APPORTS MÉTHODOLOGIQUES</a:t>
            </a:r>
          </a:p>
        </p:txBody>
      </p:sp>
      <p:pic>
        <p:nvPicPr>
          <p:cNvPr id="54275" name="Picture 2" descr="D:\IPR\Réforme collège\préparation intervention Réforme\carte mentale.png"/>
          <p:cNvPicPr>
            <a:picLocks noChangeAspect="1" noChangeArrowheads="1"/>
          </p:cNvPicPr>
          <p:nvPr/>
        </p:nvPicPr>
        <p:blipFill>
          <a:blip r:embed="rId2" cstate="email">
            <a:extLst>
              <a:ext uri="{28A0092B-C50C-407E-A947-70E740481C1C}">
                <a14:useLocalDpi xmlns:a14="http://schemas.microsoft.com/office/drawing/2010/main"/>
              </a:ext>
            </a:extLst>
          </a:blip>
          <a:srcRect/>
          <a:stretch>
            <a:fillRect/>
          </a:stretch>
        </p:blipFill>
        <p:spPr bwMode="auto">
          <a:xfrm>
            <a:off x="3552825" y="620713"/>
            <a:ext cx="5691188" cy="21002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54276" name="Picture 5" descr="D:\IPR\Réforme collège\préparation intervention Réforme\réussir un travail.png"/>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598488" y="1204913"/>
            <a:ext cx="2962275" cy="27368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879828120"/>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nvPr>
        </p:nvSpPr>
        <p:spPr>
          <a:xfrm>
            <a:off x="1476375" y="188913"/>
            <a:ext cx="4464050" cy="503237"/>
          </a:xfrm>
        </p:spPr>
        <p:txBody>
          <a:bodyPr/>
          <a:lstStyle/>
          <a:p>
            <a:r>
              <a:rPr lang="fr-FR" sz="2000" cap="none">
                <a:latin typeface="Calibri" charset="0"/>
              </a:rPr>
              <a:t>LES APPORTS MÉTHODOLOGIQUES</a:t>
            </a:r>
          </a:p>
        </p:txBody>
      </p:sp>
      <p:pic>
        <p:nvPicPr>
          <p:cNvPr id="55299" name="Picture 2" descr="D:\IPR\Réforme collège\préparation intervention Réforme\carte mentale.png"/>
          <p:cNvPicPr>
            <a:picLocks noChangeAspect="1" noChangeArrowheads="1"/>
          </p:cNvPicPr>
          <p:nvPr/>
        </p:nvPicPr>
        <p:blipFill>
          <a:blip r:embed="rId2" cstate="email">
            <a:extLst>
              <a:ext uri="{28A0092B-C50C-407E-A947-70E740481C1C}">
                <a14:useLocalDpi xmlns:a14="http://schemas.microsoft.com/office/drawing/2010/main"/>
              </a:ext>
            </a:extLst>
          </a:blip>
          <a:srcRect/>
          <a:stretch>
            <a:fillRect/>
          </a:stretch>
        </p:blipFill>
        <p:spPr bwMode="auto">
          <a:xfrm>
            <a:off x="3552825" y="620713"/>
            <a:ext cx="5691188" cy="21002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55300" name="Picture 3" descr="D:\IPR\Réforme collège\préparation intervention Réforme\orga séquentielle.jpg"/>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5795963" y="2924175"/>
            <a:ext cx="2789237" cy="26368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55301" name="Picture 5" descr="D:\IPR\Réforme collège\préparation intervention Réforme\réussir un travail.png"/>
          <p:cNvPicPr>
            <a:picLocks noChangeAspect="1" noChangeArrowheads="1"/>
          </p:cNvPicPr>
          <p:nvPr/>
        </p:nvPicPr>
        <p:blipFill>
          <a:blip r:embed="rId4" cstate="email">
            <a:extLst>
              <a:ext uri="{28A0092B-C50C-407E-A947-70E740481C1C}">
                <a14:useLocalDpi xmlns:a14="http://schemas.microsoft.com/office/drawing/2010/main"/>
              </a:ext>
            </a:extLst>
          </a:blip>
          <a:srcRect/>
          <a:stretch>
            <a:fillRect/>
          </a:stretch>
        </p:blipFill>
        <p:spPr bwMode="auto">
          <a:xfrm>
            <a:off x="598488" y="1204913"/>
            <a:ext cx="2962275" cy="27368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038762013"/>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nvPr>
        </p:nvSpPr>
        <p:spPr>
          <a:xfrm>
            <a:off x="1476375" y="188913"/>
            <a:ext cx="4464050" cy="503237"/>
          </a:xfrm>
        </p:spPr>
        <p:txBody>
          <a:bodyPr/>
          <a:lstStyle/>
          <a:p>
            <a:r>
              <a:rPr lang="fr-FR" sz="2000" cap="none">
                <a:latin typeface="Calibri" charset="0"/>
              </a:rPr>
              <a:t>LES APPORTS MÉTHODOLOGIQUES</a:t>
            </a:r>
          </a:p>
        </p:txBody>
      </p:sp>
      <p:pic>
        <p:nvPicPr>
          <p:cNvPr id="56323" name="Picture 2" descr="D:\IPR\Réforme collège\préparation intervention Réforme\carte mentale.png"/>
          <p:cNvPicPr>
            <a:picLocks noChangeAspect="1" noChangeArrowheads="1"/>
          </p:cNvPicPr>
          <p:nvPr/>
        </p:nvPicPr>
        <p:blipFill>
          <a:blip r:embed="rId2" cstate="email">
            <a:extLst>
              <a:ext uri="{28A0092B-C50C-407E-A947-70E740481C1C}">
                <a14:useLocalDpi xmlns:a14="http://schemas.microsoft.com/office/drawing/2010/main"/>
              </a:ext>
            </a:extLst>
          </a:blip>
          <a:srcRect/>
          <a:stretch>
            <a:fillRect/>
          </a:stretch>
        </p:blipFill>
        <p:spPr bwMode="auto">
          <a:xfrm>
            <a:off x="3552825" y="620713"/>
            <a:ext cx="5691188" cy="21002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56324" name="Picture 3" descr="D:\IPR\Réforme collège\préparation intervention Réforme\orga séquentielle.jpg"/>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5795963" y="2924175"/>
            <a:ext cx="2789237" cy="26368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56325" name="Picture 4" descr="D:\IPR\Réforme collège\préparation intervention Réforme\Methodologie-generale.jpg"/>
          <p:cNvPicPr>
            <a:picLocks noChangeAspect="1" noChangeArrowheads="1"/>
          </p:cNvPicPr>
          <p:nvPr/>
        </p:nvPicPr>
        <p:blipFill>
          <a:blip r:embed="rId4" cstate="email">
            <a:extLst>
              <a:ext uri="{28A0092B-C50C-407E-A947-70E740481C1C}">
                <a14:useLocalDpi xmlns:a14="http://schemas.microsoft.com/office/drawing/2010/main"/>
              </a:ext>
            </a:extLst>
          </a:blip>
          <a:srcRect/>
          <a:stretch>
            <a:fillRect/>
          </a:stretch>
        </p:blipFill>
        <p:spPr bwMode="auto">
          <a:xfrm>
            <a:off x="2838450" y="3798888"/>
            <a:ext cx="2427288" cy="17478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56326" name="Picture 5" descr="D:\IPR\Réforme collège\préparation intervention Réforme\réussir un travail.png"/>
          <p:cNvPicPr>
            <a:picLocks noChangeAspect="1" noChangeArrowheads="1"/>
          </p:cNvPicPr>
          <p:nvPr/>
        </p:nvPicPr>
        <p:blipFill>
          <a:blip r:embed="rId5" cstate="email">
            <a:extLst>
              <a:ext uri="{28A0092B-C50C-407E-A947-70E740481C1C}">
                <a14:useLocalDpi xmlns:a14="http://schemas.microsoft.com/office/drawing/2010/main"/>
              </a:ext>
            </a:extLst>
          </a:blip>
          <a:srcRect/>
          <a:stretch>
            <a:fillRect/>
          </a:stretch>
        </p:blipFill>
        <p:spPr bwMode="auto">
          <a:xfrm>
            <a:off x="598488" y="1204913"/>
            <a:ext cx="2962275" cy="27368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816943994"/>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nvPr>
        </p:nvSpPr>
        <p:spPr>
          <a:xfrm>
            <a:off x="1187450" y="404813"/>
            <a:ext cx="7772400" cy="576262"/>
          </a:xfrm>
        </p:spPr>
        <p:txBody>
          <a:bodyPr/>
          <a:lstStyle/>
          <a:p>
            <a:pPr>
              <a:defRPr/>
            </a:pPr>
            <a:r>
              <a:rPr lang="fr-FR" sz="2000" dirty="0"/>
              <a:t>Le traitement des points durs</a:t>
            </a:r>
          </a:p>
        </p:txBody>
      </p:sp>
      <p:sp>
        <p:nvSpPr>
          <p:cNvPr id="3" name="Espace réservé du texte 2"/>
          <p:cNvSpPr>
            <a:spLocks noGrp="1"/>
          </p:cNvSpPr>
          <p:nvPr>
            <p:ph type="body" idx="1"/>
          </p:nvPr>
        </p:nvSpPr>
        <p:spPr>
          <a:xfrm>
            <a:off x="755650" y="981075"/>
            <a:ext cx="7772400" cy="4679950"/>
          </a:xfrm>
        </p:spPr>
        <p:txBody>
          <a:bodyPr/>
          <a:lstStyle/>
          <a:p>
            <a:r>
              <a:rPr lang="fr-FR" b="1">
                <a:solidFill>
                  <a:srgbClr val="898989"/>
                </a:solidFill>
                <a:latin typeface="Calibri" charset="0"/>
              </a:rPr>
              <a:t>La compréhension d</a:t>
            </a:r>
            <a:r>
              <a:rPr lang="ja-JP" altLang="fr-FR" b="1">
                <a:solidFill>
                  <a:srgbClr val="898989"/>
                </a:solidFill>
                <a:latin typeface="Calibri" charset="0"/>
              </a:rPr>
              <a:t>’</a:t>
            </a:r>
            <a:r>
              <a:rPr lang="fr-FR" b="1">
                <a:solidFill>
                  <a:srgbClr val="898989"/>
                </a:solidFill>
                <a:latin typeface="Calibri" charset="0"/>
              </a:rPr>
              <a:t>un texte</a:t>
            </a:r>
            <a:r>
              <a:rPr lang="fr-FR">
                <a:solidFill>
                  <a:srgbClr val="898989"/>
                </a:solidFill>
                <a:latin typeface="Calibri" charset="0"/>
              </a:rPr>
              <a:t>:</a:t>
            </a:r>
          </a:p>
          <a:p>
            <a:r>
              <a:rPr lang="fr-FR">
                <a:solidFill>
                  <a:srgbClr val="898989"/>
                </a:solidFill>
                <a:latin typeface="Calibri" charset="0"/>
              </a:rPr>
              <a:t>Le décodage d</a:t>
            </a:r>
            <a:r>
              <a:rPr lang="ja-JP" altLang="fr-FR">
                <a:solidFill>
                  <a:srgbClr val="898989"/>
                </a:solidFill>
                <a:latin typeface="Calibri" charset="0"/>
              </a:rPr>
              <a:t>’</a:t>
            </a:r>
            <a:r>
              <a:rPr lang="fr-FR">
                <a:solidFill>
                  <a:srgbClr val="898989"/>
                </a:solidFill>
                <a:latin typeface="Calibri" charset="0"/>
              </a:rPr>
              <a:t>un texte (consignes) repérer, souligner ce qui est important, identifier ce que l</a:t>
            </a:r>
            <a:r>
              <a:rPr lang="ja-JP" altLang="fr-FR">
                <a:solidFill>
                  <a:srgbClr val="898989"/>
                </a:solidFill>
                <a:latin typeface="Calibri" charset="0"/>
              </a:rPr>
              <a:t>’</a:t>
            </a:r>
            <a:r>
              <a:rPr lang="fr-FR">
                <a:solidFill>
                  <a:srgbClr val="898989"/>
                </a:solidFill>
                <a:latin typeface="Calibri" charset="0"/>
              </a:rPr>
              <a:t>on ne connaît pas, expliciter reformuler</a:t>
            </a:r>
          </a:p>
          <a:p>
            <a:endParaRPr lang="fr-FR">
              <a:solidFill>
                <a:srgbClr val="898989"/>
              </a:solidFill>
              <a:latin typeface="Calibri" charset="0"/>
            </a:endParaRPr>
          </a:p>
          <a:p>
            <a:r>
              <a:rPr lang="fr-FR" b="1">
                <a:solidFill>
                  <a:srgbClr val="898989"/>
                </a:solidFill>
                <a:latin typeface="Calibri" charset="0"/>
              </a:rPr>
              <a:t>L</a:t>
            </a:r>
            <a:r>
              <a:rPr lang="ja-JP" altLang="fr-FR" b="1">
                <a:solidFill>
                  <a:srgbClr val="898989"/>
                </a:solidFill>
                <a:latin typeface="Calibri" charset="0"/>
              </a:rPr>
              <a:t>’</a:t>
            </a:r>
            <a:r>
              <a:rPr lang="fr-FR" b="1">
                <a:solidFill>
                  <a:srgbClr val="898989"/>
                </a:solidFill>
                <a:latin typeface="Calibri" charset="0"/>
              </a:rPr>
              <a:t>utilisation d</a:t>
            </a:r>
            <a:r>
              <a:rPr lang="ja-JP" altLang="fr-FR" b="1">
                <a:solidFill>
                  <a:srgbClr val="898989"/>
                </a:solidFill>
                <a:latin typeface="Calibri" charset="0"/>
              </a:rPr>
              <a:t>’</a:t>
            </a:r>
            <a:r>
              <a:rPr lang="fr-FR" b="1">
                <a:solidFill>
                  <a:srgbClr val="898989"/>
                </a:solidFill>
                <a:latin typeface="Calibri" charset="0"/>
              </a:rPr>
              <a:t>outils</a:t>
            </a:r>
            <a:r>
              <a:rPr lang="fr-FR">
                <a:solidFill>
                  <a:srgbClr val="898989"/>
                </a:solidFill>
                <a:latin typeface="Calibri" charset="0"/>
              </a:rPr>
              <a:t>, méthodes, procédures à condition qu</a:t>
            </a:r>
            <a:r>
              <a:rPr lang="ja-JP" altLang="fr-FR">
                <a:solidFill>
                  <a:srgbClr val="898989"/>
                </a:solidFill>
                <a:latin typeface="Calibri" charset="0"/>
              </a:rPr>
              <a:t>’</a:t>
            </a:r>
            <a:r>
              <a:rPr lang="fr-FR">
                <a:solidFill>
                  <a:srgbClr val="898989"/>
                </a:solidFill>
                <a:latin typeface="Calibri" charset="0"/>
              </a:rPr>
              <a:t>elles soient assimilées</a:t>
            </a:r>
          </a:p>
          <a:p>
            <a:endParaRPr lang="fr-FR">
              <a:solidFill>
                <a:srgbClr val="898989"/>
              </a:solidFill>
              <a:latin typeface="Calibri" charset="0"/>
            </a:endParaRPr>
          </a:p>
          <a:p>
            <a:r>
              <a:rPr lang="fr-FR" b="1">
                <a:solidFill>
                  <a:srgbClr val="898989"/>
                </a:solidFill>
                <a:latin typeface="Calibri" charset="0"/>
              </a:rPr>
              <a:t>Exemple: la proportionnalité: des usages différents</a:t>
            </a:r>
          </a:p>
          <a:p>
            <a:pPr>
              <a:buFontTx/>
              <a:buChar char="-"/>
            </a:pPr>
            <a:r>
              <a:rPr lang="fr-FR">
                <a:solidFill>
                  <a:srgbClr val="898989"/>
                </a:solidFill>
                <a:latin typeface="Calibri" charset="0"/>
              </a:rPr>
              <a:t>Règle de trois</a:t>
            </a:r>
          </a:p>
          <a:p>
            <a:pPr>
              <a:buFontTx/>
              <a:buChar char="-"/>
            </a:pPr>
            <a:r>
              <a:rPr lang="fr-FR">
                <a:solidFill>
                  <a:srgbClr val="898989"/>
                </a:solidFill>
                <a:latin typeface="Calibri" charset="0"/>
              </a:rPr>
              <a:t>Tableau de proportionnalité</a:t>
            </a:r>
          </a:p>
          <a:p>
            <a:pPr>
              <a:buFontTx/>
              <a:buChar char="-"/>
            </a:pPr>
            <a:r>
              <a:rPr lang="fr-FR">
                <a:solidFill>
                  <a:srgbClr val="898989"/>
                </a:solidFill>
                <a:latin typeface="Calibri" charset="0"/>
              </a:rPr>
              <a:t>Fraction</a:t>
            </a:r>
          </a:p>
          <a:p>
            <a:pPr>
              <a:buFontTx/>
              <a:buChar char="-"/>
            </a:pPr>
            <a:r>
              <a:rPr lang="fr-FR">
                <a:solidFill>
                  <a:srgbClr val="898989"/>
                </a:solidFill>
                <a:latin typeface="Calibri" charset="0"/>
              </a:rPr>
              <a:t>Échelle</a:t>
            </a:r>
          </a:p>
          <a:p>
            <a:r>
              <a:rPr lang="fr-FR">
                <a:solidFill>
                  <a:srgbClr val="898989"/>
                </a:solidFill>
                <a:latin typeface="Calibri" charset="0"/>
              </a:rPr>
              <a:t>Nécessité de traiter ce point fondamental</a:t>
            </a:r>
          </a:p>
        </p:txBody>
      </p:sp>
    </p:spTree>
    <p:extLst>
      <p:ext uri="{BB962C8B-B14F-4D97-AF65-F5344CB8AC3E}">
        <p14:creationId xmlns:p14="http://schemas.microsoft.com/office/powerpoint/2010/main" val="2236815154"/>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nvPr>
        </p:nvSpPr>
        <p:spPr>
          <a:xfrm>
            <a:off x="1187450" y="333375"/>
            <a:ext cx="7772400" cy="647700"/>
          </a:xfrm>
        </p:spPr>
        <p:txBody>
          <a:bodyPr/>
          <a:lstStyle/>
          <a:p>
            <a:pPr eaLnBrk="1" hangingPunct="1">
              <a:defRPr/>
            </a:pPr>
            <a:r>
              <a:rPr lang="fr-FR" sz="2400" dirty="0"/>
              <a:t>La place de la technologie dans les EPI</a:t>
            </a:r>
          </a:p>
        </p:txBody>
      </p:sp>
      <p:sp>
        <p:nvSpPr>
          <p:cNvPr id="3" name="Espace réservé du texte 2"/>
          <p:cNvSpPr>
            <a:spLocks noGrp="1"/>
          </p:cNvSpPr>
          <p:nvPr>
            <p:ph type="body" idx="1"/>
          </p:nvPr>
        </p:nvSpPr>
        <p:spPr>
          <a:xfrm>
            <a:off x="1042988" y="1052513"/>
            <a:ext cx="7772400" cy="863600"/>
          </a:xfrm>
        </p:spPr>
        <p:txBody>
          <a:bodyPr/>
          <a:lstStyle/>
          <a:p>
            <a:pPr eaLnBrk="1" hangingPunct="1"/>
            <a:r>
              <a:rPr lang="fr-FR">
                <a:solidFill>
                  <a:srgbClr val="898989"/>
                </a:solidFill>
                <a:latin typeface="Calibri" charset="0"/>
              </a:rPr>
              <a:t>Parce qu</a:t>
            </a:r>
            <a:r>
              <a:rPr lang="ja-JP" altLang="fr-FR">
                <a:solidFill>
                  <a:srgbClr val="898989"/>
                </a:solidFill>
                <a:latin typeface="Calibri" charset="0"/>
              </a:rPr>
              <a:t>’</a:t>
            </a:r>
            <a:r>
              <a:rPr lang="fr-FR">
                <a:solidFill>
                  <a:srgbClr val="898989"/>
                </a:solidFill>
                <a:latin typeface="Calibri" charset="0"/>
              </a:rPr>
              <a:t>elle vise à la compréhension du monde réel la technologie est au carrefour de la plupart des disciplines.</a:t>
            </a:r>
          </a:p>
        </p:txBody>
      </p:sp>
      <p:sp>
        <p:nvSpPr>
          <p:cNvPr id="58372" name="ZoneTexte 4"/>
          <p:cNvSpPr txBox="1">
            <a:spLocks noChangeArrowheads="1"/>
          </p:cNvSpPr>
          <p:nvPr/>
        </p:nvSpPr>
        <p:spPr bwMode="auto">
          <a:xfrm>
            <a:off x="1116013" y="2206625"/>
            <a:ext cx="7704137" cy="12017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3200">
                <a:solidFill>
                  <a:schemeClr val="tx1"/>
                </a:solidFill>
                <a:latin typeface="Calibri" charset="0"/>
                <a:ea typeface="ＭＳ Ｐゴシック" charset="0"/>
                <a:cs typeface="ＭＳ Ｐゴシック" charset="0"/>
              </a:defRPr>
            </a:lvl1pPr>
            <a:lvl2pPr>
              <a:defRPr sz="2800">
                <a:solidFill>
                  <a:schemeClr val="tx1"/>
                </a:solidFill>
                <a:latin typeface="Calibri" charset="0"/>
                <a:ea typeface="ＭＳ Ｐゴシック" charset="0"/>
              </a:defRPr>
            </a:lvl2pPr>
            <a:lvl3pPr>
              <a:defRPr sz="2400">
                <a:solidFill>
                  <a:schemeClr val="tx1"/>
                </a:solidFill>
                <a:latin typeface="Calibri" charset="0"/>
                <a:ea typeface="ＭＳ Ｐゴシック" charset="0"/>
              </a:defRPr>
            </a:lvl3pPr>
            <a:lvl4pPr>
              <a:defRPr sz="2000">
                <a:solidFill>
                  <a:schemeClr val="tx1"/>
                </a:solidFill>
                <a:latin typeface="Calibri" charset="0"/>
                <a:ea typeface="ＭＳ Ｐゴシック" charset="0"/>
              </a:defRPr>
            </a:lvl4pPr>
            <a:lvl5pPr>
              <a:defRPr sz="2000">
                <a:solidFill>
                  <a:schemeClr val="tx1"/>
                </a:solidFill>
                <a:latin typeface="Calibri" charset="0"/>
                <a:ea typeface="ＭＳ Ｐゴシック" charset="0"/>
              </a:defRPr>
            </a:lvl5pPr>
            <a:lvl6pPr eaLnBrk="0" fontAlgn="base" hangingPunct="0">
              <a:spcAft>
                <a:spcPct val="0"/>
              </a:spcAft>
              <a:buFont typeface="Arial" charset="0"/>
              <a:buChar char="»"/>
              <a:defRPr sz="2000">
                <a:solidFill>
                  <a:schemeClr val="tx1"/>
                </a:solidFill>
                <a:latin typeface="Calibri" charset="0"/>
                <a:ea typeface="ＭＳ Ｐゴシック" charset="0"/>
              </a:defRPr>
            </a:lvl6pPr>
            <a:lvl7pPr eaLnBrk="0" fontAlgn="base" hangingPunct="0">
              <a:spcAft>
                <a:spcPct val="0"/>
              </a:spcAft>
              <a:buFont typeface="Arial" charset="0"/>
              <a:buChar char="»"/>
              <a:defRPr sz="2000">
                <a:solidFill>
                  <a:schemeClr val="tx1"/>
                </a:solidFill>
                <a:latin typeface="Calibri" charset="0"/>
                <a:ea typeface="ＭＳ Ｐゴシック" charset="0"/>
              </a:defRPr>
            </a:lvl7pPr>
            <a:lvl8pPr eaLnBrk="0" fontAlgn="base" hangingPunct="0">
              <a:spcAft>
                <a:spcPct val="0"/>
              </a:spcAft>
              <a:buFont typeface="Arial" charset="0"/>
              <a:buChar char="»"/>
              <a:defRPr sz="2000">
                <a:solidFill>
                  <a:schemeClr val="tx1"/>
                </a:solidFill>
                <a:latin typeface="Calibri" charset="0"/>
                <a:ea typeface="ＭＳ Ｐゴシック" charset="0"/>
              </a:defRPr>
            </a:lvl8pPr>
            <a:lvl9pPr eaLnBrk="0" fontAlgn="base" hangingPunct="0">
              <a:spcAft>
                <a:spcPct val="0"/>
              </a:spcAft>
              <a:buFont typeface="Arial" charset="0"/>
              <a:buChar char="»"/>
              <a:defRPr sz="2000">
                <a:solidFill>
                  <a:schemeClr val="tx1"/>
                </a:solidFill>
                <a:latin typeface="Calibri" charset="0"/>
                <a:ea typeface="ＭＳ Ｐゴシック" charset="0"/>
              </a:defRPr>
            </a:lvl9pPr>
          </a:lstStyle>
          <a:p>
            <a:r>
              <a:rPr lang="fr-FR" sz="1800" b="1">
                <a:cs typeface="Arial" charset="0"/>
              </a:rPr>
              <a:t>La techno en EPI ne se limite pas à la seule réalisation</a:t>
            </a:r>
          </a:p>
          <a:p>
            <a:endParaRPr lang="fr-FR" sz="1800">
              <a:cs typeface="Arial" charset="0"/>
            </a:endParaRPr>
          </a:p>
          <a:p>
            <a:r>
              <a:rPr lang="fr-FR" sz="1800">
                <a:cs typeface="Arial" charset="0"/>
              </a:rPr>
              <a:t>Des exemples existants à ré-exploiter avec </a:t>
            </a:r>
            <a:r>
              <a:rPr lang="fr-FR" sz="1800" b="1">
                <a:cs typeface="Arial" charset="0"/>
              </a:rPr>
              <a:t>un équilibre entre réflexion et réalisation</a:t>
            </a:r>
          </a:p>
        </p:txBody>
      </p:sp>
      <p:pic>
        <p:nvPicPr>
          <p:cNvPr id="58373" name="Picture 6"/>
          <p:cNvPicPr>
            <a:picLocks noChangeAspect="1" noChangeArrowheads="1"/>
          </p:cNvPicPr>
          <p:nvPr/>
        </p:nvPicPr>
        <p:blipFill>
          <a:blip r:embed="rId2" cstate="email">
            <a:extLst>
              <a:ext uri="{28A0092B-C50C-407E-A947-70E740481C1C}">
                <a14:useLocalDpi xmlns:a14="http://schemas.microsoft.com/office/drawing/2010/main"/>
              </a:ext>
            </a:extLst>
          </a:blip>
          <a:srcRect/>
          <a:stretch>
            <a:fillRect/>
          </a:stretch>
        </p:blipFill>
        <p:spPr bwMode="auto">
          <a:xfrm>
            <a:off x="4087813" y="3394075"/>
            <a:ext cx="4727575" cy="29527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pic>
    </p:spTree>
    <p:extLst>
      <p:ext uri="{BB962C8B-B14F-4D97-AF65-F5344CB8AC3E}">
        <p14:creationId xmlns:p14="http://schemas.microsoft.com/office/powerpoint/2010/main" val="3541660998"/>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nvPr>
        </p:nvSpPr>
        <p:spPr>
          <a:xfrm>
            <a:off x="1763713" y="692150"/>
            <a:ext cx="4578350" cy="576263"/>
          </a:xfrm>
        </p:spPr>
        <p:txBody>
          <a:bodyPr/>
          <a:lstStyle/>
          <a:p>
            <a:pPr eaLnBrk="1" hangingPunct="1">
              <a:defRPr/>
            </a:pPr>
            <a:r>
              <a:rPr lang="fr-FR" sz="2400" dirty="0"/>
              <a:t>La techno et les EPI</a:t>
            </a:r>
          </a:p>
        </p:txBody>
      </p:sp>
      <p:pic>
        <p:nvPicPr>
          <p:cNvPr id="59395" name="Picture 2"/>
          <p:cNvPicPr>
            <a:picLocks noChangeAspect="1" noChangeArrowheads="1"/>
          </p:cNvPicPr>
          <p:nvPr/>
        </p:nvPicPr>
        <p:blipFill>
          <a:blip r:embed="rId2" cstate="email">
            <a:extLst>
              <a:ext uri="{28A0092B-C50C-407E-A947-70E740481C1C}">
                <a14:useLocalDpi xmlns:a14="http://schemas.microsoft.com/office/drawing/2010/main"/>
              </a:ext>
            </a:extLst>
          </a:blip>
          <a:srcRect/>
          <a:stretch>
            <a:fillRect/>
          </a:stretch>
        </p:blipFill>
        <p:spPr bwMode="auto">
          <a:xfrm>
            <a:off x="2130425" y="1968500"/>
            <a:ext cx="4870450" cy="30448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pic>
    </p:spTree>
    <p:extLst>
      <p:ext uri="{BB962C8B-B14F-4D97-AF65-F5344CB8AC3E}">
        <p14:creationId xmlns:p14="http://schemas.microsoft.com/office/powerpoint/2010/main" val="4067164276"/>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nvPr>
        </p:nvSpPr>
        <p:spPr>
          <a:xfrm>
            <a:off x="1763713" y="692150"/>
            <a:ext cx="4578350" cy="576263"/>
          </a:xfrm>
        </p:spPr>
        <p:txBody>
          <a:bodyPr/>
          <a:lstStyle/>
          <a:p>
            <a:pPr eaLnBrk="1" hangingPunct="1">
              <a:defRPr/>
            </a:pPr>
            <a:r>
              <a:rPr lang="fr-FR" sz="2400" dirty="0"/>
              <a:t>La techno et les EPI</a:t>
            </a:r>
          </a:p>
        </p:txBody>
      </p:sp>
      <p:pic>
        <p:nvPicPr>
          <p:cNvPr id="60419" name="Picture 2"/>
          <p:cNvPicPr>
            <a:picLocks noChangeAspect="1" noChangeArrowheads="1"/>
          </p:cNvPicPr>
          <p:nvPr/>
        </p:nvPicPr>
        <p:blipFill>
          <a:blip r:embed="rId2" cstate="email">
            <a:extLst>
              <a:ext uri="{28A0092B-C50C-407E-A947-70E740481C1C}">
                <a14:useLocalDpi xmlns:a14="http://schemas.microsoft.com/office/drawing/2010/main"/>
              </a:ext>
            </a:extLst>
          </a:blip>
          <a:srcRect/>
          <a:stretch>
            <a:fillRect/>
          </a:stretch>
        </p:blipFill>
        <p:spPr bwMode="auto">
          <a:xfrm>
            <a:off x="2130425" y="1968500"/>
            <a:ext cx="4870450" cy="30448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pic>
      <p:sp>
        <p:nvSpPr>
          <p:cNvPr id="3" name="Pensées 2"/>
          <p:cNvSpPr>
            <a:spLocks noChangeArrowheads="1"/>
          </p:cNvSpPr>
          <p:nvPr/>
        </p:nvSpPr>
        <p:spPr bwMode="auto">
          <a:xfrm>
            <a:off x="5795963" y="333375"/>
            <a:ext cx="2736850" cy="1223963"/>
          </a:xfrm>
          <a:prstGeom prst="cloudCallout">
            <a:avLst>
              <a:gd name="adj1" fmla="val -82556"/>
              <a:gd name="adj2" fmla="val 104671"/>
            </a:avLst>
          </a:prstGeom>
          <a:gradFill rotWithShape="1">
            <a:gsLst>
              <a:gs pos="0">
                <a:srgbClr val="3F80CD"/>
              </a:gs>
              <a:gs pos="100000">
                <a:srgbClr val="9BC1FF"/>
              </a:gs>
            </a:gsLst>
            <a:lin ang="16200000"/>
          </a:gradFill>
          <a:ln w="9525">
            <a:solidFill>
              <a:srgbClr val="4A7EBB"/>
            </a:solidFill>
            <a:round/>
            <a:headEnd/>
            <a:tailEnd/>
          </a:ln>
          <a:effectLst>
            <a:outerShdw blurRad="40000" dist="23000" dir="5400000" rotWithShape="0">
              <a:srgbClr val="000000">
                <a:alpha val="34999"/>
              </a:srgbClr>
            </a:outerShdw>
          </a:effectLst>
        </p:spPr>
        <p:txBody>
          <a:bodyPr anchor="ctr"/>
          <a:lstStyle/>
          <a:p>
            <a:pPr algn="ctr"/>
            <a:r>
              <a:rPr lang="fr-FR" sz="1600">
                <a:solidFill>
                  <a:srgbClr val="FFFFFF"/>
                </a:solidFill>
              </a:rPr>
              <a:t>Architecture antique, structures et matériaux</a:t>
            </a:r>
          </a:p>
        </p:txBody>
      </p:sp>
    </p:spTree>
    <p:extLst>
      <p:ext uri="{BB962C8B-B14F-4D97-AF65-F5344CB8AC3E}">
        <p14:creationId xmlns:p14="http://schemas.microsoft.com/office/powerpoint/2010/main" val="1011925142"/>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nvPr>
        </p:nvSpPr>
        <p:spPr>
          <a:xfrm>
            <a:off x="1763713" y="692150"/>
            <a:ext cx="4578350" cy="576263"/>
          </a:xfrm>
        </p:spPr>
        <p:txBody>
          <a:bodyPr/>
          <a:lstStyle/>
          <a:p>
            <a:pPr eaLnBrk="1" hangingPunct="1">
              <a:defRPr/>
            </a:pPr>
            <a:r>
              <a:rPr lang="fr-FR" sz="2400" dirty="0"/>
              <a:t>La techno et les EPI</a:t>
            </a:r>
          </a:p>
        </p:txBody>
      </p:sp>
      <p:pic>
        <p:nvPicPr>
          <p:cNvPr id="61443" name="Picture 2"/>
          <p:cNvPicPr>
            <a:picLocks noChangeAspect="1" noChangeArrowheads="1"/>
          </p:cNvPicPr>
          <p:nvPr/>
        </p:nvPicPr>
        <p:blipFill>
          <a:blip r:embed="rId2" cstate="email">
            <a:extLst>
              <a:ext uri="{28A0092B-C50C-407E-A947-70E740481C1C}">
                <a14:useLocalDpi xmlns:a14="http://schemas.microsoft.com/office/drawing/2010/main"/>
              </a:ext>
            </a:extLst>
          </a:blip>
          <a:srcRect/>
          <a:stretch>
            <a:fillRect/>
          </a:stretch>
        </p:blipFill>
        <p:spPr bwMode="auto">
          <a:xfrm>
            <a:off x="2130425" y="1968500"/>
            <a:ext cx="4870450" cy="30448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pic>
      <p:sp>
        <p:nvSpPr>
          <p:cNvPr id="3" name="Pensées 2"/>
          <p:cNvSpPr>
            <a:spLocks noChangeArrowheads="1"/>
          </p:cNvSpPr>
          <p:nvPr/>
        </p:nvSpPr>
        <p:spPr bwMode="auto">
          <a:xfrm>
            <a:off x="5795963" y="333375"/>
            <a:ext cx="2736850" cy="1223963"/>
          </a:xfrm>
          <a:prstGeom prst="cloudCallout">
            <a:avLst>
              <a:gd name="adj1" fmla="val -82556"/>
              <a:gd name="adj2" fmla="val 104671"/>
            </a:avLst>
          </a:prstGeom>
          <a:gradFill rotWithShape="1">
            <a:gsLst>
              <a:gs pos="0">
                <a:srgbClr val="3F80CD"/>
              </a:gs>
              <a:gs pos="100000">
                <a:srgbClr val="9BC1FF"/>
              </a:gs>
            </a:gsLst>
            <a:lin ang="16200000"/>
          </a:gradFill>
          <a:ln w="9525">
            <a:solidFill>
              <a:srgbClr val="4A7EBB"/>
            </a:solidFill>
            <a:round/>
            <a:headEnd/>
            <a:tailEnd/>
          </a:ln>
          <a:effectLst>
            <a:outerShdw blurRad="40000" dist="23000" dir="5400000" rotWithShape="0">
              <a:srgbClr val="000000">
                <a:alpha val="34999"/>
              </a:srgbClr>
            </a:outerShdw>
          </a:effectLst>
        </p:spPr>
        <p:txBody>
          <a:bodyPr anchor="ctr"/>
          <a:lstStyle/>
          <a:p>
            <a:pPr algn="ctr"/>
            <a:r>
              <a:rPr lang="fr-FR" sz="1600">
                <a:solidFill>
                  <a:srgbClr val="FFFFFF"/>
                </a:solidFill>
              </a:rPr>
              <a:t>Architecture antique, structures et matériaux</a:t>
            </a:r>
          </a:p>
        </p:txBody>
      </p:sp>
      <p:sp>
        <p:nvSpPr>
          <p:cNvPr id="5" name="Pensées 4"/>
          <p:cNvSpPr>
            <a:spLocks noChangeArrowheads="1"/>
          </p:cNvSpPr>
          <p:nvPr/>
        </p:nvSpPr>
        <p:spPr bwMode="auto">
          <a:xfrm>
            <a:off x="7000875" y="1939925"/>
            <a:ext cx="1824038" cy="1871663"/>
          </a:xfrm>
          <a:prstGeom prst="cloudCallout">
            <a:avLst>
              <a:gd name="adj1" fmla="val -67801"/>
              <a:gd name="adj2" fmla="val 22981"/>
            </a:avLst>
          </a:prstGeom>
          <a:gradFill rotWithShape="1">
            <a:gsLst>
              <a:gs pos="0">
                <a:srgbClr val="3F80CD"/>
              </a:gs>
              <a:gs pos="100000">
                <a:srgbClr val="9BC1FF"/>
              </a:gs>
            </a:gsLst>
            <a:lin ang="16200000"/>
          </a:gradFill>
          <a:ln w="9525">
            <a:solidFill>
              <a:srgbClr val="4A7EBB"/>
            </a:solidFill>
            <a:round/>
            <a:headEnd/>
            <a:tailEnd/>
          </a:ln>
          <a:effectLst>
            <a:outerShdw blurRad="40000" dist="23000" dir="5400000" rotWithShape="0">
              <a:srgbClr val="000000">
                <a:alpha val="34999"/>
              </a:srgbClr>
            </a:outerShdw>
          </a:effectLst>
        </p:spPr>
        <p:txBody>
          <a:bodyPr anchor="ctr"/>
          <a:lstStyle/>
          <a:p>
            <a:pPr algn="ctr"/>
            <a:r>
              <a:rPr lang="fr-FR" sz="1600">
                <a:solidFill>
                  <a:srgbClr val="FFFFFF"/>
                </a:solidFill>
              </a:rPr>
              <a:t>Aménagement et/ou régulation d</a:t>
            </a:r>
            <a:r>
              <a:rPr lang="ja-JP" altLang="fr-FR" sz="1600">
                <a:solidFill>
                  <a:srgbClr val="FFFFFF"/>
                </a:solidFill>
              </a:rPr>
              <a:t>’</a:t>
            </a:r>
            <a:r>
              <a:rPr lang="fr-FR" sz="1600">
                <a:solidFill>
                  <a:srgbClr val="FFFFFF"/>
                </a:solidFill>
              </a:rPr>
              <a:t>espace</a:t>
            </a:r>
          </a:p>
        </p:txBody>
      </p:sp>
    </p:spTree>
    <p:extLst>
      <p:ext uri="{BB962C8B-B14F-4D97-AF65-F5344CB8AC3E}">
        <p14:creationId xmlns:p14="http://schemas.microsoft.com/office/powerpoint/2010/main" val="291776368"/>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Diagramme 3"/>
          <p:cNvGraphicFramePr/>
          <p:nvPr>
            <p:extLst>
              <p:ext uri="{D42A27DB-BD31-4B8C-83A1-F6EECF244321}">
                <p14:modId xmlns:p14="http://schemas.microsoft.com/office/powerpoint/2010/main" val="2366999069"/>
              </p:ext>
            </p:extLst>
          </p:nvPr>
        </p:nvGraphicFramePr>
        <p:xfrm>
          <a:off x="3072952" y="1649926"/>
          <a:ext cx="2977166" cy="2923057"/>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graphicFrame>
        <p:nvGraphicFramePr>
          <p:cNvPr id="6" name="Diagramme 5"/>
          <p:cNvGraphicFramePr/>
          <p:nvPr>
            <p:extLst>
              <p:ext uri="{D42A27DB-BD31-4B8C-83A1-F6EECF244321}">
                <p14:modId xmlns:p14="http://schemas.microsoft.com/office/powerpoint/2010/main" val="2423056919"/>
              </p:ext>
            </p:extLst>
          </p:nvPr>
        </p:nvGraphicFramePr>
        <p:xfrm>
          <a:off x="95786" y="1649926"/>
          <a:ext cx="2977166" cy="2923057"/>
        </p:xfrm>
        <a:graphic>
          <a:graphicData uri="http://schemas.openxmlformats.org/drawingml/2006/diagram">
            <dgm:relIds xmlns:dgm="http://schemas.openxmlformats.org/drawingml/2006/diagram" xmlns:r="http://schemas.openxmlformats.org/officeDocument/2006/relationships" r:dm="rId8" r:lo="rId9" r:qs="rId10" r:cs="rId11"/>
          </a:graphicData>
        </a:graphic>
      </p:graphicFrame>
      <p:graphicFrame>
        <p:nvGraphicFramePr>
          <p:cNvPr id="8" name="Diagramme 7"/>
          <p:cNvGraphicFramePr/>
          <p:nvPr>
            <p:extLst>
              <p:ext uri="{D42A27DB-BD31-4B8C-83A1-F6EECF244321}">
                <p14:modId xmlns:p14="http://schemas.microsoft.com/office/powerpoint/2010/main" val="2212113977"/>
              </p:ext>
            </p:extLst>
          </p:nvPr>
        </p:nvGraphicFramePr>
        <p:xfrm>
          <a:off x="5748136" y="1649926"/>
          <a:ext cx="2977166" cy="2923057"/>
        </p:xfrm>
        <a:graphic>
          <a:graphicData uri="http://schemas.openxmlformats.org/drawingml/2006/diagram">
            <dgm:relIds xmlns:dgm="http://schemas.openxmlformats.org/drawingml/2006/diagram" xmlns:r="http://schemas.openxmlformats.org/officeDocument/2006/relationships" r:dm="rId13" r:lo="rId14" r:qs="rId15" r:cs="rId16"/>
          </a:graphicData>
        </a:graphic>
      </p:graphicFrame>
      <p:sp>
        <p:nvSpPr>
          <p:cNvPr id="11" name="Rectangle 10"/>
          <p:cNvSpPr/>
          <p:nvPr/>
        </p:nvSpPr>
        <p:spPr>
          <a:xfrm>
            <a:off x="95787" y="4762548"/>
            <a:ext cx="8931499" cy="369332"/>
          </a:xfrm>
          <a:prstGeom prst="rect">
            <a:avLst/>
          </a:prstGeom>
          <a:solidFill>
            <a:schemeClr val="accent3"/>
          </a:solidFill>
        </p:spPr>
        <p:txBody>
          <a:bodyPr wrap="square">
            <a:spAutoFit/>
          </a:bodyPr>
          <a:lstStyle/>
          <a:p>
            <a:pPr algn="ctr"/>
            <a:r>
              <a:rPr lang="fr-FR" dirty="0"/>
              <a:t>Innovation                                   Design                              Créativité</a:t>
            </a:r>
          </a:p>
        </p:txBody>
      </p:sp>
      <p:sp>
        <p:nvSpPr>
          <p:cNvPr id="14" name="Ellipse 13"/>
          <p:cNvSpPr/>
          <p:nvPr/>
        </p:nvSpPr>
        <p:spPr>
          <a:xfrm>
            <a:off x="88317" y="1665374"/>
            <a:ext cx="2984633" cy="2914826"/>
          </a:xfrm>
          <a:prstGeom prst="ellipse">
            <a:avLst/>
          </a:prstGeom>
          <a:noFill/>
          <a:ln w="571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 name="Ellipse 14"/>
          <p:cNvSpPr/>
          <p:nvPr/>
        </p:nvSpPr>
        <p:spPr>
          <a:xfrm>
            <a:off x="3048138" y="1672591"/>
            <a:ext cx="2984633" cy="2914826"/>
          </a:xfrm>
          <a:prstGeom prst="ellipse">
            <a:avLst/>
          </a:prstGeom>
          <a:noFill/>
          <a:ln w="571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 name="Ellipse 15"/>
          <p:cNvSpPr/>
          <p:nvPr/>
        </p:nvSpPr>
        <p:spPr>
          <a:xfrm>
            <a:off x="6050117" y="1661765"/>
            <a:ext cx="2984633" cy="2914826"/>
          </a:xfrm>
          <a:prstGeom prst="ellipse">
            <a:avLst/>
          </a:prstGeom>
          <a:noFill/>
          <a:ln w="571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 name="ZoneTexte 17"/>
          <p:cNvSpPr txBox="1"/>
          <p:nvPr/>
        </p:nvSpPr>
        <p:spPr>
          <a:xfrm>
            <a:off x="286328" y="3916479"/>
            <a:ext cx="2649548" cy="646331"/>
          </a:xfrm>
          <a:prstGeom prst="rect">
            <a:avLst/>
          </a:prstGeom>
          <a:solidFill>
            <a:schemeClr val="bg1"/>
          </a:solidFill>
          <a:ln w="57150">
            <a:solidFill>
              <a:srgbClr val="0070C0"/>
            </a:solidFill>
          </a:ln>
        </p:spPr>
        <p:txBody>
          <a:bodyPr wrap="square" rtlCol="0">
            <a:spAutoFit/>
          </a:bodyPr>
          <a:lstStyle/>
          <a:p>
            <a:r>
              <a:rPr lang="fr-FR" sz="1200" b="1" dirty="0">
                <a:solidFill>
                  <a:srgbClr val="0070C0"/>
                </a:solidFill>
              </a:rPr>
              <a:t>Des objets et services de  plus en plus intelligents, connectés et autonomes dans leurs décisions </a:t>
            </a:r>
          </a:p>
        </p:txBody>
      </p:sp>
      <p:sp>
        <p:nvSpPr>
          <p:cNvPr id="19" name="ZoneTexte 18"/>
          <p:cNvSpPr txBox="1"/>
          <p:nvPr/>
        </p:nvSpPr>
        <p:spPr>
          <a:xfrm>
            <a:off x="3267239" y="3911738"/>
            <a:ext cx="2357710" cy="646331"/>
          </a:xfrm>
          <a:prstGeom prst="rect">
            <a:avLst/>
          </a:prstGeom>
          <a:solidFill>
            <a:schemeClr val="bg1"/>
          </a:solidFill>
          <a:ln w="57150">
            <a:solidFill>
              <a:srgbClr val="0070C0"/>
            </a:solidFill>
          </a:ln>
        </p:spPr>
        <p:txBody>
          <a:bodyPr wrap="square" rtlCol="0">
            <a:spAutoFit/>
          </a:bodyPr>
          <a:lstStyle/>
          <a:p>
            <a:r>
              <a:rPr lang="fr-FR" sz="1200" b="1" dirty="0">
                <a:solidFill>
                  <a:srgbClr val="0070C0"/>
                </a:solidFill>
              </a:rPr>
              <a:t>Des objets et services de  plus en plus ergonomiques et simples d’utilisation</a:t>
            </a:r>
            <a:endParaRPr lang="fr-FR" sz="1050" b="1" dirty="0">
              <a:solidFill>
                <a:srgbClr val="0070C0"/>
              </a:solidFill>
            </a:endParaRPr>
          </a:p>
        </p:txBody>
      </p:sp>
      <p:sp>
        <p:nvSpPr>
          <p:cNvPr id="20" name="ZoneTexte 19"/>
          <p:cNvSpPr txBox="1"/>
          <p:nvPr/>
        </p:nvSpPr>
        <p:spPr>
          <a:xfrm>
            <a:off x="6145034" y="3911737"/>
            <a:ext cx="2840090" cy="646331"/>
          </a:xfrm>
          <a:prstGeom prst="rect">
            <a:avLst/>
          </a:prstGeom>
          <a:solidFill>
            <a:schemeClr val="bg1"/>
          </a:solidFill>
          <a:ln w="57150">
            <a:solidFill>
              <a:srgbClr val="0070C0"/>
            </a:solidFill>
          </a:ln>
        </p:spPr>
        <p:txBody>
          <a:bodyPr wrap="square" rtlCol="0">
            <a:spAutoFit/>
          </a:bodyPr>
          <a:lstStyle/>
          <a:p>
            <a:r>
              <a:rPr lang="fr-FR" sz="1200" b="1" dirty="0">
                <a:solidFill>
                  <a:srgbClr val="0070C0"/>
                </a:solidFill>
              </a:rPr>
              <a:t>Des objets et services qui bouleversent notre comportement et créent des ruptures d’usage </a:t>
            </a:r>
          </a:p>
        </p:txBody>
      </p:sp>
      <p:sp>
        <p:nvSpPr>
          <p:cNvPr id="21" name="Rectangle 20"/>
          <p:cNvSpPr/>
          <p:nvPr/>
        </p:nvSpPr>
        <p:spPr>
          <a:xfrm>
            <a:off x="95787" y="5140848"/>
            <a:ext cx="8931499" cy="369332"/>
          </a:xfrm>
          <a:prstGeom prst="rect">
            <a:avLst/>
          </a:prstGeom>
          <a:solidFill>
            <a:schemeClr val="accent4"/>
          </a:solidFill>
        </p:spPr>
        <p:txBody>
          <a:bodyPr wrap="square">
            <a:spAutoFit/>
          </a:bodyPr>
          <a:lstStyle/>
          <a:p>
            <a:pPr algn="ctr"/>
            <a:r>
              <a:rPr lang="fr-FR" dirty="0"/>
              <a:t>Les objets techniques, les services et les changements induits dans la société</a:t>
            </a:r>
          </a:p>
        </p:txBody>
      </p:sp>
      <p:sp>
        <p:nvSpPr>
          <p:cNvPr id="22" name="Rectangle 21"/>
          <p:cNvSpPr/>
          <p:nvPr/>
        </p:nvSpPr>
        <p:spPr>
          <a:xfrm>
            <a:off x="95787" y="5514431"/>
            <a:ext cx="8931500" cy="369332"/>
          </a:xfrm>
          <a:prstGeom prst="rect">
            <a:avLst/>
          </a:prstGeom>
          <a:solidFill>
            <a:schemeClr val="accent2"/>
          </a:solidFill>
        </p:spPr>
        <p:txBody>
          <a:bodyPr wrap="square">
            <a:spAutoFit/>
          </a:bodyPr>
          <a:lstStyle/>
          <a:p>
            <a:pPr algn="ctr"/>
            <a:r>
              <a:rPr lang="fr-FR" dirty="0"/>
              <a:t>La modélisation et la simulation des objets et systèmes techniques</a:t>
            </a:r>
          </a:p>
        </p:txBody>
      </p:sp>
      <p:sp>
        <p:nvSpPr>
          <p:cNvPr id="5" name="Titre 4"/>
          <p:cNvSpPr>
            <a:spLocks noGrp="1"/>
          </p:cNvSpPr>
          <p:nvPr>
            <p:ph type="title"/>
          </p:nvPr>
        </p:nvSpPr>
        <p:spPr>
          <a:xfrm>
            <a:off x="1223318" y="36513"/>
            <a:ext cx="7463481" cy="781931"/>
          </a:xfrm>
        </p:spPr>
        <p:txBody>
          <a:bodyPr/>
          <a:lstStyle/>
          <a:p>
            <a:r>
              <a:rPr lang="fr-FR" sz="2400" dirty="0"/>
              <a:t>L’étude des objets techniques et des services : </a:t>
            </a:r>
            <a:br>
              <a:rPr lang="fr-FR" sz="2400" dirty="0"/>
            </a:br>
            <a:r>
              <a:rPr lang="fr-FR" sz="2400" dirty="0"/>
              <a:t>3 dimensions à explorer tous les ans pendant trois ans </a:t>
            </a:r>
          </a:p>
        </p:txBody>
      </p:sp>
      <p:sp>
        <p:nvSpPr>
          <p:cNvPr id="10" name="Rectangle 9"/>
          <p:cNvSpPr/>
          <p:nvPr/>
        </p:nvSpPr>
        <p:spPr>
          <a:xfrm>
            <a:off x="1982078" y="1293943"/>
            <a:ext cx="4702954" cy="369332"/>
          </a:xfrm>
          <a:prstGeom prst="rect">
            <a:avLst/>
          </a:prstGeom>
        </p:spPr>
        <p:txBody>
          <a:bodyPr wrap="none">
            <a:spAutoFit/>
          </a:bodyPr>
          <a:lstStyle/>
          <a:p>
            <a:r>
              <a:rPr lang="fr-FR" dirty="0"/>
              <a:t>Trois exemples de séquences ou d’activités </a:t>
            </a:r>
          </a:p>
        </p:txBody>
      </p:sp>
    </p:spTree>
    <p:extLst>
      <p:ext uri="{BB962C8B-B14F-4D97-AF65-F5344CB8AC3E}">
        <p14:creationId xmlns:p14="http://schemas.microsoft.com/office/powerpoint/2010/main" val="2911842292"/>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nvPr>
        </p:nvSpPr>
        <p:spPr>
          <a:xfrm>
            <a:off x="1763713" y="692150"/>
            <a:ext cx="4578350" cy="576263"/>
          </a:xfrm>
        </p:spPr>
        <p:txBody>
          <a:bodyPr/>
          <a:lstStyle/>
          <a:p>
            <a:pPr eaLnBrk="1" hangingPunct="1">
              <a:defRPr/>
            </a:pPr>
            <a:r>
              <a:rPr lang="fr-FR" sz="2400" dirty="0"/>
              <a:t>La techno et les EPI</a:t>
            </a:r>
          </a:p>
        </p:txBody>
      </p:sp>
      <p:pic>
        <p:nvPicPr>
          <p:cNvPr id="62467" name="Picture 2"/>
          <p:cNvPicPr>
            <a:picLocks noChangeAspect="1" noChangeArrowheads="1"/>
          </p:cNvPicPr>
          <p:nvPr/>
        </p:nvPicPr>
        <p:blipFill>
          <a:blip r:embed="rId2" cstate="email">
            <a:extLst>
              <a:ext uri="{28A0092B-C50C-407E-A947-70E740481C1C}">
                <a14:useLocalDpi xmlns:a14="http://schemas.microsoft.com/office/drawing/2010/main"/>
              </a:ext>
            </a:extLst>
          </a:blip>
          <a:srcRect/>
          <a:stretch>
            <a:fillRect/>
          </a:stretch>
        </p:blipFill>
        <p:spPr bwMode="auto">
          <a:xfrm>
            <a:off x="2130425" y="1968500"/>
            <a:ext cx="4870450" cy="30448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pic>
      <p:sp>
        <p:nvSpPr>
          <p:cNvPr id="3" name="Pensées 2"/>
          <p:cNvSpPr>
            <a:spLocks noChangeArrowheads="1"/>
          </p:cNvSpPr>
          <p:nvPr/>
        </p:nvSpPr>
        <p:spPr bwMode="auto">
          <a:xfrm>
            <a:off x="5795963" y="333375"/>
            <a:ext cx="2736850" cy="1223963"/>
          </a:xfrm>
          <a:prstGeom prst="cloudCallout">
            <a:avLst>
              <a:gd name="adj1" fmla="val -82556"/>
              <a:gd name="adj2" fmla="val 104671"/>
            </a:avLst>
          </a:prstGeom>
          <a:gradFill rotWithShape="1">
            <a:gsLst>
              <a:gs pos="0">
                <a:srgbClr val="3F80CD"/>
              </a:gs>
              <a:gs pos="100000">
                <a:srgbClr val="9BC1FF"/>
              </a:gs>
            </a:gsLst>
            <a:lin ang="16200000"/>
          </a:gradFill>
          <a:ln w="9525">
            <a:solidFill>
              <a:srgbClr val="4A7EBB"/>
            </a:solidFill>
            <a:round/>
            <a:headEnd/>
            <a:tailEnd/>
          </a:ln>
          <a:effectLst>
            <a:outerShdw blurRad="40000" dist="23000" dir="5400000" rotWithShape="0">
              <a:srgbClr val="000000">
                <a:alpha val="34999"/>
              </a:srgbClr>
            </a:outerShdw>
          </a:effectLst>
        </p:spPr>
        <p:txBody>
          <a:bodyPr anchor="ctr"/>
          <a:lstStyle/>
          <a:p>
            <a:pPr algn="ctr"/>
            <a:r>
              <a:rPr lang="fr-FR" sz="1600">
                <a:solidFill>
                  <a:srgbClr val="FFFFFF"/>
                </a:solidFill>
              </a:rPr>
              <a:t>Architecture antique, structures et matériaux</a:t>
            </a:r>
          </a:p>
        </p:txBody>
      </p:sp>
      <p:sp>
        <p:nvSpPr>
          <p:cNvPr id="5" name="Pensées 4"/>
          <p:cNvSpPr>
            <a:spLocks noChangeArrowheads="1"/>
          </p:cNvSpPr>
          <p:nvPr/>
        </p:nvSpPr>
        <p:spPr bwMode="auto">
          <a:xfrm>
            <a:off x="7000875" y="1939925"/>
            <a:ext cx="1824038" cy="1871663"/>
          </a:xfrm>
          <a:prstGeom prst="cloudCallout">
            <a:avLst>
              <a:gd name="adj1" fmla="val -67801"/>
              <a:gd name="adj2" fmla="val 22981"/>
            </a:avLst>
          </a:prstGeom>
          <a:gradFill rotWithShape="1">
            <a:gsLst>
              <a:gs pos="0">
                <a:srgbClr val="3F80CD"/>
              </a:gs>
              <a:gs pos="100000">
                <a:srgbClr val="9BC1FF"/>
              </a:gs>
            </a:gsLst>
            <a:lin ang="16200000"/>
          </a:gradFill>
          <a:ln w="9525">
            <a:solidFill>
              <a:srgbClr val="4A7EBB"/>
            </a:solidFill>
            <a:round/>
            <a:headEnd/>
            <a:tailEnd/>
          </a:ln>
          <a:effectLst>
            <a:outerShdw blurRad="40000" dist="23000" dir="5400000" rotWithShape="0">
              <a:srgbClr val="000000">
                <a:alpha val="34999"/>
              </a:srgbClr>
            </a:outerShdw>
          </a:effectLst>
        </p:spPr>
        <p:txBody>
          <a:bodyPr anchor="ctr"/>
          <a:lstStyle/>
          <a:p>
            <a:pPr algn="ctr"/>
            <a:r>
              <a:rPr lang="fr-FR" sz="1600">
                <a:solidFill>
                  <a:srgbClr val="FFFFFF"/>
                </a:solidFill>
              </a:rPr>
              <a:t>Aménagement et/ou régulation d</a:t>
            </a:r>
            <a:r>
              <a:rPr lang="ja-JP" altLang="fr-FR" sz="1600">
                <a:solidFill>
                  <a:srgbClr val="FFFFFF"/>
                </a:solidFill>
              </a:rPr>
              <a:t>’</a:t>
            </a:r>
            <a:r>
              <a:rPr lang="fr-FR" sz="1600">
                <a:solidFill>
                  <a:srgbClr val="FFFFFF"/>
                </a:solidFill>
              </a:rPr>
              <a:t>espace</a:t>
            </a:r>
          </a:p>
        </p:txBody>
      </p:sp>
      <p:sp>
        <p:nvSpPr>
          <p:cNvPr id="9" name="Pensées 8"/>
          <p:cNvSpPr>
            <a:spLocks noChangeArrowheads="1"/>
          </p:cNvSpPr>
          <p:nvPr/>
        </p:nvSpPr>
        <p:spPr bwMode="auto">
          <a:xfrm>
            <a:off x="7000875" y="4076700"/>
            <a:ext cx="2143125" cy="1152525"/>
          </a:xfrm>
          <a:prstGeom prst="cloudCallout">
            <a:avLst>
              <a:gd name="adj1" fmla="val -70167"/>
              <a:gd name="adj2" fmla="val -33356"/>
            </a:avLst>
          </a:prstGeom>
          <a:gradFill rotWithShape="1">
            <a:gsLst>
              <a:gs pos="0">
                <a:srgbClr val="3F80CD"/>
              </a:gs>
              <a:gs pos="100000">
                <a:srgbClr val="9BC1FF"/>
              </a:gs>
            </a:gsLst>
            <a:lin ang="16200000"/>
          </a:gradFill>
          <a:ln w="9525">
            <a:solidFill>
              <a:srgbClr val="4A7EBB"/>
            </a:solidFill>
            <a:round/>
            <a:headEnd/>
            <a:tailEnd/>
          </a:ln>
          <a:effectLst>
            <a:outerShdw blurRad="40000" dist="23000" dir="5400000" rotWithShape="0">
              <a:srgbClr val="000000">
                <a:alpha val="34999"/>
              </a:srgbClr>
            </a:outerShdw>
          </a:effectLst>
        </p:spPr>
        <p:txBody>
          <a:bodyPr anchor="ctr"/>
          <a:lstStyle/>
          <a:p>
            <a:pPr algn="ctr"/>
            <a:r>
              <a:rPr lang="fr-FR">
                <a:solidFill>
                  <a:srgbClr val="FFFFFF"/>
                </a:solidFill>
              </a:rPr>
              <a:t>L</a:t>
            </a:r>
            <a:r>
              <a:rPr lang="ja-JP" altLang="fr-FR">
                <a:solidFill>
                  <a:srgbClr val="FFFFFF"/>
                </a:solidFill>
              </a:rPr>
              <a:t>’</a:t>
            </a:r>
            <a:r>
              <a:rPr lang="fr-FR">
                <a:solidFill>
                  <a:srgbClr val="FFFFFF"/>
                </a:solidFill>
              </a:rPr>
              <a:t>essentiel du programme</a:t>
            </a:r>
          </a:p>
        </p:txBody>
      </p:sp>
    </p:spTree>
    <p:extLst>
      <p:ext uri="{BB962C8B-B14F-4D97-AF65-F5344CB8AC3E}">
        <p14:creationId xmlns:p14="http://schemas.microsoft.com/office/powerpoint/2010/main" val="1211256654"/>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nvPr>
        </p:nvSpPr>
        <p:spPr>
          <a:xfrm>
            <a:off x="1763713" y="692150"/>
            <a:ext cx="4578350" cy="576263"/>
          </a:xfrm>
        </p:spPr>
        <p:txBody>
          <a:bodyPr/>
          <a:lstStyle/>
          <a:p>
            <a:pPr eaLnBrk="1" hangingPunct="1">
              <a:defRPr/>
            </a:pPr>
            <a:r>
              <a:rPr lang="fr-FR" sz="2400" dirty="0"/>
              <a:t>La techno et les EPI</a:t>
            </a:r>
          </a:p>
        </p:txBody>
      </p:sp>
      <p:pic>
        <p:nvPicPr>
          <p:cNvPr id="63491" name="Picture 2"/>
          <p:cNvPicPr>
            <a:picLocks noChangeAspect="1" noChangeArrowheads="1"/>
          </p:cNvPicPr>
          <p:nvPr/>
        </p:nvPicPr>
        <p:blipFill>
          <a:blip r:embed="rId2" cstate="email">
            <a:extLst>
              <a:ext uri="{28A0092B-C50C-407E-A947-70E740481C1C}">
                <a14:useLocalDpi xmlns:a14="http://schemas.microsoft.com/office/drawing/2010/main"/>
              </a:ext>
            </a:extLst>
          </a:blip>
          <a:srcRect/>
          <a:stretch>
            <a:fillRect/>
          </a:stretch>
        </p:blipFill>
        <p:spPr bwMode="auto">
          <a:xfrm>
            <a:off x="2130425" y="1968500"/>
            <a:ext cx="4870450" cy="30448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pic>
      <p:sp>
        <p:nvSpPr>
          <p:cNvPr id="3" name="Pensées 2"/>
          <p:cNvSpPr>
            <a:spLocks noChangeArrowheads="1"/>
          </p:cNvSpPr>
          <p:nvPr/>
        </p:nvSpPr>
        <p:spPr bwMode="auto">
          <a:xfrm>
            <a:off x="5795963" y="333375"/>
            <a:ext cx="2736850" cy="1223963"/>
          </a:xfrm>
          <a:prstGeom prst="cloudCallout">
            <a:avLst>
              <a:gd name="adj1" fmla="val -82556"/>
              <a:gd name="adj2" fmla="val 104671"/>
            </a:avLst>
          </a:prstGeom>
          <a:gradFill rotWithShape="1">
            <a:gsLst>
              <a:gs pos="0">
                <a:srgbClr val="3F80CD"/>
              </a:gs>
              <a:gs pos="100000">
                <a:srgbClr val="9BC1FF"/>
              </a:gs>
            </a:gsLst>
            <a:lin ang="16200000"/>
          </a:gradFill>
          <a:ln w="9525">
            <a:solidFill>
              <a:srgbClr val="4A7EBB"/>
            </a:solidFill>
            <a:round/>
            <a:headEnd/>
            <a:tailEnd/>
          </a:ln>
          <a:effectLst>
            <a:outerShdw blurRad="40000" dist="23000" dir="5400000" rotWithShape="0">
              <a:srgbClr val="000000">
                <a:alpha val="34999"/>
              </a:srgbClr>
            </a:outerShdw>
          </a:effectLst>
        </p:spPr>
        <p:txBody>
          <a:bodyPr anchor="ctr"/>
          <a:lstStyle/>
          <a:p>
            <a:pPr algn="ctr"/>
            <a:r>
              <a:rPr lang="fr-FR" sz="1600">
                <a:solidFill>
                  <a:srgbClr val="FFFFFF"/>
                </a:solidFill>
              </a:rPr>
              <a:t>Architecture antique, structures et matériaux</a:t>
            </a:r>
          </a:p>
        </p:txBody>
      </p:sp>
      <p:sp>
        <p:nvSpPr>
          <p:cNvPr id="5" name="Pensées 4"/>
          <p:cNvSpPr>
            <a:spLocks noChangeArrowheads="1"/>
          </p:cNvSpPr>
          <p:nvPr/>
        </p:nvSpPr>
        <p:spPr bwMode="auto">
          <a:xfrm>
            <a:off x="7000875" y="1939925"/>
            <a:ext cx="1824038" cy="1871663"/>
          </a:xfrm>
          <a:prstGeom prst="cloudCallout">
            <a:avLst>
              <a:gd name="adj1" fmla="val -67801"/>
              <a:gd name="adj2" fmla="val 22981"/>
            </a:avLst>
          </a:prstGeom>
          <a:gradFill rotWithShape="1">
            <a:gsLst>
              <a:gs pos="0">
                <a:srgbClr val="3F80CD"/>
              </a:gs>
              <a:gs pos="100000">
                <a:srgbClr val="9BC1FF"/>
              </a:gs>
            </a:gsLst>
            <a:lin ang="16200000"/>
          </a:gradFill>
          <a:ln w="9525">
            <a:solidFill>
              <a:srgbClr val="4A7EBB"/>
            </a:solidFill>
            <a:round/>
            <a:headEnd/>
            <a:tailEnd/>
          </a:ln>
          <a:effectLst>
            <a:outerShdw blurRad="40000" dist="23000" dir="5400000" rotWithShape="0">
              <a:srgbClr val="000000">
                <a:alpha val="34999"/>
              </a:srgbClr>
            </a:outerShdw>
          </a:effectLst>
        </p:spPr>
        <p:txBody>
          <a:bodyPr anchor="ctr"/>
          <a:lstStyle/>
          <a:p>
            <a:pPr algn="ctr"/>
            <a:r>
              <a:rPr lang="fr-FR" sz="1600">
                <a:solidFill>
                  <a:srgbClr val="FFFFFF"/>
                </a:solidFill>
              </a:rPr>
              <a:t>Aménagement et/ou régulation d</a:t>
            </a:r>
            <a:r>
              <a:rPr lang="ja-JP" altLang="fr-FR" sz="1600">
                <a:solidFill>
                  <a:srgbClr val="FFFFFF"/>
                </a:solidFill>
              </a:rPr>
              <a:t>’</a:t>
            </a:r>
            <a:r>
              <a:rPr lang="fr-FR" sz="1600">
                <a:solidFill>
                  <a:srgbClr val="FFFFFF"/>
                </a:solidFill>
              </a:rPr>
              <a:t>espace</a:t>
            </a:r>
          </a:p>
        </p:txBody>
      </p:sp>
      <p:sp>
        <p:nvSpPr>
          <p:cNvPr id="6" name="Pensées 5"/>
          <p:cNvSpPr>
            <a:spLocks noChangeArrowheads="1"/>
          </p:cNvSpPr>
          <p:nvPr/>
        </p:nvSpPr>
        <p:spPr bwMode="auto">
          <a:xfrm>
            <a:off x="4959350" y="5013325"/>
            <a:ext cx="2232025" cy="1728788"/>
          </a:xfrm>
          <a:prstGeom prst="cloudCallout">
            <a:avLst>
              <a:gd name="adj1" fmla="val -67481"/>
              <a:gd name="adj2" fmla="val -75616"/>
            </a:avLst>
          </a:prstGeom>
          <a:gradFill rotWithShape="1">
            <a:gsLst>
              <a:gs pos="0">
                <a:srgbClr val="3F80CD"/>
              </a:gs>
              <a:gs pos="100000">
                <a:srgbClr val="9BC1FF"/>
              </a:gs>
            </a:gsLst>
            <a:lin ang="16200000"/>
          </a:gradFill>
          <a:ln w="9525">
            <a:solidFill>
              <a:srgbClr val="4A7EBB"/>
            </a:solidFill>
            <a:round/>
            <a:headEnd/>
            <a:tailEnd/>
          </a:ln>
          <a:effectLst>
            <a:outerShdw blurRad="40000" dist="23000" dir="5400000" rotWithShape="0">
              <a:srgbClr val="000000">
                <a:alpha val="34999"/>
              </a:srgbClr>
            </a:outerShdw>
          </a:effectLst>
        </p:spPr>
        <p:txBody>
          <a:bodyPr anchor="ctr"/>
          <a:lstStyle/>
          <a:p>
            <a:pPr algn="ctr"/>
            <a:r>
              <a:rPr lang="fr-FR" sz="1600">
                <a:solidFill>
                  <a:srgbClr val="FFFFFF"/>
                </a:solidFill>
              </a:rPr>
              <a:t>Énergie musculaire, sécurité des usages des services et OT</a:t>
            </a:r>
            <a:r>
              <a:rPr lang="fr-FR">
                <a:solidFill>
                  <a:srgbClr val="FFFFFF"/>
                </a:solidFill>
              </a:rPr>
              <a:t>.</a:t>
            </a:r>
          </a:p>
        </p:txBody>
      </p:sp>
      <p:sp>
        <p:nvSpPr>
          <p:cNvPr id="9" name="Pensées 8"/>
          <p:cNvSpPr>
            <a:spLocks noChangeArrowheads="1"/>
          </p:cNvSpPr>
          <p:nvPr/>
        </p:nvSpPr>
        <p:spPr bwMode="auto">
          <a:xfrm>
            <a:off x="7000875" y="4076700"/>
            <a:ext cx="2143125" cy="1152525"/>
          </a:xfrm>
          <a:prstGeom prst="cloudCallout">
            <a:avLst>
              <a:gd name="adj1" fmla="val -70167"/>
              <a:gd name="adj2" fmla="val -33356"/>
            </a:avLst>
          </a:prstGeom>
          <a:gradFill rotWithShape="1">
            <a:gsLst>
              <a:gs pos="0">
                <a:srgbClr val="3F80CD"/>
              </a:gs>
              <a:gs pos="100000">
                <a:srgbClr val="9BC1FF"/>
              </a:gs>
            </a:gsLst>
            <a:lin ang="16200000"/>
          </a:gradFill>
          <a:ln w="9525">
            <a:solidFill>
              <a:srgbClr val="4A7EBB"/>
            </a:solidFill>
            <a:round/>
            <a:headEnd/>
            <a:tailEnd/>
          </a:ln>
          <a:effectLst>
            <a:outerShdw blurRad="40000" dist="23000" dir="5400000" rotWithShape="0">
              <a:srgbClr val="000000">
                <a:alpha val="34999"/>
              </a:srgbClr>
            </a:outerShdw>
          </a:effectLst>
        </p:spPr>
        <p:txBody>
          <a:bodyPr anchor="ctr"/>
          <a:lstStyle/>
          <a:p>
            <a:pPr algn="ctr"/>
            <a:r>
              <a:rPr lang="fr-FR">
                <a:solidFill>
                  <a:srgbClr val="FFFFFF"/>
                </a:solidFill>
              </a:rPr>
              <a:t>L</a:t>
            </a:r>
            <a:r>
              <a:rPr lang="ja-JP" altLang="fr-FR">
                <a:solidFill>
                  <a:srgbClr val="FFFFFF"/>
                </a:solidFill>
              </a:rPr>
              <a:t>’</a:t>
            </a:r>
            <a:r>
              <a:rPr lang="fr-FR">
                <a:solidFill>
                  <a:srgbClr val="FFFFFF"/>
                </a:solidFill>
              </a:rPr>
              <a:t>essentiel du programme</a:t>
            </a:r>
          </a:p>
        </p:txBody>
      </p:sp>
    </p:spTree>
    <p:extLst>
      <p:ext uri="{BB962C8B-B14F-4D97-AF65-F5344CB8AC3E}">
        <p14:creationId xmlns:p14="http://schemas.microsoft.com/office/powerpoint/2010/main" val="4009729310"/>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nvPr>
        </p:nvSpPr>
        <p:spPr>
          <a:xfrm>
            <a:off x="1763713" y="692150"/>
            <a:ext cx="4578350" cy="576263"/>
          </a:xfrm>
        </p:spPr>
        <p:txBody>
          <a:bodyPr/>
          <a:lstStyle/>
          <a:p>
            <a:pPr eaLnBrk="1" hangingPunct="1">
              <a:defRPr/>
            </a:pPr>
            <a:r>
              <a:rPr lang="fr-FR" sz="2400" dirty="0"/>
              <a:t>La techno et les EPI</a:t>
            </a:r>
          </a:p>
        </p:txBody>
      </p:sp>
      <p:pic>
        <p:nvPicPr>
          <p:cNvPr id="64515" name="Picture 2"/>
          <p:cNvPicPr>
            <a:picLocks noChangeAspect="1" noChangeArrowheads="1"/>
          </p:cNvPicPr>
          <p:nvPr/>
        </p:nvPicPr>
        <p:blipFill>
          <a:blip r:embed="rId2" cstate="email">
            <a:extLst>
              <a:ext uri="{28A0092B-C50C-407E-A947-70E740481C1C}">
                <a14:useLocalDpi xmlns:a14="http://schemas.microsoft.com/office/drawing/2010/main"/>
              </a:ext>
            </a:extLst>
          </a:blip>
          <a:srcRect/>
          <a:stretch>
            <a:fillRect/>
          </a:stretch>
        </p:blipFill>
        <p:spPr bwMode="auto">
          <a:xfrm>
            <a:off x="2130425" y="1968500"/>
            <a:ext cx="4870450" cy="30448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pic>
      <p:sp>
        <p:nvSpPr>
          <p:cNvPr id="3" name="Pensées 2"/>
          <p:cNvSpPr>
            <a:spLocks noChangeArrowheads="1"/>
          </p:cNvSpPr>
          <p:nvPr/>
        </p:nvSpPr>
        <p:spPr bwMode="auto">
          <a:xfrm>
            <a:off x="5795963" y="333375"/>
            <a:ext cx="2736850" cy="1223963"/>
          </a:xfrm>
          <a:prstGeom prst="cloudCallout">
            <a:avLst>
              <a:gd name="adj1" fmla="val -82556"/>
              <a:gd name="adj2" fmla="val 104671"/>
            </a:avLst>
          </a:prstGeom>
          <a:gradFill rotWithShape="1">
            <a:gsLst>
              <a:gs pos="0">
                <a:srgbClr val="3F80CD"/>
              </a:gs>
              <a:gs pos="100000">
                <a:srgbClr val="9BC1FF"/>
              </a:gs>
            </a:gsLst>
            <a:lin ang="16200000"/>
          </a:gradFill>
          <a:ln w="9525">
            <a:solidFill>
              <a:srgbClr val="4A7EBB"/>
            </a:solidFill>
            <a:round/>
            <a:headEnd/>
            <a:tailEnd/>
          </a:ln>
          <a:effectLst>
            <a:outerShdw blurRad="40000" dist="23000" dir="5400000" rotWithShape="0">
              <a:srgbClr val="000000">
                <a:alpha val="34999"/>
              </a:srgbClr>
            </a:outerShdw>
          </a:effectLst>
        </p:spPr>
        <p:txBody>
          <a:bodyPr anchor="ctr"/>
          <a:lstStyle/>
          <a:p>
            <a:pPr algn="ctr"/>
            <a:r>
              <a:rPr lang="fr-FR" sz="1600">
                <a:solidFill>
                  <a:srgbClr val="FFFFFF"/>
                </a:solidFill>
              </a:rPr>
              <a:t>Architecture antique, structures et matériaux</a:t>
            </a:r>
          </a:p>
        </p:txBody>
      </p:sp>
      <p:sp>
        <p:nvSpPr>
          <p:cNvPr id="5" name="Pensées 4"/>
          <p:cNvSpPr>
            <a:spLocks noChangeArrowheads="1"/>
          </p:cNvSpPr>
          <p:nvPr/>
        </p:nvSpPr>
        <p:spPr bwMode="auto">
          <a:xfrm>
            <a:off x="7000875" y="1939925"/>
            <a:ext cx="1824038" cy="1871663"/>
          </a:xfrm>
          <a:prstGeom prst="cloudCallout">
            <a:avLst>
              <a:gd name="adj1" fmla="val -67801"/>
              <a:gd name="adj2" fmla="val 22981"/>
            </a:avLst>
          </a:prstGeom>
          <a:gradFill rotWithShape="1">
            <a:gsLst>
              <a:gs pos="0">
                <a:srgbClr val="3F80CD"/>
              </a:gs>
              <a:gs pos="100000">
                <a:srgbClr val="9BC1FF"/>
              </a:gs>
            </a:gsLst>
            <a:lin ang="16200000"/>
          </a:gradFill>
          <a:ln w="9525">
            <a:solidFill>
              <a:srgbClr val="4A7EBB"/>
            </a:solidFill>
            <a:round/>
            <a:headEnd/>
            <a:tailEnd/>
          </a:ln>
          <a:effectLst>
            <a:outerShdw blurRad="40000" dist="23000" dir="5400000" rotWithShape="0">
              <a:srgbClr val="000000">
                <a:alpha val="34999"/>
              </a:srgbClr>
            </a:outerShdw>
          </a:effectLst>
        </p:spPr>
        <p:txBody>
          <a:bodyPr anchor="ctr"/>
          <a:lstStyle/>
          <a:p>
            <a:pPr algn="ctr"/>
            <a:r>
              <a:rPr lang="fr-FR" sz="1600">
                <a:solidFill>
                  <a:srgbClr val="FFFFFF"/>
                </a:solidFill>
              </a:rPr>
              <a:t>Aménagement et/ou régulation d</a:t>
            </a:r>
            <a:r>
              <a:rPr lang="ja-JP" altLang="fr-FR" sz="1600">
                <a:solidFill>
                  <a:srgbClr val="FFFFFF"/>
                </a:solidFill>
              </a:rPr>
              <a:t>’</a:t>
            </a:r>
            <a:r>
              <a:rPr lang="fr-FR" sz="1600">
                <a:solidFill>
                  <a:srgbClr val="FFFFFF"/>
                </a:solidFill>
              </a:rPr>
              <a:t>espace</a:t>
            </a:r>
          </a:p>
        </p:txBody>
      </p:sp>
      <p:sp>
        <p:nvSpPr>
          <p:cNvPr id="6" name="Pensées 5"/>
          <p:cNvSpPr>
            <a:spLocks noChangeArrowheads="1"/>
          </p:cNvSpPr>
          <p:nvPr/>
        </p:nvSpPr>
        <p:spPr bwMode="auto">
          <a:xfrm>
            <a:off x="4959350" y="5013325"/>
            <a:ext cx="2232025" cy="1728788"/>
          </a:xfrm>
          <a:prstGeom prst="cloudCallout">
            <a:avLst>
              <a:gd name="adj1" fmla="val -67481"/>
              <a:gd name="adj2" fmla="val -75616"/>
            </a:avLst>
          </a:prstGeom>
          <a:gradFill rotWithShape="1">
            <a:gsLst>
              <a:gs pos="0">
                <a:srgbClr val="3F80CD"/>
              </a:gs>
              <a:gs pos="100000">
                <a:srgbClr val="9BC1FF"/>
              </a:gs>
            </a:gsLst>
            <a:lin ang="16200000"/>
          </a:gradFill>
          <a:ln w="9525">
            <a:solidFill>
              <a:srgbClr val="4A7EBB"/>
            </a:solidFill>
            <a:round/>
            <a:headEnd/>
            <a:tailEnd/>
          </a:ln>
          <a:effectLst>
            <a:outerShdw blurRad="40000" dist="23000" dir="5400000" rotWithShape="0">
              <a:srgbClr val="000000">
                <a:alpha val="34999"/>
              </a:srgbClr>
            </a:outerShdw>
          </a:effectLst>
        </p:spPr>
        <p:txBody>
          <a:bodyPr anchor="ctr"/>
          <a:lstStyle/>
          <a:p>
            <a:pPr algn="ctr"/>
            <a:r>
              <a:rPr lang="fr-FR" sz="1600">
                <a:solidFill>
                  <a:srgbClr val="FFFFFF"/>
                </a:solidFill>
              </a:rPr>
              <a:t>Énergie musculaire, sécurité des usages des services et OT</a:t>
            </a:r>
            <a:r>
              <a:rPr lang="fr-FR">
                <a:solidFill>
                  <a:srgbClr val="FFFFFF"/>
                </a:solidFill>
              </a:rPr>
              <a:t>.</a:t>
            </a:r>
          </a:p>
        </p:txBody>
      </p:sp>
      <p:sp>
        <p:nvSpPr>
          <p:cNvPr id="7" name="Pensées 6"/>
          <p:cNvSpPr>
            <a:spLocks noChangeArrowheads="1"/>
          </p:cNvSpPr>
          <p:nvPr/>
        </p:nvSpPr>
        <p:spPr bwMode="auto">
          <a:xfrm>
            <a:off x="250825" y="4652963"/>
            <a:ext cx="2520950" cy="1728787"/>
          </a:xfrm>
          <a:prstGeom prst="cloudCallout">
            <a:avLst>
              <a:gd name="adj1" fmla="val 57384"/>
              <a:gd name="adj2" fmla="val -79056"/>
            </a:avLst>
          </a:prstGeom>
          <a:gradFill rotWithShape="1">
            <a:gsLst>
              <a:gs pos="0">
                <a:srgbClr val="3F80CD"/>
              </a:gs>
              <a:gs pos="100000">
                <a:srgbClr val="9BC1FF"/>
              </a:gs>
            </a:gsLst>
            <a:lin ang="16200000"/>
          </a:gradFill>
          <a:ln w="9525">
            <a:solidFill>
              <a:srgbClr val="4A7EBB"/>
            </a:solidFill>
            <a:round/>
            <a:headEnd/>
            <a:tailEnd/>
          </a:ln>
          <a:effectLst>
            <a:outerShdw blurRad="40000" dist="23000" dir="5400000" rotWithShape="0">
              <a:srgbClr val="000000">
                <a:alpha val="34999"/>
              </a:srgbClr>
            </a:outerShdw>
          </a:effectLst>
        </p:spPr>
        <p:txBody>
          <a:bodyPr anchor="ctr"/>
          <a:lstStyle/>
          <a:p>
            <a:pPr algn="ctr"/>
            <a:r>
              <a:rPr lang="fr-FR" sz="1600">
                <a:solidFill>
                  <a:srgbClr val="FFFFFF"/>
                </a:solidFill>
              </a:rPr>
              <a:t>Usage et création de sites WEB</a:t>
            </a:r>
          </a:p>
        </p:txBody>
      </p:sp>
      <p:sp>
        <p:nvSpPr>
          <p:cNvPr id="9" name="Pensées 8"/>
          <p:cNvSpPr>
            <a:spLocks noChangeArrowheads="1"/>
          </p:cNvSpPr>
          <p:nvPr/>
        </p:nvSpPr>
        <p:spPr bwMode="auto">
          <a:xfrm>
            <a:off x="7000875" y="4076700"/>
            <a:ext cx="2143125" cy="1152525"/>
          </a:xfrm>
          <a:prstGeom prst="cloudCallout">
            <a:avLst>
              <a:gd name="adj1" fmla="val -70167"/>
              <a:gd name="adj2" fmla="val -33356"/>
            </a:avLst>
          </a:prstGeom>
          <a:gradFill rotWithShape="1">
            <a:gsLst>
              <a:gs pos="0">
                <a:srgbClr val="3F80CD"/>
              </a:gs>
              <a:gs pos="100000">
                <a:srgbClr val="9BC1FF"/>
              </a:gs>
            </a:gsLst>
            <a:lin ang="16200000"/>
          </a:gradFill>
          <a:ln w="9525">
            <a:solidFill>
              <a:srgbClr val="4A7EBB"/>
            </a:solidFill>
            <a:round/>
            <a:headEnd/>
            <a:tailEnd/>
          </a:ln>
          <a:effectLst>
            <a:outerShdw blurRad="40000" dist="23000" dir="5400000" rotWithShape="0">
              <a:srgbClr val="000000">
                <a:alpha val="34999"/>
              </a:srgbClr>
            </a:outerShdw>
          </a:effectLst>
        </p:spPr>
        <p:txBody>
          <a:bodyPr anchor="ctr"/>
          <a:lstStyle/>
          <a:p>
            <a:pPr algn="ctr"/>
            <a:r>
              <a:rPr lang="fr-FR">
                <a:solidFill>
                  <a:srgbClr val="FFFFFF"/>
                </a:solidFill>
              </a:rPr>
              <a:t>L</a:t>
            </a:r>
            <a:r>
              <a:rPr lang="ja-JP" altLang="fr-FR">
                <a:solidFill>
                  <a:srgbClr val="FFFFFF"/>
                </a:solidFill>
              </a:rPr>
              <a:t>’</a:t>
            </a:r>
            <a:r>
              <a:rPr lang="fr-FR">
                <a:solidFill>
                  <a:srgbClr val="FFFFFF"/>
                </a:solidFill>
              </a:rPr>
              <a:t>essentiel du programme</a:t>
            </a:r>
          </a:p>
        </p:txBody>
      </p:sp>
    </p:spTree>
    <p:extLst>
      <p:ext uri="{BB962C8B-B14F-4D97-AF65-F5344CB8AC3E}">
        <p14:creationId xmlns:p14="http://schemas.microsoft.com/office/powerpoint/2010/main" val="4064498808"/>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nvPr>
        </p:nvSpPr>
        <p:spPr>
          <a:xfrm>
            <a:off x="1763713" y="692150"/>
            <a:ext cx="4578350" cy="576263"/>
          </a:xfrm>
        </p:spPr>
        <p:txBody>
          <a:bodyPr/>
          <a:lstStyle/>
          <a:p>
            <a:pPr eaLnBrk="1" hangingPunct="1">
              <a:defRPr/>
            </a:pPr>
            <a:r>
              <a:rPr lang="fr-FR" sz="2400" dirty="0"/>
              <a:t>La techno et les EPI</a:t>
            </a:r>
          </a:p>
        </p:txBody>
      </p:sp>
      <p:pic>
        <p:nvPicPr>
          <p:cNvPr id="65539" name="Picture 2"/>
          <p:cNvPicPr>
            <a:picLocks noChangeAspect="1" noChangeArrowheads="1"/>
          </p:cNvPicPr>
          <p:nvPr/>
        </p:nvPicPr>
        <p:blipFill>
          <a:blip r:embed="rId2" cstate="email">
            <a:extLst>
              <a:ext uri="{28A0092B-C50C-407E-A947-70E740481C1C}">
                <a14:useLocalDpi xmlns:a14="http://schemas.microsoft.com/office/drawing/2010/main"/>
              </a:ext>
            </a:extLst>
          </a:blip>
          <a:srcRect/>
          <a:stretch>
            <a:fillRect/>
          </a:stretch>
        </p:blipFill>
        <p:spPr bwMode="auto">
          <a:xfrm>
            <a:off x="2130425" y="1968500"/>
            <a:ext cx="4870450" cy="30448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pic>
      <p:sp>
        <p:nvSpPr>
          <p:cNvPr id="3" name="Pensées 2"/>
          <p:cNvSpPr>
            <a:spLocks noChangeArrowheads="1"/>
          </p:cNvSpPr>
          <p:nvPr/>
        </p:nvSpPr>
        <p:spPr bwMode="auto">
          <a:xfrm>
            <a:off x="5795963" y="333375"/>
            <a:ext cx="2736850" cy="1223963"/>
          </a:xfrm>
          <a:prstGeom prst="cloudCallout">
            <a:avLst>
              <a:gd name="adj1" fmla="val -82556"/>
              <a:gd name="adj2" fmla="val 104671"/>
            </a:avLst>
          </a:prstGeom>
          <a:gradFill rotWithShape="1">
            <a:gsLst>
              <a:gs pos="0">
                <a:srgbClr val="3F80CD"/>
              </a:gs>
              <a:gs pos="100000">
                <a:srgbClr val="9BC1FF"/>
              </a:gs>
            </a:gsLst>
            <a:lin ang="16200000"/>
          </a:gradFill>
          <a:ln w="9525">
            <a:solidFill>
              <a:srgbClr val="4A7EBB"/>
            </a:solidFill>
            <a:round/>
            <a:headEnd/>
            <a:tailEnd/>
          </a:ln>
          <a:effectLst>
            <a:outerShdw blurRad="40000" dist="23000" dir="5400000" rotWithShape="0">
              <a:srgbClr val="000000">
                <a:alpha val="34999"/>
              </a:srgbClr>
            </a:outerShdw>
          </a:effectLst>
        </p:spPr>
        <p:txBody>
          <a:bodyPr anchor="ctr"/>
          <a:lstStyle/>
          <a:p>
            <a:pPr algn="ctr"/>
            <a:r>
              <a:rPr lang="fr-FR" sz="1600">
                <a:solidFill>
                  <a:srgbClr val="FFFFFF"/>
                </a:solidFill>
              </a:rPr>
              <a:t>Architecture antique, structures et matériaux</a:t>
            </a:r>
          </a:p>
        </p:txBody>
      </p:sp>
      <p:sp>
        <p:nvSpPr>
          <p:cNvPr id="5" name="Pensées 4"/>
          <p:cNvSpPr>
            <a:spLocks noChangeArrowheads="1"/>
          </p:cNvSpPr>
          <p:nvPr/>
        </p:nvSpPr>
        <p:spPr bwMode="auto">
          <a:xfrm>
            <a:off x="7000875" y="1939925"/>
            <a:ext cx="1824038" cy="1871663"/>
          </a:xfrm>
          <a:prstGeom prst="cloudCallout">
            <a:avLst>
              <a:gd name="adj1" fmla="val -67801"/>
              <a:gd name="adj2" fmla="val 22981"/>
            </a:avLst>
          </a:prstGeom>
          <a:gradFill rotWithShape="1">
            <a:gsLst>
              <a:gs pos="0">
                <a:srgbClr val="3F80CD"/>
              </a:gs>
              <a:gs pos="100000">
                <a:srgbClr val="9BC1FF"/>
              </a:gs>
            </a:gsLst>
            <a:lin ang="16200000"/>
          </a:gradFill>
          <a:ln w="9525">
            <a:solidFill>
              <a:srgbClr val="4A7EBB"/>
            </a:solidFill>
            <a:round/>
            <a:headEnd/>
            <a:tailEnd/>
          </a:ln>
          <a:effectLst>
            <a:outerShdw blurRad="40000" dist="23000" dir="5400000" rotWithShape="0">
              <a:srgbClr val="000000">
                <a:alpha val="34999"/>
              </a:srgbClr>
            </a:outerShdw>
          </a:effectLst>
        </p:spPr>
        <p:txBody>
          <a:bodyPr anchor="ctr"/>
          <a:lstStyle/>
          <a:p>
            <a:pPr algn="ctr"/>
            <a:r>
              <a:rPr lang="fr-FR" sz="1600">
                <a:solidFill>
                  <a:srgbClr val="FFFFFF"/>
                </a:solidFill>
              </a:rPr>
              <a:t>Aménagement et/ou régulation d</a:t>
            </a:r>
            <a:r>
              <a:rPr lang="ja-JP" altLang="fr-FR" sz="1600">
                <a:solidFill>
                  <a:srgbClr val="FFFFFF"/>
                </a:solidFill>
              </a:rPr>
              <a:t>’</a:t>
            </a:r>
            <a:r>
              <a:rPr lang="fr-FR" sz="1600">
                <a:solidFill>
                  <a:srgbClr val="FFFFFF"/>
                </a:solidFill>
              </a:rPr>
              <a:t>espace</a:t>
            </a:r>
          </a:p>
        </p:txBody>
      </p:sp>
      <p:sp>
        <p:nvSpPr>
          <p:cNvPr id="6" name="Pensées 5"/>
          <p:cNvSpPr>
            <a:spLocks noChangeArrowheads="1"/>
          </p:cNvSpPr>
          <p:nvPr/>
        </p:nvSpPr>
        <p:spPr bwMode="auto">
          <a:xfrm>
            <a:off x="4959350" y="5013325"/>
            <a:ext cx="2232025" cy="1728788"/>
          </a:xfrm>
          <a:prstGeom prst="cloudCallout">
            <a:avLst>
              <a:gd name="adj1" fmla="val -67481"/>
              <a:gd name="adj2" fmla="val -75616"/>
            </a:avLst>
          </a:prstGeom>
          <a:gradFill rotWithShape="1">
            <a:gsLst>
              <a:gs pos="0">
                <a:srgbClr val="3F80CD"/>
              </a:gs>
              <a:gs pos="100000">
                <a:srgbClr val="9BC1FF"/>
              </a:gs>
            </a:gsLst>
            <a:lin ang="16200000"/>
          </a:gradFill>
          <a:ln w="9525">
            <a:solidFill>
              <a:srgbClr val="4A7EBB"/>
            </a:solidFill>
            <a:round/>
            <a:headEnd/>
            <a:tailEnd/>
          </a:ln>
          <a:effectLst>
            <a:outerShdw blurRad="40000" dist="23000" dir="5400000" rotWithShape="0">
              <a:srgbClr val="000000">
                <a:alpha val="34999"/>
              </a:srgbClr>
            </a:outerShdw>
          </a:effectLst>
        </p:spPr>
        <p:txBody>
          <a:bodyPr anchor="ctr"/>
          <a:lstStyle/>
          <a:p>
            <a:pPr algn="ctr"/>
            <a:r>
              <a:rPr lang="fr-FR" sz="1600">
                <a:solidFill>
                  <a:srgbClr val="FFFFFF"/>
                </a:solidFill>
              </a:rPr>
              <a:t>Énergie musculaire, sécurité des usages des services et OT</a:t>
            </a:r>
            <a:r>
              <a:rPr lang="fr-FR">
                <a:solidFill>
                  <a:srgbClr val="FFFFFF"/>
                </a:solidFill>
              </a:rPr>
              <a:t>.</a:t>
            </a:r>
          </a:p>
        </p:txBody>
      </p:sp>
      <p:sp>
        <p:nvSpPr>
          <p:cNvPr id="7" name="Pensées 6"/>
          <p:cNvSpPr>
            <a:spLocks noChangeArrowheads="1"/>
          </p:cNvSpPr>
          <p:nvPr/>
        </p:nvSpPr>
        <p:spPr bwMode="auto">
          <a:xfrm>
            <a:off x="250825" y="4652963"/>
            <a:ext cx="2520950" cy="1728787"/>
          </a:xfrm>
          <a:prstGeom prst="cloudCallout">
            <a:avLst>
              <a:gd name="adj1" fmla="val 57384"/>
              <a:gd name="adj2" fmla="val -79056"/>
            </a:avLst>
          </a:prstGeom>
          <a:gradFill rotWithShape="1">
            <a:gsLst>
              <a:gs pos="0">
                <a:srgbClr val="3F80CD"/>
              </a:gs>
              <a:gs pos="100000">
                <a:srgbClr val="9BC1FF"/>
              </a:gs>
            </a:gsLst>
            <a:lin ang="16200000"/>
          </a:gradFill>
          <a:ln w="9525">
            <a:solidFill>
              <a:srgbClr val="4A7EBB"/>
            </a:solidFill>
            <a:round/>
            <a:headEnd/>
            <a:tailEnd/>
          </a:ln>
          <a:effectLst>
            <a:outerShdw blurRad="40000" dist="23000" dir="5400000" rotWithShape="0">
              <a:srgbClr val="000000">
                <a:alpha val="34999"/>
              </a:srgbClr>
            </a:outerShdw>
          </a:effectLst>
        </p:spPr>
        <p:txBody>
          <a:bodyPr anchor="ctr"/>
          <a:lstStyle/>
          <a:p>
            <a:pPr algn="ctr"/>
            <a:r>
              <a:rPr lang="fr-FR" sz="1600">
                <a:solidFill>
                  <a:srgbClr val="FFFFFF"/>
                </a:solidFill>
              </a:rPr>
              <a:t>Usage et création de sites WEB</a:t>
            </a:r>
          </a:p>
        </p:txBody>
      </p:sp>
      <p:sp>
        <p:nvSpPr>
          <p:cNvPr id="8" name="Pensées 7"/>
          <p:cNvSpPr>
            <a:spLocks noChangeArrowheads="1"/>
          </p:cNvSpPr>
          <p:nvPr/>
        </p:nvSpPr>
        <p:spPr bwMode="auto">
          <a:xfrm>
            <a:off x="107950" y="1773238"/>
            <a:ext cx="2022475" cy="1871662"/>
          </a:xfrm>
          <a:prstGeom prst="cloudCallout">
            <a:avLst>
              <a:gd name="adj1" fmla="val 63824"/>
              <a:gd name="adj2" fmla="val 32690"/>
            </a:avLst>
          </a:prstGeom>
          <a:gradFill rotWithShape="1">
            <a:gsLst>
              <a:gs pos="0">
                <a:srgbClr val="3F80CD"/>
              </a:gs>
              <a:gs pos="100000">
                <a:srgbClr val="9BC1FF"/>
              </a:gs>
            </a:gsLst>
            <a:lin ang="16200000"/>
          </a:gradFill>
          <a:ln w="9525">
            <a:solidFill>
              <a:srgbClr val="4A7EBB"/>
            </a:solidFill>
            <a:round/>
            <a:headEnd/>
            <a:tailEnd/>
          </a:ln>
          <a:effectLst>
            <a:outerShdw blurRad="40000" dist="23000" dir="5400000" rotWithShape="0">
              <a:srgbClr val="000000">
                <a:alpha val="34999"/>
              </a:srgbClr>
            </a:outerShdw>
          </a:effectLst>
        </p:spPr>
        <p:txBody>
          <a:bodyPr anchor="ctr"/>
          <a:lstStyle/>
          <a:p>
            <a:pPr algn="ctr"/>
            <a:r>
              <a:rPr lang="fr-FR" sz="1400">
                <a:solidFill>
                  <a:srgbClr val="FFFFFF"/>
                </a:solidFill>
              </a:rPr>
              <a:t>Scénarisation de spectacles, décors son, lumière</a:t>
            </a:r>
          </a:p>
        </p:txBody>
      </p:sp>
      <p:sp>
        <p:nvSpPr>
          <p:cNvPr id="9" name="Pensées 8"/>
          <p:cNvSpPr>
            <a:spLocks noChangeArrowheads="1"/>
          </p:cNvSpPr>
          <p:nvPr/>
        </p:nvSpPr>
        <p:spPr bwMode="auto">
          <a:xfrm>
            <a:off x="7000875" y="4076700"/>
            <a:ext cx="2143125" cy="1152525"/>
          </a:xfrm>
          <a:prstGeom prst="cloudCallout">
            <a:avLst>
              <a:gd name="adj1" fmla="val -70167"/>
              <a:gd name="adj2" fmla="val -33356"/>
            </a:avLst>
          </a:prstGeom>
          <a:gradFill rotWithShape="1">
            <a:gsLst>
              <a:gs pos="0">
                <a:srgbClr val="3F80CD"/>
              </a:gs>
              <a:gs pos="100000">
                <a:srgbClr val="9BC1FF"/>
              </a:gs>
            </a:gsLst>
            <a:lin ang="16200000"/>
          </a:gradFill>
          <a:ln w="9525">
            <a:solidFill>
              <a:srgbClr val="4A7EBB"/>
            </a:solidFill>
            <a:round/>
            <a:headEnd/>
            <a:tailEnd/>
          </a:ln>
          <a:effectLst>
            <a:outerShdw blurRad="40000" dist="23000" dir="5400000" rotWithShape="0">
              <a:srgbClr val="000000">
                <a:alpha val="34999"/>
              </a:srgbClr>
            </a:outerShdw>
          </a:effectLst>
        </p:spPr>
        <p:txBody>
          <a:bodyPr anchor="ctr"/>
          <a:lstStyle/>
          <a:p>
            <a:pPr algn="ctr"/>
            <a:r>
              <a:rPr lang="fr-FR">
                <a:solidFill>
                  <a:srgbClr val="FFFFFF"/>
                </a:solidFill>
              </a:rPr>
              <a:t>L</a:t>
            </a:r>
            <a:r>
              <a:rPr lang="ja-JP" altLang="fr-FR">
                <a:solidFill>
                  <a:srgbClr val="FFFFFF"/>
                </a:solidFill>
              </a:rPr>
              <a:t>’</a:t>
            </a:r>
            <a:r>
              <a:rPr lang="fr-FR">
                <a:solidFill>
                  <a:srgbClr val="FFFFFF"/>
                </a:solidFill>
              </a:rPr>
              <a:t>essentiel du programme</a:t>
            </a:r>
          </a:p>
        </p:txBody>
      </p:sp>
    </p:spTree>
    <p:extLst>
      <p:ext uri="{BB962C8B-B14F-4D97-AF65-F5344CB8AC3E}">
        <p14:creationId xmlns:p14="http://schemas.microsoft.com/office/powerpoint/2010/main" val="3267039472"/>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nvPr>
        </p:nvSpPr>
        <p:spPr>
          <a:xfrm>
            <a:off x="1476375" y="836613"/>
            <a:ext cx="7056438" cy="576262"/>
          </a:xfrm>
        </p:spPr>
        <p:txBody>
          <a:bodyPr/>
          <a:lstStyle/>
          <a:p>
            <a:pPr eaLnBrk="1" hangingPunct="1"/>
            <a:r>
              <a:rPr lang="fr-FR" sz="2000" cap="none">
                <a:latin typeface="Calibri" charset="0"/>
              </a:rPr>
              <a:t>L</a:t>
            </a:r>
            <a:r>
              <a:rPr lang="ja-JP" altLang="fr-FR" sz="2000" cap="none">
                <a:latin typeface="Calibri" charset="0"/>
              </a:rPr>
              <a:t>’</a:t>
            </a:r>
            <a:r>
              <a:rPr lang="fr-FR" sz="2000" cap="none">
                <a:latin typeface="Calibri" charset="0"/>
              </a:rPr>
              <a:t> ACCOMPAGNEMENT DES ÉLÈVES DANS LEURS APPRENTISSAGES</a:t>
            </a:r>
          </a:p>
        </p:txBody>
      </p:sp>
      <p:sp>
        <p:nvSpPr>
          <p:cNvPr id="3" name="Espace réservé du texte 2"/>
          <p:cNvSpPr>
            <a:spLocks noGrp="1"/>
          </p:cNvSpPr>
          <p:nvPr>
            <p:ph type="body" idx="1"/>
          </p:nvPr>
        </p:nvSpPr>
        <p:spPr>
          <a:xfrm>
            <a:off x="1258888" y="1844675"/>
            <a:ext cx="7416800" cy="4608513"/>
          </a:xfrm>
        </p:spPr>
        <p:txBody>
          <a:bodyPr/>
          <a:lstStyle/>
          <a:p>
            <a:pPr eaLnBrk="1" hangingPunct="1"/>
            <a:r>
              <a:rPr lang="fr-FR" sz="1800">
                <a:solidFill>
                  <a:schemeClr val="tx1"/>
                </a:solidFill>
                <a:latin typeface="Calibri" charset="0"/>
              </a:rPr>
              <a:t>Des constats:</a:t>
            </a:r>
          </a:p>
          <a:p>
            <a:pPr eaLnBrk="1" hangingPunct="1">
              <a:buFont typeface="Arial" charset="0"/>
              <a:buChar char="•"/>
            </a:pPr>
            <a:r>
              <a:rPr lang="fr-FR" sz="1800">
                <a:solidFill>
                  <a:srgbClr val="898989"/>
                </a:solidFill>
                <a:latin typeface="Calibri" charset="0"/>
              </a:rPr>
              <a:t>La culture de l</a:t>
            </a:r>
            <a:r>
              <a:rPr lang="ja-JP" altLang="fr-FR" sz="1800">
                <a:solidFill>
                  <a:srgbClr val="898989"/>
                </a:solidFill>
                <a:latin typeface="Calibri" charset="0"/>
              </a:rPr>
              <a:t>’</a:t>
            </a:r>
            <a:r>
              <a:rPr lang="fr-FR" sz="1800">
                <a:solidFill>
                  <a:srgbClr val="898989"/>
                </a:solidFill>
                <a:latin typeface="Calibri" charset="0"/>
              </a:rPr>
              <a:t>immédiateté</a:t>
            </a:r>
          </a:p>
          <a:p>
            <a:pPr eaLnBrk="1" hangingPunct="1">
              <a:buFont typeface="Arial" charset="0"/>
              <a:buChar char="•"/>
            </a:pPr>
            <a:r>
              <a:rPr lang="fr-FR" sz="1800">
                <a:solidFill>
                  <a:srgbClr val="898989"/>
                </a:solidFill>
                <a:latin typeface="Calibri" charset="0"/>
              </a:rPr>
              <a:t>Le besoin d</a:t>
            </a:r>
            <a:r>
              <a:rPr lang="ja-JP" altLang="fr-FR" sz="1800">
                <a:solidFill>
                  <a:srgbClr val="898989"/>
                </a:solidFill>
                <a:latin typeface="Calibri" charset="0"/>
              </a:rPr>
              <a:t>’</a:t>
            </a:r>
            <a:r>
              <a:rPr lang="fr-FR" sz="1800">
                <a:solidFill>
                  <a:srgbClr val="898989"/>
                </a:solidFill>
                <a:latin typeface="Calibri" charset="0"/>
              </a:rPr>
              <a:t>être connecté en permanence</a:t>
            </a:r>
          </a:p>
          <a:p>
            <a:pPr eaLnBrk="1" hangingPunct="1">
              <a:buFont typeface="Arial" charset="0"/>
              <a:buChar char="•"/>
            </a:pPr>
            <a:r>
              <a:rPr lang="fr-FR" sz="1800">
                <a:solidFill>
                  <a:srgbClr val="898989"/>
                </a:solidFill>
                <a:latin typeface="Calibri" charset="0"/>
              </a:rPr>
              <a:t>Le besoin d</a:t>
            </a:r>
            <a:r>
              <a:rPr lang="ja-JP" altLang="fr-FR" sz="1800">
                <a:solidFill>
                  <a:srgbClr val="898989"/>
                </a:solidFill>
                <a:latin typeface="Calibri" charset="0"/>
              </a:rPr>
              <a:t>’</a:t>
            </a:r>
            <a:r>
              <a:rPr lang="fr-FR" sz="1800">
                <a:solidFill>
                  <a:srgbClr val="898989"/>
                </a:solidFill>
                <a:latin typeface="Calibri" charset="0"/>
              </a:rPr>
              <a:t>être ensemble, en groupe</a:t>
            </a:r>
          </a:p>
          <a:p>
            <a:pPr eaLnBrk="1" hangingPunct="1">
              <a:buFont typeface="Arial" charset="0"/>
              <a:buChar char="•"/>
            </a:pPr>
            <a:r>
              <a:rPr lang="fr-FR" sz="1800">
                <a:solidFill>
                  <a:srgbClr val="898989"/>
                </a:solidFill>
                <a:latin typeface="Calibri" charset="0"/>
              </a:rPr>
              <a:t>La difficulté à mobiliser son attention</a:t>
            </a:r>
          </a:p>
          <a:p>
            <a:pPr eaLnBrk="1" hangingPunct="1">
              <a:buFont typeface="Arial" charset="0"/>
              <a:buChar char="•"/>
            </a:pPr>
            <a:r>
              <a:rPr lang="fr-FR" sz="1800">
                <a:solidFill>
                  <a:srgbClr val="898989"/>
                </a:solidFill>
                <a:latin typeface="Calibri" charset="0"/>
              </a:rPr>
              <a:t>La masse d</a:t>
            </a:r>
            <a:r>
              <a:rPr lang="ja-JP" altLang="fr-FR" sz="1800">
                <a:solidFill>
                  <a:srgbClr val="898989"/>
                </a:solidFill>
                <a:latin typeface="Calibri" charset="0"/>
              </a:rPr>
              <a:t>’</a:t>
            </a:r>
            <a:r>
              <a:rPr lang="fr-FR" sz="1800">
                <a:solidFill>
                  <a:srgbClr val="898989"/>
                </a:solidFill>
                <a:latin typeface="Calibri" charset="0"/>
              </a:rPr>
              <a:t>information à traiter, la multiplicité des sources</a:t>
            </a:r>
          </a:p>
          <a:p>
            <a:pPr eaLnBrk="1" hangingPunct="1">
              <a:buFont typeface="Arial" charset="0"/>
              <a:buChar char="•"/>
            </a:pPr>
            <a:r>
              <a:rPr lang="fr-FR" sz="1800">
                <a:solidFill>
                  <a:srgbClr val="898989"/>
                </a:solidFill>
                <a:latin typeface="Calibri" charset="0"/>
              </a:rPr>
              <a:t>Le manque de travail personnel</a:t>
            </a:r>
          </a:p>
          <a:p>
            <a:pPr eaLnBrk="1" hangingPunct="1"/>
            <a:endParaRPr lang="fr-FR" sz="1800">
              <a:solidFill>
                <a:srgbClr val="898989"/>
              </a:solidFill>
              <a:latin typeface="Calibri" charset="0"/>
            </a:endParaRPr>
          </a:p>
          <a:p>
            <a:pPr eaLnBrk="1" hangingPunct="1"/>
            <a:r>
              <a:rPr lang="fr-FR" sz="1800">
                <a:solidFill>
                  <a:schemeClr val="tx1"/>
                </a:solidFill>
                <a:latin typeface="Calibri" charset="0"/>
              </a:rPr>
              <a:t>Des conséquences:</a:t>
            </a:r>
          </a:p>
          <a:p>
            <a:pPr eaLnBrk="1" hangingPunct="1">
              <a:buFont typeface="Arial" charset="0"/>
              <a:buChar char="•"/>
            </a:pPr>
            <a:r>
              <a:rPr lang="fr-FR" sz="1800">
                <a:solidFill>
                  <a:srgbClr val="898989"/>
                </a:solidFill>
                <a:latin typeface="Calibri" charset="0"/>
              </a:rPr>
              <a:t>Réintroduire des temps de réflexion personnelle, des temps de silence, annoncer les règles du jeu</a:t>
            </a:r>
          </a:p>
          <a:p>
            <a:pPr eaLnBrk="1" hangingPunct="1">
              <a:buFont typeface="Arial" charset="0"/>
              <a:buChar char="•"/>
            </a:pPr>
            <a:r>
              <a:rPr lang="fr-FR" sz="1800">
                <a:solidFill>
                  <a:srgbClr val="898989"/>
                </a:solidFill>
                <a:latin typeface="Calibri" charset="0"/>
              </a:rPr>
              <a:t>Passer du fonctionnement en groupe à celui d</a:t>
            </a:r>
            <a:r>
              <a:rPr lang="ja-JP" altLang="fr-FR" sz="1800">
                <a:solidFill>
                  <a:srgbClr val="898989"/>
                </a:solidFill>
                <a:latin typeface="Calibri" charset="0"/>
              </a:rPr>
              <a:t>’</a:t>
            </a:r>
            <a:r>
              <a:rPr lang="fr-FR" sz="1800">
                <a:solidFill>
                  <a:srgbClr val="898989"/>
                </a:solidFill>
                <a:latin typeface="Calibri" charset="0"/>
              </a:rPr>
              <a:t>équipe</a:t>
            </a:r>
          </a:p>
          <a:p>
            <a:pPr eaLnBrk="1" hangingPunct="1">
              <a:buFont typeface="Arial" charset="0"/>
              <a:buChar char="•"/>
            </a:pPr>
            <a:r>
              <a:rPr lang="fr-FR" sz="1800">
                <a:solidFill>
                  <a:srgbClr val="898989"/>
                </a:solidFill>
                <a:latin typeface="Calibri" charset="0"/>
              </a:rPr>
              <a:t>Travailler à la fois sur le temps court et le temps long</a:t>
            </a:r>
          </a:p>
          <a:p>
            <a:pPr eaLnBrk="1" hangingPunct="1">
              <a:buFontTx/>
              <a:buChar char="-"/>
            </a:pPr>
            <a:endParaRPr lang="fr-FR">
              <a:solidFill>
                <a:srgbClr val="898989"/>
              </a:solidFill>
              <a:latin typeface="Calibri" charset="0"/>
            </a:endParaRPr>
          </a:p>
        </p:txBody>
      </p:sp>
    </p:spTree>
    <p:extLst>
      <p:ext uri="{BB962C8B-B14F-4D97-AF65-F5344CB8AC3E}">
        <p14:creationId xmlns:p14="http://schemas.microsoft.com/office/powerpoint/2010/main" val="251514767"/>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nvPr>
        </p:nvSpPr>
        <p:spPr>
          <a:xfrm>
            <a:off x="1187450" y="620713"/>
            <a:ext cx="7772400" cy="576262"/>
          </a:xfrm>
        </p:spPr>
        <p:txBody>
          <a:bodyPr/>
          <a:lstStyle/>
          <a:p>
            <a:r>
              <a:rPr lang="fr-FR" sz="2000" cap="none">
                <a:solidFill>
                  <a:srgbClr val="000000"/>
                </a:solidFill>
                <a:latin typeface="Calibri" charset="0"/>
              </a:rPr>
              <a:t>L</a:t>
            </a:r>
            <a:r>
              <a:rPr lang="ja-JP" altLang="fr-FR" sz="2000" cap="none">
                <a:solidFill>
                  <a:srgbClr val="000000"/>
                </a:solidFill>
                <a:latin typeface="Calibri" charset="0"/>
              </a:rPr>
              <a:t>’</a:t>
            </a:r>
            <a:r>
              <a:rPr lang="fr-FR" sz="2000" cap="none">
                <a:solidFill>
                  <a:srgbClr val="000000"/>
                </a:solidFill>
                <a:latin typeface="Calibri" charset="0"/>
              </a:rPr>
              <a:t> ACCOMPAGNEMENT DES ÉLÈVES DANS LEURS APPRENTISSAGES</a:t>
            </a:r>
            <a:endParaRPr lang="fr-FR" sz="2000" cap="none">
              <a:latin typeface="Calibri" charset="0"/>
            </a:endParaRPr>
          </a:p>
        </p:txBody>
      </p:sp>
      <p:sp>
        <p:nvSpPr>
          <p:cNvPr id="3" name="Espace réservé du texte 2"/>
          <p:cNvSpPr>
            <a:spLocks noGrp="1"/>
          </p:cNvSpPr>
          <p:nvPr>
            <p:ph type="body" idx="1"/>
          </p:nvPr>
        </p:nvSpPr>
        <p:spPr/>
        <p:txBody>
          <a:bodyPr/>
          <a:lstStyle/>
          <a:p>
            <a:pPr eaLnBrk="1" hangingPunct="1"/>
            <a:r>
              <a:rPr lang="fr-FR">
                <a:solidFill>
                  <a:srgbClr val="898989"/>
                </a:solidFill>
                <a:latin typeface="Calibri" charset="0"/>
              </a:rPr>
              <a:t>Un focus sur l</a:t>
            </a:r>
            <a:r>
              <a:rPr lang="ja-JP" altLang="fr-FR">
                <a:solidFill>
                  <a:srgbClr val="898989"/>
                </a:solidFill>
                <a:latin typeface="Calibri" charset="0"/>
              </a:rPr>
              <a:t>’</a:t>
            </a:r>
            <a:r>
              <a:rPr lang="fr-FR">
                <a:solidFill>
                  <a:srgbClr val="898989"/>
                </a:solidFill>
                <a:latin typeface="Calibri" charset="0"/>
              </a:rPr>
              <a:t>évaluation</a:t>
            </a:r>
          </a:p>
          <a:p>
            <a:pPr eaLnBrk="1" hangingPunct="1">
              <a:buFontTx/>
              <a:buChar char="-"/>
            </a:pPr>
            <a:r>
              <a:rPr lang="fr-FR">
                <a:solidFill>
                  <a:srgbClr val="898989"/>
                </a:solidFill>
                <a:latin typeface="Calibri" charset="0"/>
              </a:rPr>
              <a:t>l</a:t>
            </a:r>
            <a:r>
              <a:rPr lang="ja-JP" altLang="fr-FR">
                <a:solidFill>
                  <a:srgbClr val="898989"/>
                </a:solidFill>
                <a:latin typeface="Calibri" charset="0"/>
              </a:rPr>
              <a:t>’</a:t>
            </a:r>
            <a:r>
              <a:rPr lang="fr-FR">
                <a:solidFill>
                  <a:srgbClr val="898989"/>
                </a:solidFill>
                <a:latin typeface="Calibri" charset="0"/>
              </a:rPr>
              <a:t>évaluation aujourd</a:t>
            </a:r>
            <a:r>
              <a:rPr lang="ja-JP" altLang="fr-FR">
                <a:solidFill>
                  <a:srgbClr val="898989"/>
                </a:solidFill>
                <a:latin typeface="Calibri" charset="0"/>
              </a:rPr>
              <a:t>’</a:t>
            </a:r>
            <a:r>
              <a:rPr lang="fr-FR">
                <a:solidFill>
                  <a:srgbClr val="898989"/>
                </a:solidFill>
                <a:latin typeface="Calibri" charset="0"/>
              </a:rPr>
              <a:t>hui: des objectifs par toujours bien identifiés</a:t>
            </a:r>
          </a:p>
          <a:p>
            <a:pPr eaLnBrk="1" hangingPunct="1">
              <a:buFontTx/>
              <a:buChar char="-"/>
            </a:pPr>
            <a:r>
              <a:rPr lang="fr-FR">
                <a:solidFill>
                  <a:srgbClr val="898989"/>
                </a:solidFill>
                <a:latin typeface="Calibri" charset="0"/>
              </a:rPr>
              <a:t>Très souvent une approche papier et une appréciation portée sur le seul résultat</a:t>
            </a:r>
          </a:p>
          <a:p>
            <a:pPr eaLnBrk="1" hangingPunct="1">
              <a:buFontTx/>
              <a:buChar char="-"/>
            </a:pPr>
            <a:r>
              <a:rPr lang="fr-FR">
                <a:solidFill>
                  <a:srgbClr val="898989"/>
                </a:solidFill>
                <a:latin typeface="Calibri" charset="0"/>
              </a:rPr>
              <a:t>Une évaluation pour tous au même moment sur les mêmes critères</a:t>
            </a:r>
          </a:p>
          <a:p>
            <a:pPr eaLnBrk="1" hangingPunct="1">
              <a:buFontTx/>
              <a:buChar char="-"/>
            </a:pPr>
            <a:r>
              <a:rPr lang="fr-FR">
                <a:solidFill>
                  <a:srgbClr val="898989"/>
                </a:solidFill>
                <a:latin typeface="Calibri" charset="0"/>
              </a:rPr>
              <a:t>Assez peut d</a:t>
            </a:r>
            <a:r>
              <a:rPr lang="ja-JP" altLang="fr-FR">
                <a:solidFill>
                  <a:srgbClr val="898989"/>
                </a:solidFill>
                <a:latin typeface="Calibri" charset="0"/>
              </a:rPr>
              <a:t>’</a:t>
            </a:r>
            <a:r>
              <a:rPr lang="fr-FR">
                <a:solidFill>
                  <a:srgbClr val="898989"/>
                </a:solidFill>
                <a:latin typeface="Calibri" charset="0"/>
              </a:rPr>
              <a:t>analyse du comportement ou du raisonnement</a:t>
            </a:r>
          </a:p>
          <a:p>
            <a:endParaRPr lang="fr-FR">
              <a:solidFill>
                <a:srgbClr val="898989"/>
              </a:solidFill>
              <a:latin typeface="Calibri" charset="0"/>
            </a:endParaRPr>
          </a:p>
        </p:txBody>
      </p:sp>
    </p:spTree>
    <p:extLst>
      <p:ext uri="{BB962C8B-B14F-4D97-AF65-F5344CB8AC3E}">
        <p14:creationId xmlns:p14="http://schemas.microsoft.com/office/powerpoint/2010/main" val="4014047924"/>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Ellipse 3"/>
          <p:cNvSpPr>
            <a:spLocks noChangeArrowheads="1"/>
          </p:cNvSpPr>
          <p:nvPr/>
        </p:nvSpPr>
        <p:spPr bwMode="auto">
          <a:xfrm>
            <a:off x="446088" y="2978150"/>
            <a:ext cx="1284287" cy="1231900"/>
          </a:xfrm>
          <a:prstGeom prst="ellipse">
            <a:avLst/>
          </a:prstGeom>
          <a:gradFill rotWithShape="1">
            <a:gsLst>
              <a:gs pos="0">
                <a:srgbClr val="3F80CD"/>
              </a:gs>
              <a:gs pos="100000">
                <a:srgbClr val="9BC1FF"/>
              </a:gs>
            </a:gsLst>
            <a:lin ang="16200000"/>
          </a:gradFill>
          <a:ln w="9525">
            <a:solidFill>
              <a:srgbClr val="4A7EBB"/>
            </a:solidFill>
            <a:round/>
            <a:headEnd/>
            <a:tailEnd/>
          </a:ln>
          <a:effectLst>
            <a:outerShdw blurRad="40000" dist="23000" dir="5400000" rotWithShape="0">
              <a:srgbClr val="000000">
                <a:alpha val="34999"/>
              </a:srgbClr>
            </a:outerShdw>
          </a:effectLst>
        </p:spPr>
        <p:txBody>
          <a:bodyPr anchor="ctr"/>
          <a:lstStyle/>
          <a:p>
            <a:pPr algn="ctr" defTabSz="457200" fontAlgn="auto">
              <a:spcBef>
                <a:spcPts val="0"/>
              </a:spcBef>
              <a:spcAft>
                <a:spcPts val="0"/>
              </a:spcAft>
              <a:defRPr/>
            </a:pPr>
            <a:r>
              <a:rPr lang="fr-FR" sz="1200" b="1" kern="0" dirty="0">
                <a:solidFill>
                  <a:prstClr val="white"/>
                </a:solidFill>
                <a:latin typeface="Calibri"/>
                <a:ea typeface="+mn-ea"/>
                <a:cs typeface="+mn-cs"/>
              </a:rPr>
              <a:t>Objectif de formation</a:t>
            </a:r>
          </a:p>
        </p:txBody>
      </p:sp>
      <p:sp>
        <p:nvSpPr>
          <p:cNvPr id="5" name="Rectangle à coins arrondis 4"/>
          <p:cNvSpPr>
            <a:spLocks noChangeArrowheads="1"/>
          </p:cNvSpPr>
          <p:nvPr/>
        </p:nvSpPr>
        <p:spPr bwMode="auto">
          <a:xfrm>
            <a:off x="2219325" y="2686050"/>
            <a:ext cx="2962275" cy="1812925"/>
          </a:xfrm>
          <a:prstGeom prst="roundRect">
            <a:avLst>
              <a:gd name="adj" fmla="val 16667"/>
            </a:avLst>
          </a:prstGeom>
          <a:gradFill rotWithShape="1">
            <a:gsLst>
              <a:gs pos="0">
                <a:srgbClr val="D1403C"/>
              </a:gs>
              <a:gs pos="100000">
                <a:srgbClr val="FF9A99"/>
              </a:gs>
            </a:gsLst>
            <a:lin ang="16200000"/>
          </a:gradFill>
          <a:ln w="9525">
            <a:solidFill>
              <a:srgbClr val="BE4B48"/>
            </a:solidFill>
            <a:round/>
            <a:headEnd/>
            <a:tailEnd/>
          </a:ln>
          <a:effectLst>
            <a:outerShdw blurRad="40000" dist="23000" dir="5400000" rotWithShape="0">
              <a:srgbClr val="000000">
                <a:alpha val="34999"/>
              </a:srgbClr>
            </a:outerShdw>
          </a:effectLst>
        </p:spPr>
        <p:txBody>
          <a:bodyPr anchor="ctr"/>
          <a:lstStyle/>
          <a:p>
            <a:pPr algn="ctr" defTabSz="457200" fontAlgn="auto">
              <a:spcBef>
                <a:spcPts val="0"/>
              </a:spcBef>
              <a:spcAft>
                <a:spcPts val="0"/>
              </a:spcAft>
              <a:defRPr/>
            </a:pPr>
            <a:endParaRPr lang="fr-FR" kern="0" dirty="0">
              <a:solidFill>
                <a:prstClr val="white"/>
              </a:solidFill>
              <a:latin typeface="Calibri"/>
              <a:ea typeface="+mn-ea"/>
              <a:cs typeface="+mn-cs"/>
            </a:endParaRPr>
          </a:p>
        </p:txBody>
      </p:sp>
      <p:sp>
        <p:nvSpPr>
          <p:cNvPr id="6" name="Ellipse 5"/>
          <p:cNvSpPr>
            <a:spLocks noChangeArrowheads="1"/>
          </p:cNvSpPr>
          <p:nvPr/>
        </p:nvSpPr>
        <p:spPr bwMode="auto">
          <a:xfrm>
            <a:off x="5678488" y="2978150"/>
            <a:ext cx="1804987" cy="1231900"/>
          </a:xfrm>
          <a:prstGeom prst="ellipse">
            <a:avLst/>
          </a:prstGeom>
          <a:gradFill rotWithShape="1">
            <a:gsLst>
              <a:gs pos="0">
                <a:srgbClr val="3F80CD"/>
              </a:gs>
              <a:gs pos="100000">
                <a:srgbClr val="9BC1FF"/>
              </a:gs>
            </a:gsLst>
            <a:lin ang="16200000"/>
          </a:gradFill>
          <a:ln w="9525">
            <a:solidFill>
              <a:srgbClr val="4A7EBB"/>
            </a:solidFill>
            <a:round/>
            <a:headEnd/>
            <a:tailEnd/>
          </a:ln>
          <a:effectLst>
            <a:outerShdw blurRad="40000" dist="23000" dir="5400000" rotWithShape="0">
              <a:srgbClr val="000000">
                <a:alpha val="34999"/>
              </a:srgbClr>
            </a:outerShdw>
          </a:effectLst>
        </p:spPr>
        <p:txBody>
          <a:bodyPr anchor="ctr"/>
          <a:lstStyle/>
          <a:p>
            <a:pPr algn="ctr" defTabSz="457200" fontAlgn="auto">
              <a:spcBef>
                <a:spcPts val="0"/>
              </a:spcBef>
              <a:spcAft>
                <a:spcPts val="0"/>
              </a:spcAft>
              <a:defRPr/>
            </a:pPr>
            <a:r>
              <a:rPr lang="fr-FR" sz="1400" b="1" kern="0" dirty="0">
                <a:solidFill>
                  <a:prstClr val="white"/>
                </a:solidFill>
                <a:latin typeface="Calibri"/>
                <a:ea typeface="+mn-ea"/>
                <a:cs typeface="+mn-cs"/>
              </a:rPr>
              <a:t>Structuration des connaissances</a:t>
            </a:r>
          </a:p>
        </p:txBody>
      </p:sp>
      <p:cxnSp>
        <p:nvCxnSpPr>
          <p:cNvPr id="7" name="Connecteur en angle 6"/>
          <p:cNvCxnSpPr>
            <a:cxnSpLocks noChangeShapeType="1"/>
            <a:stCxn id="9" idx="1"/>
            <a:endCxn id="21" idx="1"/>
          </p:cNvCxnSpPr>
          <p:nvPr/>
        </p:nvCxnSpPr>
        <p:spPr bwMode="auto">
          <a:xfrm rot="10800000">
            <a:off x="2219325" y="4125913"/>
            <a:ext cx="358775" cy="673100"/>
          </a:xfrm>
          <a:prstGeom prst="bentConnector3">
            <a:avLst>
              <a:gd name="adj1" fmla="val 188458"/>
            </a:avLst>
          </a:prstGeom>
          <a:noFill/>
          <a:ln w="9525">
            <a:solidFill>
              <a:srgbClr val="953735"/>
            </a:solidFill>
            <a:miter lim="800000"/>
            <a:headEnd/>
            <a:tailEnd type="triangle" w="lg" len="lg"/>
          </a:ln>
          <a:effectLst>
            <a:outerShdw blurRad="40000" dist="20000" dir="5400000" rotWithShape="0">
              <a:srgbClr val="000000">
                <a:alpha val="37999"/>
              </a:srgbClr>
            </a:outerShdw>
          </a:effectLst>
          <a:extLst>
            <a:ext uri="{909E8E84-426E-40dd-AFC4-6F175D3DCCD1}">
              <a14:hiddenFill xmlns="" xmlns:a14="http://schemas.microsoft.com/office/drawing/2010/main">
                <a:noFill/>
              </a14:hiddenFill>
            </a:ext>
          </a:extLst>
        </p:spPr>
      </p:cxnSp>
      <p:cxnSp>
        <p:nvCxnSpPr>
          <p:cNvPr id="8" name="Connecteur en angle 7"/>
          <p:cNvCxnSpPr>
            <a:cxnSpLocks noChangeShapeType="1"/>
            <a:stCxn id="21" idx="3"/>
            <a:endCxn id="9" idx="3"/>
          </p:cNvCxnSpPr>
          <p:nvPr/>
        </p:nvCxnSpPr>
        <p:spPr bwMode="auto">
          <a:xfrm flipH="1">
            <a:off x="4914900" y="4125913"/>
            <a:ext cx="266700" cy="673100"/>
          </a:xfrm>
          <a:prstGeom prst="bentConnector3">
            <a:avLst>
              <a:gd name="adj1" fmla="val -85486"/>
            </a:avLst>
          </a:prstGeom>
          <a:noFill/>
          <a:ln w="9525">
            <a:solidFill>
              <a:srgbClr val="953735"/>
            </a:solidFill>
            <a:miter lim="800000"/>
            <a:headEnd/>
            <a:tailEnd type="triangle" w="lg" len="lg"/>
          </a:ln>
          <a:effectLst>
            <a:outerShdw blurRad="40000" dist="20000" dir="5400000" rotWithShape="0">
              <a:srgbClr val="000000">
                <a:alpha val="37999"/>
              </a:srgbClr>
            </a:outerShdw>
          </a:effectLst>
          <a:extLst>
            <a:ext uri="{909E8E84-426E-40dd-AFC4-6F175D3DCCD1}">
              <a14:hiddenFill xmlns="" xmlns:a14="http://schemas.microsoft.com/office/drawing/2010/main">
                <a:noFill/>
              </a14:hiddenFill>
            </a:ext>
          </a:extLst>
        </p:spPr>
      </p:cxnSp>
      <p:sp>
        <p:nvSpPr>
          <p:cNvPr id="9" name="ZoneTexte 8"/>
          <p:cNvSpPr txBox="1"/>
          <p:nvPr/>
        </p:nvSpPr>
        <p:spPr>
          <a:xfrm>
            <a:off x="2578100" y="4614863"/>
            <a:ext cx="2336800" cy="368300"/>
          </a:xfrm>
          <a:prstGeom prst="rect">
            <a:avLst/>
          </a:prstGeom>
          <a:noFill/>
          <a:ln>
            <a:solidFill>
              <a:srgbClr val="FF0000"/>
            </a:solidFill>
          </a:ln>
        </p:spPr>
        <p:txBody>
          <a:bodyPr>
            <a:spAutoFit/>
          </a:bodyPr>
          <a:lstStyle/>
          <a:p>
            <a:pPr algn="ctr" defTabSz="457200" fontAlgn="auto">
              <a:spcBef>
                <a:spcPts val="0"/>
              </a:spcBef>
              <a:spcAft>
                <a:spcPts val="0"/>
              </a:spcAft>
              <a:defRPr/>
            </a:pPr>
            <a:r>
              <a:rPr lang="fr-FR" i="1" kern="0" dirty="0">
                <a:solidFill>
                  <a:srgbClr val="C0504D"/>
                </a:solidFill>
                <a:latin typeface="+mn-lt"/>
                <a:ea typeface="+mn-ea"/>
                <a:cs typeface="+mn-cs"/>
              </a:rPr>
              <a:t>Evaluations formatives</a:t>
            </a:r>
          </a:p>
        </p:txBody>
      </p:sp>
      <p:sp>
        <p:nvSpPr>
          <p:cNvPr id="10" name="Losange 9"/>
          <p:cNvSpPr>
            <a:spLocks noChangeArrowheads="1"/>
          </p:cNvSpPr>
          <p:nvPr/>
        </p:nvSpPr>
        <p:spPr bwMode="auto">
          <a:xfrm>
            <a:off x="7923213" y="3295650"/>
            <a:ext cx="615950" cy="609600"/>
          </a:xfrm>
          <a:prstGeom prst="diamond">
            <a:avLst/>
          </a:prstGeom>
          <a:gradFill rotWithShape="1">
            <a:gsLst>
              <a:gs pos="0">
                <a:srgbClr val="3F80CD"/>
              </a:gs>
              <a:gs pos="100000">
                <a:srgbClr val="9BC1FF"/>
              </a:gs>
            </a:gsLst>
            <a:lin ang="16200000"/>
          </a:gradFill>
          <a:ln w="9525">
            <a:solidFill>
              <a:srgbClr val="4A7EBB"/>
            </a:solidFill>
            <a:miter lim="800000"/>
            <a:headEnd/>
            <a:tailEnd/>
          </a:ln>
          <a:effectLst>
            <a:outerShdw blurRad="40000" dist="23000" dir="5400000" rotWithShape="0">
              <a:srgbClr val="000000">
                <a:alpha val="34999"/>
              </a:srgbClr>
            </a:outerShdw>
          </a:effectLst>
        </p:spPr>
        <p:txBody>
          <a:bodyPr anchor="ctr"/>
          <a:lstStyle/>
          <a:p>
            <a:pPr algn="ctr" defTabSz="457200" fontAlgn="auto">
              <a:spcBef>
                <a:spcPts val="0"/>
              </a:spcBef>
              <a:spcAft>
                <a:spcPts val="0"/>
              </a:spcAft>
              <a:defRPr/>
            </a:pPr>
            <a:endParaRPr lang="fr-FR" kern="0" dirty="0">
              <a:solidFill>
                <a:prstClr val="white"/>
              </a:solidFill>
              <a:latin typeface="Calibri"/>
              <a:ea typeface="+mn-ea"/>
              <a:cs typeface="+mn-cs"/>
            </a:endParaRPr>
          </a:p>
        </p:txBody>
      </p:sp>
      <p:cxnSp>
        <p:nvCxnSpPr>
          <p:cNvPr id="11" name="Connecteur en angle 10"/>
          <p:cNvCxnSpPr>
            <a:cxnSpLocks noChangeShapeType="1"/>
            <a:stCxn id="10" idx="2"/>
            <a:endCxn id="13" idx="3"/>
          </p:cNvCxnSpPr>
          <p:nvPr/>
        </p:nvCxnSpPr>
        <p:spPr bwMode="auto">
          <a:xfrm rot="5400000">
            <a:off x="5978525" y="3108325"/>
            <a:ext cx="1455738" cy="3049588"/>
          </a:xfrm>
          <a:prstGeom prst="bentConnector2">
            <a:avLst/>
          </a:prstGeom>
          <a:noFill/>
          <a:ln w="9525">
            <a:solidFill>
              <a:srgbClr val="953735"/>
            </a:solidFill>
            <a:miter lim="800000"/>
            <a:headEnd/>
            <a:tailEnd type="triangle" w="lg" len="lg"/>
          </a:ln>
          <a:effectLst>
            <a:outerShdw blurRad="40000" dist="20000" dir="5400000" rotWithShape="0">
              <a:srgbClr val="000000">
                <a:alpha val="37999"/>
              </a:srgbClr>
            </a:outerShdw>
          </a:effectLst>
          <a:extLst>
            <a:ext uri="{909E8E84-426E-40dd-AFC4-6F175D3DCCD1}">
              <a14:hiddenFill xmlns="" xmlns:a14="http://schemas.microsoft.com/office/drawing/2010/main">
                <a:noFill/>
              </a14:hiddenFill>
            </a:ext>
          </a:extLst>
        </p:spPr>
      </p:cxnSp>
      <p:cxnSp>
        <p:nvCxnSpPr>
          <p:cNvPr id="12" name="Connecteur en angle 11"/>
          <p:cNvCxnSpPr>
            <a:cxnSpLocks noChangeShapeType="1"/>
            <a:stCxn id="13" idx="1"/>
            <a:endCxn id="4" idx="4"/>
          </p:cNvCxnSpPr>
          <p:nvPr/>
        </p:nvCxnSpPr>
        <p:spPr bwMode="auto">
          <a:xfrm rot="10800000">
            <a:off x="1087438" y="4210050"/>
            <a:ext cx="1131887" cy="1150938"/>
          </a:xfrm>
          <a:prstGeom prst="bentConnector2">
            <a:avLst/>
          </a:prstGeom>
          <a:noFill/>
          <a:ln w="9525">
            <a:solidFill>
              <a:srgbClr val="953735"/>
            </a:solidFill>
            <a:miter lim="800000"/>
            <a:headEnd/>
            <a:tailEnd type="triangle" w="lg" len="lg"/>
          </a:ln>
          <a:effectLst>
            <a:outerShdw blurRad="40000" dist="20000" dir="5400000" rotWithShape="0">
              <a:srgbClr val="000000">
                <a:alpha val="37999"/>
              </a:srgbClr>
            </a:outerShdw>
          </a:effectLst>
          <a:extLst>
            <a:ext uri="{909E8E84-426E-40dd-AFC4-6F175D3DCCD1}">
              <a14:hiddenFill xmlns="" xmlns:a14="http://schemas.microsoft.com/office/drawing/2010/main">
                <a:noFill/>
              </a14:hiddenFill>
            </a:ext>
          </a:extLst>
        </p:spPr>
      </p:cxnSp>
      <p:sp>
        <p:nvSpPr>
          <p:cNvPr id="13" name="ZoneTexte 12"/>
          <p:cNvSpPr txBox="1"/>
          <p:nvPr/>
        </p:nvSpPr>
        <p:spPr>
          <a:xfrm>
            <a:off x="2219325" y="5175250"/>
            <a:ext cx="2962275" cy="369888"/>
          </a:xfrm>
          <a:prstGeom prst="rect">
            <a:avLst/>
          </a:prstGeom>
          <a:noFill/>
          <a:ln>
            <a:solidFill>
              <a:srgbClr val="FF0000"/>
            </a:solidFill>
          </a:ln>
        </p:spPr>
        <p:txBody>
          <a:bodyPr>
            <a:spAutoFit/>
          </a:bodyPr>
          <a:lstStyle/>
          <a:p>
            <a:pPr algn="ctr" defTabSz="457200" fontAlgn="auto">
              <a:spcBef>
                <a:spcPts val="0"/>
              </a:spcBef>
              <a:spcAft>
                <a:spcPts val="0"/>
              </a:spcAft>
              <a:defRPr/>
            </a:pPr>
            <a:r>
              <a:rPr lang="fr-FR" i="1" kern="0" dirty="0">
                <a:solidFill>
                  <a:srgbClr val="C0504D"/>
                </a:solidFill>
                <a:latin typeface="+mn-lt"/>
                <a:ea typeface="+mn-ea"/>
                <a:cs typeface="+mn-cs"/>
              </a:rPr>
              <a:t>Evaluations sommatives</a:t>
            </a:r>
          </a:p>
        </p:txBody>
      </p:sp>
      <p:cxnSp>
        <p:nvCxnSpPr>
          <p:cNvPr id="14" name="Connecteur droit avec flèche 13"/>
          <p:cNvCxnSpPr>
            <a:cxnSpLocks noChangeShapeType="1"/>
            <a:stCxn id="4" idx="6"/>
            <a:endCxn id="5" idx="1"/>
          </p:cNvCxnSpPr>
          <p:nvPr/>
        </p:nvCxnSpPr>
        <p:spPr bwMode="auto">
          <a:xfrm flipV="1">
            <a:off x="1730375" y="3592513"/>
            <a:ext cx="488950" cy="1587"/>
          </a:xfrm>
          <a:prstGeom prst="straightConnector1">
            <a:avLst/>
          </a:prstGeom>
          <a:noFill/>
          <a:ln w="25400">
            <a:solidFill>
              <a:srgbClr val="000000"/>
            </a:solidFill>
            <a:round/>
            <a:headEnd/>
            <a:tailEnd type="triangle" w="lg" len="lg"/>
          </a:ln>
          <a:effectLst>
            <a:outerShdw blurRad="40000" dist="20000" dir="5400000" rotWithShape="0">
              <a:srgbClr val="000000">
                <a:alpha val="37999"/>
              </a:srgbClr>
            </a:outerShdw>
          </a:effectLst>
          <a:extLst>
            <a:ext uri="{909E8E84-426E-40dd-AFC4-6F175D3DCCD1}">
              <a14:hiddenFill xmlns="" xmlns:a14="http://schemas.microsoft.com/office/drawing/2010/main">
                <a:noFill/>
              </a14:hiddenFill>
            </a:ext>
          </a:extLst>
        </p:spPr>
      </p:cxnSp>
      <p:cxnSp>
        <p:nvCxnSpPr>
          <p:cNvPr id="15" name="Connecteur droit avec flèche 14"/>
          <p:cNvCxnSpPr>
            <a:cxnSpLocks noChangeShapeType="1"/>
            <a:stCxn id="5" idx="3"/>
            <a:endCxn id="6" idx="2"/>
          </p:cNvCxnSpPr>
          <p:nvPr/>
        </p:nvCxnSpPr>
        <p:spPr bwMode="auto">
          <a:xfrm>
            <a:off x="5181600" y="3592513"/>
            <a:ext cx="496888" cy="1587"/>
          </a:xfrm>
          <a:prstGeom prst="straightConnector1">
            <a:avLst/>
          </a:prstGeom>
          <a:noFill/>
          <a:ln w="25400">
            <a:solidFill>
              <a:srgbClr val="000000"/>
            </a:solidFill>
            <a:round/>
            <a:headEnd/>
            <a:tailEnd type="triangle" w="lg" len="lg"/>
          </a:ln>
          <a:effectLst>
            <a:outerShdw blurRad="40000" dist="20000" dir="5400000" rotWithShape="0">
              <a:srgbClr val="000000">
                <a:alpha val="37999"/>
              </a:srgbClr>
            </a:outerShdw>
          </a:effectLst>
          <a:extLst>
            <a:ext uri="{909E8E84-426E-40dd-AFC4-6F175D3DCCD1}">
              <a14:hiddenFill xmlns="" xmlns:a14="http://schemas.microsoft.com/office/drawing/2010/main">
                <a:noFill/>
              </a14:hiddenFill>
            </a:ext>
          </a:extLst>
        </p:spPr>
      </p:cxnSp>
      <p:cxnSp>
        <p:nvCxnSpPr>
          <p:cNvPr id="16" name="Connecteur droit avec flèche 15"/>
          <p:cNvCxnSpPr>
            <a:cxnSpLocks noChangeShapeType="1"/>
            <a:stCxn id="6" idx="6"/>
            <a:endCxn id="10" idx="1"/>
          </p:cNvCxnSpPr>
          <p:nvPr/>
        </p:nvCxnSpPr>
        <p:spPr bwMode="auto">
          <a:xfrm>
            <a:off x="7483475" y="3594100"/>
            <a:ext cx="439738" cy="6350"/>
          </a:xfrm>
          <a:prstGeom prst="straightConnector1">
            <a:avLst/>
          </a:prstGeom>
          <a:noFill/>
          <a:ln w="25400">
            <a:solidFill>
              <a:srgbClr val="000000"/>
            </a:solidFill>
            <a:round/>
            <a:headEnd/>
            <a:tailEnd type="triangle" w="lg" len="lg"/>
          </a:ln>
          <a:effectLst>
            <a:outerShdw blurRad="40000" dist="20000" dir="5400000" rotWithShape="0">
              <a:srgbClr val="000000">
                <a:alpha val="37999"/>
              </a:srgbClr>
            </a:outerShdw>
          </a:effectLst>
          <a:extLst>
            <a:ext uri="{909E8E84-426E-40dd-AFC4-6F175D3DCCD1}">
              <a14:hiddenFill xmlns="" xmlns:a14="http://schemas.microsoft.com/office/drawing/2010/main">
                <a:noFill/>
              </a14:hiddenFill>
            </a:ext>
          </a:extLst>
        </p:spPr>
      </p:cxnSp>
      <p:cxnSp>
        <p:nvCxnSpPr>
          <p:cNvPr id="17" name="Connecteur droit avec flèche 16"/>
          <p:cNvCxnSpPr>
            <a:cxnSpLocks noChangeShapeType="1"/>
            <a:stCxn id="10" idx="3"/>
          </p:cNvCxnSpPr>
          <p:nvPr/>
        </p:nvCxnSpPr>
        <p:spPr bwMode="auto">
          <a:xfrm>
            <a:off x="8539163" y="3600450"/>
            <a:ext cx="307975" cy="0"/>
          </a:xfrm>
          <a:prstGeom prst="straightConnector1">
            <a:avLst/>
          </a:prstGeom>
          <a:noFill/>
          <a:ln w="25400">
            <a:solidFill>
              <a:srgbClr val="008000"/>
            </a:solidFill>
            <a:round/>
            <a:headEnd/>
            <a:tailEnd type="triangle" w="lg" len="lg"/>
          </a:ln>
          <a:effectLst>
            <a:outerShdw blurRad="40000" dist="20000" dir="5400000" rotWithShape="0">
              <a:srgbClr val="000000">
                <a:alpha val="37999"/>
              </a:srgbClr>
            </a:outerShdw>
          </a:effectLst>
          <a:extLst>
            <a:ext uri="{909E8E84-426E-40dd-AFC4-6F175D3DCCD1}">
              <a14:hiddenFill xmlns="" xmlns:a14="http://schemas.microsoft.com/office/drawing/2010/main">
                <a:noFill/>
              </a14:hiddenFill>
            </a:ext>
          </a:extLst>
        </p:spPr>
      </p:cxnSp>
      <p:cxnSp>
        <p:nvCxnSpPr>
          <p:cNvPr id="18" name="Connecteur en angle 17"/>
          <p:cNvCxnSpPr>
            <a:cxnSpLocks noChangeShapeType="1"/>
            <a:endCxn id="9" idx="3"/>
          </p:cNvCxnSpPr>
          <p:nvPr/>
        </p:nvCxnSpPr>
        <p:spPr bwMode="auto">
          <a:xfrm rot="10800000" flipV="1">
            <a:off x="4914900" y="4191000"/>
            <a:ext cx="1666875" cy="608013"/>
          </a:xfrm>
          <a:prstGeom prst="bentConnector3">
            <a:avLst>
              <a:gd name="adj1" fmla="val -1060"/>
            </a:avLst>
          </a:prstGeom>
          <a:noFill/>
          <a:ln w="9525">
            <a:solidFill>
              <a:srgbClr val="953735"/>
            </a:solidFill>
            <a:miter lim="800000"/>
            <a:headEnd/>
            <a:tailEnd type="triangle" w="lg" len="lg"/>
          </a:ln>
          <a:effectLst>
            <a:outerShdw blurRad="40000" dist="20000" dir="5400000" rotWithShape="0">
              <a:srgbClr val="000000">
                <a:alpha val="37999"/>
              </a:srgbClr>
            </a:outerShdw>
          </a:effectLst>
          <a:extLst>
            <a:ext uri="{909E8E84-426E-40dd-AFC4-6F175D3DCCD1}">
              <a14:hiddenFill xmlns="" xmlns:a14="http://schemas.microsoft.com/office/drawing/2010/main">
                <a:noFill/>
              </a14:hiddenFill>
            </a:ext>
          </a:extLst>
        </p:spPr>
      </p:cxnSp>
      <p:sp>
        <p:nvSpPr>
          <p:cNvPr id="19" name="ZoneTexte 18"/>
          <p:cNvSpPr txBox="1"/>
          <p:nvPr/>
        </p:nvSpPr>
        <p:spPr>
          <a:xfrm>
            <a:off x="2378075" y="2727325"/>
            <a:ext cx="2066925" cy="1754188"/>
          </a:xfrm>
          <a:prstGeom prst="rect">
            <a:avLst/>
          </a:prstGeom>
          <a:noFill/>
        </p:spPr>
        <p:txBody>
          <a:bodyPr>
            <a:spAutoFit/>
          </a:bodyPr>
          <a:lstStyle>
            <a:lvl1pPr defTabSz="457200" eaLnBrk="0" hangingPunct="0">
              <a:defRPr>
                <a:solidFill>
                  <a:schemeClr val="tx1"/>
                </a:solidFill>
                <a:latin typeface="Calibri" charset="0"/>
                <a:ea typeface="ＭＳ Ｐゴシック" charset="0"/>
                <a:cs typeface="Arial" charset="0"/>
              </a:defRPr>
            </a:lvl1pPr>
            <a:lvl2pPr marL="742950" indent="-285750" defTabSz="457200" eaLnBrk="0" hangingPunct="0">
              <a:defRPr>
                <a:solidFill>
                  <a:schemeClr val="tx1"/>
                </a:solidFill>
                <a:latin typeface="Calibri" charset="0"/>
                <a:ea typeface="Arial" charset="0"/>
                <a:cs typeface="Arial" charset="0"/>
              </a:defRPr>
            </a:lvl2pPr>
            <a:lvl3pPr marL="1143000" indent="-228600" defTabSz="457200" eaLnBrk="0" hangingPunct="0">
              <a:defRPr>
                <a:solidFill>
                  <a:schemeClr val="tx1"/>
                </a:solidFill>
                <a:latin typeface="Calibri" charset="0"/>
                <a:ea typeface="Arial" charset="0"/>
                <a:cs typeface="Arial" charset="0"/>
              </a:defRPr>
            </a:lvl3pPr>
            <a:lvl4pPr marL="1600200" indent="-228600" defTabSz="457200" eaLnBrk="0" hangingPunct="0">
              <a:defRPr>
                <a:solidFill>
                  <a:schemeClr val="tx1"/>
                </a:solidFill>
                <a:latin typeface="Calibri" charset="0"/>
                <a:ea typeface="Arial" charset="0"/>
                <a:cs typeface="Arial" charset="0"/>
              </a:defRPr>
            </a:lvl4pPr>
            <a:lvl5pPr marL="2057400" indent="-228600" defTabSz="457200" eaLnBrk="0" hangingPunct="0">
              <a:defRPr>
                <a:solidFill>
                  <a:schemeClr val="tx1"/>
                </a:solidFill>
                <a:latin typeface="Calibri" charset="0"/>
                <a:ea typeface="Arial" charset="0"/>
                <a:cs typeface="Arial" charset="0"/>
              </a:defRPr>
            </a:lvl5pPr>
            <a:lvl6pPr marL="2514600" indent="-228600" eaLnBrk="0" fontAlgn="base" hangingPunct="0">
              <a:spcBef>
                <a:spcPct val="0"/>
              </a:spcBef>
              <a:spcAft>
                <a:spcPct val="0"/>
              </a:spcAft>
              <a:defRPr>
                <a:solidFill>
                  <a:schemeClr val="tx1"/>
                </a:solidFill>
                <a:latin typeface="Calibri" charset="0"/>
                <a:ea typeface="Arial" charset="0"/>
                <a:cs typeface="Arial" charset="0"/>
              </a:defRPr>
            </a:lvl6pPr>
            <a:lvl7pPr marL="2971800" indent="-228600" eaLnBrk="0" fontAlgn="base" hangingPunct="0">
              <a:spcBef>
                <a:spcPct val="0"/>
              </a:spcBef>
              <a:spcAft>
                <a:spcPct val="0"/>
              </a:spcAft>
              <a:defRPr>
                <a:solidFill>
                  <a:schemeClr val="tx1"/>
                </a:solidFill>
                <a:latin typeface="Calibri" charset="0"/>
                <a:ea typeface="Arial" charset="0"/>
                <a:cs typeface="Arial" charset="0"/>
              </a:defRPr>
            </a:lvl7pPr>
            <a:lvl8pPr marL="3429000" indent="-228600" eaLnBrk="0" fontAlgn="base" hangingPunct="0">
              <a:spcBef>
                <a:spcPct val="0"/>
              </a:spcBef>
              <a:spcAft>
                <a:spcPct val="0"/>
              </a:spcAft>
              <a:defRPr>
                <a:solidFill>
                  <a:schemeClr val="tx1"/>
                </a:solidFill>
                <a:latin typeface="Calibri" charset="0"/>
                <a:ea typeface="Arial" charset="0"/>
                <a:cs typeface="Arial" charset="0"/>
              </a:defRPr>
            </a:lvl8pPr>
            <a:lvl9pPr marL="3886200" indent="-228600" eaLnBrk="0" fontAlgn="base" hangingPunct="0">
              <a:spcBef>
                <a:spcPct val="0"/>
              </a:spcBef>
              <a:spcAft>
                <a:spcPct val="0"/>
              </a:spcAft>
              <a:defRPr>
                <a:solidFill>
                  <a:schemeClr val="tx1"/>
                </a:solidFill>
                <a:latin typeface="Calibri" charset="0"/>
                <a:ea typeface="Arial" charset="0"/>
                <a:cs typeface="Arial" charset="0"/>
              </a:defRPr>
            </a:lvl9pPr>
          </a:lstStyle>
          <a:p>
            <a:pPr eaLnBrk="1" hangingPunct="1"/>
            <a:r>
              <a:rPr lang="fr-FR" b="1">
                <a:solidFill>
                  <a:srgbClr val="000000"/>
                </a:solidFill>
              </a:rPr>
              <a:t>Situation de formation </a:t>
            </a:r>
            <a:r>
              <a:rPr lang="fr-FR">
                <a:solidFill>
                  <a:srgbClr val="000000"/>
                </a:solidFill>
              </a:rPr>
              <a:t>:</a:t>
            </a:r>
          </a:p>
          <a:p>
            <a:pPr eaLnBrk="1" hangingPunct="1">
              <a:buFont typeface="Arial" charset="0"/>
              <a:buChar char="•"/>
            </a:pPr>
            <a:r>
              <a:rPr lang="fr-FR">
                <a:solidFill>
                  <a:srgbClr val="000000"/>
                </a:solidFill>
              </a:rPr>
              <a:t>Etude de dossier</a:t>
            </a:r>
          </a:p>
          <a:p>
            <a:pPr eaLnBrk="1" hangingPunct="1">
              <a:buFont typeface="Arial" charset="0"/>
              <a:buChar char="•"/>
            </a:pPr>
            <a:r>
              <a:rPr lang="fr-FR">
                <a:solidFill>
                  <a:srgbClr val="000000"/>
                </a:solidFill>
              </a:rPr>
              <a:t>Activité pratique</a:t>
            </a:r>
          </a:p>
          <a:p>
            <a:pPr eaLnBrk="1" hangingPunct="1">
              <a:buFont typeface="Arial" charset="0"/>
              <a:buChar char="•"/>
            </a:pPr>
            <a:r>
              <a:rPr lang="fr-FR">
                <a:solidFill>
                  <a:srgbClr val="000000"/>
                </a:solidFill>
              </a:rPr>
              <a:t>Projet</a:t>
            </a:r>
          </a:p>
          <a:p>
            <a:pPr eaLnBrk="1" hangingPunct="1"/>
            <a:endParaRPr lang="fr-FR">
              <a:solidFill>
                <a:srgbClr val="000000"/>
              </a:solidFill>
            </a:endParaRPr>
          </a:p>
        </p:txBody>
      </p:sp>
      <p:sp>
        <p:nvSpPr>
          <p:cNvPr id="20" name="ZoneTexte 19"/>
          <p:cNvSpPr txBox="1"/>
          <p:nvPr/>
        </p:nvSpPr>
        <p:spPr>
          <a:xfrm rot="16200000">
            <a:off x="3821112" y="3276601"/>
            <a:ext cx="2068513" cy="646112"/>
          </a:xfrm>
          <a:prstGeom prst="rect">
            <a:avLst/>
          </a:prstGeom>
          <a:noFill/>
        </p:spPr>
        <p:txBody>
          <a:bodyPr>
            <a:spAutoFit/>
          </a:bodyPr>
          <a:lstStyle/>
          <a:p>
            <a:pPr algn="ctr" defTabSz="457200" fontAlgn="auto">
              <a:spcBef>
                <a:spcPts val="0"/>
              </a:spcBef>
              <a:spcAft>
                <a:spcPts val="0"/>
              </a:spcAft>
              <a:defRPr/>
            </a:pPr>
            <a:r>
              <a:rPr lang="fr-FR" b="1" kern="0" dirty="0">
                <a:solidFill>
                  <a:prstClr val="white"/>
                </a:solidFill>
                <a:latin typeface="+mn-lt"/>
                <a:ea typeface="+mn-ea"/>
                <a:cs typeface="+mn-cs"/>
              </a:rPr>
              <a:t>Formalisation de connaissances</a:t>
            </a:r>
            <a:endParaRPr lang="fr-FR" kern="0" dirty="0">
              <a:solidFill>
                <a:prstClr val="white"/>
              </a:solidFill>
              <a:latin typeface="+mn-lt"/>
              <a:ea typeface="+mn-ea"/>
              <a:cs typeface="+mn-cs"/>
            </a:endParaRPr>
          </a:p>
        </p:txBody>
      </p:sp>
      <p:sp>
        <p:nvSpPr>
          <p:cNvPr id="21" name="Rectangle 20"/>
          <p:cNvSpPr>
            <a:spLocks noChangeArrowheads="1"/>
          </p:cNvSpPr>
          <p:nvPr/>
        </p:nvSpPr>
        <p:spPr bwMode="auto">
          <a:xfrm>
            <a:off x="2219325" y="3905250"/>
            <a:ext cx="2962275" cy="442913"/>
          </a:xfrm>
          <a:prstGeom prst="rect">
            <a:avLst/>
          </a:prstGeom>
          <a:noFill/>
          <a:ln>
            <a:noFill/>
          </a:ln>
          <a:effectLst>
            <a:outerShdw blurRad="40000" dist="23000" dir="5400000" rotWithShape="0">
              <a:srgbClr val="000000">
                <a:alpha val="34999"/>
              </a:srgb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nchor="ctr"/>
          <a:lstStyle/>
          <a:p>
            <a:pPr algn="ctr" defTabSz="457200" fontAlgn="auto">
              <a:spcBef>
                <a:spcPts val="0"/>
              </a:spcBef>
              <a:spcAft>
                <a:spcPts val="0"/>
              </a:spcAft>
              <a:defRPr/>
            </a:pPr>
            <a:endParaRPr lang="fr-FR" kern="0" dirty="0">
              <a:solidFill>
                <a:prstClr val="white"/>
              </a:solidFill>
              <a:latin typeface="Calibri"/>
              <a:ea typeface="+mn-ea"/>
              <a:cs typeface="+mn-cs"/>
            </a:endParaRPr>
          </a:p>
        </p:txBody>
      </p:sp>
      <p:sp>
        <p:nvSpPr>
          <p:cNvPr id="68628" name="ZoneTexte 21"/>
          <p:cNvSpPr txBox="1">
            <a:spLocks noChangeArrowheads="1"/>
          </p:cNvSpPr>
          <p:nvPr/>
        </p:nvSpPr>
        <p:spPr bwMode="auto">
          <a:xfrm>
            <a:off x="1331913" y="981075"/>
            <a:ext cx="6769100" cy="4000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3200">
                <a:solidFill>
                  <a:schemeClr val="tx1"/>
                </a:solidFill>
                <a:latin typeface="Calibri" charset="0"/>
                <a:ea typeface="ＭＳ Ｐゴシック" charset="0"/>
                <a:cs typeface="ＭＳ Ｐゴシック" charset="0"/>
              </a:defRPr>
            </a:lvl1pPr>
            <a:lvl2pPr>
              <a:defRPr sz="2800">
                <a:solidFill>
                  <a:schemeClr val="tx1"/>
                </a:solidFill>
                <a:latin typeface="Calibri" charset="0"/>
                <a:ea typeface="ＭＳ Ｐゴシック" charset="0"/>
              </a:defRPr>
            </a:lvl2pPr>
            <a:lvl3pPr>
              <a:defRPr sz="2400">
                <a:solidFill>
                  <a:schemeClr val="tx1"/>
                </a:solidFill>
                <a:latin typeface="Calibri" charset="0"/>
                <a:ea typeface="ＭＳ Ｐゴシック" charset="0"/>
              </a:defRPr>
            </a:lvl3pPr>
            <a:lvl4pPr>
              <a:defRPr sz="2000">
                <a:solidFill>
                  <a:schemeClr val="tx1"/>
                </a:solidFill>
                <a:latin typeface="Calibri" charset="0"/>
                <a:ea typeface="ＭＳ Ｐゴシック" charset="0"/>
              </a:defRPr>
            </a:lvl4pPr>
            <a:lvl5pPr>
              <a:defRPr sz="2000">
                <a:solidFill>
                  <a:schemeClr val="tx1"/>
                </a:solidFill>
                <a:latin typeface="Calibri" charset="0"/>
                <a:ea typeface="ＭＳ Ｐゴシック" charset="0"/>
              </a:defRPr>
            </a:lvl5pPr>
            <a:lvl6pPr eaLnBrk="0" fontAlgn="base" hangingPunct="0">
              <a:spcAft>
                <a:spcPct val="0"/>
              </a:spcAft>
              <a:buFont typeface="Arial" charset="0"/>
              <a:buChar char="»"/>
              <a:defRPr sz="2000">
                <a:solidFill>
                  <a:schemeClr val="tx1"/>
                </a:solidFill>
                <a:latin typeface="Calibri" charset="0"/>
                <a:ea typeface="ＭＳ Ｐゴシック" charset="0"/>
              </a:defRPr>
            </a:lvl6pPr>
            <a:lvl7pPr eaLnBrk="0" fontAlgn="base" hangingPunct="0">
              <a:spcAft>
                <a:spcPct val="0"/>
              </a:spcAft>
              <a:buFont typeface="Arial" charset="0"/>
              <a:buChar char="»"/>
              <a:defRPr sz="2000">
                <a:solidFill>
                  <a:schemeClr val="tx1"/>
                </a:solidFill>
                <a:latin typeface="Calibri" charset="0"/>
                <a:ea typeface="ＭＳ Ｐゴシック" charset="0"/>
              </a:defRPr>
            </a:lvl7pPr>
            <a:lvl8pPr eaLnBrk="0" fontAlgn="base" hangingPunct="0">
              <a:spcAft>
                <a:spcPct val="0"/>
              </a:spcAft>
              <a:buFont typeface="Arial" charset="0"/>
              <a:buChar char="»"/>
              <a:defRPr sz="2000">
                <a:solidFill>
                  <a:schemeClr val="tx1"/>
                </a:solidFill>
                <a:latin typeface="Calibri" charset="0"/>
                <a:ea typeface="ＭＳ Ｐゴシック" charset="0"/>
              </a:defRPr>
            </a:lvl8pPr>
            <a:lvl9pPr eaLnBrk="0" fontAlgn="base" hangingPunct="0">
              <a:spcAft>
                <a:spcPct val="0"/>
              </a:spcAft>
              <a:buFont typeface="Arial" charset="0"/>
              <a:buChar char="»"/>
              <a:defRPr sz="2000">
                <a:solidFill>
                  <a:schemeClr val="tx1"/>
                </a:solidFill>
                <a:latin typeface="Calibri" charset="0"/>
                <a:ea typeface="ＭＳ Ｐゴシック" charset="0"/>
              </a:defRPr>
            </a:lvl9pPr>
          </a:lstStyle>
          <a:p>
            <a:r>
              <a:rPr lang="fr-FR" sz="2000" b="1">
                <a:cs typeface="Arial" charset="0"/>
              </a:rPr>
              <a:t>Un focus sur l’évaluation</a:t>
            </a:r>
            <a:endParaRPr lang="fr-FR" sz="1800">
              <a:cs typeface="Arial" charset="0"/>
            </a:endParaRPr>
          </a:p>
        </p:txBody>
      </p:sp>
    </p:spTree>
    <p:extLst>
      <p:ext uri="{BB962C8B-B14F-4D97-AF65-F5344CB8AC3E}">
        <p14:creationId xmlns:p14="http://schemas.microsoft.com/office/powerpoint/2010/main" val="1616771186"/>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nvPr>
        </p:nvSpPr>
        <p:spPr>
          <a:xfrm>
            <a:off x="1187450" y="765175"/>
            <a:ext cx="7200900" cy="606425"/>
          </a:xfrm>
        </p:spPr>
        <p:txBody>
          <a:bodyPr/>
          <a:lstStyle/>
          <a:p>
            <a:pPr eaLnBrk="1" hangingPunct="1"/>
            <a:r>
              <a:rPr lang="fr-FR" sz="2000" cap="none">
                <a:solidFill>
                  <a:srgbClr val="000000"/>
                </a:solidFill>
                <a:latin typeface="Calibri" charset="0"/>
              </a:rPr>
              <a:t>L</a:t>
            </a:r>
            <a:r>
              <a:rPr lang="ja-JP" altLang="fr-FR" sz="2000" cap="none">
                <a:solidFill>
                  <a:srgbClr val="000000"/>
                </a:solidFill>
                <a:latin typeface="Calibri" charset="0"/>
              </a:rPr>
              <a:t>’</a:t>
            </a:r>
            <a:r>
              <a:rPr lang="fr-FR" sz="2000" cap="none">
                <a:solidFill>
                  <a:srgbClr val="000000"/>
                </a:solidFill>
                <a:latin typeface="Calibri" charset="0"/>
              </a:rPr>
              <a:t>ACCOMPAGNEMENT DES ÉLÈVES DANS LEURS APPRENTISSAGES</a:t>
            </a:r>
            <a:endParaRPr lang="fr-FR" cap="none">
              <a:latin typeface="Calibri" charset="0"/>
            </a:endParaRPr>
          </a:p>
        </p:txBody>
      </p:sp>
      <p:sp>
        <p:nvSpPr>
          <p:cNvPr id="3" name="Espace réservé du texte 2"/>
          <p:cNvSpPr>
            <a:spLocks noGrp="1"/>
          </p:cNvSpPr>
          <p:nvPr>
            <p:ph type="body" idx="1"/>
          </p:nvPr>
        </p:nvSpPr>
        <p:spPr>
          <a:xfrm>
            <a:off x="900113" y="1628775"/>
            <a:ext cx="7772400" cy="4248150"/>
          </a:xfrm>
        </p:spPr>
        <p:txBody>
          <a:bodyPr/>
          <a:lstStyle/>
          <a:p>
            <a:pPr marL="342900" indent="-342900" eaLnBrk="1" hangingPunct="1">
              <a:buFontTx/>
              <a:buChar char="-"/>
            </a:pPr>
            <a:endParaRPr lang="fr-FR">
              <a:solidFill>
                <a:srgbClr val="898989"/>
              </a:solidFill>
              <a:latin typeface="Calibri" charset="0"/>
            </a:endParaRPr>
          </a:p>
          <a:p>
            <a:pPr marL="342900" indent="-342900" eaLnBrk="1" hangingPunct="1"/>
            <a:r>
              <a:rPr lang="fr-FR" b="1">
                <a:solidFill>
                  <a:srgbClr val="898989"/>
                </a:solidFill>
                <a:latin typeface="Calibri" charset="0"/>
              </a:rPr>
              <a:t>Or dans ce nouveau programme le poids de la réflexion individuelle ou collective est prépondérant.</a:t>
            </a:r>
          </a:p>
          <a:p>
            <a:pPr marL="342900" indent="-342900" eaLnBrk="1" hangingPunct="1"/>
            <a:endParaRPr lang="fr-FR" b="1">
              <a:solidFill>
                <a:srgbClr val="898989"/>
              </a:solidFill>
              <a:latin typeface="Calibri" charset="0"/>
            </a:endParaRPr>
          </a:p>
          <a:p>
            <a:pPr marL="342900" indent="-342900" eaLnBrk="1" hangingPunct="1">
              <a:buFontTx/>
              <a:buChar char="-"/>
            </a:pPr>
            <a:r>
              <a:rPr lang="fr-FR">
                <a:solidFill>
                  <a:srgbClr val="898989"/>
                </a:solidFill>
                <a:latin typeface="Calibri" charset="0"/>
              </a:rPr>
              <a:t>Pour développer l</a:t>
            </a:r>
            <a:r>
              <a:rPr lang="ja-JP" altLang="fr-FR">
                <a:solidFill>
                  <a:srgbClr val="898989"/>
                </a:solidFill>
                <a:latin typeface="Calibri" charset="0"/>
              </a:rPr>
              <a:t>’</a:t>
            </a:r>
            <a:r>
              <a:rPr lang="fr-FR">
                <a:solidFill>
                  <a:srgbClr val="898989"/>
                </a:solidFill>
                <a:latin typeface="Calibri" charset="0"/>
              </a:rPr>
              <a:t>AP avec succès à partir de bons diagnostique il est essentiel de s</a:t>
            </a:r>
            <a:r>
              <a:rPr lang="ja-JP" altLang="fr-FR">
                <a:solidFill>
                  <a:srgbClr val="898989"/>
                </a:solidFill>
                <a:latin typeface="Calibri" charset="0"/>
              </a:rPr>
              <a:t>’</a:t>
            </a:r>
            <a:r>
              <a:rPr lang="fr-FR">
                <a:solidFill>
                  <a:srgbClr val="898989"/>
                </a:solidFill>
                <a:latin typeface="Calibri" charset="0"/>
              </a:rPr>
              <a:t>intéresser aux raisonnements mis en jeu par l</a:t>
            </a:r>
            <a:r>
              <a:rPr lang="ja-JP" altLang="fr-FR">
                <a:solidFill>
                  <a:srgbClr val="898989"/>
                </a:solidFill>
                <a:latin typeface="Calibri" charset="0"/>
              </a:rPr>
              <a:t>’</a:t>
            </a:r>
            <a:r>
              <a:rPr lang="fr-FR">
                <a:solidFill>
                  <a:srgbClr val="898989"/>
                </a:solidFill>
                <a:latin typeface="Calibri" charset="0"/>
              </a:rPr>
              <a:t>élève. Ceux –ci n</a:t>
            </a:r>
            <a:r>
              <a:rPr lang="ja-JP" altLang="fr-FR">
                <a:solidFill>
                  <a:srgbClr val="898989"/>
                </a:solidFill>
                <a:latin typeface="Calibri" charset="0"/>
              </a:rPr>
              <a:t>’</a:t>
            </a:r>
            <a:r>
              <a:rPr lang="fr-FR">
                <a:solidFill>
                  <a:srgbClr val="898989"/>
                </a:solidFill>
                <a:latin typeface="Calibri" charset="0"/>
              </a:rPr>
              <a:t>apparaissent pas toujours dans l</a:t>
            </a:r>
            <a:r>
              <a:rPr lang="ja-JP" altLang="fr-FR">
                <a:solidFill>
                  <a:srgbClr val="898989"/>
                </a:solidFill>
                <a:latin typeface="Calibri" charset="0"/>
              </a:rPr>
              <a:t>’</a:t>
            </a:r>
            <a:r>
              <a:rPr lang="fr-FR">
                <a:solidFill>
                  <a:srgbClr val="898989"/>
                </a:solidFill>
                <a:latin typeface="Calibri" charset="0"/>
              </a:rPr>
              <a:t>écrit.</a:t>
            </a:r>
          </a:p>
          <a:p>
            <a:pPr marL="342900" indent="-342900" eaLnBrk="1" hangingPunct="1">
              <a:buFontTx/>
              <a:buChar char="-"/>
            </a:pPr>
            <a:endParaRPr lang="fr-FR">
              <a:solidFill>
                <a:srgbClr val="898989"/>
              </a:solidFill>
              <a:latin typeface="Calibri" charset="0"/>
            </a:endParaRPr>
          </a:p>
          <a:p>
            <a:pPr marL="342900" indent="-342900" eaLnBrk="1" hangingPunct="1">
              <a:buFontTx/>
              <a:buChar char="-"/>
            </a:pPr>
            <a:r>
              <a:rPr lang="fr-FR">
                <a:solidFill>
                  <a:srgbClr val="898989"/>
                </a:solidFill>
                <a:latin typeface="Calibri" charset="0"/>
              </a:rPr>
              <a:t>Développer de nouvelles formes d</a:t>
            </a:r>
            <a:r>
              <a:rPr lang="ja-JP" altLang="fr-FR">
                <a:solidFill>
                  <a:srgbClr val="898989"/>
                </a:solidFill>
                <a:latin typeface="Calibri" charset="0"/>
              </a:rPr>
              <a:t>’</a:t>
            </a:r>
            <a:r>
              <a:rPr lang="fr-FR">
                <a:solidFill>
                  <a:srgbClr val="898989"/>
                </a:solidFill>
                <a:latin typeface="Calibri" charset="0"/>
              </a:rPr>
              <a:t>évaluation portant sur les compétences telle l</a:t>
            </a:r>
            <a:r>
              <a:rPr lang="ja-JP" altLang="fr-FR">
                <a:solidFill>
                  <a:srgbClr val="898989"/>
                </a:solidFill>
                <a:latin typeface="Calibri" charset="0"/>
              </a:rPr>
              <a:t>’</a:t>
            </a:r>
            <a:r>
              <a:rPr lang="fr-FR">
                <a:solidFill>
                  <a:srgbClr val="898989"/>
                </a:solidFill>
                <a:latin typeface="Calibri" charset="0"/>
              </a:rPr>
              <a:t>auto évaluation ou l</a:t>
            </a:r>
            <a:r>
              <a:rPr lang="ja-JP" altLang="fr-FR">
                <a:solidFill>
                  <a:srgbClr val="898989"/>
                </a:solidFill>
                <a:latin typeface="Calibri" charset="0"/>
              </a:rPr>
              <a:t>’</a:t>
            </a:r>
            <a:r>
              <a:rPr lang="fr-FR">
                <a:solidFill>
                  <a:srgbClr val="898989"/>
                </a:solidFill>
                <a:latin typeface="Calibri" charset="0"/>
              </a:rPr>
              <a:t>évaluation croisée.</a:t>
            </a:r>
          </a:p>
          <a:p>
            <a:pPr marL="342900" indent="-342900" eaLnBrk="1" hangingPunct="1">
              <a:buFontTx/>
              <a:buChar char="-"/>
            </a:pPr>
            <a:r>
              <a:rPr lang="fr-FR">
                <a:solidFill>
                  <a:srgbClr val="898989"/>
                </a:solidFill>
                <a:latin typeface="Calibri" charset="0"/>
              </a:rPr>
              <a:t>Utilisation de l</a:t>
            </a:r>
            <a:r>
              <a:rPr lang="ja-JP" altLang="fr-FR">
                <a:solidFill>
                  <a:srgbClr val="898989"/>
                </a:solidFill>
                <a:latin typeface="Calibri" charset="0"/>
              </a:rPr>
              <a:t>’</a:t>
            </a:r>
            <a:r>
              <a:rPr lang="fr-FR">
                <a:solidFill>
                  <a:srgbClr val="898989"/>
                </a:solidFill>
                <a:latin typeface="Calibri" charset="0"/>
              </a:rPr>
              <a:t>interrogation personnelle au cours du temps pour: </a:t>
            </a:r>
          </a:p>
          <a:p>
            <a:pPr marL="800100" lvl="1" indent="-342900" eaLnBrk="1" hangingPunct="1">
              <a:buFont typeface="Arial" charset="0"/>
              <a:buChar char="•"/>
            </a:pPr>
            <a:r>
              <a:rPr lang="fr-FR">
                <a:solidFill>
                  <a:srgbClr val="898989"/>
                </a:solidFill>
                <a:latin typeface="Calibri" charset="0"/>
              </a:rPr>
              <a:t>analyser les raisonnements et les erreurs</a:t>
            </a:r>
          </a:p>
          <a:p>
            <a:pPr marL="800100" lvl="1" indent="-342900" eaLnBrk="1" hangingPunct="1">
              <a:buFont typeface="Arial" charset="0"/>
              <a:buChar char="•"/>
            </a:pPr>
            <a:r>
              <a:rPr lang="fr-FR">
                <a:solidFill>
                  <a:srgbClr val="898989"/>
                </a:solidFill>
                <a:latin typeface="Calibri" charset="0"/>
              </a:rPr>
              <a:t>Évaluer les acquis.</a:t>
            </a:r>
          </a:p>
        </p:txBody>
      </p:sp>
    </p:spTree>
    <p:extLst>
      <p:ext uri="{BB962C8B-B14F-4D97-AF65-F5344CB8AC3E}">
        <p14:creationId xmlns:p14="http://schemas.microsoft.com/office/powerpoint/2010/main" val="3691392483"/>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nvPr>
        </p:nvSpPr>
        <p:spPr>
          <a:xfrm>
            <a:off x="1403350" y="620713"/>
            <a:ext cx="5545138" cy="1362075"/>
          </a:xfrm>
        </p:spPr>
        <p:txBody>
          <a:bodyPr/>
          <a:lstStyle/>
          <a:p>
            <a:pPr eaLnBrk="1" hangingPunct="1">
              <a:defRPr/>
            </a:pPr>
            <a:r>
              <a:rPr lang="fr-FR" sz="2400" dirty="0"/>
              <a:t>Place </a:t>
            </a:r>
            <a:r>
              <a:rPr lang="fr-FR" sz="2400"/>
              <a:t>des mini-projets</a:t>
            </a:r>
            <a:endParaRPr lang="fr-FR" sz="2400" dirty="0"/>
          </a:p>
        </p:txBody>
      </p:sp>
      <p:sp>
        <p:nvSpPr>
          <p:cNvPr id="3" name="Espace réservé du texte 2"/>
          <p:cNvSpPr>
            <a:spLocks noGrp="1"/>
          </p:cNvSpPr>
          <p:nvPr>
            <p:ph type="body" idx="1"/>
          </p:nvPr>
        </p:nvSpPr>
        <p:spPr>
          <a:xfrm>
            <a:off x="828675" y="1341438"/>
            <a:ext cx="7920038" cy="1295400"/>
          </a:xfrm>
        </p:spPr>
        <p:txBody>
          <a:bodyPr/>
          <a:lstStyle/>
          <a:p>
            <a:pPr eaLnBrk="1" hangingPunct="1"/>
            <a:r>
              <a:rPr lang="fr-FR" b="1">
                <a:solidFill>
                  <a:srgbClr val="898989"/>
                </a:solidFill>
                <a:latin typeface="DINPro-Regular" charset="0"/>
              </a:rPr>
              <a:t>En technologie, l</a:t>
            </a:r>
            <a:r>
              <a:rPr lang="ja-JP" altLang="fr-FR" b="1">
                <a:solidFill>
                  <a:srgbClr val="898989"/>
                </a:solidFill>
                <a:latin typeface="DINPro-Regular" charset="0"/>
              </a:rPr>
              <a:t>’</a:t>
            </a:r>
            <a:r>
              <a:rPr lang="fr-FR" b="1">
                <a:solidFill>
                  <a:srgbClr val="898989"/>
                </a:solidFill>
                <a:latin typeface="DINPro-Regular" charset="0"/>
              </a:rPr>
              <a:t>alternance des activités collaboratives et des activités intégrant du travail personnel facilite les possibilités de personnalisation et de différenciation des tâches. </a:t>
            </a:r>
            <a:endParaRPr lang="fr-FR" b="1">
              <a:solidFill>
                <a:srgbClr val="898989"/>
              </a:solidFill>
              <a:latin typeface="Calibri" charset="0"/>
            </a:endParaRPr>
          </a:p>
        </p:txBody>
      </p:sp>
      <p:sp>
        <p:nvSpPr>
          <p:cNvPr id="4" name="ZoneTexte 3"/>
          <p:cNvSpPr txBox="1"/>
          <p:nvPr/>
        </p:nvSpPr>
        <p:spPr>
          <a:xfrm>
            <a:off x="1116013" y="2852738"/>
            <a:ext cx="7173912" cy="3970337"/>
          </a:xfrm>
          <a:prstGeom prst="rect">
            <a:avLst/>
          </a:prstGeom>
          <a:noFill/>
        </p:spPr>
        <p:txBody>
          <a:bodyPr>
            <a:spAutoFit/>
          </a:bodyPr>
          <a:lstStyle>
            <a:lvl1pPr eaLnBrk="0" hangingPunct="0">
              <a:defRPr>
                <a:solidFill>
                  <a:schemeClr val="tx1"/>
                </a:solidFill>
                <a:latin typeface="Calibri" charset="0"/>
                <a:ea typeface="ＭＳ Ｐゴシック" charset="0"/>
                <a:cs typeface="Arial" charset="0"/>
              </a:defRPr>
            </a:lvl1pPr>
            <a:lvl2pPr marL="742950" indent="-285750" eaLnBrk="0" hangingPunct="0">
              <a:defRPr>
                <a:solidFill>
                  <a:schemeClr val="tx1"/>
                </a:solidFill>
                <a:latin typeface="Calibri" charset="0"/>
                <a:ea typeface="Arial" charset="0"/>
                <a:cs typeface="Arial" charset="0"/>
              </a:defRPr>
            </a:lvl2pPr>
            <a:lvl3pPr marL="1143000" indent="-228600" eaLnBrk="0" hangingPunct="0">
              <a:defRPr>
                <a:solidFill>
                  <a:schemeClr val="tx1"/>
                </a:solidFill>
                <a:latin typeface="Calibri" charset="0"/>
                <a:ea typeface="Arial" charset="0"/>
                <a:cs typeface="Arial" charset="0"/>
              </a:defRPr>
            </a:lvl3pPr>
            <a:lvl4pPr marL="1600200" indent="-228600" eaLnBrk="0" hangingPunct="0">
              <a:defRPr>
                <a:solidFill>
                  <a:schemeClr val="tx1"/>
                </a:solidFill>
                <a:latin typeface="Calibri" charset="0"/>
                <a:ea typeface="Arial" charset="0"/>
                <a:cs typeface="Arial" charset="0"/>
              </a:defRPr>
            </a:lvl4pPr>
            <a:lvl5pPr marL="2057400" indent="-228600" eaLnBrk="0" hangingPunct="0">
              <a:defRPr>
                <a:solidFill>
                  <a:schemeClr val="tx1"/>
                </a:solidFill>
                <a:latin typeface="Calibri" charset="0"/>
                <a:ea typeface="Arial" charset="0"/>
                <a:cs typeface="Arial" charset="0"/>
              </a:defRPr>
            </a:lvl5pPr>
            <a:lvl6pPr marL="2514600" indent="-228600" eaLnBrk="0" fontAlgn="base" hangingPunct="0">
              <a:spcBef>
                <a:spcPct val="0"/>
              </a:spcBef>
              <a:spcAft>
                <a:spcPct val="0"/>
              </a:spcAft>
              <a:defRPr>
                <a:solidFill>
                  <a:schemeClr val="tx1"/>
                </a:solidFill>
                <a:latin typeface="Calibri" charset="0"/>
                <a:ea typeface="Arial" charset="0"/>
                <a:cs typeface="Arial" charset="0"/>
              </a:defRPr>
            </a:lvl6pPr>
            <a:lvl7pPr marL="2971800" indent="-228600" eaLnBrk="0" fontAlgn="base" hangingPunct="0">
              <a:spcBef>
                <a:spcPct val="0"/>
              </a:spcBef>
              <a:spcAft>
                <a:spcPct val="0"/>
              </a:spcAft>
              <a:defRPr>
                <a:solidFill>
                  <a:schemeClr val="tx1"/>
                </a:solidFill>
                <a:latin typeface="Calibri" charset="0"/>
                <a:ea typeface="Arial" charset="0"/>
                <a:cs typeface="Arial" charset="0"/>
              </a:defRPr>
            </a:lvl7pPr>
            <a:lvl8pPr marL="3429000" indent="-228600" eaLnBrk="0" fontAlgn="base" hangingPunct="0">
              <a:spcBef>
                <a:spcPct val="0"/>
              </a:spcBef>
              <a:spcAft>
                <a:spcPct val="0"/>
              </a:spcAft>
              <a:defRPr>
                <a:solidFill>
                  <a:schemeClr val="tx1"/>
                </a:solidFill>
                <a:latin typeface="Calibri" charset="0"/>
                <a:ea typeface="Arial" charset="0"/>
                <a:cs typeface="Arial" charset="0"/>
              </a:defRPr>
            </a:lvl8pPr>
            <a:lvl9pPr marL="3886200" indent="-228600" eaLnBrk="0" fontAlgn="base" hangingPunct="0">
              <a:spcBef>
                <a:spcPct val="0"/>
              </a:spcBef>
              <a:spcAft>
                <a:spcPct val="0"/>
              </a:spcAft>
              <a:defRPr>
                <a:solidFill>
                  <a:schemeClr val="tx1"/>
                </a:solidFill>
                <a:latin typeface="Calibri" charset="0"/>
                <a:ea typeface="Arial" charset="0"/>
                <a:cs typeface="Arial" charset="0"/>
              </a:defRPr>
            </a:lvl9pPr>
          </a:lstStyle>
          <a:p>
            <a:pPr eaLnBrk="1" hangingPunct="1"/>
            <a:r>
              <a:rPr lang="fr-FR"/>
              <a:t>En conséquence les activités de projet ou de mini projet doivent prendre </a:t>
            </a:r>
            <a:r>
              <a:rPr lang="fr-FR" b="1"/>
              <a:t>une large place tout au long du cycle environ 50% du temps.</a:t>
            </a:r>
          </a:p>
          <a:p>
            <a:pPr eaLnBrk="1" hangingPunct="1"/>
            <a:r>
              <a:rPr lang="fr-FR" b="1"/>
              <a:t>Les mini projets peuvent être proposés tout au long de l</a:t>
            </a:r>
            <a:r>
              <a:rPr lang="ja-JP" altLang="fr-FR" b="1"/>
              <a:t>’</a:t>
            </a:r>
            <a:r>
              <a:rPr lang="fr-FR" b="1"/>
              <a:t>année </a:t>
            </a:r>
          </a:p>
          <a:p>
            <a:pPr eaLnBrk="1" hangingPunct="1"/>
            <a:r>
              <a:rPr lang="fr-FR" b="1"/>
              <a:t>Un projet plus ambitieux peut être proposé en fin d</a:t>
            </a:r>
            <a:r>
              <a:rPr lang="ja-JP" altLang="fr-FR" b="1"/>
              <a:t>’</a:t>
            </a:r>
            <a:r>
              <a:rPr lang="fr-FR" b="1"/>
              <a:t>année.</a:t>
            </a:r>
          </a:p>
          <a:p>
            <a:pPr eaLnBrk="1" hangingPunct="1"/>
            <a:r>
              <a:rPr lang="fr-FR"/>
              <a:t>Leur durée et leur complexité est à adapter suivant la progression dans le cycle.</a:t>
            </a:r>
          </a:p>
          <a:p>
            <a:pPr eaLnBrk="1" hangingPunct="1"/>
            <a:endParaRPr lang="fr-FR"/>
          </a:p>
          <a:p>
            <a:pPr eaLnBrk="1" hangingPunct="1"/>
            <a:r>
              <a:rPr lang="fr-FR"/>
              <a:t>Une remarque de bon sens:</a:t>
            </a:r>
          </a:p>
          <a:p>
            <a:pPr eaLnBrk="1" hangingPunct="1"/>
            <a:endParaRPr lang="fr-FR"/>
          </a:p>
          <a:p>
            <a:pPr eaLnBrk="1" hangingPunct="1"/>
            <a:r>
              <a:rPr lang="fr-FR"/>
              <a:t>Il vaut mieux plusieurs projets courts et qui aboutissent plutôt qu</a:t>
            </a:r>
            <a:r>
              <a:rPr lang="ja-JP" altLang="fr-FR"/>
              <a:t>’</a:t>
            </a:r>
            <a:r>
              <a:rPr lang="fr-FR"/>
              <a:t>un seul projet mené tout au long de l</a:t>
            </a:r>
            <a:r>
              <a:rPr lang="ja-JP" altLang="fr-FR"/>
              <a:t>’</a:t>
            </a:r>
            <a:r>
              <a:rPr lang="fr-FR"/>
              <a:t>année et qui lasse les élèves.</a:t>
            </a:r>
          </a:p>
          <a:p>
            <a:pPr eaLnBrk="1" hangingPunct="1"/>
            <a:endParaRPr lang="fr-FR"/>
          </a:p>
          <a:p>
            <a:pPr eaLnBrk="1" hangingPunct="1"/>
            <a:r>
              <a:rPr lang="fr-FR" b="1"/>
              <a:t>Nota</a:t>
            </a:r>
            <a:r>
              <a:rPr lang="fr-FR"/>
              <a:t> le projet en Bac et BTS</a:t>
            </a:r>
          </a:p>
          <a:p>
            <a:pPr eaLnBrk="1" hangingPunct="1"/>
            <a:endParaRPr lang="fr-FR"/>
          </a:p>
        </p:txBody>
      </p:sp>
    </p:spTree>
    <p:extLst>
      <p:ext uri="{BB962C8B-B14F-4D97-AF65-F5344CB8AC3E}">
        <p14:creationId xmlns:p14="http://schemas.microsoft.com/office/powerpoint/2010/main" val="1490745558"/>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nvPr>
        </p:nvSpPr>
        <p:spPr>
          <a:xfrm>
            <a:off x="722313" y="4406900"/>
            <a:ext cx="8333552" cy="1362075"/>
          </a:xfrm>
        </p:spPr>
        <p:txBody>
          <a:bodyPr/>
          <a:lstStyle/>
          <a:p>
            <a:r>
              <a:rPr lang="fr-FR" dirty="0"/>
              <a:t>4. Enseignement d’informatique</a:t>
            </a:r>
          </a:p>
        </p:txBody>
      </p:sp>
      <p:sp>
        <p:nvSpPr>
          <p:cNvPr id="3" name="Espace réservé du texte 2"/>
          <p:cNvSpPr>
            <a:spLocks noGrp="1"/>
          </p:cNvSpPr>
          <p:nvPr>
            <p:ph type="body" idx="1"/>
          </p:nvPr>
        </p:nvSpPr>
        <p:spPr/>
        <p:txBody>
          <a:bodyPr/>
          <a:lstStyle/>
          <a:p>
            <a:endParaRPr lang="fr-FR"/>
          </a:p>
        </p:txBody>
      </p:sp>
    </p:spTree>
    <p:extLst>
      <p:ext uri="{BB962C8B-B14F-4D97-AF65-F5344CB8AC3E}">
        <p14:creationId xmlns:p14="http://schemas.microsoft.com/office/powerpoint/2010/main" val="1407055296"/>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re 3"/>
          <p:cNvSpPr>
            <a:spLocks noGrp="1"/>
          </p:cNvSpPr>
          <p:nvPr>
            <p:ph type="title"/>
          </p:nvPr>
        </p:nvSpPr>
        <p:spPr/>
        <p:txBody>
          <a:bodyPr/>
          <a:lstStyle/>
          <a:p>
            <a:r>
              <a:rPr lang="fr-FR" sz="3600" dirty="0"/>
              <a:t>De l’ancien au nouveau programme</a:t>
            </a:r>
          </a:p>
        </p:txBody>
      </p:sp>
      <p:sp>
        <p:nvSpPr>
          <p:cNvPr id="6" name="Espace réservé du contenu 2"/>
          <p:cNvSpPr>
            <a:spLocks noGrp="1"/>
          </p:cNvSpPr>
          <p:nvPr>
            <p:ph idx="1"/>
          </p:nvPr>
        </p:nvSpPr>
        <p:spPr>
          <a:xfrm>
            <a:off x="457200" y="1244010"/>
            <a:ext cx="8229600" cy="4882154"/>
          </a:xfrm>
        </p:spPr>
        <p:txBody>
          <a:bodyPr/>
          <a:lstStyle/>
          <a:p>
            <a:r>
              <a:rPr lang="fr-FR" dirty="0"/>
              <a:t>Un programme en lien avec le socle</a:t>
            </a:r>
          </a:p>
          <a:p>
            <a:pPr marL="0" indent="0">
              <a:buNone/>
            </a:pPr>
            <a:r>
              <a:rPr lang="fr-FR" dirty="0"/>
              <a:t>Les compétences transversales en technologie</a:t>
            </a:r>
          </a:p>
          <a:p>
            <a:pPr lvl="1"/>
            <a:r>
              <a:rPr lang="fr-FR" dirty="0"/>
              <a:t>Pratiquer des démarches scientifiques et technologiques </a:t>
            </a:r>
            <a:r>
              <a:rPr lang="fr-FR" sz="2000" i="1" dirty="0"/>
              <a:t>(Domaine 4)</a:t>
            </a:r>
            <a:endParaRPr lang="fr-FR" i="1" dirty="0"/>
          </a:p>
          <a:p>
            <a:pPr lvl="1"/>
            <a:r>
              <a:rPr lang="fr-FR" dirty="0"/>
              <a:t>Concevoir, créer, réaliser </a:t>
            </a:r>
            <a:r>
              <a:rPr lang="fr-FR" sz="2000" i="1" dirty="0">
                <a:solidFill>
                  <a:prstClr val="black"/>
                </a:solidFill>
              </a:rPr>
              <a:t>(Domaine 4)</a:t>
            </a:r>
            <a:endParaRPr lang="fr-FR" i="1" dirty="0">
              <a:solidFill>
                <a:prstClr val="black"/>
              </a:solidFill>
            </a:endParaRPr>
          </a:p>
          <a:p>
            <a:pPr lvl="1"/>
            <a:r>
              <a:rPr lang="fr-FR" dirty="0"/>
              <a:t>S’approprier des outils et des méthodes </a:t>
            </a:r>
            <a:r>
              <a:rPr lang="fr-FR" sz="2000" i="1" dirty="0">
                <a:solidFill>
                  <a:prstClr val="black"/>
                </a:solidFill>
              </a:rPr>
              <a:t>(Domaine 2)</a:t>
            </a:r>
          </a:p>
          <a:p>
            <a:pPr lvl="1"/>
            <a:r>
              <a:rPr lang="fr-FR" dirty="0"/>
              <a:t>Pratiquer des langages </a:t>
            </a:r>
            <a:r>
              <a:rPr lang="fr-FR" sz="2000" i="1" dirty="0">
                <a:solidFill>
                  <a:prstClr val="black"/>
                </a:solidFill>
              </a:rPr>
              <a:t>(Domaine 1)</a:t>
            </a:r>
            <a:endParaRPr lang="fr-FR" i="1" dirty="0">
              <a:solidFill>
                <a:prstClr val="black"/>
              </a:solidFill>
            </a:endParaRPr>
          </a:p>
          <a:p>
            <a:pPr lvl="1"/>
            <a:r>
              <a:rPr lang="fr-FR" dirty="0"/>
              <a:t>Mobiliser des outils numériques </a:t>
            </a:r>
            <a:r>
              <a:rPr lang="fr-FR" sz="2000" i="1" dirty="0">
                <a:solidFill>
                  <a:prstClr val="black"/>
                </a:solidFill>
              </a:rPr>
              <a:t>(Domaine 2)</a:t>
            </a:r>
            <a:endParaRPr lang="fr-FR" i="1" dirty="0">
              <a:solidFill>
                <a:prstClr val="black"/>
              </a:solidFill>
            </a:endParaRPr>
          </a:p>
          <a:p>
            <a:pPr lvl="1"/>
            <a:r>
              <a:rPr lang="fr-FR" dirty="0"/>
              <a:t>Adopter un comportement éthique et responsable </a:t>
            </a:r>
            <a:r>
              <a:rPr lang="fr-FR" sz="2000" i="1" dirty="0">
                <a:solidFill>
                  <a:prstClr val="black"/>
                </a:solidFill>
              </a:rPr>
              <a:t>(Domaines 3 et 5)</a:t>
            </a:r>
            <a:endParaRPr lang="fr-FR" dirty="0"/>
          </a:p>
          <a:p>
            <a:pPr lvl="1"/>
            <a:r>
              <a:rPr lang="fr-FR" dirty="0"/>
              <a:t>Se situer dans l’espace et dans le temps </a:t>
            </a:r>
            <a:r>
              <a:rPr lang="fr-FR" sz="2000" i="1" dirty="0">
                <a:solidFill>
                  <a:prstClr val="black"/>
                </a:solidFill>
              </a:rPr>
              <a:t>(Domaine 5)</a:t>
            </a:r>
            <a:endParaRPr lang="fr-FR" i="1" dirty="0">
              <a:solidFill>
                <a:prstClr val="black"/>
              </a:solidFill>
            </a:endParaRPr>
          </a:p>
          <a:p>
            <a:pPr lvl="1"/>
            <a:endParaRPr lang="fr-FR" dirty="0"/>
          </a:p>
        </p:txBody>
      </p:sp>
    </p:spTree>
    <p:extLst>
      <p:ext uri="{BB962C8B-B14F-4D97-AF65-F5344CB8AC3E}">
        <p14:creationId xmlns:p14="http://schemas.microsoft.com/office/powerpoint/2010/main" val="2718959317"/>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nvPr>
        </p:nvSpPr>
        <p:spPr>
          <a:xfrm>
            <a:off x="1046604" y="1545346"/>
            <a:ext cx="7788924" cy="4304610"/>
          </a:xfrm>
        </p:spPr>
        <p:txBody>
          <a:bodyPr/>
          <a:lstStyle/>
          <a:p>
            <a:pPr>
              <a:defRPr/>
            </a:pPr>
            <a:r>
              <a:rPr lang="fr-FR" sz="2400" cap="none" dirty="0">
                <a:latin typeface="+mn-lt"/>
              </a:rPr>
              <a:t> </a:t>
            </a:r>
            <a:r>
              <a:rPr lang="fr-FR" sz="2400" b="0" cap="none" dirty="0">
                <a:latin typeface="+mn-lt"/>
              </a:rPr>
              <a:t>Les Mathématiques et la Technologie</a:t>
            </a:r>
            <a:br>
              <a:rPr lang="fr-FR" sz="2400" b="0" cap="none" dirty="0">
                <a:latin typeface="+mn-lt"/>
              </a:rPr>
            </a:br>
            <a:br>
              <a:rPr lang="fr-FR" sz="2400" b="0" cap="none" dirty="0">
                <a:latin typeface="+mn-lt"/>
              </a:rPr>
            </a:br>
            <a:br>
              <a:rPr lang="fr-FR" sz="2400" b="0" cap="none" dirty="0">
                <a:latin typeface="+mn-lt"/>
              </a:rPr>
            </a:br>
            <a:r>
              <a:rPr lang="fr-FR" sz="2400" b="0" cap="none" dirty="0">
                <a:latin typeface="+mn-lt"/>
              </a:rPr>
              <a:t>Besoin de mise en relation des 2 disciplines</a:t>
            </a:r>
            <a:br>
              <a:rPr lang="fr-FR" sz="2400" b="0" cap="none" dirty="0">
                <a:latin typeface="+mn-lt"/>
              </a:rPr>
            </a:br>
            <a:r>
              <a:rPr lang="fr-FR" sz="2400" b="0" cap="none" dirty="0">
                <a:latin typeface="+mn-lt"/>
              </a:rPr>
              <a:t>Les enseignants doivent avoir des actions coordonnées</a:t>
            </a:r>
            <a:br>
              <a:rPr lang="fr-FR" sz="2400" b="0" cap="none" dirty="0">
                <a:latin typeface="+mn-lt"/>
              </a:rPr>
            </a:br>
            <a:br>
              <a:rPr lang="fr-FR" sz="2400" b="0" cap="none" dirty="0">
                <a:latin typeface="+mn-lt"/>
              </a:rPr>
            </a:br>
            <a:br>
              <a:rPr lang="fr-FR" sz="2400" b="0" cap="none" dirty="0">
                <a:latin typeface="+mn-lt"/>
              </a:rPr>
            </a:br>
            <a:r>
              <a:rPr lang="fr-FR" sz="2400" b="0" u="sng" cap="none" dirty="0">
                <a:latin typeface="+mn-lt"/>
              </a:rPr>
              <a:t>En Technologie </a:t>
            </a:r>
            <a:br>
              <a:rPr lang="fr-FR" sz="2400" b="0" cap="none" dirty="0">
                <a:latin typeface="+mn-lt"/>
              </a:rPr>
            </a:br>
            <a:r>
              <a:rPr lang="fr-FR" sz="2400" cap="none" dirty="0">
                <a:latin typeface="+mn-lt"/>
              </a:rPr>
              <a:t>L’enseignement ne doit pas être « hors sol » mais en lien avec les réalités technologiques</a:t>
            </a:r>
          </a:p>
        </p:txBody>
      </p:sp>
      <p:sp>
        <p:nvSpPr>
          <p:cNvPr id="6" name="ZoneTexte 5"/>
          <p:cNvSpPr txBox="1"/>
          <p:nvPr/>
        </p:nvSpPr>
        <p:spPr>
          <a:xfrm>
            <a:off x="1586428" y="396607"/>
            <a:ext cx="7249099" cy="523220"/>
          </a:xfrm>
          <a:prstGeom prst="rect">
            <a:avLst/>
          </a:prstGeom>
          <a:noFill/>
        </p:spPr>
        <p:txBody>
          <a:bodyPr wrap="square" rtlCol="0">
            <a:spAutoFit/>
          </a:bodyPr>
          <a:lstStyle/>
          <a:p>
            <a:r>
              <a:rPr lang="fr-FR" sz="2800" b="1" dirty="0">
                <a:latin typeface="+mj-lt"/>
              </a:rPr>
              <a:t>Un enseignement porté par 2 disciplines</a:t>
            </a:r>
          </a:p>
        </p:txBody>
      </p:sp>
    </p:spTree>
    <p:extLst>
      <p:ext uri="{BB962C8B-B14F-4D97-AF65-F5344CB8AC3E}">
        <p14:creationId xmlns:p14="http://schemas.microsoft.com/office/powerpoint/2010/main" val="1915804804"/>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nvPr>
        </p:nvSpPr>
        <p:spPr>
          <a:xfrm>
            <a:off x="2685744" y="346190"/>
            <a:ext cx="2558285" cy="601261"/>
          </a:xfrm>
        </p:spPr>
        <p:txBody>
          <a:bodyPr/>
          <a:lstStyle/>
          <a:p>
            <a:pPr eaLnBrk="1" hangingPunct="1">
              <a:defRPr/>
            </a:pPr>
            <a:r>
              <a:rPr lang="fr-FR" sz="2400" dirty="0"/>
              <a:t>AU  cycle  3 </a:t>
            </a:r>
            <a:br>
              <a:rPr lang="fr-FR" sz="2400" dirty="0"/>
            </a:br>
            <a:br>
              <a:rPr lang="fr-FR" sz="2400" dirty="0"/>
            </a:br>
            <a:br>
              <a:rPr lang="fr-FR" sz="2400" dirty="0"/>
            </a:br>
            <a:br>
              <a:rPr lang="fr-FR" sz="2400" dirty="0"/>
            </a:br>
            <a:br>
              <a:rPr lang="fr-FR" sz="2400" dirty="0"/>
            </a:br>
            <a:endParaRPr lang="fr-FR" sz="2400" dirty="0"/>
          </a:p>
        </p:txBody>
      </p:sp>
      <p:pic>
        <p:nvPicPr>
          <p:cNvPr id="4" name="Image 3"/>
          <p:cNvPicPr/>
          <p:nvPr/>
        </p:nvPicPr>
        <p:blipFill rotWithShape="1">
          <a:blip r:embed="rId2" cstate="email">
            <a:extLst>
              <a:ext uri="{28A0092B-C50C-407E-A947-70E740481C1C}">
                <a14:useLocalDpi xmlns:a14="http://schemas.microsoft.com/office/drawing/2010/main"/>
              </a:ext>
            </a:extLst>
          </a:blip>
          <a:srcRect/>
          <a:stretch/>
        </p:blipFill>
        <p:spPr bwMode="auto">
          <a:xfrm>
            <a:off x="1244905" y="846521"/>
            <a:ext cx="5684703" cy="3536413"/>
          </a:xfrm>
          <a:prstGeom prst="rect">
            <a:avLst/>
          </a:prstGeom>
          <a:ln>
            <a:noFill/>
          </a:ln>
          <a:extLst>
            <a:ext uri="{53640926-AAD7-44d8-BBD7-CCE9431645EC}">
              <a14:shadowObscured xmlns="" xmlns:a14="http://schemas.microsoft.com/office/drawing/2010/main"/>
            </a:ext>
          </a:extLst>
        </p:spPr>
      </p:pic>
      <p:pic>
        <p:nvPicPr>
          <p:cNvPr id="5" name="Image 4"/>
          <p:cNvPicPr/>
          <p:nvPr/>
        </p:nvPicPr>
        <p:blipFill rotWithShape="1">
          <a:blip r:embed="rId3" cstate="email">
            <a:extLst>
              <a:ext uri="{28A0092B-C50C-407E-A947-70E740481C1C}">
                <a14:useLocalDpi xmlns:a14="http://schemas.microsoft.com/office/drawing/2010/main"/>
              </a:ext>
            </a:extLst>
          </a:blip>
          <a:srcRect/>
          <a:stretch/>
        </p:blipFill>
        <p:spPr bwMode="auto">
          <a:xfrm>
            <a:off x="1299990" y="4098274"/>
            <a:ext cx="1949987" cy="569320"/>
          </a:xfrm>
          <a:prstGeom prst="rect">
            <a:avLst/>
          </a:prstGeom>
          <a:ln>
            <a:noFill/>
          </a:ln>
          <a:extLst>
            <a:ext uri="{53640926-AAD7-44d8-BBD7-CCE9431645EC}">
              <a14:shadowObscured xmlns="" xmlns:a14="http://schemas.microsoft.com/office/drawing/2010/main"/>
            </a:ext>
          </a:extLst>
        </p:spPr>
      </p:pic>
      <p:pic>
        <p:nvPicPr>
          <p:cNvPr id="6" name="Image 5"/>
          <p:cNvPicPr/>
          <p:nvPr/>
        </p:nvPicPr>
        <p:blipFill rotWithShape="1">
          <a:blip r:embed="rId4" cstate="email">
            <a:extLst>
              <a:ext uri="{28A0092B-C50C-407E-A947-70E740481C1C}">
                <a14:useLocalDpi xmlns:a14="http://schemas.microsoft.com/office/drawing/2010/main"/>
              </a:ext>
            </a:extLst>
          </a:blip>
          <a:srcRect/>
          <a:stretch/>
        </p:blipFill>
        <p:spPr bwMode="auto">
          <a:xfrm>
            <a:off x="1244906" y="4494882"/>
            <a:ext cx="5891730" cy="2217833"/>
          </a:xfrm>
          <a:prstGeom prst="rect">
            <a:avLst/>
          </a:prstGeom>
          <a:ln>
            <a:noFill/>
          </a:ln>
          <a:extLst>
            <a:ext uri="{53640926-AAD7-44d8-BBD7-CCE9431645EC}">
              <a14:shadowObscured xmlns="" xmlns:a14="http://schemas.microsoft.com/office/drawing/2010/main"/>
            </a:ext>
          </a:extLst>
        </p:spPr>
      </p:pic>
    </p:spTree>
    <p:extLst>
      <p:ext uri="{BB962C8B-B14F-4D97-AF65-F5344CB8AC3E}">
        <p14:creationId xmlns:p14="http://schemas.microsoft.com/office/powerpoint/2010/main" val="349304795"/>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nvPr>
        </p:nvSpPr>
        <p:spPr>
          <a:xfrm>
            <a:off x="2685744" y="346190"/>
            <a:ext cx="2558285" cy="601261"/>
          </a:xfrm>
        </p:spPr>
        <p:txBody>
          <a:bodyPr/>
          <a:lstStyle/>
          <a:p>
            <a:pPr eaLnBrk="1" hangingPunct="1">
              <a:defRPr/>
            </a:pPr>
            <a:r>
              <a:rPr lang="fr-FR" sz="2400" dirty="0"/>
              <a:t>AU  cycle  3 </a:t>
            </a:r>
            <a:br>
              <a:rPr lang="fr-FR" sz="2400" dirty="0"/>
            </a:br>
            <a:br>
              <a:rPr lang="fr-FR" sz="2400" dirty="0"/>
            </a:br>
            <a:br>
              <a:rPr lang="fr-FR" sz="2400" dirty="0"/>
            </a:br>
            <a:br>
              <a:rPr lang="fr-FR" sz="2400" dirty="0"/>
            </a:br>
            <a:br>
              <a:rPr lang="fr-FR" sz="2400" dirty="0"/>
            </a:br>
            <a:br>
              <a:rPr lang="fr-FR" sz="2400" dirty="0"/>
            </a:br>
            <a:br>
              <a:rPr lang="fr-FR" sz="2400" dirty="0"/>
            </a:br>
            <a:endParaRPr lang="fr-FR" sz="2400" dirty="0"/>
          </a:p>
        </p:txBody>
      </p:sp>
      <p:sp>
        <p:nvSpPr>
          <p:cNvPr id="3" name="ZoneTexte 2"/>
          <p:cNvSpPr txBox="1"/>
          <p:nvPr/>
        </p:nvSpPr>
        <p:spPr>
          <a:xfrm>
            <a:off x="1024569" y="1167788"/>
            <a:ext cx="4759287" cy="369332"/>
          </a:xfrm>
          <a:prstGeom prst="rect">
            <a:avLst/>
          </a:prstGeom>
          <a:noFill/>
        </p:spPr>
        <p:txBody>
          <a:bodyPr wrap="square" rtlCol="0">
            <a:spAutoFit/>
          </a:bodyPr>
          <a:lstStyle/>
          <a:p>
            <a:r>
              <a:rPr lang="fr-FR" dirty="0"/>
              <a:t>Activité possible  en 6</a:t>
            </a:r>
            <a:r>
              <a:rPr lang="fr-FR" baseline="30000" dirty="0"/>
              <a:t>ème</a:t>
            </a:r>
            <a:r>
              <a:rPr lang="fr-FR" dirty="0"/>
              <a:t> :</a:t>
            </a:r>
          </a:p>
        </p:txBody>
      </p:sp>
      <p:sp>
        <p:nvSpPr>
          <p:cNvPr id="8" name="ZoneTexte 7"/>
          <p:cNvSpPr txBox="1"/>
          <p:nvPr/>
        </p:nvSpPr>
        <p:spPr>
          <a:xfrm>
            <a:off x="3161354" y="3132465"/>
            <a:ext cx="4880472" cy="646331"/>
          </a:xfrm>
          <a:prstGeom prst="rect">
            <a:avLst/>
          </a:prstGeom>
          <a:noFill/>
        </p:spPr>
        <p:txBody>
          <a:bodyPr wrap="square" rtlCol="0">
            <a:spAutoFit/>
          </a:bodyPr>
          <a:lstStyle/>
          <a:p>
            <a:r>
              <a:rPr lang="fr-FR" dirty="0"/>
              <a:t>Mettre en animation le cycle de la germination avec le logiciel Scratch</a:t>
            </a:r>
          </a:p>
        </p:txBody>
      </p:sp>
      <p:sp>
        <p:nvSpPr>
          <p:cNvPr id="9" name="ZoneTexte 8"/>
          <p:cNvSpPr txBox="1"/>
          <p:nvPr/>
        </p:nvSpPr>
        <p:spPr>
          <a:xfrm>
            <a:off x="1333040" y="4230477"/>
            <a:ext cx="7579605" cy="1477328"/>
          </a:xfrm>
          <a:prstGeom prst="rect">
            <a:avLst/>
          </a:prstGeom>
          <a:noFill/>
        </p:spPr>
        <p:txBody>
          <a:bodyPr wrap="square" rtlCol="0">
            <a:spAutoFit/>
          </a:bodyPr>
          <a:lstStyle/>
          <a:p>
            <a:endParaRPr lang="fr-FR" dirty="0"/>
          </a:p>
          <a:p>
            <a:r>
              <a:rPr lang="fr-FR" dirty="0"/>
              <a:t>Structure des programmes libre : il s’agit d’une initiation</a:t>
            </a:r>
          </a:p>
          <a:p>
            <a:endParaRPr lang="fr-FR" dirty="0"/>
          </a:p>
          <a:p>
            <a:r>
              <a:rPr lang="fr-FR" dirty="0"/>
              <a:t>Les points qui peuvent être travaillés : initialisation (condition de départ), condition «  si alors sinon », insertion d’un fichier son ou image</a:t>
            </a:r>
          </a:p>
        </p:txBody>
      </p:sp>
      <p:pic>
        <p:nvPicPr>
          <p:cNvPr id="1028" name="Picture 4"/>
          <p:cNvPicPr>
            <a:picLocks noChangeAspect="1" noChangeArrowheads="1"/>
          </p:cNvPicPr>
          <p:nvPr/>
        </p:nvPicPr>
        <p:blipFill>
          <a:blip r:embed="rId2" cstate="email">
            <a:extLst>
              <a:ext uri="{28A0092B-C50C-407E-A947-70E740481C1C}">
                <a14:useLocalDpi xmlns:a14="http://schemas.microsoft.com/office/drawing/2010/main"/>
              </a:ext>
            </a:extLst>
          </a:blip>
          <a:srcRect/>
          <a:stretch>
            <a:fillRect/>
          </a:stretch>
        </p:blipFill>
        <p:spPr bwMode="auto">
          <a:xfrm>
            <a:off x="4032171" y="826265"/>
            <a:ext cx="4241009" cy="217351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4023576494"/>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nvPr>
        </p:nvSpPr>
        <p:spPr>
          <a:xfrm>
            <a:off x="3027267" y="289424"/>
            <a:ext cx="2128627" cy="612278"/>
          </a:xfrm>
        </p:spPr>
        <p:txBody>
          <a:bodyPr/>
          <a:lstStyle/>
          <a:p>
            <a:pPr eaLnBrk="1" hangingPunct="1">
              <a:defRPr/>
            </a:pPr>
            <a:r>
              <a:rPr lang="fr-FR" sz="2400" dirty="0"/>
              <a:t>AU cycle 4</a:t>
            </a:r>
            <a:br>
              <a:rPr lang="fr-FR" sz="2400" dirty="0"/>
            </a:br>
            <a:br>
              <a:rPr lang="fr-FR" sz="2400" dirty="0"/>
            </a:br>
            <a:br>
              <a:rPr lang="fr-FR" sz="2400" dirty="0"/>
            </a:br>
            <a:endParaRPr lang="fr-FR" sz="2400" dirty="0"/>
          </a:p>
        </p:txBody>
      </p:sp>
      <p:sp>
        <p:nvSpPr>
          <p:cNvPr id="3" name="ZoneTexte 2"/>
          <p:cNvSpPr txBox="1"/>
          <p:nvPr/>
        </p:nvSpPr>
        <p:spPr>
          <a:xfrm>
            <a:off x="837282" y="912719"/>
            <a:ext cx="8306718" cy="5262979"/>
          </a:xfrm>
          <a:prstGeom prst="rect">
            <a:avLst/>
          </a:prstGeom>
          <a:noFill/>
        </p:spPr>
        <p:txBody>
          <a:bodyPr wrap="square" rtlCol="0">
            <a:spAutoFit/>
          </a:bodyPr>
          <a:lstStyle/>
          <a:p>
            <a:r>
              <a:rPr lang="fr-FR" sz="2400" dirty="0">
                <a:latin typeface="+mj-lt"/>
              </a:rPr>
              <a:t>        Les 2 attendus de fin de cycle 4 en  Technologie </a:t>
            </a:r>
          </a:p>
          <a:p>
            <a:endParaRPr lang="fr-FR" sz="2400" dirty="0">
              <a:latin typeface="+mj-lt"/>
            </a:endParaRPr>
          </a:p>
          <a:p>
            <a:pPr marL="285750" indent="-285750">
              <a:buFont typeface="Arial" panose="020B0604020202020204" pitchFamily="34" charset="0"/>
              <a:buChar char="•"/>
            </a:pPr>
            <a:r>
              <a:rPr lang="fr-FR" sz="2400" b="1" dirty="0">
                <a:latin typeface="+mj-lt"/>
              </a:rPr>
              <a:t>Ecrire et mettre au point et exécuter un programme</a:t>
            </a:r>
          </a:p>
          <a:p>
            <a:r>
              <a:rPr lang="fr-FR" sz="2400" dirty="0">
                <a:latin typeface="+mj-lt"/>
              </a:rPr>
              <a:t>La programmation est essentiellement graphique, il ne s’agit pas d’écrire des lignes de code</a:t>
            </a:r>
          </a:p>
          <a:p>
            <a:endParaRPr lang="fr-FR" sz="2400" dirty="0">
              <a:latin typeface="+mj-lt"/>
            </a:endParaRPr>
          </a:p>
          <a:p>
            <a:r>
              <a:rPr lang="fr-FR" sz="2400" dirty="0">
                <a:latin typeface="+mj-lt"/>
              </a:rPr>
              <a:t>Logiciels possibles : Scratch, </a:t>
            </a:r>
            <a:r>
              <a:rPr lang="fr-FR" sz="2400" dirty="0" err="1">
                <a:latin typeface="+mj-lt"/>
              </a:rPr>
              <a:t>Mblock</a:t>
            </a:r>
            <a:r>
              <a:rPr lang="fr-FR" sz="2400" dirty="0">
                <a:latin typeface="+mj-lt"/>
              </a:rPr>
              <a:t>, </a:t>
            </a:r>
            <a:r>
              <a:rPr lang="fr-FR" sz="2400" dirty="0" err="1">
                <a:latin typeface="+mj-lt"/>
              </a:rPr>
              <a:t>Blockly</a:t>
            </a:r>
            <a:r>
              <a:rPr lang="fr-FR" sz="2400" dirty="0">
                <a:latin typeface="+mj-lt"/>
              </a:rPr>
              <a:t> </a:t>
            </a:r>
            <a:r>
              <a:rPr lang="fr-FR" sz="2400" dirty="0" err="1">
                <a:latin typeface="+mj-lt"/>
              </a:rPr>
              <a:t>arduino</a:t>
            </a:r>
            <a:r>
              <a:rPr lang="fr-FR" sz="2400" dirty="0">
                <a:latin typeface="+mj-lt"/>
              </a:rPr>
              <a:t>,…</a:t>
            </a:r>
          </a:p>
          <a:p>
            <a:pPr marL="285750" indent="-285750">
              <a:buFont typeface="Arial" panose="020B0604020202020204" pitchFamily="34" charset="0"/>
              <a:buChar char="•"/>
            </a:pPr>
            <a:endParaRPr lang="fr-FR" sz="2400" dirty="0">
              <a:latin typeface="+mj-lt"/>
            </a:endParaRPr>
          </a:p>
          <a:p>
            <a:pPr marL="285750" indent="-285750">
              <a:buFont typeface="Arial" panose="020B0604020202020204" pitchFamily="34" charset="0"/>
              <a:buChar char="•"/>
            </a:pPr>
            <a:r>
              <a:rPr lang="fr-FR" sz="2400" b="1" dirty="0">
                <a:latin typeface="+mj-lt"/>
              </a:rPr>
              <a:t>Comprendre le fonctionnement d’un réseau informatique</a:t>
            </a:r>
          </a:p>
          <a:p>
            <a:r>
              <a:rPr lang="fr-FR" sz="2400" dirty="0">
                <a:latin typeface="+mj-lt"/>
              </a:rPr>
              <a:t>Les élèves doivent comprendre comment les données sont codées, sont transportées et stockées</a:t>
            </a:r>
          </a:p>
          <a:p>
            <a:endParaRPr lang="fr-FR" sz="2400" dirty="0">
              <a:latin typeface="+mj-lt"/>
            </a:endParaRPr>
          </a:p>
          <a:p>
            <a:r>
              <a:rPr lang="fr-FR" sz="2400" dirty="0">
                <a:latin typeface="+mj-lt"/>
              </a:rPr>
              <a:t>Un simulateur de réseaux utilisable : Cisco </a:t>
            </a:r>
            <a:r>
              <a:rPr lang="fr-FR" sz="2400" dirty="0" err="1">
                <a:latin typeface="+mj-lt"/>
              </a:rPr>
              <a:t>Packet</a:t>
            </a:r>
            <a:r>
              <a:rPr lang="fr-FR" sz="2400" dirty="0">
                <a:latin typeface="+mj-lt"/>
              </a:rPr>
              <a:t> Tracer </a:t>
            </a:r>
          </a:p>
          <a:p>
            <a:pPr marL="285750" indent="-285750">
              <a:buFont typeface="Arial" panose="020B0604020202020204" pitchFamily="34" charset="0"/>
              <a:buChar char="•"/>
            </a:pPr>
            <a:endParaRPr lang="fr-FR" sz="2400" dirty="0">
              <a:latin typeface="+mj-lt"/>
            </a:endParaRPr>
          </a:p>
        </p:txBody>
      </p:sp>
    </p:spTree>
    <p:extLst>
      <p:ext uri="{BB962C8B-B14F-4D97-AF65-F5344CB8AC3E}">
        <p14:creationId xmlns:p14="http://schemas.microsoft.com/office/powerpoint/2010/main" val="4036066759"/>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nvPr>
        </p:nvSpPr>
        <p:spPr>
          <a:xfrm>
            <a:off x="1648973" y="346190"/>
            <a:ext cx="1887442" cy="601261"/>
          </a:xfrm>
        </p:spPr>
        <p:txBody>
          <a:bodyPr/>
          <a:lstStyle/>
          <a:p>
            <a:pPr eaLnBrk="1" hangingPunct="1">
              <a:defRPr/>
            </a:pPr>
            <a:r>
              <a:rPr lang="fr-FR" sz="2400" dirty="0"/>
              <a:t>AU  cycle  4 </a:t>
            </a:r>
            <a:br>
              <a:rPr lang="fr-FR" sz="2400" dirty="0"/>
            </a:br>
            <a:br>
              <a:rPr lang="fr-FR" sz="2400" dirty="0"/>
            </a:br>
            <a:br>
              <a:rPr lang="fr-FR" sz="2400" dirty="0"/>
            </a:br>
            <a:br>
              <a:rPr lang="fr-FR" sz="2400" dirty="0"/>
            </a:br>
            <a:br>
              <a:rPr lang="fr-FR" sz="2400" dirty="0"/>
            </a:br>
            <a:endParaRPr lang="fr-FR" sz="2400" dirty="0"/>
          </a:p>
        </p:txBody>
      </p:sp>
      <p:pic>
        <p:nvPicPr>
          <p:cNvPr id="2050" name="Picture 2"/>
          <p:cNvPicPr>
            <a:picLocks noChangeAspect="1" noChangeArrowheads="1"/>
          </p:cNvPicPr>
          <p:nvPr/>
        </p:nvPicPr>
        <p:blipFill>
          <a:blip r:embed="rId2" cstate="email">
            <a:extLst>
              <a:ext uri="{28A0092B-C50C-407E-A947-70E740481C1C}">
                <a14:useLocalDpi xmlns:a14="http://schemas.microsoft.com/office/drawing/2010/main"/>
              </a:ext>
            </a:extLst>
          </a:blip>
          <a:srcRect/>
          <a:stretch>
            <a:fillRect/>
          </a:stretch>
        </p:blipFill>
        <p:spPr bwMode="auto">
          <a:xfrm>
            <a:off x="4123432" y="215309"/>
            <a:ext cx="4871611" cy="490885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pic>
      <p:pic>
        <p:nvPicPr>
          <p:cNvPr id="2051" name="Picture 3"/>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1246130" y="3556853"/>
            <a:ext cx="5132636" cy="293632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pic>
      <p:pic>
        <p:nvPicPr>
          <p:cNvPr id="8" name="Image 7"/>
          <p:cNvPicPr/>
          <p:nvPr/>
        </p:nvPicPr>
        <p:blipFill rotWithShape="1">
          <a:blip r:embed="rId4" cstate="email">
            <a:extLst>
              <a:ext uri="{28A0092B-C50C-407E-A947-70E740481C1C}">
                <a14:useLocalDpi xmlns:a14="http://schemas.microsoft.com/office/drawing/2010/main"/>
              </a:ext>
            </a:extLst>
          </a:blip>
          <a:srcRect/>
          <a:stretch/>
        </p:blipFill>
        <p:spPr bwMode="auto">
          <a:xfrm>
            <a:off x="1128931" y="3289545"/>
            <a:ext cx="1546860" cy="175260"/>
          </a:xfrm>
          <a:prstGeom prst="rect">
            <a:avLst/>
          </a:prstGeom>
          <a:ln>
            <a:noFill/>
          </a:ln>
          <a:extLst>
            <a:ext uri="{53640926-AAD7-44d8-BBD7-CCE9431645EC}">
              <a14:shadowObscured xmlns="" xmlns:a14="http://schemas.microsoft.com/office/drawing/2010/main"/>
            </a:ext>
          </a:extLst>
        </p:spPr>
      </p:pic>
      <p:sp>
        <p:nvSpPr>
          <p:cNvPr id="7" name="ZoneTexte 6"/>
          <p:cNvSpPr txBox="1"/>
          <p:nvPr/>
        </p:nvSpPr>
        <p:spPr>
          <a:xfrm>
            <a:off x="429658" y="1399142"/>
            <a:ext cx="3693774" cy="369332"/>
          </a:xfrm>
          <a:prstGeom prst="rect">
            <a:avLst/>
          </a:prstGeom>
          <a:noFill/>
        </p:spPr>
        <p:txBody>
          <a:bodyPr wrap="square" rtlCol="0">
            <a:spAutoFit/>
          </a:bodyPr>
          <a:lstStyle/>
          <a:p>
            <a:r>
              <a:rPr lang="fr-FR" dirty="0"/>
              <a:t>Des programmes « connectés »</a:t>
            </a:r>
          </a:p>
        </p:txBody>
      </p:sp>
    </p:spTree>
    <p:extLst>
      <p:ext uri="{BB962C8B-B14F-4D97-AF65-F5344CB8AC3E}">
        <p14:creationId xmlns:p14="http://schemas.microsoft.com/office/powerpoint/2010/main" val="50602818"/>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Image 9"/>
          <p:cNvPicPr/>
          <p:nvPr/>
        </p:nvPicPr>
        <p:blipFill rotWithShape="1">
          <a:blip r:embed="rId2" cstate="email">
            <a:extLst>
              <a:ext uri="{28A0092B-C50C-407E-A947-70E740481C1C}">
                <a14:useLocalDpi xmlns:a14="http://schemas.microsoft.com/office/drawing/2010/main"/>
              </a:ext>
            </a:extLst>
          </a:blip>
          <a:srcRect/>
          <a:stretch/>
        </p:blipFill>
        <p:spPr bwMode="auto">
          <a:xfrm>
            <a:off x="941917" y="969484"/>
            <a:ext cx="7673273" cy="4730666"/>
          </a:xfrm>
          <a:prstGeom prst="rect">
            <a:avLst/>
          </a:prstGeom>
          <a:ln>
            <a:noFill/>
          </a:ln>
          <a:extLst>
            <a:ext uri="{53640926-AAD7-44d8-BBD7-CCE9431645EC}">
              <a14:shadowObscured xmlns="" xmlns:a14="http://schemas.microsoft.com/office/drawing/2010/main"/>
            </a:ext>
          </a:extLst>
        </p:spPr>
      </p:pic>
      <p:sp>
        <p:nvSpPr>
          <p:cNvPr id="12" name="Titre 1"/>
          <p:cNvSpPr>
            <a:spLocks noGrp="1"/>
          </p:cNvSpPr>
          <p:nvPr>
            <p:ph type="title"/>
          </p:nvPr>
        </p:nvSpPr>
        <p:spPr>
          <a:xfrm>
            <a:off x="1648973" y="346190"/>
            <a:ext cx="4476406" cy="601261"/>
          </a:xfrm>
        </p:spPr>
        <p:txBody>
          <a:bodyPr/>
          <a:lstStyle/>
          <a:p>
            <a:pPr eaLnBrk="1" hangingPunct="1">
              <a:defRPr/>
            </a:pPr>
            <a:r>
              <a:rPr lang="fr-FR" sz="2400" dirty="0"/>
              <a:t>Un enseignement progressif</a:t>
            </a:r>
            <a:br>
              <a:rPr lang="fr-FR" sz="2400" dirty="0"/>
            </a:br>
            <a:br>
              <a:rPr lang="fr-FR" sz="2400" dirty="0"/>
            </a:br>
            <a:br>
              <a:rPr lang="fr-FR" sz="2400" dirty="0"/>
            </a:br>
            <a:br>
              <a:rPr lang="fr-FR" sz="2400" dirty="0"/>
            </a:br>
            <a:br>
              <a:rPr lang="fr-FR" sz="2400" dirty="0"/>
            </a:br>
            <a:endParaRPr lang="fr-FR" sz="2400" dirty="0"/>
          </a:p>
        </p:txBody>
      </p:sp>
    </p:spTree>
    <p:extLst>
      <p:ext uri="{BB962C8B-B14F-4D97-AF65-F5344CB8AC3E}">
        <p14:creationId xmlns:p14="http://schemas.microsoft.com/office/powerpoint/2010/main" val="4138555143"/>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Image 3"/>
          <p:cNvPicPr/>
          <p:nvPr/>
        </p:nvPicPr>
        <p:blipFill rotWithShape="1">
          <a:blip r:embed="rId2" cstate="email">
            <a:extLst>
              <a:ext uri="{28A0092B-C50C-407E-A947-70E740481C1C}">
                <a14:useLocalDpi xmlns:a14="http://schemas.microsoft.com/office/drawing/2010/main"/>
              </a:ext>
            </a:extLst>
          </a:blip>
          <a:srcRect/>
          <a:stretch/>
        </p:blipFill>
        <p:spPr bwMode="auto">
          <a:xfrm>
            <a:off x="1161682" y="1817785"/>
            <a:ext cx="7078933" cy="3527448"/>
          </a:xfrm>
          <a:prstGeom prst="rect">
            <a:avLst/>
          </a:prstGeom>
          <a:ln>
            <a:noFill/>
          </a:ln>
          <a:extLst>
            <a:ext uri="{53640926-AAD7-44d8-BBD7-CCE9431645EC}">
              <a14:shadowObscured xmlns="" xmlns:a14="http://schemas.microsoft.com/office/drawing/2010/main"/>
            </a:ext>
          </a:extLst>
        </p:spPr>
      </p:pic>
      <p:sp>
        <p:nvSpPr>
          <p:cNvPr id="5" name="Titre 1"/>
          <p:cNvSpPr txBox="1">
            <a:spLocks/>
          </p:cNvSpPr>
          <p:nvPr/>
        </p:nvSpPr>
        <p:spPr bwMode="auto">
          <a:xfrm>
            <a:off x="2010693" y="394427"/>
            <a:ext cx="4476406" cy="60126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l" defTabSz="457200" rtl="0" eaLnBrk="1" fontAlgn="base" hangingPunct="1">
              <a:spcBef>
                <a:spcPct val="0"/>
              </a:spcBef>
              <a:spcAft>
                <a:spcPct val="0"/>
              </a:spcAft>
              <a:defRPr sz="4000" b="1" kern="1200" cap="all">
                <a:solidFill>
                  <a:schemeClr val="tx1"/>
                </a:solidFill>
                <a:latin typeface="+mj-lt"/>
                <a:ea typeface="ＭＳ Ｐゴシック" charset="0"/>
                <a:cs typeface="ＭＳ Ｐゴシック" charset="0"/>
              </a:defRPr>
            </a:lvl1pPr>
            <a:lvl2pPr algn="ctr" defTabSz="457200" rtl="0" eaLnBrk="1" fontAlgn="base" hangingPunct="1">
              <a:spcBef>
                <a:spcPct val="0"/>
              </a:spcBef>
              <a:spcAft>
                <a:spcPct val="0"/>
              </a:spcAft>
              <a:defRPr sz="4400">
                <a:solidFill>
                  <a:schemeClr val="tx1"/>
                </a:solidFill>
                <a:latin typeface="Calibri" pitchFamily="34" charset="0"/>
                <a:ea typeface="ＭＳ Ｐゴシック" charset="0"/>
                <a:cs typeface="ＭＳ Ｐゴシック" charset="0"/>
              </a:defRPr>
            </a:lvl2pPr>
            <a:lvl3pPr algn="ctr" defTabSz="457200" rtl="0" eaLnBrk="1" fontAlgn="base" hangingPunct="1">
              <a:spcBef>
                <a:spcPct val="0"/>
              </a:spcBef>
              <a:spcAft>
                <a:spcPct val="0"/>
              </a:spcAft>
              <a:defRPr sz="4400">
                <a:solidFill>
                  <a:schemeClr val="tx1"/>
                </a:solidFill>
                <a:latin typeface="Calibri" pitchFamily="34" charset="0"/>
                <a:ea typeface="ＭＳ Ｐゴシック" charset="0"/>
                <a:cs typeface="ＭＳ Ｐゴシック" charset="0"/>
              </a:defRPr>
            </a:lvl3pPr>
            <a:lvl4pPr algn="ctr" defTabSz="457200" rtl="0" eaLnBrk="1" fontAlgn="base" hangingPunct="1">
              <a:spcBef>
                <a:spcPct val="0"/>
              </a:spcBef>
              <a:spcAft>
                <a:spcPct val="0"/>
              </a:spcAft>
              <a:defRPr sz="4400">
                <a:solidFill>
                  <a:schemeClr val="tx1"/>
                </a:solidFill>
                <a:latin typeface="Calibri" pitchFamily="34" charset="0"/>
                <a:ea typeface="ＭＳ Ｐゴシック" charset="0"/>
                <a:cs typeface="ＭＳ Ｐゴシック" charset="0"/>
              </a:defRPr>
            </a:lvl4pPr>
            <a:lvl5pPr algn="ctr" defTabSz="457200" rtl="0" eaLnBrk="1" fontAlgn="base" hangingPunct="1">
              <a:spcBef>
                <a:spcPct val="0"/>
              </a:spcBef>
              <a:spcAft>
                <a:spcPct val="0"/>
              </a:spcAft>
              <a:defRPr sz="4400">
                <a:solidFill>
                  <a:schemeClr val="tx1"/>
                </a:solidFill>
                <a:latin typeface="Calibri" pitchFamily="34" charset="0"/>
                <a:ea typeface="ＭＳ Ｐゴシック" charset="0"/>
                <a:cs typeface="ＭＳ Ｐゴシック" charset="0"/>
              </a:defRPr>
            </a:lvl5pPr>
            <a:lvl6pPr marL="457200" algn="ctr" defTabSz="457200" rtl="0" eaLnBrk="1" fontAlgn="base" hangingPunct="1">
              <a:spcBef>
                <a:spcPct val="0"/>
              </a:spcBef>
              <a:spcAft>
                <a:spcPct val="0"/>
              </a:spcAft>
              <a:defRPr sz="4400">
                <a:solidFill>
                  <a:schemeClr val="tx1"/>
                </a:solidFill>
                <a:latin typeface="Calibri" pitchFamily="34" charset="0"/>
              </a:defRPr>
            </a:lvl6pPr>
            <a:lvl7pPr marL="914400" algn="ctr" defTabSz="457200" rtl="0" eaLnBrk="1" fontAlgn="base" hangingPunct="1">
              <a:spcBef>
                <a:spcPct val="0"/>
              </a:spcBef>
              <a:spcAft>
                <a:spcPct val="0"/>
              </a:spcAft>
              <a:defRPr sz="4400">
                <a:solidFill>
                  <a:schemeClr val="tx1"/>
                </a:solidFill>
                <a:latin typeface="Calibri" pitchFamily="34" charset="0"/>
              </a:defRPr>
            </a:lvl7pPr>
            <a:lvl8pPr marL="1371600" algn="ctr" defTabSz="457200" rtl="0" eaLnBrk="1" fontAlgn="base" hangingPunct="1">
              <a:spcBef>
                <a:spcPct val="0"/>
              </a:spcBef>
              <a:spcAft>
                <a:spcPct val="0"/>
              </a:spcAft>
              <a:defRPr sz="4400">
                <a:solidFill>
                  <a:schemeClr val="tx1"/>
                </a:solidFill>
                <a:latin typeface="Calibri" pitchFamily="34" charset="0"/>
              </a:defRPr>
            </a:lvl8pPr>
            <a:lvl9pPr marL="1828800" algn="ctr" defTabSz="457200" rtl="0" eaLnBrk="1" fontAlgn="base" hangingPunct="1">
              <a:spcBef>
                <a:spcPct val="0"/>
              </a:spcBef>
              <a:spcAft>
                <a:spcPct val="0"/>
              </a:spcAft>
              <a:defRPr sz="4400">
                <a:solidFill>
                  <a:schemeClr val="tx1"/>
                </a:solidFill>
                <a:latin typeface="Calibri" pitchFamily="34" charset="0"/>
              </a:defRPr>
            </a:lvl9pPr>
          </a:lstStyle>
          <a:p>
            <a:pPr>
              <a:defRPr/>
            </a:pPr>
            <a:r>
              <a:rPr lang="fr-FR" sz="2400" dirty="0"/>
              <a:t>Un enseignement progressif</a:t>
            </a:r>
            <a:br>
              <a:rPr lang="fr-FR" sz="2400" dirty="0"/>
            </a:br>
            <a:br>
              <a:rPr lang="fr-FR" sz="2400" dirty="0"/>
            </a:br>
            <a:br>
              <a:rPr lang="fr-FR" sz="2400" dirty="0"/>
            </a:br>
            <a:br>
              <a:rPr lang="fr-FR" sz="2400" dirty="0"/>
            </a:br>
            <a:br>
              <a:rPr lang="fr-FR" sz="2400" dirty="0"/>
            </a:br>
            <a:endParaRPr lang="fr-FR" sz="2400" dirty="0"/>
          </a:p>
        </p:txBody>
      </p:sp>
    </p:spTree>
    <p:extLst>
      <p:ext uri="{BB962C8B-B14F-4D97-AF65-F5344CB8AC3E}">
        <p14:creationId xmlns:p14="http://schemas.microsoft.com/office/powerpoint/2010/main" val="989157751"/>
      </p:ext>
    </p:extLst>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nvPr>
        </p:nvSpPr>
        <p:spPr>
          <a:xfrm>
            <a:off x="2685744" y="346190"/>
            <a:ext cx="2558285" cy="601261"/>
          </a:xfrm>
        </p:spPr>
        <p:txBody>
          <a:bodyPr/>
          <a:lstStyle/>
          <a:p>
            <a:pPr eaLnBrk="1" hangingPunct="1">
              <a:defRPr/>
            </a:pPr>
            <a:r>
              <a:rPr lang="fr-FR" sz="2400" dirty="0"/>
              <a:t>AU  cycle  4 </a:t>
            </a:r>
            <a:br>
              <a:rPr lang="fr-FR" sz="2400" dirty="0"/>
            </a:br>
            <a:br>
              <a:rPr lang="fr-FR" sz="2400" dirty="0"/>
            </a:br>
            <a:br>
              <a:rPr lang="fr-FR" sz="2400" dirty="0"/>
            </a:br>
            <a:br>
              <a:rPr lang="fr-FR" sz="2400" dirty="0"/>
            </a:br>
            <a:br>
              <a:rPr lang="fr-FR" sz="2400" dirty="0"/>
            </a:br>
            <a:br>
              <a:rPr lang="fr-FR" sz="2400" dirty="0"/>
            </a:br>
            <a:br>
              <a:rPr lang="fr-FR" sz="2400" dirty="0"/>
            </a:br>
            <a:endParaRPr lang="fr-FR" sz="2400" dirty="0"/>
          </a:p>
        </p:txBody>
      </p:sp>
      <p:sp>
        <p:nvSpPr>
          <p:cNvPr id="3" name="ZoneTexte 2"/>
          <p:cNvSpPr txBox="1"/>
          <p:nvPr/>
        </p:nvSpPr>
        <p:spPr>
          <a:xfrm>
            <a:off x="1024569" y="1167788"/>
            <a:ext cx="4759287" cy="369332"/>
          </a:xfrm>
          <a:prstGeom prst="rect">
            <a:avLst/>
          </a:prstGeom>
          <a:noFill/>
        </p:spPr>
        <p:txBody>
          <a:bodyPr wrap="square" rtlCol="0">
            <a:spAutoFit/>
          </a:bodyPr>
          <a:lstStyle/>
          <a:p>
            <a:r>
              <a:rPr lang="fr-FR" dirty="0"/>
              <a:t>Activité possible  en 5</a:t>
            </a:r>
            <a:r>
              <a:rPr lang="fr-FR" baseline="30000" dirty="0"/>
              <a:t>ème</a:t>
            </a:r>
            <a:r>
              <a:rPr lang="fr-FR" dirty="0"/>
              <a:t> :</a:t>
            </a:r>
          </a:p>
        </p:txBody>
      </p:sp>
      <p:sp>
        <p:nvSpPr>
          <p:cNvPr id="8" name="ZoneTexte 7"/>
          <p:cNvSpPr txBox="1"/>
          <p:nvPr/>
        </p:nvSpPr>
        <p:spPr>
          <a:xfrm>
            <a:off x="1333040" y="2677201"/>
            <a:ext cx="7491469" cy="2308324"/>
          </a:xfrm>
          <a:prstGeom prst="rect">
            <a:avLst/>
          </a:prstGeom>
          <a:noFill/>
        </p:spPr>
        <p:txBody>
          <a:bodyPr wrap="square" rtlCol="0">
            <a:spAutoFit/>
          </a:bodyPr>
          <a:lstStyle/>
          <a:p>
            <a:r>
              <a:rPr lang="fr-FR" dirty="0"/>
              <a:t> Simuler </a:t>
            </a:r>
            <a:r>
              <a:rPr lang="fr-FR" u="sng" dirty="0"/>
              <a:t>virtuellement</a:t>
            </a:r>
            <a:r>
              <a:rPr lang="fr-FR" dirty="0"/>
              <a:t> l'éclairage d'un appartement (maquette SH3D)</a:t>
            </a:r>
          </a:p>
          <a:p>
            <a:r>
              <a:rPr lang="fr-FR" dirty="0"/>
              <a:t>- avec les flèches du clavier</a:t>
            </a:r>
          </a:p>
          <a:p>
            <a:r>
              <a:rPr lang="fr-FR" dirty="0"/>
              <a:t>- en pointant et cliquant sur un lutin (bouton poussoir)</a:t>
            </a:r>
          </a:p>
          <a:p>
            <a:r>
              <a:rPr lang="fr-FR" dirty="0"/>
              <a:t>Puis on fait le lien avec la maquette réelle de l’appartement et on pilote l'éclairage de cette maquette depuis la maquette virtuelle avec un lutin </a:t>
            </a:r>
          </a:p>
          <a:p>
            <a:endParaRPr lang="fr-FR" dirty="0"/>
          </a:p>
          <a:p>
            <a:pPr marL="285750" indent="-285750">
              <a:buFontTx/>
              <a:buChar char="-"/>
            </a:pPr>
            <a:endParaRPr lang="fr-FR" dirty="0"/>
          </a:p>
          <a:p>
            <a:pPr marL="285750" indent="-285750">
              <a:buFontTx/>
              <a:buChar char="-"/>
            </a:pPr>
            <a:endParaRPr lang="fr-FR" dirty="0"/>
          </a:p>
        </p:txBody>
      </p:sp>
      <p:sp>
        <p:nvSpPr>
          <p:cNvPr id="9" name="ZoneTexte 8"/>
          <p:cNvSpPr txBox="1"/>
          <p:nvPr/>
        </p:nvSpPr>
        <p:spPr>
          <a:xfrm>
            <a:off x="1057620" y="4461298"/>
            <a:ext cx="7579605" cy="1477328"/>
          </a:xfrm>
          <a:prstGeom prst="rect">
            <a:avLst/>
          </a:prstGeom>
          <a:noFill/>
        </p:spPr>
        <p:txBody>
          <a:bodyPr wrap="square" rtlCol="0">
            <a:spAutoFit/>
          </a:bodyPr>
          <a:lstStyle/>
          <a:p>
            <a:endParaRPr lang="fr-FR" dirty="0"/>
          </a:p>
          <a:p>
            <a:endParaRPr lang="fr-FR" dirty="0"/>
          </a:p>
          <a:p>
            <a:r>
              <a:rPr lang="fr-FR" dirty="0"/>
              <a:t>Les points qui peuvent être travaillés : comparaison de structure (nombre de blocs, structures complexes), introduction de la notion de variable, annoter/commenter le programme, expliciter ses choix simples</a:t>
            </a:r>
          </a:p>
        </p:txBody>
      </p:sp>
      <p:pic>
        <p:nvPicPr>
          <p:cNvPr id="4098" name="Picture 2"/>
          <p:cNvPicPr>
            <a:picLocks noChangeAspect="1" noChangeArrowheads="1"/>
          </p:cNvPicPr>
          <p:nvPr/>
        </p:nvPicPr>
        <p:blipFill>
          <a:blip r:embed="rId2" cstate="email">
            <a:extLst>
              <a:ext uri="{28A0092B-C50C-407E-A947-70E740481C1C}">
                <a14:useLocalDpi xmlns:a14="http://schemas.microsoft.com/office/drawing/2010/main"/>
              </a:ext>
            </a:extLst>
          </a:blip>
          <a:srcRect/>
          <a:stretch>
            <a:fillRect/>
          </a:stretch>
        </p:blipFill>
        <p:spPr bwMode="auto">
          <a:xfrm>
            <a:off x="3898096" y="815258"/>
            <a:ext cx="4926414" cy="182884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621947968"/>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nvPr>
        </p:nvSpPr>
        <p:spPr>
          <a:xfrm>
            <a:off x="2685744" y="346190"/>
            <a:ext cx="2558285" cy="601261"/>
          </a:xfrm>
        </p:spPr>
        <p:txBody>
          <a:bodyPr/>
          <a:lstStyle/>
          <a:p>
            <a:pPr eaLnBrk="1" hangingPunct="1">
              <a:defRPr/>
            </a:pPr>
            <a:r>
              <a:rPr lang="fr-FR" sz="2400" dirty="0"/>
              <a:t>AU  cycle  4 </a:t>
            </a:r>
            <a:br>
              <a:rPr lang="fr-FR" sz="2400" dirty="0"/>
            </a:br>
            <a:br>
              <a:rPr lang="fr-FR" sz="2400" dirty="0"/>
            </a:br>
            <a:br>
              <a:rPr lang="fr-FR" sz="2400" dirty="0"/>
            </a:br>
            <a:br>
              <a:rPr lang="fr-FR" sz="2400" dirty="0"/>
            </a:br>
            <a:br>
              <a:rPr lang="fr-FR" sz="2400" dirty="0"/>
            </a:br>
            <a:br>
              <a:rPr lang="fr-FR" sz="2400" dirty="0"/>
            </a:br>
            <a:br>
              <a:rPr lang="fr-FR" sz="2400" dirty="0"/>
            </a:br>
            <a:endParaRPr lang="fr-FR" sz="2400" dirty="0"/>
          </a:p>
        </p:txBody>
      </p:sp>
      <p:sp>
        <p:nvSpPr>
          <p:cNvPr id="3" name="ZoneTexte 2"/>
          <p:cNvSpPr txBox="1"/>
          <p:nvPr/>
        </p:nvSpPr>
        <p:spPr>
          <a:xfrm>
            <a:off x="1024569" y="1167788"/>
            <a:ext cx="4759287" cy="369332"/>
          </a:xfrm>
          <a:prstGeom prst="rect">
            <a:avLst/>
          </a:prstGeom>
          <a:noFill/>
        </p:spPr>
        <p:txBody>
          <a:bodyPr wrap="square" rtlCol="0">
            <a:spAutoFit/>
          </a:bodyPr>
          <a:lstStyle/>
          <a:p>
            <a:r>
              <a:rPr lang="fr-FR" dirty="0"/>
              <a:t>Activité possible  en 4</a:t>
            </a:r>
            <a:r>
              <a:rPr lang="fr-FR" baseline="30000" dirty="0"/>
              <a:t>ème</a:t>
            </a:r>
            <a:r>
              <a:rPr lang="fr-FR" dirty="0"/>
              <a:t> :</a:t>
            </a:r>
          </a:p>
        </p:txBody>
      </p:sp>
      <p:sp>
        <p:nvSpPr>
          <p:cNvPr id="8" name="ZoneTexte 7"/>
          <p:cNvSpPr txBox="1"/>
          <p:nvPr/>
        </p:nvSpPr>
        <p:spPr>
          <a:xfrm>
            <a:off x="3106999" y="2981336"/>
            <a:ext cx="5926587" cy="923330"/>
          </a:xfrm>
          <a:prstGeom prst="rect">
            <a:avLst/>
          </a:prstGeom>
          <a:noFill/>
        </p:spPr>
        <p:txBody>
          <a:bodyPr wrap="square" rtlCol="0">
            <a:spAutoFit/>
          </a:bodyPr>
          <a:lstStyle/>
          <a:p>
            <a:r>
              <a:rPr lang="fr-FR" dirty="0"/>
              <a:t> </a:t>
            </a:r>
          </a:p>
          <a:p>
            <a:endParaRPr lang="fr-FR" dirty="0"/>
          </a:p>
          <a:p>
            <a:r>
              <a:rPr lang="fr-FR" dirty="0"/>
              <a:t>Piloter des systèmes réels</a:t>
            </a:r>
          </a:p>
        </p:txBody>
      </p:sp>
      <p:sp>
        <p:nvSpPr>
          <p:cNvPr id="9" name="ZoneTexte 8"/>
          <p:cNvSpPr txBox="1"/>
          <p:nvPr/>
        </p:nvSpPr>
        <p:spPr>
          <a:xfrm>
            <a:off x="1333039" y="4847422"/>
            <a:ext cx="7579605" cy="1200329"/>
          </a:xfrm>
          <a:prstGeom prst="rect">
            <a:avLst/>
          </a:prstGeom>
          <a:noFill/>
        </p:spPr>
        <p:txBody>
          <a:bodyPr wrap="square" rtlCol="0">
            <a:spAutoFit/>
          </a:bodyPr>
          <a:lstStyle/>
          <a:p>
            <a:r>
              <a:rPr lang="fr-FR" dirty="0"/>
              <a:t>Les points qui peuvent être travaillés : décomposition en problèmes, annoter/commenter le programme, expliciter ses choix simples, comptage, capteurs, boucle «  tant que faire », déclenchement par un évènement extérieur, variables</a:t>
            </a:r>
          </a:p>
        </p:txBody>
      </p:sp>
      <p:pic>
        <p:nvPicPr>
          <p:cNvPr id="5122" name="Picture 2"/>
          <p:cNvPicPr>
            <a:picLocks noChangeAspect="1" noChangeArrowheads="1"/>
          </p:cNvPicPr>
          <p:nvPr/>
        </p:nvPicPr>
        <p:blipFill>
          <a:blip r:embed="rId2" cstate="email">
            <a:extLst>
              <a:ext uri="{28A0092B-C50C-407E-A947-70E740481C1C}">
                <a14:useLocalDpi xmlns:a14="http://schemas.microsoft.com/office/drawing/2010/main"/>
              </a:ext>
            </a:extLst>
          </a:blip>
          <a:srcRect/>
          <a:stretch>
            <a:fillRect/>
          </a:stretch>
        </p:blipFill>
        <p:spPr bwMode="auto">
          <a:xfrm>
            <a:off x="4039748" y="947451"/>
            <a:ext cx="4456113" cy="2495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957540855"/>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nvPr>
        </p:nvSpPr>
        <p:spPr>
          <a:xfrm>
            <a:off x="2685744" y="346190"/>
            <a:ext cx="2558285" cy="601261"/>
          </a:xfrm>
        </p:spPr>
        <p:txBody>
          <a:bodyPr/>
          <a:lstStyle/>
          <a:p>
            <a:pPr eaLnBrk="1" hangingPunct="1">
              <a:defRPr/>
            </a:pPr>
            <a:r>
              <a:rPr lang="fr-FR" sz="2400" dirty="0"/>
              <a:t>AU  cycle  4 </a:t>
            </a:r>
            <a:br>
              <a:rPr lang="fr-FR" sz="2400" dirty="0"/>
            </a:br>
            <a:br>
              <a:rPr lang="fr-FR" sz="2400" dirty="0"/>
            </a:br>
            <a:br>
              <a:rPr lang="fr-FR" sz="2400" dirty="0"/>
            </a:br>
            <a:br>
              <a:rPr lang="fr-FR" sz="2400" dirty="0"/>
            </a:br>
            <a:br>
              <a:rPr lang="fr-FR" sz="2400" dirty="0"/>
            </a:br>
            <a:br>
              <a:rPr lang="fr-FR" sz="2400" dirty="0"/>
            </a:br>
            <a:br>
              <a:rPr lang="fr-FR" sz="2400" dirty="0"/>
            </a:br>
            <a:endParaRPr lang="fr-FR" sz="2400" dirty="0"/>
          </a:p>
        </p:txBody>
      </p:sp>
      <p:sp>
        <p:nvSpPr>
          <p:cNvPr id="3" name="ZoneTexte 2"/>
          <p:cNvSpPr txBox="1"/>
          <p:nvPr/>
        </p:nvSpPr>
        <p:spPr>
          <a:xfrm>
            <a:off x="1024569" y="1167788"/>
            <a:ext cx="4759287" cy="369332"/>
          </a:xfrm>
          <a:prstGeom prst="rect">
            <a:avLst/>
          </a:prstGeom>
          <a:noFill/>
        </p:spPr>
        <p:txBody>
          <a:bodyPr wrap="square" rtlCol="0">
            <a:spAutoFit/>
          </a:bodyPr>
          <a:lstStyle/>
          <a:p>
            <a:r>
              <a:rPr lang="fr-FR" dirty="0"/>
              <a:t>Activité possible  en 3</a:t>
            </a:r>
            <a:r>
              <a:rPr lang="fr-FR" baseline="30000" dirty="0"/>
              <a:t>ème</a:t>
            </a:r>
            <a:r>
              <a:rPr lang="fr-FR" dirty="0"/>
              <a:t> :</a:t>
            </a:r>
          </a:p>
        </p:txBody>
      </p:sp>
      <p:sp>
        <p:nvSpPr>
          <p:cNvPr id="8" name="ZoneTexte 7"/>
          <p:cNvSpPr txBox="1"/>
          <p:nvPr/>
        </p:nvSpPr>
        <p:spPr>
          <a:xfrm>
            <a:off x="2685744" y="3833442"/>
            <a:ext cx="5926587" cy="1200329"/>
          </a:xfrm>
          <a:prstGeom prst="rect">
            <a:avLst/>
          </a:prstGeom>
          <a:noFill/>
        </p:spPr>
        <p:txBody>
          <a:bodyPr wrap="square" rtlCol="0">
            <a:spAutoFit/>
          </a:bodyPr>
          <a:lstStyle/>
          <a:p>
            <a:r>
              <a:rPr lang="fr-FR" dirty="0"/>
              <a:t> </a:t>
            </a:r>
          </a:p>
          <a:p>
            <a:endParaRPr lang="fr-FR" dirty="0"/>
          </a:p>
          <a:p>
            <a:r>
              <a:rPr lang="fr-FR" dirty="0"/>
              <a:t>Piloter des objets connectés sans fil ( </a:t>
            </a:r>
            <a:r>
              <a:rPr lang="fr-FR" dirty="0" err="1"/>
              <a:t>Appinventor</a:t>
            </a:r>
            <a:r>
              <a:rPr lang="fr-FR" dirty="0"/>
              <a:t>)</a:t>
            </a:r>
          </a:p>
          <a:p>
            <a:r>
              <a:rPr lang="fr-FR" dirty="0"/>
              <a:t>Réalité virtuelle; ( </a:t>
            </a:r>
            <a:r>
              <a:rPr lang="fr-FR" dirty="0" err="1"/>
              <a:t>Unity</a:t>
            </a:r>
            <a:r>
              <a:rPr lang="fr-FR" dirty="0"/>
              <a:t> 3D)  Systèmes embarqués</a:t>
            </a:r>
          </a:p>
        </p:txBody>
      </p:sp>
      <p:pic>
        <p:nvPicPr>
          <p:cNvPr id="6146" name="Picture 2"/>
          <p:cNvPicPr>
            <a:picLocks noChangeAspect="1" noChangeArrowheads="1"/>
          </p:cNvPicPr>
          <p:nvPr/>
        </p:nvPicPr>
        <p:blipFill>
          <a:blip r:embed="rId2" cstate="email">
            <a:extLst>
              <a:ext uri="{28A0092B-C50C-407E-A947-70E740481C1C}">
                <a14:useLocalDpi xmlns:a14="http://schemas.microsoft.com/office/drawing/2010/main"/>
              </a:ext>
            </a:extLst>
          </a:blip>
          <a:srcRect/>
          <a:stretch>
            <a:fillRect/>
          </a:stretch>
        </p:blipFill>
        <p:spPr bwMode="auto">
          <a:xfrm>
            <a:off x="3632319" y="1791514"/>
            <a:ext cx="1566560" cy="231910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pic>
      <p:pic>
        <p:nvPicPr>
          <p:cNvPr id="6148" name="Picture 4"/>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5516810" y="1246223"/>
            <a:ext cx="3591767" cy="286439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833363244"/>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re 3"/>
          <p:cNvSpPr>
            <a:spLocks noGrp="1"/>
          </p:cNvSpPr>
          <p:nvPr>
            <p:ph type="title"/>
          </p:nvPr>
        </p:nvSpPr>
        <p:spPr/>
        <p:txBody>
          <a:bodyPr/>
          <a:lstStyle/>
          <a:p>
            <a:r>
              <a:rPr lang="fr-FR" sz="3600" dirty="0"/>
              <a:t>De l’ancien au nouveau programme</a:t>
            </a:r>
          </a:p>
        </p:txBody>
      </p:sp>
      <p:sp>
        <p:nvSpPr>
          <p:cNvPr id="5" name="Espace réservé du contenu 4"/>
          <p:cNvSpPr>
            <a:spLocks noGrp="1"/>
          </p:cNvSpPr>
          <p:nvPr>
            <p:ph idx="1"/>
          </p:nvPr>
        </p:nvSpPr>
        <p:spPr>
          <a:xfrm>
            <a:off x="88136" y="973201"/>
            <a:ext cx="8978746" cy="5894920"/>
          </a:xfrm>
        </p:spPr>
        <p:txBody>
          <a:bodyPr/>
          <a:lstStyle/>
          <a:p>
            <a:r>
              <a:rPr lang="fr-FR" dirty="0"/>
              <a:t>Plus de thématiques imposées par année</a:t>
            </a:r>
          </a:p>
          <a:p>
            <a:pPr lvl="2"/>
            <a:r>
              <a:rPr lang="fr-FR" strike="sngStrike" dirty="0"/>
              <a:t>Transports, Habitat et ouvrages, Confort et domotique</a:t>
            </a:r>
          </a:p>
          <a:p>
            <a:r>
              <a:rPr lang="fr-FR" dirty="0"/>
              <a:t>Cycle 3</a:t>
            </a:r>
          </a:p>
          <a:p>
            <a:pPr lvl="1"/>
            <a:r>
              <a:rPr lang="fr-FR" dirty="0"/>
              <a:t>Un enseignement de sciences et technologie (4h en 6</a:t>
            </a:r>
            <a:r>
              <a:rPr lang="fr-FR" baseline="30000" dirty="0"/>
              <a:t>ème</a:t>
            </a:r>
            <a:r>
              <a:rPr lang="fr-FR" dirty="0"/>
              <a:t> ) liant les SPC, SVT et la Technologie</a:t>
            </a:r>
          </a:p>
          <a:p>
            <a:pPr lvl="1"/>
            <a:r>
              <a:rPr lang="fr-FR" dirty="0">
                <a:solidFill>
                  <a:prstClr val="black"/>
                </a:solidFill>
              </a:rPr>
              <a:t>C’est un enseignement global et avec une cohérence globale </a:t>
            </a:r>
          </a:p>
          <a:p>
            <a:pPr lvl="1"/>
            <a:r>
              <a:rPr lang="fr-FR" dirty="0">
                <a:solidFill>
                  <a:prstClr val="black"/>
                </a:solidFill>
              </a:rPr>
              <a:t>Ce n’est pas une juxtaposition d’enseignements</a:t>
            </a:r>
          </a:p>
          <a:p>
            <a:r>
              <a:rPr lang="fr-FR" dirty="0"/>
              <a:t>Cycle 4</a:t>
            </a:r>
          </a:p>
          <a:p>
            <a:pPr lvl="1"/>
            <a:r>
              <a:rPr lang="fr-FR" dirty="0">
                <a:solidFill>
                  <a:prstClr val="black"/>
                </a:solidFill>
              </a:rPr>
              <a:t>3 grands thèmes à reprendre chaque année avec des démarches associées (au lieu de 6 approches qui étaient enrichies au cours des 3 années)</a:t>
            </a:r>
          </a:p>
          <a:p>
            <a:endParaRPr lang="fr-FR" dirty="0"/>
          </a:p>
          <a:p>
            <a:pPr lvl="1"/>
            <a:endParaRPr lang="fr-FR" dirty="0"/>
          </a:p>
          <a:p>
            <a:pPr lvl="2"/>
            <a:endParaRPr lang="fr-FR" dirty="0"/>
          </a:p>
        </p:txBody>
      </p:sp>
    </p:spTree>
    <p:extLst>
      <p:ext uri="{BB962C8B-B14F-4D97-AF65-F5344CB8AC3E}">
        <p14:creationId xmlns:p14="http://schemas.microsoft.com/office/powerpoint/2010/main" val="1620588944"/>
      </p:ext>
    </p:extLst>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NUM" val="1"/>
</p:tagLst>
</file>

<file path=ppt/tags/tag2.xml><?xml version="1.0" encoding="utf-8"?>
<p:tagLst xmlns:a="http://schemas.openxmlformats.org/drawingml/2006/main" xmlns:r="http://schemas.openxmlformats.org/officeDocument/2006/relationships" xmlns:p="http://schemas.openxmlformats.org/presentationml/2006/main">
  <p:tag name="NUM" val="2"/>
</p:tagLst>
</file>

<file path=ppt/tags/tag3.xml><?xml version="1.0" encoding="utf-8"?>
<p:tagLst xmlns:a="http://schemas.openxmlformats.org/drawingml/2006/main" xmlns:r="http://schemas.openxmlformats.org/officeDocument/2006/relationships" xmlns:p="http://schemas.openxmlformats.org/presentationml/2006/main">
  <p:tag name="NUM" val="3"/>
</p:tagLst>
</file>

<file path=ppt/tags/tag4.xml><?xml version="1.0" encoding="utf-8"?>
<p:tagLst xmlns:a="http://schemas.openxmlformats.org/drawingml/2006/main" xmlns:r="http://schemas.openxmlformats.org/officeDocument/2006/relationships" xmlns:p="http://schemas.openxmlformats.org/presentationml/2006/main">
  <p:tag name="NUM" val="4"/>
</p:tagLst>
</file>

<file path=ppt/tags/tag5.xml><?xml version="1.0" encoding="utf-8"?>
<p:tagLst xmlns:a="http://schemas.openxmlformats.org/drawingml/2006/main" xmlns:r="http://schemas.openxmlformats.org/officeDocument/2006/relationships" xmlns:p="http://schemas.openxmlformats.org/presentationml/2006/main">
  <p:tag name="NUM" val="1"/>
</p:tagLst>
</file>

<file path=ppt/tags/tag6.xml><?xml version="1.0" encoding="utf-8"?>
<p:tagLst xmlns:a="http://schemas.openxmlformats.org/drawingml/2006/main" xmlns:r="http://schemas.openxmlformats.org/officeDocument/2006/relationships" xmlns:p="http://schemas.openxmlformats.org/presentationml/2006/main">
  <p:tag name="NUM" val="7"/>
</p:tagLst>
</file>

<file path=ppt/tags/tag7.xml><?xml version="1.0" encoding="utf-8"?>
<p:tagLst xmlns:a="http://schemas.openxmlformats.org/drawingml/2006/main" xmlns:r="http://schemas.openxmlformats.org/officeDocument/2006/relationships" xmlns:p="http://schemas.openxmlformats.org/presentationml/2006/main">
  <p:tag name="NUM" val="2"/>
</p:tagLst>
</file>

<file path=ppt/tags/tag8.xml><?xml version="1.0" encoding="utf-8"?>
<p:tagLst xmlns:a="http://schemas.openxmlformats.org/drawingml/2006/main" xmlns:r="http://schemas.openxmlformats.org/officeDocument/2006/relationships" xmlns:p="http://schemas.openxmlformats.org/presentationml/2006/main">
  <p:tag name="NUM" val="6"/>
</p:tagLst>
</file>

<file path=ppt/theme/theme1.xml><?xml version="1.0" encoding="utf-8"?>
<a:theme xmlns:a="http://schemas.openxmlformats.org/drawingml/2006/main" name="Academie_nantes">
  <a:themeElements>
    <a:clrScheme name="Bureau">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Bureau">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Bureau">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2.xml><?xml version="1.0" encoding="utf-8"?>
<a:theme xmlns:a="http://schemas.openxmlformats.org/drawingml/2006/main" name="Thème Office">
  <a:themeElements>
    <a:clrScheme name="Bureau">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Bureau">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Bureau">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docProps/app.xml><?xml version="1.0" encoding="utf-8"?>
<Properties xmlns="http://schemas.openxmlformats.org/officeDocument/2006/extended-properties" xmlns:vt="http://schemas.openxmlformats.org/officeDocument/2006/docPropsVTypes">
  <Template>Angles</Template>
  <TotalTime>1774</TotalTime>
  <Words>16903</Words>
  <Application>Microsoft Office PowerPoint</Application>
  <PresentationFormat>Affichage à l'écran (4:3)</PresentationFormat>
  <Paragraphs>8378</Paragraphs>
  <Slides>89</Slides>
  <Notes>7</Notes>
  <HiddenSlides>0</HiddenSlides>
  <MMClips>0</MMClips>
  <ScaleCrop>false</ScaleCrop>
  <HeadingPairs>
    <vt:vector size="6" baseType="variant">
      <vt:variant>
        <vt:lpstr>Polices utilisées</vt:lpstr>
      </vt:variant>
      <vt:variant>
        <vt:i4>7</vt:i4>
      </vt:variant>
      <vt:variant>
        <vt:lpstr>Thème</vt:lpstr>
      </vt:variant>
      <vt:variant>
        <vt:i4>1</vt:i4>
      </vt:variant>
      <vt:variant>
        <vt:lpstr>Titres des diapositives</vt:lpstr>
      </vt:variant>
      <vt:variant>
        <vt:i4>89</vt:i4>
      </vt:variant>
    </vt:vector>
  </HeadingPairs>
  <TitlesOfParts>
    <vt:vector size="97" baseType="lpstr">
      <vt:lpstr>MS Mincho</vt:lpstr>
      <vt:lpstr>ＭＳ Ｐゴシック</vt:lpstr>
      <vt:lpstr>Arial</vt:lpstr>
      <vt:lpstr>Calibri</vt:lpstr>
      <vt:lpstr>DINPro-Regular</vt:lpstr>
      <vt:lpstr>Times New Roman</vt:lpstr>
      <vt:lpstr>Wingdings</vt:lpstr>
      <vt:lpstr>Academie_nantes</vt:lpstr>
      <vt:lpstr>Rénovation des programmes de technologie au collège 1ère partie</vt:lpstr>
      <vt:lpstr>Plan de l’exposé</vt:lpstr>
      <vt:lpstr>1. Esprit et structure du programme </vt:lpstr>
      <vt:lpstr>L’organisation du programme en cycles</vt:lpstr>
      <vt:lpstr>La technologie au collège</vt:lpstr>
      <vt:lpstr>Les trois dimensions de la technologie de l’école au post-bac</vt:lpstr>
      <vt:lpstr>L’étude des objets techniques et des services :  3 dimensions à explorer tous les ans pendant trois ans </vt:lpstr>
      <vt:lpstr>De l’ancien au nouveau programme</vt:lpstr>
      <vt:lpstr>De l’ancien au nouveau programme</vt:lpstr>
      <vt:lpstr>De l’ancien au nouveau programme</vt:lpstr>
      <vt:lpstr>De l’ancien au nouveau programme</vt:lpstr>
      <vt:lpstr>Présentation PowerPoint</vt:lpstr>
      <vt:lpstr>2. L’enseignement de Sciences et Technologie en 6ème</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3. Progression sur le cycle 4</vt:lpstr>
      <vt:lpstr>Progression en cycle 4</vt:lpstr>
      <vt:lpstr>COMMENT CONSTRUIRE UNE PROGRESSION en cycle 4 ?</vt:lpstr>
      <vt:lpstr>LES DOMAINES DU SOCLE  entrée en vigueur en septembre 2016</vt:lpstr>
      <vt:lpstr>LES THÉMATIQUES PROPRES À LA TECHNOLOGIE</vt:lpstr>
      <vt:lpstr>Présentation PowerPoint</vt:lpstr>
      <vt:lpstr>CONCEVOIR UNE PROGRESSION : L’UTILISATION DE TABLEAUX DE BORD</vt:lpstr>
      <vt:lpstr>CONCEVOIR UNE PROGRESSION : L’UTILISATION DE TABLEAUX DE BORD</vt:lpstr>
      <vt:lpstr>Outil d'aide à l'élaboration de progression pédagogique en technologie (format Excel) </vt:lpstr>
      <vt:lpstr>Outil d'aide à l'élaboration de progression pédagogique en technologie (format Excel) </vt:lpstr>
      <vt:lpstr>Outil d'aide à l'élaboration de progression pédagogique en technologie (format Excel) </vt:lpstr>
      <vt:lpstr>LE LIEN ENTRE LES COMPÉTENCES DU SOCLE ET LES THÉMATIQUES</vt:lpstr>
      <vt:lpstr>ZOOM SUR : LES SYSTÈMES NATURELS ET LES SYSTÈMES TECHNIQUES</vt:lpstr>
      <vt:lpstr>LES THÉMATIQUES: LIEN ENTRE COMPÉTENCES ET CONNAISSANCES</vt:lpstr>
      <vt:lpstr>REPÈRES DE PROGRESSIVITÉ POUR LA THÉMATIQUE DESIGN CRÉATIVITÉ ET INNOVATION</vt:lpstr>
      <vt:lpstr>DES THÈMES DE SÉQUENCE QUI PEUVENT ÊTRE RÉ-EXPLOITÉS</vt:lpstr>
      <vt:lpstr>THÈME DE SÉQUENCE ET PROBLÉMATIQUES PROPOSÉES</vt:lpstr>
      <vt:lpstr>LIEN ENTRE LES PROBLÉMATIQUES PROPOSÉES ET LES COMPÉTENCES </vt:lpstr>
      <vt:lpstr>ETABLIR LA PROGRESSION SUR LA TOTALITÉ DU CYCLE</vt:lpstr>
      <vt:lpstr>ETABLIR LA PROGRESSION SUR LA TOTALITÉ DU CYCLE</vt:lpstr>
      <vt:lpstr>ETABLIR LA PROGRESSION SUR LA TOTALITÉ DU CYCLE</vt:lpstr>
      <vt:lpstr>ETABLIR LA PROGRESSION SUR LA TOTALITÉ DU CYCLE</vt:lpstr>
      <vt:lpstr>UN EXEMPLE DE L’ OCCURRENCE SPIRALAIRE</vt:lpstr>
      <vt:lpstr>QUE GARDE T’ON DU PASSÉ ?  </vt:lpstr>
      <vt:lpstr>QUE GARDE T’ON DU PASSÉ ?  </vt:lpstr>
      <vt:lpstr>LES EPI ET L’AP: pourquoi ? </vt:lpstr>
      <vt:lpstr>LES EPI ET L’AP: pourquoi ? </vt:lpstr>
      <vt:lpstr>LES EPI ET L’AP: pourquoi ? </vt:lpstr>
      <vt:lpstr>LES EPI ET L’AP: pourquoi ? </vt:lpstr>
      <vt:lpstr>LES EPI: créer du lien et du sens - construire le cadre</vt:lpstr>
      <vt:lpstr>LES EPI: créer du lien et du sens - construire le cadre</vt:lpstr>
      <vt:lpstr>LES EPI: créer du lien et du sens - construire le cadre</vt:lpstr>
      <vt:lpstr>LES EPI: créer du lien et du sens - construire le cadre</vt:lpstr>
      <vt:lpstr>L’ AP: un préalable le diagnostic</vt:lpstr>
      <vt:lpstr>L’ AP: des apports méthodologiques et la résolution des points durs</vt:lpstr>
      <vt:lpstr>L’ AP: des apports méthodologiques et la résolution des points durs</vt:lpstr>
      <vt:lpstr>L’ AP: des apports méthodologiques et la résolution des points durs</vt:lpstr>
      <vt:lpstr>LES APPORTS MÉTHODOLOGIQUES</vt:lpstr>
      <vt:lpstr>LES APPORTS MÉTHODOLOGIQUES</vt:lpstr>
      <vt:lpstr>LES APPORTS MÉTHODOLOGIQUES</vt:lpstr>
      <vt:lpstr>LES APPORTS MÉTHODOLOGIQUES</vt:lpstr>
      <vt:lpstr>Le traitement des points durs</vt:lpstr>
      <vt:lpstr>La place de la technologie dans les EPI</vt:lpstr>
      <vt:lpstr>La techno et les EPI</vt:lpstr>
      <vt:lpstr>La techno et les EPI</vt:lpstr>
      <vt:lpstr>La techno et les EPI</vt:lpstr>
      <vt:lpstr>La techno et les EPI</vt:lpstr>
      <vt:lpstr>La techno et les EPI</vt:lpstr>
      <vt:lpstr>La techno et les EPI</vt:lpstr>
      <vt:lpstr>La techno et les EPI</vt:lpstr>
      <vt:lpstr>L’ ACCOMPAGNEMENT DES ÉLÈVES DANS LEURS APPRENTISSAGES</vt:lpstr>
      <vt:lpstr>L’ ACCOMPAGNEMENT DES ÉLÈVES DANS LEURS APPRENTISSAGES</vt:lpstr>
      <vt:lpstr>Présentation PowerPoint</vt:lpstr>
      <vt:lpstr>L’ACCOMPAGNEMENT DES ÉLÈVES DANS LEURS APPRENTISSAGES</vt:lpstr>
      <vt:lpstr>Place des mini-projets</vt:lpstr>
      <vt:lpstr>4. Enseignement d’informatique</vt:lpstr>
      <vt:lpstr> Les Mathématiques et la Technologie   Besoin de mise en relation des 2 disciplines Les enseignants doivent avoir des actions coordonnées   En Technologie  L’enseignement ne doit pas être « hors sol » mais en lien avec les réalités technologiques</vt:lpstr>
      <vt:lpstr>AU  cycle  3      </vt:lpstr>
      <vt:lpstr>AU  cycle  3        </vt:lpstr>
      <vt:lpstr>AU cycle 4   </vt:lpstr>
      <vt:lpstr>AU  cycle  4      </vt:lpstr>
      <vt:lpstr>Un enseignement progressif     </vt:lpstr>
      <vt:lpstr>Présentation PowerPoint</vt:lpstr>
      <vt:lpstr>AU  cycle  4        </vt:lpstr>
      <vt:lpstr>AU  cycle  4        </vt:lpstr>
      <vt:lpstr>AU  cycle  4        </vt:lpstr>
    </vt:vector>
  </TitlesOfParts>
  <Company>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Diapositive 1</dc:title>
  <dc:creator>rectorat</dc:creator>
  <cp:lastModifiedBy>Sébastien Canet</cp:lastModifiedBy>
  <cp:revision>119</cp:revision>
  <dcterms:created xsi:type="dcterms:W3CDTF">2014-04-11T08:29:59Z</dcterms:created>
  <dcterms:modified xsi:type="dcterms:W3CDTF">2016-07-14T22:16:51Z</dcterms:modified>
</cp:coreProperties>
</file>