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66" r:id="rId4"/>
    <p:sldId id="360" r:id="rId5"/>
    <p:sldId id="367" r:id="rId6"/>
    <p:sldId id="362" r:id="rId7"/>
    <p:sldId id="363" r:id="rId8"/>
    <p:sldId id="364" r:id="rId9"/>
    <p:sldId id="365" r:id="rId10"/>
    <p:sldId id="366"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267" r:id="rId25"/>
    <p:sldId id="268" r:id="rId26"/>
    <p:sldId id="280" r:id="rId27"/>
    <p:sldId id="276" r:id="rId28"/>
    <p:sldId id="275" r:id="rId29"/>
    <p:sldId id="274" r:id="rId30"/>
    <p:sldId id="277" r:id="rId31"/>
    <p:sldId id="278" r:id="rId32"/>
    <p:sldId id="270" r:id="rId33"/>
    <p:sldId id="271" r:id="rId34"/>
    <p:sldId id="272" r:id="rId35"/>
    <p:sldId id="269" r:id="rId36"/>
    <p:sldId id="279" r:id="rId37"/>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dric Dziubanowski" initials="C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5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95" autoAdjust="0"/>
    <p:restoredTop sz="94524" autoAdjust="0"/>
  </p:normalViewPr>
  <p:slideViewPr>
    <p:cSldViewPr snapToGrid="0" snapToObjects="1">
      <p:cViewPr varScale="1">
        <p:scale>
          <a:sx n="116" d="100"/>
          <a:sy n="116" d="100"/>
        </p:scale>
        <p:origin x="606" y="96"/>
      </p:cViewPr>
      <p:guideLst>
        <p:guide orient="horz" pos="2160"/>
        <p:guide pos="2880"/>
      </p:guideLst>
    </p:cSldViewPr>
  </p:slideViewPr>
  <p:outlineViewPr>
    <p:cViewPr>
      <p:scale>
        <a:sx n="33" d="100"/>
        <a:sy n="33" d="100"/>
      </p:scale>
      <p:origin x="0" y="-1220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explosion val="14"/>
          <c:dLbls>
            <c:dLbl>
              <c:idx val="0"/>
              <c:tx>
                <c:rich>
                  <a:bodyPr/>
                  <a:lstStyle/>
                  <a:p>
                    <a:r>
                      <a:rPr lang="fr-FR" sz="1100" dirty="0"/>
                      <a:t>Besoin</a:t>
                    </a:r>
                    <a:endParaRPr lang="fr-FR" dirty="0"/>
                  </a:p>
                </c:rich>
              </c:tx>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1E-47A2-9F76-216BE194C7D7}"/>
                </c:ext>
              </c:extLst>
            </c:dLbl>
            <c:dLbl>
              <c:idx val="1"/>
              <c:tx>
                <c:rich>
                  <a:bodyPr/>
                  <a:lstStyle/>
                  <a:p>
                    <a:pPr>
                      <a:defRPr sz="1100"/>
                    </a:pPr>
                    <a:r>
                      <a:rPr lang="fr-FR" sz="1100"/>
                      <a:t>Existant</a:t>
                    </a:r>
                    <a:endParaRPr lang="fr-FR" dirty="0"/>
                  </a:p>
                </c:rich>
              </c:tx>
              <c:numFmt formatCode="@" sourceLinked="0"/>
              <c:spPr/>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1E-47A2-9F76-216BE194C7D7}"/>
                </c:ext>
              </c:extLst>
            </c:dLbl>
            <c:spPr>
              <a:noFill/>
              <a:ln>
                <a:noFill/>
              </a:ln>
              <a:effectLst/>
            </c:spPr>
            <c:txPr>
              <a:bodyPr/>
              <a:lstStyle/>
              <a:p>
                <a:pPr>
                  <a:defRPr sz="1100"/>
                </a:pPr>
                <a:endParaRPr lang="fr-FR"/>
              </a:p>
            </c:txPr>
            <c:dLblPos val="ctr"/>
            <c:showLegendKey val="0"/>
            <c:showVal val="0"/>
            <c:showCatName val="1"/>
            <c:showSerName val="0"/>
            <c:showPercent val="0"/>
            <c:showBubbleSize val="0"/>
            <c:showLeaderLines val="1"/>
            <c:extLst>
              <c:ext xmlns:c15="http://schemas.microsoft.com/office/drawing/2012/chart" uri="{CE6537A1-D6FC-4f65-9D91-7224C49458BB}"/>
            </c:extLst>
          </c:dLbls>
          <c:cat>
            <c:strRef>
              <c:f>Feuil1!$A$2:$A$3</c:f>
              <c:strCache>
                <c:ptCount val="2"/>
                <c:pt idx="0">
                  <c:v>Besoin</c:v>
                </c:pt>
                <c:pt idx="1">
                  <c:v>Existant</c:v>
                </c:pt>
              </c:strCache>
            </c:strRef>
          </c:cat>
          <c:val>
            <c:numRef>
              <c:f>Feuil1!$B$2:$B$3</c:f>
              <c:numCache>
                <c:formatCode>General</c:formatCode>
                <c:ptCount val="2"/>
                <c:pt idx="0">
                  <c:v>2</c:v>
                </c:pt>
                <c:pt idx="1">
                  <c:v>8</c:v>
                </c:pt>
              </c:numCache>
            </c:numRef>
          </c:val>
          <c:extLst>
            <c:ext xmlns:c16="http://schemas.microsoft.com/office/drawing/2014/chart" uri="{C3380CC4-5D6E-409C-BE32-E72D297353CC}">
              <c16:uniqueId val="{00000002-551E-47A2-9F76-216BE194C7D7}"/>
            </c:ext>
          </c:extLst>
        </c:ser>
        <c:dLbls>
          <c:dLblPos val="ctr"/>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explosion val="14"/>
          <c:dLbls>
            <c:dLbl>
              <c:idx val="0"/>
              <c:delete val="1"/>
              <c:extLst>
                <c:ext xmlns:c15="http://schemas.microsoft.com/office/drawing/2012/chart" uri="{CE6537A1-D6FC-4f65-9D91-7224C49458BB}"/>
                <c:ext xmlns:c16="http://schemas.microsoft.com/office/drawing/2014/chart" uri="{C3380CC4-5D6E-409C-BE32-E72D297353CC}">
                  <c16:uniqueId val="{00000000-98E9-44D9-BB4F-376839581D99}"/>
                </c:ext>
              </c:extLst>
            </c:dLbl>
            <c:dLbl>
              <c:idx val="1"/>
              <c:layout>
                <c:manualLayout>
                  <c:x val="-2.3183649330191399E-2"/>
                  <c:y val="-0.34960580749039899"/>
                </c:manualLayout>
              </c:layout>
              <c:tx>
                <c:rich>
                  <a:bodyPr/>
                  <a:lstStyle/>
                  <a:p>
                    <a:pPr>
                      <a:defRPr sz="1100"/>
                    </a:pPr>
                    <a:r>
                      <a:rPr lang="fr-FR" sz="1100"/>
                      <a:t>Existant</a:t>
                    </a:r>
                    <a:endParaRPr lang="fr-FR" dirty="0"/>
                  </a:p>
                </c:rich>
              </c:tx>
              <c:numFmt formatCode="@" sourceLinked="0"/>
              <c:sp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E9-44D9-BB4F-376839581D99}"/>
                </c:ext>
              </c:extLst>
            </c:dLbl>
            <c:spPr>
              <a:noFill/>
              <a:ln>
                <a:noFill/>
              </a:ln>
              <a:effectLst/>
            </c:spPr>
            <c:txPr>
              <a:bodyPr/>
              <a:lstStyle/>
              <a:p>
                <a:pPr>
                  <a:defRPr sz="1100"/>
                </a:pPr>
                <a:endParaRPr lang="fr-FR"/>
              </a:p>
            </c:txPr>
            <c:dLblPos val="ctr"/>
            <c:showLegendKey val="0"/>
            <c:showVal val="0"/>
            <c:showCatName val="1"/>
            <c:showSerName val="0"/>
            <c:showPercent val="0"/>
            <c:showBubbleSize val="0"/>
            <c:showLeaderLines val="1"/>
            <c:extLst>
              <c:ext xmlns:c15="http://schemas.microsoft.com/office/drawing/2012/chart" uri="{CE6537A1-D6FC-4f65-9D91-7224C49458BB}"/>
            </c:extLst>
          </c:dLbls>
          <c:cat>
            <c:strRef>
              <c:f>Feuil1!$A$2:$A$3</c:f>
              <c:strCache>
                <c:ptCount val="2"/>
                <c:pt idx="0">
                  <c:v>Besoin</c:v>
                </c:pt>
                <c:pt idx="1">
                  <c:v>Existant</c:v>
                </c:pt>
              </c:strCache>
            </c:strRef>
          </c:cat>
          <c:val>
            <c:numRef>
              <c:f>Feuil1!$B$2:$B$3</c:f>
              <c:numCache>
                <c:formatCode>General</c:formatCode>
                <c:ptCount val="2"/>
                <c:pt idx="0">
                  <c:v>0</c:v>
                </c:pt>
                <c:pt idx="1">
                  <c:v>10</c:v>
                </c:pt>
              </c:numCache>
            </c:numRef>
          </c:val>
          <c:extLst>
            <c:ext xmlns:c16="http://schemas.microsoft.com/office/drawing/2014/chart" uri="{C3380CC4-5D6E-409C-BE32-E72D297353CC}">
              <c16:uniqueId val="{00000002-98E9-44D9-BB4F-376839581D99}"/>
            </c:ext>
          </c:extLst>
        </c:ser>
        <c:dLbls>
          <c:dLblPos val="ctr"/>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Feuil1!$B$1</c:f>
              <c:strCache>
                <c:ptCount val="1"/>
                <c:pt idx="0">
                  <c:v>Ventes</c:v>
                </c:pt>
              </c:strCache>
            </c:strRef>
          </c:tx>
          <c:explosion val="14"/>
          <c:dLbls>
            <c:dLbl>
              <c:idx val="0"/>
              <c:tx>
                <c:rich>
                  <a:bodyPr/>
                  <a:lstStyle/>
                  <a:p>
                    <a:r>
                      <a:rPr lang="fr-FR" sz="1100" dirty="0"/>
                      <a:t>Besoin</a:t>
                    </a:r>
                    <a:endParaRPr lang="fr-FR" dirty="0"/>
                  </a:p>
                </c:rich>
              </c:tx>
              <c:dLblPos val="ct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93A-429E-A282-E52ADBC8036E}"/>
                </c:ext>
              </c:extLst>
            </c:dLbl>
            <c:dLbl>
              <c:idx val="1"/>
              <c:layout>
                <c:manualLayout>
                  <c:x val="0.12490439779279799"/>
                  <c:y val="8.2723710111281407E-2"/>
                </c:manualLayout>
              </c:layout>
              <c:tx>
                <c:rich>
                  <a:bodyPr/>
                  <a:lstStyle/>
                  <a:p>
                    <a:pPr>
                      <a:defRPr sz="1100"/>
                    </a:pPr>
                    <a:r>
                      <a:rPr lang="fr-FR" sz="1100"/>
                      <a:t>Existant</a:t>
                    </a:r>
                    <a:endParaRPr lang="fr-FR" dirty="0"/>
                  </a:p>
                </c:rich>
              </c:tx>
              <c:numFmt formatCode="@" sourceLinked="0"/>
              <c:sp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3A-429E-A282-E52ADBC8036E}"/>
                </c:ext>
              </c:extLst>
            </c:dLbl>
            <c:spPr>
              <a:noFill/>
              <a:ln>
                <a:noFill/>
              </a:ln>
              <a:effectLst/>
            </c:spPr>
            <c:txPr>
              <a:bodyPr/>
              <a:lstStyle/>
              <a:p>
                <a:pPr>
                  <a:defRPr sz="1100"/>
                </a:pPr>
                <a:endParaRPr lang="fr-FR"/>
              </a:p>
            </c:txPr>
            <c:dLblPos val="ctr"/>
            <c:showLegendKey val="0"/>
            <c:showVal val="0"/>
            <c:showCatName val="1"/>
            <c:showSerName val="0"/>
            <c:showPercent val="0"/>
            <c:showBubbleSize val="0"/>
            <c:showLeaderLines val="1"/>
            <c:extLst>
              <c:ext xmlns:c15="http://schemas.microsoft.com/office/drawing/2012/chart" uri="{CE6537A1-D6FC-4f65-9D91-7224C49458BB}"/>
            </c:extLst>
          </c:dLbls>
          <c:cat>
            <c:strRef>
              <c:f>Feuil1!$A$2:$A$3</c:f>
              <c:strCache>
                <c:ptCount val="2"/>
                <c:pt idx="0">
                  <c:v>Besoin</c:v>
                </c:pt>
                <c:pt idx="1">
                  <c:v>Existant</c:v>
                </c:pt>
              </c:strCache>
            </c:strRef>
          </c:cat>
          <c:val>
            <c:numRef>
              <c:f>Feuil1!$B$2:$B$3</c:f>
              <c:numCache>
                <c:formatCode>General</c:formatCode>
                <c:ptCount val="2"/>
                <c:pt idx="0">
                  <c:v>9</c:v>
                </c:pt>
                <c:pt idx="1">
                  <c:v>1</c:v>
                </c:pt>
              </c:numCache>
            </c:numRef>
          </c:val>
          <c:extLst>
            <c:ext xmlns:c16="http://schemas.microsoft.com/office/drawing/2014/chart" uri="{C3380CC4-5D6E-409C-BE32-E72D297353CC}">
              <c16:uniqueId val="{00000002-193A-429E-A282-E52ADBC8036E}"/>
            </c:ext>
          </c:extLst>
        </c:ser>
        <c:dLbls>
          <c:dLblPos val="ctr"/>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89F6C-3659-7A40-B351-182B8197AE3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fr-FR"/>
        </a:p>
      </dgm:t>
    </dgm:pt>
    <dgm:pt modelId="{973FA791-C459-2243-B69D-AEDD6353BEBD}">
      <dgm:prSet phldrT="[Texte]"/>
      <dgm:spPr/>
      <dgm:t>
        <a:bodyPr/>
        <a:lstStyle/>
        <a:p>
          <a:r>
            <a:rPr lang="fr-FR" dirty="0"/>
            <a:t>Installation d’une situation-problème</a:t>
          </a:r>
        </a:p>
      </dgm:t>
    </dgm:pt>
    <dgm:pt modelId="{6D11A53A-26C8-4649-8464-4DC99174C119}" type="parTrans" cxnId="{093833B1-B84F-4F4B-B056-06222D6D7FE0}">
      <dgm:prSet/>
      <dgm:spPr/>
      <dgm:t>
        <a:bodyPr/>
        <a:lstStyle/>
        <a:p>
          <a:endParaRPr lang="fr-FR"/>
        </a:p>
      </dgm:t>
    </dgm:pt>
    <dgm:pt modelId="{D070557A-1B30-7047-B471-1D96CF52616B}" type="sibTrans" cxnId="{093833B1-B84F-4F4B-B056-06222D6D7FE0}">
      <dgm:prSet/>
      <dgm:spPr/>
      <dgm:t>
        <a:bodyPr/>
        <a:lstStyle/>
        <a:p>
          <a:endParaRPr lang="fr-FR"/>
        </a:p>
      </dgm:t>
    </dgm:pt>
    <dgm:pt modelId="{FEAD8112-6DED-7547-B98E-364759972853}">
      <dgm:prSet phldrT="[Texte]"/>
      <dgm:spPr/>
      <dgm:t>
        <a:bodyPr/>
        <a:lstStyle/>
        <a:p>
          <a:r>
            <a:rPr lang="fr-FR" dirty="0"/>
            <a:t>Situation </a:t>
          </a:r>
          <a:r>
            <a:rPr lang="fr-FR" dirty="0" err="1"/>
            <a:t>déclenchante</a:t>
          </a:r>
          <a:endParaRPr lang="fr-FR" dirty="0"/>
        </a:p>
      </dgm:t>
    </dgm:pt>
    <dgm:pt modelId="{A208C237-DE9D-B64E-883F-2D4504553655}" type="parTrans" cxnId="{3BC1F438-1942-2B46-9AF0-C24CBA845A6E}">
      <dgm:prSet/>
      <dgm:spPr/>
      <dgm:t>
        <a:bodyPr/>
        <a:lstStyle/>
        <a:p>
          <a:endParaRPr lang="fr-FR"/>
        </a:p>
      </dgm:t>
    </dgm:pt>
    <dgm:pt modelId="{FF419439-7478-3F47-9A0D-C7F9FE990686}" type="sibTrans" cxnId="{3BC1F438-1942-2B46-9AF0-C24CBA845A6E}">
      <dgm:prSet/>
      <dgm:spPr/>
      <dgm:t>
        <a:bodyPr/>
        <a:lstStyle/>
        <a:p>
          <a:endParaRPr lang="fr-FR"/>
        </a:p>
      </dgm:t>
    </dgm:pt>
    <dgm:pt modelId="{439E746A-1B3C-CA4B-82A7-165F80A288E2}">
      <dgm:prSet phldrT="[Texte]"/>
      <dgm:spPr/>
      <dgm:t>
        <a:bodyPr/>
        <a:lstStyle/>
        <a:p>
          <a:r>
            <a:rPr lang="fr-FR" dirty="0"/>
            <a:t>Formulation du problème</a:t>
          </a:r>
        </a:p>
      </dgm:t>
    </dgm:pt>
    <dgm:pt modelId="{8BCAFDA8-09EB-204D-AC9C-77049E69D20F}" type="parTrans" cxnId="{A8397261-8F8D-2647-8726-9531B8F8817E}">
      <dgm:prSet/>
      <dgm:spPr/>
      <dgm:t>
        <a:bodyPr/>
        <a:lstStyle/>
        <a:p>
          <a:endParaRPr lang="fr-FR"/>
        </a:p>
      </dgm:t>
    </dgm:pt>
    <dgm:pt modelId="{F54F564A-49C4-A643-AC40-DA688BE02BFA}" type="sibTrans" cxnId="{A8397261-8F8D-2647-8726-9531B8F8817E}">
      <dgm:prSet/>
      <dgm:spPr/>
      <dgm:t>
        <a:bodyPr/>
        <a:lstStyle/>
        <a:p>
          <a:endParaRPr lang="fr-FR"/>
        </a:p>
      </dgm:t>
    </dgm:pt>
    <dgm:pt modelId="{AB954BB5-0D0C-AE42-9D43-5C737CCC83F8}">
      <dgm:prSet phldrT="[Texte]"/>
      <dgm:spPr/>
      <dgm:t>
        <a:bodyPr/>
        <a:lstStyle/>
        <a:p>
          <a:r>
            <a:rPr lang="fr-FR" dirty="0"/>
            <a:t>Investigation</a:t>
          </a:r>
        </a:p>
      </dgm:t>
    </dgm:pt>
    <dgm:pt modelId="{7E1E5ADF-92C7-684E-9017-5C7261E2783F}" type="parTrans" cxnId="{B75A9405-99C8-9C42-A9EC-F4704BB9453E}">
      <dgm:prSet/>
      <dgm:spPr/>
      <dgm:t>
        <a:bodyPr/>
        <a:lstStyle/>
        <a:p>
          <a:endParaRPr lang="fr-FR"/>
        </a:p>
      </dgm:t>
    </dgm:pt>
    <dgm:pt modelId="{2A7ED3FD-99B3-3D44-A8DA-DBF09C8867FA}" type="sibTrans" cxnId="{B75A9405-99C8-9C42-A9EC-F4704BB9453E}">
      <dgm:prSet/>
      <dgm:spPr/>
      <dgm:t>
        <a:bodyPr/>
        <a:lstStyle/>
        <a:p>
          <a:endParaRPr lang="fr-FR"/>
        </a:p>
      </dgm:t>
    </dgm:pt>
    <dgm:pt modelId="{57202C7E-2484-DA48-8C8B-C51245196058}">
      <dgm:prSet phldrT="[Texte]"/>
      <dgm:spPr/>
      <dgm:t>
        <a:bodyPr/>
        <a:lstStyle/>
        <a:p>
          <a:r>
            <a:rPr lang="fr-FR" dirty="0"/>
            <a:t>Conjectures et hypothèses</a:t>
          </a:r>
        </a:p>
      </dgm:t>
    </dgm:pt>
    <dgm:pt modelId="{D2DB3408-D3E3-A24F-9B61-791594F6F898}" type="parTrans" cxnId="{E17248B7-2128-524A-AB7E-140F2CE6B73E}">
      <dgm:prSet/>
      <dgm:spPr/>
      <dgm:t>
        <a:bodyPr/>
        <a:lstStyle/>
        <a:p>
          <a:endParaRPr lang="fr-FR"/>
        </a:p>
      </dgm:t>
    </dgm:pt>
    <dgm:pt modelId="{CCF01C89-D35B-3C48-B13C-C7F83D83AF14}" type="sibTrans" cxnId="{E17248B7-2128-524A-AB7E-140F2CE6B73E}">
      <dgm:prSet/>
      <dgm:spPr/>
      <dgm:t>
        <a:bodyPr/>
        <a:lstStyle/>
        <a:p>
          <a:endParaRPr lang="fr-FR"/>
        </a:p>
      </dgm:t>
    </dgm:pt>
    <dgm:pt modelId="{9A77275B-A1FD-DA43-AD17-30CFCE4FEB33}">
      <dgm:prSet phldrT="[Texte]"/>
      <dgm:spPr/>
      <dgm:t>
        <a:bodyPr/>
        <a:lstStyle/>
        <a:p>
          <a:r>
            <a:rPr lang="fr-FR" dirty="0"/>
            <a:t>Activités d’investigation (expérimentations, observations, recherches documentaires, etc.)</a:t>
          </a:r>
        </a:p>
      </dgm:t>
    </dgm:pt>
    <dgm:pt modelId="{5CA16D8E-02F3-924A-84AF-7C554D77740E}" type="parTrans" cxnId="{1ED8239B-A436-3740-B162-EDBBE13D848A}">
      <dgm:prSet/>
      <dgm:spPr/>
      <dgm:t>
        <a:bodyPr/>
        <a:lstStyle/>
        <a:p>
          <a:endParaRPr lang="fr-FR"/>
        </a:p>
      </dgm:t>
    </dgm:pt>
    <dgm:pt modelId="{E1484E0D-AA65-474A-B90E-9D45271CF66D}" type="sibTrans" cxnId="{1ED8239B-A436-3740-B162-EDBBE13D848A}">
      <dgm:prSet/>
      <dgm:spPr/>
      <dgm:t>
        <a:bodyPr/>
        <a:lstStyle/>
        <a:p>
          <a:endParaRPr lang="fr-FR"/>
        </a:p>
      </dgm:t>
    </dgm:pt>
    <dgm:pt modelId="{8A54CB6C-2FF8-AB4A-9B96-8FEBE461322E}">
      <dgm:prSet phldrT="[Texte]"/>
      <dgm:spPr/>
      <dgm:t>
        <a:bodyPr/>
        <a:lstStyle/>
        <a:p>
          <a:r>
            <a:rPr lang="fr-FR" dirty="0"/>
            <a:t>Structuration</a:t>
          </a:r>
        </a:p>
      </dgm:t>
    </dgm:pt>
    <dgm:pt modelId="{0CE284EB-43C1-AD43-8F4A-04BAB115F16E}" type="parTrans" cxnId="{7D336927-AAA4-7F46-9DBB-8095A276B4F6}">
      <dgm:prSet/>
      <dgm:spPr/>
      <dgm:t>
        <a:bodyPr/>
        <a:lstStyle/>
        <a:p>
          <a:endParaRPr lang="fr-FR"/>
        </a:p>
      </dgm:t>
    </dgm:pt>
    <dgm:pt modelId="{C944C345-7A73-4249-A630-4452084BAC79}" type="sibTrans" cxnId="{7D336927-AAA4-7F46-9DBB-8095A276B4F6}">
      <dgm:prSet/>
      <dgm:spPr/>
      <dgm:t>
        <a:bodyPr/>
        <a:lstStyle/>
        <a:p>
          <a:endParaRPr lang="fr-FR"/>
        </a:p>
      </dgm:t>
    </dgm:pt>
    <dgm:pt modelId="{24223B4D-E771-AA4D-931B-E4D2E61CE060}">
      <dgm:prSet phldrT="[Texte]"/>
      <dgm:spPr/>
      <dgm:t>
        <a:bodyPr/>
        <a:lstStyle/>
        <a:p>
          <a:r>
            <a:rPr lang="fr-FR" dirty="0"/>
            <a:t>Echanges argumentés</a:t>
          </a:r>
        </a:p>
      </dgm:t>
    </dgm:pt>
    <dgm:pt modelId="{D0EAD5C4-D68B-DB43-9AF0-8921A57BCED8}" type="parTrans" cxnId="{D052A658-E270-9646-A499-1426A026AC5E}">
      <dgm:prSet/>
      <dgm:spPr/>
      <dgm:t>
        <a:bodyPr/>
        <a:lstStyle/>
        <a:p>
          <a:endParaRPr lang="fr-FR"/>
        </a:p>
      </dgm:t>
    </dgm:pt>
    <dgm:pt modelId="{1C90A30C-3165-B145-AAD2-E0506DA13E89}" type="sibTrans" cxnId="{D052A658-E270-9646-A499-1426A026AC5E}">
      <dgm:prSet/>
      <dgm:spPr/>
      <dgm:t>
        <a:bodyPr/>
        <a:lstStyle/>
        <a:p>
          <a:endParaRPr lang="fr-FR"/>
        </a:p>
      </dgm:t>
    </dgm:pt>
    <dgm:pt modelId="{8537BB4C-7D8E-9941-A92A-6490AD587FAC}">
      <dgm:prSet phldrT="[Texte]"/>
      <dgm:spPr/>
      <dgm:t>
        <a:bodyPr/>
        <a:lstStyle/>
        <a:p>
          <a:r>
            <a:rPr lang="fr-FR" dirty="0"/>
            <a:t>Structuration des connaissances</a:t>
          </a:r>
        </a:p>
      </dgm:t>
    </dgm:pt>
    <dgm:pt modelId="{6A7C28A6-04FA-ED45-B4D4-11B4EDCCFB87}" type="parTrans" cxnId="{973CB559-EB94-A845-8360-4E2A9E63F58F}">
      <dgm:prSet/>
      <dgm:spPr/>
      <dgm:t>
        <a:bodyPr/>
        <a:lstStyle/>
        <a:p>
          <a:endParaRPr lang="fr-FR"/>
        </a:p>
      </dgm:t>
    </dgm:pt>
    <dgm:pt modelId="{927AF400-9EC2-E34A-8BD3-6678ADE21379}" type="sibTrans" cxnId="{973CB559-EB94-A845-8360-4E2A9E63F58F}">
      <dgm:prSet/>
      <dgm:spPr/>
      <dgm:t>
        <a:bodyPr/>
        <a:lstStyle/>
        <a:p>
          <a:endParaRPr lang="fr-FR"/>
        </a:p>
      </dgm:t>
    </dgm:pt>
    <dgm:pt modelId="{1208900E-F53D-7B4F-90B0-26A7598DCD56}" type="pres">
      <dgm:prSet presAssocID="{75389F6C-3659-7A40-B351-182B8197AE3D}" presName="Name0" presStyleCnt="0">
        <dgm:presLayoutVars>
          <dgm:dir/>
          <dgm:animLvl val="lvl"/>
          <dgm:resizeHandles val="exact"/>
        </dgm:presLayoutVars>
      </dgm:prSet>
      <dgm:spPr/>
    </dgm:pt>
    <dgm:pt modelId="{46D61781-9AE4-9A4D-B8D7-BBD5C92B23EC}" type="pres">
      <dgm:prSet presAssocID="{973FA791-C459-2243-B69D-AEDD6353BEBD}" presName="linNode" presStyleCnt="0"/>
      <dgm:spPr/>
    </dgm:pt>
    <dgm:pt modelId="{EDCE67C3-07A6-F442-ADE5-7B5CF9045226}" type="pres">
      <dgm:prSet presAssocID="{973FA791-C459-2243-B69D-AEDD6353BEBD}" presName="parentText" presStyleLbl="node1" presStyleIdx="0" presStyleCnt="3">
        <dgm:presLayoutVars>
          <dgm:chMax val="1"/>
          <dgm:bulletEnabled val="1"/>
        </dgm:presLayoutVars>
      </dgm:prSet>
      <dgm:spPr/>
    </dgm:pt>
    <dgm:pt modelId="{D1F208D8-7932-6F4C-9798-0842073C537E}" type="pres">
      <dgm:prSet presAssocID="{973FA791-C459-2243-B69D-AEDD6353BEBD}" presName="descendantText" presStyleLbl="alignAccFollowNode1" presStyleIdx="0" presStyleCnt="3">
        <dgm:presLayoutVars>
          <dgm:bulletEnabled val="1"/>
        </dgm:presLayoutVars>
      </dgm:prSet>
      <dgm:spPr/>
    </dgm:pt>
    <dgm:pt modelId="{39F393B9-A533-4F43-821A-9191DAE99C24}" type="pres">
      <dgm:prSet presAssocID="{D070557A-1B30-7047-B471-1D96CF52616B}" presName="sp" presStyleCnt="0"/>
      <dgm:spPr/>
    </dgm:pt>
    <dgm:pt modelId="{21F4C40D-1C81-3547-A361-3D1640F45602}" type="pres">
      <dgm:prSet presAssocID="{AB954BB5-0D0C-AE42-9D43-5C737CCC83F8}" presName="linNode" presStyleCnt="0"/>
      <dgm:spPr/>
    </dgm:pt>
    <dgm:pt modelId="{E5B6FC0D-CAED-E844-8308-BBE34339D1A9}" type="pres">
      <dgm:prSet presAssocID="{AB954BB5-0D0C-AE42-9D43-5C737CCC83F8}" presName="parentText" presStyleLbl="node1" presStyleIdx="1" presStyleCnt="3">
        <dgm:presLayoutVars>
          <dgm:chMax val="1"/>
          <dgm:bulletEnabled val="1"/>
        </dgm:presLayoutVars>
      </dgm:prSet>
      <dgm:spPr/>
    </dgm:pt>
    <dgm:pt modelId="{255BC2E8-B9DF-214D-B8C4-DE8958187B78}" type="pres">
      <dgm:prSet presAssocID="{AB954BB5-0D0C-AE42-9D43-5C737CCC83F8}" presName="descendantText" presStyleLbl="alignAccFollowNode1" presStyleIdx="1" presStyleCnt="3">
        <dgm:presLayoutVars>
          <dgm:bulletEnabled val="1"/>
        </dgm:presLayoutVars>
      </dgm:prSet>
      <dgm:spPr/>
    </dgm:pt>
    <dgm:pt modelId="{3FA0306E-C7CA-7249-9B11-6666EA8B936C}" type="pres">
      <dgm:prSet presAssocID="{2A7ED3FD-99B3-3D44-A8DA-DBF09C8867FA}" presName="sp" presStyleCnt="0"/>
      <dgm:spPr/>
    </dgm:pt>
    <dgm:pt modelId="{7F4E72BF-0A31-9340-A296-FB8B88D2726C}" type="pres">
      <dgm:prSet presAssocID="{8A54CB6C-2FF8-AB4A-9B96-8FEBE461322E}" presName="linNode" presStyleCnt="0"/>
      <dgm:spPr/>
    </dgm:pt>
    <dgm:pt modelId="{793FDBDB-9BB2-9C45-8BF8-9FB2A597D5A2}" type="pres">
      <dgm:prSet presAssocID="{8A54CB6C-2FF8-AB4A-9B96-8FEBE461322E}" presName="parentText" presStyleLbl="node1" presStyleIdx="2" presStyleCnt="3">
        <dgm:presLayoutVars>
          <dgm:chMax val="1"/>
          <dgm:bulletEnabled val="1"/>
        </dgm:presLayoutVars>
      </dgm:prSet>
      <dgm:spPr/>
    </dgm:pt>
    <dgm:pt modelId="{ACA07B3C-95A5-6A48-98E3-10A1C01F041B}" type="pres">
      <dgm:prSet presAssocID="{8A54CB6C-2FF8-AB4A-9B96-8FEBE461322E}" presName="descendantText" presStyleLbl="alignAccFollowNode1" presStyleIdx="2" presStyleCnt="3">
        <dgm:presLayoutVars>
          <dgm:bulletEnabled val="1"/>
        </dgm:presLayoutVars>
      </dgm:prSet>
      <dgm:spPr/>
    </dgm:pt>
  </dgm:ptLst>
  <dgm:cxnLst>
    <dgm:cxn modelId="{058E561F-A93A-48A0-B724-4CE2FC746B13}" type="presOf" srcId="{9A77275B-A1FD-DA43-AD17-30CFCE4FEB33}" destId="{255BC2E8-B9DF-214D-B8C4-DE8958187B78}" srcOrd="0" destOrd="1" presId="urn:microsoft.com/office/officeart/2005/8/layout/vList5"/>
    <dgm:cxn modelId="{A8397261-8F8D-2647-8726-9531B8F8817E}" srcId="{973FA791-C459-2243-B69D-AEDD6353BEBD}" destId="{439E746A-1B3C-CA4B-82A7-165F80A288E2}" srcOrd="1" destOrd="0" parTransId="{8BCAFDA8-09EB-204D-AC9C-77049E69D20F}" sibTransId="{F54F564A-49C4-A643-AC40-DA688BE02BFA}"/>
    <dgm:cxn modelId="{11F200A0-C98F-4FCB-B0A7-308208476657}" type="presOf" srcId="{439E746A-1B3C-CA4B-82A7-165F80A288E2}" destId="{D1F208D8-7932-6F4C-9798-0842073C537E}" srcOrd="0" destOrd="1" presId="urn:microsoft.com/office/officeart/2005/8/layout/vList5"/>
    <dgm:cxn modelId="{973CB559-EB94-A845-8360-4E2A9E63F58F}" srcId="{8A54CB6C-2FF8-AB4A-9B96-8FEBE461322E}" destId="{8537BB4C-7D8E-9941-A92A-6490AD587FAC}" srcOrd="1" destOrd="0" parTransId="{6A7C28A6-04FA-ED45-B4D4-11B4EDCCFB87}" sibTransId="{927AF400-9EC2-E34A-8BD3-6678ADE21379}"/>
    <dgm:cxn modelId="{D052A658-E270-9646-A499-1426A026AC5E}" srcId="{8A54CB6C-2FF8-AB4A-9B96-8FEBE461322E}" destId="{24223B4D-E771-AA4D-931B-E4D2E61CE060}" srcOrd="0" destOrd="0" parTransId="{D0EAD5C4-D68B-DB43-9AF0-8921A57BCED8}" sibTransId="{1C90A30C-3165-B145-AAD2-E0506DA13E89}"/>
    <dgm:cxn modelId="{093833B1-B84F-4F4B-B056-06222D6D7FE0}" srcId="{75389F6C-3659-7A40-B351-182B8197AE3D}" destId="{973FA791-C459-2243-B69D-AEDD6353BEBD}" srcOrd="0" destOrd="0" parTransId="{6D11A53A-26C8-4649-8464-4DC99174C119}" sibTransId="{D070557A-1B30-7047-B471-1D96CF52616B}"/>
    <dgm:cxn modelId="{7FAD4AE8-F5D5-467C-A467-1BA90F9331BD}" type="presOf" srcId="{8537BB4C-7D8E-9941-A92A-6490AD587FAC}" destId="{ACA07B3C-95A5-6A48-98E3-10A1C01F041B}" srcOrd="0" destOrd="1" presId="urn:microsoft.com/office/officeart/2005/8/layout/vList5"/>
    <dgm:cxn modelId="{22130B17-5D8C-478A-96BE-83E658ACC5EC}" type="presOf" srcId="{24223B4D-E771-AA4D-931B-E4D2E61CE060}" destId="{ACA07B3C-95A5-6A48-98E3-10A1C01F041B}" srcOrd="0" destOrd="0" presId="urn:microsoft.com/office/officeart/2005/8/layout/vList5"/>
    <dgm:cxn modelId="{1ED8239B-A436-3740-B162-EDBBE13D848A}" srcId="{AB954BB5-0D0C-AE42-9D43-5C737CCC83F8}" destId="{9A77275B-A1FD-DA43-AD17-30CFCE4FEB33}" srcOrd="1" destOrd="0" parTransId="{5CA16D8E-02F3-924A-84AF-7C554D77740E}" sibTransId="{E1484E0D-AA65-474A-B90E-9D45271CF66D}"/>
    <dgm:cxn modelId="{E63672C4-C97A-4001-8A81-108300F45E05}" type="presOf" srcId="{75389F6C-3659-7A40-B351-182B8197AE3D}" destId="{1208900E-F53D-7B4F-90B0-26A7598DCD56}" srcOrd="0" destOrd="0" presId="urn:microsoft.com/office/officeart/2005/8/layout/vList5"/>
    <dgm:cxn modelId="{7D336927-AAA4-7F46-9DBB-8095A276B4F6}" srcId="{75389F6C-3659-7A40-B351-182B8197AE3D}" destId="{8A54CB6C-2FF8-AB4A-9B96-8FEBE461322E}" srcOrd="2" destOrd="0" parTransId="{0CE284EB-43C1-AD43-8F4A-04BAB115F16E}" sibTransId="{C944C345-7A73-4249-A630-4452084BAC79}"/>
    <dgm:cxn modelId="{B75A9405-99C8-9C42-A9EC-F4704BB9453E}" srcId="{75389F6C-3659-7A40-B351-182B8197AE3D}" destId="{AB954BB5-0D0C-AE42-9D43-5C737CCC83F8}" srcOrd="1" destOrd="0" parTransId="{7E1E5ADF-92C7-684E-9017-5C7261E2783F}" sibTransId="{2A7ED3FD-99B3-3D44-A8DA-DBF09C8867FA}"/>
    <dgm:cxn modelId="{BDC87C54-B9BE-4069-B77C-DE9F5A9EF176}" type="presOf" srcId="{FEAD8112-6DED-7547-B98E-364759972853}" destId="{D1F208D8-7932-6F4C-9798-0842073C537E}" srcOrd="0" destOrd="0" presId="urn:microsoft.com/office/officeart/2005/8/layout/vList5"/>
    <dgm:cxn modelId="{E17248B7-2128-524A-AB7E-140F2CE6B73E}" srcId="{AB954BB5-0D0C-AE42-9D43-5C737CCC83F8}" destId="{57202C7E-2484-DA48-8C8B-C51245196058}" srcOrd="0" destOrd="0" parTransId="{D2DB3408-D3E3-A24F-9B61-791594F6F898}" sibTransId="{CCF01C89-D35B-3C48-B13C-C7F83D83AF14}"/>
    <dgm:cxn modelId="{87987D6F-E869-4EDD-81F5-5E462401EC56}" type="presOf" srcId="{57202C7E-2484-DA48-8C8B-C51245196058}" destId="{255BC2E8-B9DF-214D-B8C4-DE8958187B78}" srcOrd="0" destOrd="0" presId="urn:microsoft.com/office/officeart/2005/8/layout/vList5"/>
    <dgm:cxn modelId="{FD077BD5-98F1-456D-8A8A-DC3ECE1796D5}" type="presOf" srcId="{973FA791-C459-2243-B69D-AEDD6353BEBD}" destId="{EDCE67C3-07A6-F442-ADE5-7B5CF9045226}" srcOrd="0" destOrd="0" presId="urn:microsoft.com/office/officeart/2005/8/layout/vList5"/>
    <dgm:cxn modelId="{5E4C2C0E-7D57-4CC2-B129-3BD1064B88A6}" type="presOf" srcId="{AB954BB5-0D0C-AE42-9D43-5C737CCC83F8}" destId="{E5B6FC0D-CAED-E844-8308-BBE34339D1A9}" srcOrd="0" destOrd="0" presId="urn:microsoft.com/office/officeart/2005/8/layout/vList5"/>
    <dgm:cxn modelId="{C6A0F70E-2744-4662-BB7F-B0FD5C642D6E}" type="presOf" srcId="{8A54CB6C-2FF8-AB4A-9B96-8FEBE461322E}" destId="{793FDBDB-9BB2-9C45-8BF8-9FB2A597D5A2}" srcOrd="0" destOrd="0" presId="urn:microsoft.com/office/officeart/2005/8/layout/vList5"/>
    <dgm:cxn modelId="{3BC1F438-1942-2B46-9AF0-C24CBA845A6E}" srcId="{973FA791-C459-2243-B69D-AEDD6353BEBD}" destId="{FEAD8112-6DED-7547-B98E-364759972853}" srcOrd="0" destOrd="0" parTransId="{A208C237-DE9D-B64E-883F-2D4504553655}" sibTransId="{FF419439-7478-3F47-9A0D-C7F9FE990686}"/>
    <dgm:cxn modelId="{22EDCEF3-E2EA-4119-8C4B-465E5F8BD570}" type="presParOf" srcId="{1208900E-F53D-7B4F-90B0-26A7598DCD56}" destId="{46D61781-9AE4-9A4D-B8D7-BBD5C92B23EC}" srcOrd="0" destOrd="0" presId="urn:microsoft.com/office/officeart/2005/8/layout/vList5"/>
    <dgm:cxn modelId="{489A9AE7-6D7A-495A-B2A1-766559760C12}" type="presParOf" srcId="{46D61781-9AE4-9A4D-B8D7-BBD5C92B23EC}" destId="{EDCE67C3-07A6-F442-ADE5-7B5CF9045226}" srcOrd="0" destOrd="0" presId="urn:microsoft.com/office/officeart/2005/8/layout/vList5"/>
    <dgm:cxn modelId="{616CBE15-89E2-4D5B-B3CD-BA99DF08693A}" type="presParOf" srcId="{46D61781-9AE4-9A4D-B8D7-BBD5C92B23EC}" destId="{D1F208D8-7932-6F4C-9798-0842073C537E}" srcOrd="1" destOrd="0" presId="urn:microsoft.com/office/officeart/2005/8/layout/vList5"/>
    <dgm:cxn modelId="{6F3AC1FD-A9FD-4D81-A280-CBBCC4CF5DBA}" type="presParOf" srcId="{1208900E-F53D-7B4F-90B0-26A7598DCD56}" destId="{39F393B9-A533-4F43-821A-9191DAE99C24}" srcOrd="1" destOrd="0" presId="urn:microsoft.com/office/officeart/2005/8/layout/vList5"/>
    <dgm:cxn modelId="{47AF209C-991E-45D4-8BFC-1CF223EE97F6}" type="presParOf" srcId="{1208900E-F53D-7B4F-90B0-26A7598DCD56}" destId="{21F4C40D-1C81-3547-A361-3D1640F45602}" srcOrd="2" destOrd="0" presId="urn:microsoft.com/office/officeart/2005/8/layout/vList5"/>
    <dgm:cxn modelId="{45CE18B3-2753-4BEB-B809-C1EC0E0C6295}" type="presParOf" srcId="{21F4C40D-1C81-3547-A361-3D1640F45602}" destId="{E5B6FC0D-CAED-E844-8308-BBE34339D1A9}" srcOrd="0" destOrd="0" presId="urn:microsoft.com/office/officeart/2005/8/layout/vList5"/>
    <dgm:cxn modelId="{C4824AB7-C857-4EB4-91C6-A390D0D09A4E}" type="presParOf" srcId="{21F4C40D-1C81-3547-A361-3D1640F45602}" destId="{255BC2E8-B9DF-214D-B8C4-DE8958187B78}" srcOrd="1" destOrd="0" presId="urn:microsoft.com/office/officeart/2005/8/layout/vList5"/>
    <dgm:cxn modelId="{C83C1A9A-62F0-482E-97C1-644D7208900A}" type="presParOf" srcId="{1208900E-F53D-7B4F-90B0-26A7598DCD56}" destId="{3FA0306E-C7CA-7249-9B11-6666EA8B936C}" srcOrd="3" destOrd="0" presId="urn:microsoft.com/office/officeart/2005/8/layout/vList5"/>
    <dgm:cxn modelId="{480FB2CA-4657-4D23-862C-41D60E7EB835}" type="presParOf" srcId="{1208900E-F53D-7B4F-90B0-26A7598DCD56}" destId="{7F4E72BF-0A31-9340-A296-FB8B88D2726C}" srcOrd="4" destOrd="0" presId="urn:microsoft.com/office/officeart/2005/8/layout/vList5"/>
    <dgm:cxn modelId="{1D222B05-32C5-4A4D-8118-5778BA0E2131}" type="presParOf" srcId="{7F4E72BF-0A31-9340-A296-FB8B88D2726C}" destId="{793FDBDB-9BB2-9C45-8BF8-9FB2A597D5A2}" srcOrd="0" destOrd="0" presId="urn:microsoft.com/office/officeart/2005/8/layout/vList5"/>
    <dgm:cxn modelId="{4A8BE627-5D5E-4D2A-ACF1-6D1F148F021C}" type="presParOf" srcId="{7F4E72BF-0A31-9340-A296-FB8B88D2726C}" destId="{ACA07B3C-95A5-6A48-98E3-10A1C01F04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89F6C-3659-7A40-B351-182B8197AE3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fr-FR"/>
        </a:p>
      </dgm:t>
    </dgm:pt>
    <dgm:pt modelId="{973FA791-C459-2243-B69D-AEDD6353BEBD}">
      <dgm:prSet phldrT="[Texte]">
        <dgm:style>
          <a:lnRef idx="1">
            <a:schemeClr val="accent6"/>
          </a:lnRef>
          <a:fillRef idx="3">
            <a:schemeClr val="accent6"/>
          </a:fillRef>
          <a:effectRef idx="2">
            <a:schemeClr val="accent6"/>
          </a:effectRef>
          <a:fontRef idx="minor">
            <a:schemeClr val="lt1"/>
          </a:fontRef>
        </dgm:style>
      </dgm:prSet>
      <dgm:spPr/>
      <dgm:t>
        <a:bodyPr/>
        <a:lstStyle/>
        <a:p>
          <a:r>
            <a:rPr lang="fr-FR" dirty="0"/>
            <a:t>Installation d’une situation-problème</a:t>
          </a:r>
        </a:p>
      </dgm:t>
    </dgm:pt>
    <dgm:pt modelId="{6D11A53A-26C8-4649-8464-4DC99174C119}" type="parTrans" cxnId="{093833B1-B84F-4F4B-B056-06222D6D7FE0}">
      <dgm:prSet/>
      <dgm:spPr/>
      <dgm:t>
        <a:bodyPr/>
        <a:lstStyle/>
        <a:p>
          <a:endParaRPr lang="fr-FR"/>
        </a:p>
      </dgm:t>
    </dgm:pt>
    <dgm:pt modelId="{D070557A-1B30-7047-B471-1D96CF52616B}" type="sibTrans" cxnId="{093833B1-B84F-4F4B-B056-06222D6D7FE0}">
      <dgm:prSet/>
      <dgm:spPr/>
      <dgm:t>
        <a:bodyPr/>
        <a:lstStyle/>
        <a:p>
          <a:endParaRPr lang="fr-FR"/>
        </a:p>
      </dgm:t>
    </dgm:pt>
    <dgm:pt modelId="{FEAD8112-6DED-7547-B98E-364759972853}">
      <dgm:prSet phldrT="[Texte]"/>
      <dgm:spPr/>
      <dgm:t>
        <a:bodyPr/>
        <a:lstStyle/>
        <a:p>
          <a:r>
            <a:rPr lang="fr-FR" dirty="0"/>
            <a:t>Situation </a:t>
          </a:r>
          <a:r>
            <a:rPr lang="fr-FR" dirty="0" err="1"/>
            <a:t>déclenchante</a:t>
          </a:r>
          <a:endParaRPr lang="fr-FR" dirty="0"/>
        </a:p>
      </dgm:t>
    </dgm:pt>
    <dgm:pt modelId="{A208C237-DE9D-B64E-883F-2D4504553655}" type="parTrans" cxnId="{3BC1F438-1942-2B46-9AF0-C24CBA845A6E}">
      <dgm:prSet/>
      <dgm:spPr/>
      <dgm:t>
        <a:bodyPr/>
        <a:lstStyle/>
        <a:p>
          <a:endParaRPr lang="fr-FR"/>
        </a:p>
      </dgm:t>
    </dgm:pt>
    <dgm:pt modelId="{FF419439-7478-3F47-9A0D-C7F9FE990686}" type="sibTrans" cxnId="{3BC1F438-1942-2B46-9AF0-C24CBA845A6E}">
      <dgm:prSet/>
      <dgm:spPr/>
      <dgm:t>
        <a:bodyPr/>
        <a:lstStyle/>
        <a:p>
          <a:endParaRPr lang="fr-FR"/>
        </a:p>
      </dgm:t>
    </dgm:pt>
    <dgm:pt modelId="{439E746A-1B3C-CA4B-82A7-165F80A288E2}">
      <dgm:prSet phldrT="[Texte]"/>
      <dgm:spPr/>
      <dgm:t>
        <a:bodyPr/>
        <a:lstStyle/>
        <a:p>
          <a:r>
            <a:rPr lang="fr-FR" dirty="0"/>
            <a:t>Formulation du problème</a:t>
          </a:r>
        </a:p>
      </dgm:t>
    </dgm:pt>
    <dgm:pt modelId="{8BCAFDA8-09EB-204D-AC9C-77049E69D20F}" type="parTrans" cxnId="{A8397261-8F8D-2647-8726-9531B8F8817E}">
      <dgm:prSet/>
      <dgm:spPr/>
      <dgm:t>
        <a:bodyPr/>
        <a:lstStyle/>
        <a:p>
          <a:endParaRPr lang="fr-FR"/>
        </a:p>
      </dgm:t>
    </dgm:pt>
    <dgm:pt modelId="{F54F564A-49C4-A643-AC40-DA688BE02BFA}" type="sibTrans" cxnId="{A8397261-8F8D-2647-8726-9531B8F8817E}">
      <dgm:prSet/>
      <dgm:spPr/>
      <dgm:t>
        <a:bodyPr/>
        <a:lstStyle/>
        <a:p>
          <a:endParaRPr lang="fr-FR"/>
        </a:p>
      </dgm:t>
    </dgm:pt>
    <dgm:pt modelId="{AB954BB5-0D0C-AE42-9D43-5C737CCC83F8}">
      <dgm:prSet phldrT="[Texte]">
        <dgm:style>
          <a:lnRef idx="1">
            <a:schemeClr val="accent6"/>
          </a:lnRef>
          <a:fillRef idx="3">
            <a:schemeClr val="accent6"/>
          </a:fillRef>
          <a:effectRef idx="2">
            <a:schemeClr val="accent6"/>
          </a:effectRef>
          <a:fontRef idx="minor">
            <a:schemeClr val="lt1"/>
          </a:fontRef>
        </dgm:style>
      </dgm:prSet>
      <dgm:spPr/>
      <dgm:t>
        <a:bodyPr/>
        <a:lstStyle/>
        <a:p>
          <a:r>
            <a:rPr lang="fr-FR" dirty="0"/>
            <a:t>Résolution</a:t>
          </a:r>
        </a:p>
      </dgm:t>
    </dgm:pt>
    <dgm:pt modelId="{7E1E5ADF-92C7-684E-9017-5C7261E2783F}" type="parTrans" cxnId="{B75A9405-99C8-9C42-A9EC-F4704BB9453E}">
      <dgm:prSet/>
      <dgm:spPr/>
      <dgm:t>
        <a:bodyPr/>
        <a:lstStyle/>
        <a:p>
          <a:endParaRPr lang="fr-FR"/>
        </a:p>
      </dgm:t>
    </dgm:pt>
    <dgm:pt modelId="{2A7ED3FD-99B3-3D44-A8DA-DBF09C8867FA}" type="sibTrans" cxnId="{B75A9405-99C8-9C42-A9EC-F4704BB9453E}">
      <dgm:prSet/>
      <dgm:spPr/>
      <dgm:t>
        <a:bodyPr/>
        <a:lstStyle/>
        <a:p>
          <a:endParaRPr lang="fr-FR"/>
        </a:p>
      </dgm:t>
    </dgm:pt>
    <dgm:pt modelId="{57202C7E-2484-DA48-8C8B-C51245196058}">
      <dgm:prSet phldrT="[Texte]"/>
      <dgm:spPr/>
      <dgm:t>
        <a:bodyPr/>
        <a:lstStyle/>
        <a:p>
          <a:r>
            <a:rPr lang="fr-FR" dirty="0"/>
            <a:t>Hypothèses / choix</a:t>
          </a:r>
        </a:p>
      </dgm:t>
    </dgm:pt>
    <dgm:pt modelId="{D2DB3408-D3E3-A24F-9B61-791594F6F898}" type="parTrans" cxnId="{E17248B7-2128-524A-AB7E-140F2CE6B73E}">
      <dgm:prSet/>
      <dgm:spPr/>
      <dgm:t>
        <a:bodyPr/>
        <a:lstStyle/>
        <a:p>
          <a:endParaRPr lang="fr-FR"/>
        </a:p>
      </dgm:t>
    </dgm:pt>
    <dgm:pt modelId="{CCF01C89-D35B-3C48-B13C-C7F83D83AF14}" type="sibTrans" cxnId="{E17248B7-2128-524A-AB7E-140F2CE6B73E}">
      <dgm:prSet/>
      <dgm:spPr/>
      <dgm:t>
        <a:bodyPr/>
        <a:lstStyle/>
        <a:p>
          <a:endParaRPr lang="fr-FR"/>
        </a:p>
      </dgm:t>
    </dgm:pt>
    <dgm:pt modelId="{9A77275B-A1FD-DA43-AD17-30CFCE4FEB33}">
      <dgm:prSet phldrT="[Texte]"/>
      <dgm:spPr/>
      <dgm:t>
        <a:bodyPr/>
        <a:lstStyle/>
        <a:p>
          <a:r>
            <a:rPr lang="fr-FR" dirty="0"/>
            <a:t>Activités d’investigation (essais, application de protocoles, mise au point, etc.)</a:t>
          </a:r>
        </a:p>
      </dgm:t>
    </dgm:pt>
    <dgm:pt modelId="{5CA16D8E-02F3-924A-84AF-7C554D77740E}" type="parTrans" cxnId="{1ED8239B-A436-3740-B162-EDBBE13D848A}">
      <dgm:prSet/>
      <dgm:spPr/>
      <dgm:t>
        <a:bodyPr/>
        <a:lstStyle/>
        <a:p>
          <a:endParaRPr lang="fr-FR"/>
        </a:p>
      </dgm:t>
    </dgm:pt>
    <dgm:pt modelId="{E1484E0D-AA65-474A-B90E-9D45271CF66D}" type="sibTrans" cxnId="{1ED8239B-A436-3740-B162-EDBBE13D848A}">
      <dgm:prSet/>
      <dgm:spPr/>
      <dgm:t>
        <a:bodyPr/>
        <a:lstStyle/>
        <a:p>
          <a:endParaRPr lang="fr-FR"/>
        </a:p>
      </dgm:t>
    </dgm:pt>
    <dgm:pt modelId="{8A54CB6C-2FF8-AB4A-9B96-8FEBE461322E}">
      <dgm:prSet phldrT="[Texte]">
        <dgm:style>
          <a:lnRef idx="1">
            <a:schemeClr val="accent6"/>
          </a:lnRef>
          <a:fillRef idx="3">
            <a:schemeClr val="accent6"/>
          </a:fillRef>
          <a:effectRef idx="2">
            <a:schemeClr val="accent6"/>
          </a:effectRef>
          <a:fontRef idx="minor">
            <a:schemeClr val="lt1"/>
          </a:fontRef>
        </dgm:style>
      </dgm:prSet>
      <dgm:spPr/>
      <dgm:t>
        <a:bodyPr/>
        <a:lstStyle/>
        <a:p>
          <a:r>
            <a:rPr lang="fr-FR"/>
            <a:t>Structuration</a:t>
          </a:r>
        </a:p>
      </dgm:t>
    </dgm:pt>
    <dgm:pt modelId="{0CE284EB-43C1-AD43-8F4A-04BAB115F16E}" type="parTrans" cxnId="{7D336927-AAA4-7F46-9DBB-8095A276B4F6}">
      <dgm:prSet/>
      <dgm:spPr/>
      <dgm:t>
        <a:bodyPr/>
        <a:lstStyle/>
        <a:p>
          <a:endParaRPr lang="fr-FR"/>
        </a:p>
      </dgm:t>
    </dgm:pt>
    <dgm:pt modelId="{C944C345-7A73-4249-A630-4452084BAC79}" type="sibTrans" cxnId="{7D336927-AAA4-7F46-9DBB-8095A276B4F6}">
      <dgm:prSet/>
      <dgm:spPr/>
      <dgm:t>
        <a:bodyPr/>
        <a:lstStyle/>
        <a:p>
          <a:endParaRPr lang="fr-FR"/>
        </a:p>
      </dgm:t>
    </dgm:pt>
    <dgm:pt modelId="{24223B4D-E771-AA4D-931B-E4D2E61CE060}">
      <dgm:prSet phldrT="[Texte]"/>
      <dgm:spPr/>
      <dgm:t>
        <a:bodyPr/>
        <a:lstStyle/>
        <a:p>
          <a:r>
            <a:rPr lang="fr-FR" dirty="0"/>
            <a:t>Analyse des résultats</a:t>
          </a:r>
        </a:p>
      </dgm:t>
    </dgm:pt>
    <dgm:pt modelId="{D0EAD5C4-D68B-DB43-9AF0-8921A57BCED8}" type="parTrans" cxnId="{D052A658-E270-9646-A499-1426A026AC5E}">
      <dgm:prSet/>
      <dgm:spPr/>
      <dgm:t>
        <a:bodyPr/>
        <a:lstStyle/>
        <a:p>
          <a:endParaRPr lang="fr-FR"/>
        </a:p>
      </dgm:t>
    </dgm:pt>
    <dgm:pt modelId="{1C90A30C-3165-B145-AAD2-E0506DA13E89}" type="sibTrans" cxnId="{D052A658-E270-9646-A499-1426A026AC5E}">
      <dgm:prSet/>
      <dgm:spPr/>
      <dgm:t>
        <a:bodyPr/>
        <a:lstStyle/>
        <a:p>
          <a:endParaRPr lang="fr-FR"/>
        </a:p>
      </dgm:t>
    </dgm:pt>
    <dgm:pt modelId="{8537BB4C-7D8E-9941-A92A-6490AD587FAC}">
      <dgm:prSet phldrT="[Texte]"/>
      <dgm:spPr/>
      <dgm:t>
        <a:bodyPr/>
        <a:lstStyle/>
        <a:p>
          <a:r>
            <a:rPr lang="fr-FR" dirty="0"/>
            <a:t>Structuration : connaissances / méthodes de mises en </a:t>
          </a:r>
          <a:r>
            <a:rPr lang="fr-FR" dirty="0" err="1"/>
            <a:t>oeuvre</a:t>
          </a:r>
          <a:endParaRPr lang="fr-FR" dirty="0"/>
        </a:p>
      </dgm:t>
    </dgm:pt>
    <dgm:pt modelId="{6A7C28A6-04FA-ED45-B4D4-11B4EDCCFB87}" type="parTrans" cxnId="{973CB559-EB94-A845-8360-4E2A9E63F58F}">
      <dgm:prSet/>
      <dgm:spPr/>
      <dgm:t>
        <a:bodyPr/>
        <a:lstStyle/>
        <a:p>
          <a:endParaRPr lang="fr-FR"/>
        </a:p>
      </dgm:t>
    </dgm:pt>
    <dgm:pt modelId="{927AF400-9EC2-E34A-8BD3-6678ADE21379}" type="sibTrans" cxnId="{973CB559-EB94-A845-8360-4E2A9E63F58F}">
      <dgm:prSet/>
      <dgm:spPr/>
      <dgm:t>
        <a:bodyPr/>
        <a:lstStyle/>
        <a:p>
          <a:endParaRPr lang="fr-FR"/>
        </a:p>
      </dgm:t>
    </dgm:pt>
    <dgm:pt modelId="{1208900E-F53D-7B4F-90B0-26A7598DCD56}" type="pres">
      <dgm:prSet presAssocID="{75389F6C-3659-7A40-B351-182B8197AE3D}" presName="Name0" presStyleCnt="0">
        <dgm:presLayoutVars>
          <dgm:dir/>
          <dgm:animLvl val="lvl"/>
          <dgm:resizeHandles val="exact"/>
        </dgm:presLayoutVars>
      </dgm:prSet>
      <dgm:spPr/>
    </dgm:pt>
    <dgm:pt modelId="{46D61781-9AE4-9A4D-B8D7-BBD5C92B23EC}" type="pres">
      <dgm:prSet presAssocID="{973FA791-C459-2243-B69D-AEDD6353BEBD}" presName="linNode" presStyleCnt="0"/>
      <dgm:spPr/>
    </dgm:pt>
    <dgm:pt modelId="{EDCE67C3-07A6-F442-ADE5-7B5CF9045226}" type="pres">
      <dgm:prSet presAssocID="{973FA791-C459-2243-B69D-AEDD6353BEBD}" presName="parentText" presStyleLbl="node1" presStyleIdx="0" presStyleCnt="3">
        <dgm:presLayoutVars>
          <dgm:chMax val="1"/>
          <dgm:bulletEnabled val="1"/>
        </dgm:presLayoutVars>
      </dgm:prSet>
      <dgm:spPr/>
    </dgm:pt>
    <dgm:pt modelId="{D1F208D8-7932-6F4C-9798-0842073C537E}" type="pres">
      <dgm:prSet presAssocID="{973FA791-C459-2243-B69D-AEDD6353BEBD}" presName="descendantText" presStyleLbl="alignAccFollowNode1" presStyleIdx="0" presStyleCnt="3">
        <dgm:presLayoutVars>
          <dgm:bulletEnabled val="1"/>
        </dgm:presLayoutVars>
      </dgm:prSet>
      <dgm:spPr/>
    </dgm:pt>
    <dgm:pt modelId="{39F393B9-A533-4F43-821A-9191DAE99C24}" type="pres">
      <dgm:prSet presAssocID="{D070557A-1B30-7047-B471-1D96CF52616B}" presName="sp" presStyleCnt="0"/>
      <dgm:spPr/>
    </dgm:pt>
    <dgm:pt modelId="{21F4C40D-1C81-3547-A361-3D1640F45602}" type="pres">
      <dgm:prSet presAssocID="{AB954BB5-0D0C-AE42-9D43-5C737CCC83F8}" presName="linNode" presStyleCnt="0"/>
      <dgm:spPr/>
    </dgm:pt>
    <dgm:pt modelId="{E5B6FC0D-CAED-E844-8308-BBE34339D1A9}" type="pres">
      <dgm:prSet presAssocID="{AB954BB5-0D0C-AE42-9D43-5C737CCC83F8}" presName="parentText" presStyleLbl="node1" presStyleIdx="1" presStyleCnt="3">
        <dgm:presLayoutVars>
          <dgm:chMax val="1"/>
          <dgm:bulletEnabled val="1"/>
        </dgm:presLayoutVars>
      </dgm:prSet>
      <dgm:spPr/>
    </dgm:pt>
    <dgm:pt modelId="{255BC2E8-B9DF-214D-B8C4-DE8958187B78}" type="pres">
      <dgm:prSet presAssocID="{AB954BB5-0D0C-AE42-9D43-5C737CCC83F8}" presName="descendantText" presStyleLbl="alignAccFollowNode1" presStyleIdx="1" presStyleCnt="3">
        <dgm:presLayoutVars>
          <dgm:bulletEnabled val="1"/>
        </dgm:presLayoutVars>
      </dgm:prSet>
      <dgm:spPr/>
    </dgm:pt>
    <dgm:pt modelId="{3FA0306E-C7CA-7249-9B11-6666EA8B936C}" type="pres">
      <dgm:prSet presAssocID="{2A7ED3FD-99B3-3D44-A8DA-DBF09C8867FA}" presName="sp" presStyleCnt="0"/>
      <dgm:spPr/>
    </dgm:pt>
    <dgm:pt modelId="{7F4E72BF-0A31-9340-A296-FB8B88D2726C}" type="pres">
      <dgm:prSet presAssocID="{8A54CB6C-2FF8-AB4A-9B96-8FEBE461322E}" presName="linNode" presStyleCnt="0"/>
      <dgm:spPr/>
    </dgm:pt>
    <dgm:pt modelId="{793FDBDB-9BB2-9C45-8BF8-9FB2A597D5A2}" type="pres">
      <dgm:prSet presAssocID="{8A54CB6C-2FF8-AB4A-9B96-8FEBE461322E}" presName="parentText" presStyleLbl="node1" presStyleIdx="2" presStyleCnt="3">
        <dgm:presLayoutVars>
          <dgm:chMax val="1"/>
          <dgm:bulletEnabled val="1"/>
        </dgm:presLayoutVars>
      </dgm:prSet>
      <dgm:spPr/>
    </dgm:pt>
    <dgm:pt modelId="{ACA07B3C-95A5-6A48-98E3-10A1C01F041B}" type="pres">
      <dgm:prSet presAssocID="{8A54CB6C-2FF8-AB4A-9B96-8FEBE461322E}" presName="descendantText" presStyleLbl="alignAccFollowNode1" presStyleIdx="2" presStyleCnt="3">
        <dgm:presLayoutVars>
          <dgm:bulletEnabled val="1"/>
        </dgm:presLayoutVars>
      </dgm:prSet>
      <dgm:spPr/>
    </dgm:pt>
  </dgm:ptLst>
  <dgm:cxnLst>
    <dgm:cxn modelId="{A8397261-8F8D-2647-8726-9531B8F8817E}" srcId="{973FA791-C459-2243-B69D-AEDD6353BEBD}" destId="{439E746A-1B3C-CA4B-82A7-165F80A288E2}" srcOrd="1" destOrd="0" parTransId="{8BCAFDA8-09EB-204D-AC9C-77049E69D20F}" sibTransId="{F54F564A-49C4-A643-AC40-DA688BE02BFA}"/>
    <dgm:cxn modelId="{973CB559-EB94-A845-8360-4E2A9E63F58F}" srcId="{8A54CB6C-2FF8-AB4A-9B96-8FEBE461322E}" destId="{8537BB4C-7D8E-9941-A92A-6490AD587FAC}" srcOrd="1" destOrd="0" parTransId="{6A7C28A6-04FA-ED45-B4D4-11B4EDCCFB87}" sibTransId="{927AF400-9EC2-E34A-8BD3-6678ADE21379}"/>
    <dgm:cxn modelId="{D052A658-E270-9646-A499-1426A026AC5E}" srcId="{8A54CB6C-2FF8-AB4A-9B96-8FEBE461322E}" destId="{24223B4D-E771-AA4D-931B-E4D2E61CE060}" srcOrd="0" destOrd="0" parTransId="{D0EAD5C4-D68B-DB43-9AF0-8921A57BCED8}" sibTransId="{1C90A30C-3165-B145-AAD2-E0506DA13E89}"/>
    <dgm:cxn modelId="{093833B1-B84F-4F4B-B056-06222D6D7FE0}" srcId="{75389F6C-3659-7A40-B351-182B8197AE3D}" destId="{973FA791-C459-2243-B69D-AEDD6353BEBD}" srcOrd="0" destOrd="0" parTransId="{6D11A53A-26C8-4649-8464-4DC99174C119}" sibTransId="{D070557A-1B30-7047-B471-1D96CF52616B}"/>
    <dgm:cxn modelId="{D938C067-6AAE-4CA0-A216-EE799832AE28}" type="presOf" srcId="{439E746A-1B3C-CA4B-82A7-165F80A288E2}" destId="{D1F208D8-7932-6F4C-9798-0842073C537E}" srcOrd="0" destOrd="1" presId="urn:microsoft.com/office/officeart/2005/8/layout/vList5"/>
    <dgm:cxn modelId="{F441D110-0AFA-4FE4-AA1B-DD3EDA95EF69}" type="presOf" srcId="{FEAD8112-6DED-7547-B98E-364759972853}" destId="{D1F208D8-7932-6F4C-9798-0842073C537E}" srcOrd="0" destOrd="0" presId="urn:microsoft.com/office/officeart/2005/8/layout/vList5"/>
    <dgm:cxn modelId="{94D05ACA-6BCB-45B7-99C4-6FD625F7A3C9}" type="presOf" srcId="{8A54CB6C-2FF8-AB4A-9B96-8FEBE461322E}" destId="{793FDBDB-9BB2-9C45-8BF8-9FB2A597D5A2}" srcOrd="0" destOrd="0" presId="urn:microsoft.com/office/officeart/2005/8/layout/vList5"/>
    <dgm:cxn modelId="{5009704A-ED19-4168-9FAF-9B86EE715131}" type="presOf" srcId="{973FA791-C459-2243-B69D-AEDD6353BEBD}" destId="{EDCE67C3-07A6-F442-ADE5-7B5CF9045226}" srcOrd="0" destOrd="0" presId="urn:microsoft.com/office/officeart/2005/8/layout/vList5"/>
    <dgm:cxn modelId="{1ED8239B-A436-3740-B162-EDBBE13D848A}" srcId="{AB954BB5-0D0C-AE42-9D43-5C737CCC83F8}" destId="{9A77275B-A1FD-DA43-AD17-30CFCE4FEB33}" srcOrd="1" destOrd="0" parTransId="{5CA16D8E-02F3-924A-84AF-7C554D77740E}" sibTransId="{E1484E0D-AA65-474A-B90E-9D45271CF66D}"/>
    <dgm:cxn modelId="{352AD714-181D-4929-801E-94FDD4BC53BB}" type="presOf" srcId="{75389F6C-3659-7A40-B351-182B8197AE3D}" destId="{1208900E-F53D-7B4F-90B0-26A7598DCD56}" srcOrd="0" destOrd="0" presId="urn:microsoft.com/office/officeart/2005/8/layout/vList5"/>
    <dgm:cxn modelId="{7D336927-AAA4-7F46-9DBB-8095A276B4F6}" srcId="{75389F6C-3659-7A40-B351-182B8197AE3D}" destId="{8A54CB6C-2FF8-AB4A-9B96-8FEBE461322E}" srcOrd="2" destOrd="0" parTransId="{0CE284EB-43C1-AD43-8F4A-04BAB115F16E}" sibTransId="{C944C345-7A73-4249-A630-4452084BAC79}"/>
    <dgm:cxn modelId="{52BB14E5-C517-4182-A5C1-F75E6B52AEE4}" type="presOf" srcId="{24223B4D-E771-AA4D-931B-E4D2E61CE060}" destId="{ACA07B3C-95A5-6A48-98E3-10A1C01F041B}" srcOrd="0" destOrd="0" presId="urn:microsoft.com/office/officeart/2005/8/layout/vList5"/>
    <dgm:cxn modelId="{B75A9405-99C8-9C42-A9EC-F4704BB9453E}" srcId="{75389F6C-3659-7A40-B351-182B8197AE3D}" destId="{AB954BB5-0D0C-AE42-9D43-5C737CCC83F8}" srcOrd="1" destOrd="0" parTransId="{7E1E5ADF-92C7-684E-9017-5C7261E2783F}" sibTransId="{2A7ED3FD-99B3-3D44-A8DA-DBF09C8867FA}"/>
    <dgm:cxn modelId="{51F7D166-9A2C-4016-ADBC-D1BBCF3B6165}" type="presOf" srcId="{AB954BB5-0D0C-AE42-9D43-5C737CCC83F8}" destId="{E5B6FC0D-CAED-E844-8308-BBE34339D1A9}" srcOrd="0" destOrd="0" presId="urn:microsoft.com/office/officeart/2005/8/layout/vList5"/>
    <dgm:cxn modelId="{09EA938E-71BC-4768-9726-629C7134DBD1}" type="presOf" srcId="{57202C7E-2484-DA48-8C8B-C51245196058}" destId="{255BC2E8-B9DF-214D-B8C4-DE8958187B78}" srcOrd="0" destOrd="0" presId="urn:microsoft.com/office/officeart/2005/8/layout/vList5"/>
    <dgm:cxn modelId="{05FA92D9-80B5-409B-B756-050DFDF40DD8}" type="presOf" srcId="{8537BB4C-7D8E-9941-A92A-6490AD587FAC}" destId="{ACA07B3C-95A5-6A48-98E3-10A1C01F041B}" srcOrd="0" destOrd="1" presId="urn:microsoft.com/office/officeart/2005/8/layout/vList5"/>
    <dgm:cxn modelId="{E17248B7-2128-524A-AB7E-140F2CE6B73E}" srcId="{AB954BB5-0D0C-AE42-9D43-5C737CCC83F8}" destId="{57202C7E-2484-DA48-8C8B-C51245196058}" srcOrd="0" destOrd="0" parTransId="{D2DB3408-D3E3-A24F-9B61-791594F6F898}" sibTransId="{CCF01C89-D35B-3C48-B13C-C7F83D83AF14}"/>
    <dgm:cxn modelId="{DD4B8023-E0C9-40F5-8316-8482D4F6548E}" type="presOf" srcId="{9A77275B-A1FD-DA43-AD17-30CFCE4FEB33}" destId="{255BC2E8-B9DF-214D-B8C4-DE8958187B78}" srcOrd="0" destOrd="1" presId="urn:microsoft.com/office/officeart/2005/8/layout/vList5"/>
    <dgm:cxn modelId="{3BC1F438-1942-2B46-9AF0-C24CBA845A6E}" srcId="{973FA791-C459-2243-B69D-AEDD6353BEBD}" destId="{FEAD8112-6DED-7547-B98E-364759972853}" srcOrd="0" destOrd="0" parTransId="{A208C237-DE9D-B64E-883F-2D4504553655}" sibTransId="{FF419439-7478-3F47-9A0D-C7F9FE990686}"/>
    <dgm:cxn modelId="{864D723E-F958-460F-B481-2BF6343D826E}" type="presParOf" srcId="{1208900E-F53D-7B4F-90B0-26A7598DCD56}" destId="{46D61781-9AE4-9A4D-B8D7-BBD5C92B23EC}" srcOrd="0" destOrd="0" presId="urn:microsoft.com/office/officeart/2005/8/layout/vList5"/>
    <dgm:cxn modelId="{69C1D068-096D-4710-8E56-B4A8399A116B}" type="presParOf" srcId="{46D61781-9AE4-9A4D-B8D7-BBD5C92B23EC}" destId="{EDCE67C3-07A6-F442-ADE5-7B5CF9045226}" srcOrd="0" destOrd="0" presId="urn:microsoft.com/office/officeart/2005/8/layout/vList5"/>
    <dgm:cxn modelId="{0C2E2429-35F6-4148-A1EA-DE28231A022D}" type="presParOf" srcId="{46D61781-9AE4-9A4D-B8D7-BBD5C92B23EC}" destId="{D1F208D8-7932-6F4C-9798-0842073C537E}" srcOrd="1" destOrd="0" presId="urn:microsoft.com/office/officeart/2005/8/layout/vList5"/>
    <dgm:cxn modelId="{CA51CBBE-E8F8-482B-B0EE-ADD36EF66F3E}" type="presParOf" srcId="{1208900E-F53D-7B4F-90B0-26A7598DCD56}" destId="{39F393B9-A533-4F43-821A-9191DAE99C24}" srcOrd="1" destOrd="0" presId="urn:microsoft.com/office/officeart/2005/8/layout/vList5"/>
    <dgm:cxn modelId="{C55B2EEF-EF98-484A-8AF0-D8690501F55E}" type="presParOf" srcId="{1208900E-F53D-7B4F-90B0-26A7598DCD56}" destId="{21F4C40D-1C81-3547-A361-3D1640F45602}" srcOrd="2" destOrd="0" presId="urn:microsoft.com/office/officeart/2005/8/layout/vList5"/>
    <dgm:cxn modelId="{D7A92713-69A0-4891-9FA4-A88A82C17D7F}" type="presParOf" srcId="{21F4C40D-1C81-3547-A361-3D1640F45602}" destId="{E5B6FC0D-CAED-E844-8308-BBE34339D1A9}" srcOrd="0" destOrd="0" presId="urn:microsoft.com/office/officeart/2005/8/layout/vList5"/>
    <dgm:cxn modelId="{F414686D-2BEA-42B7-92F8-4CF998806CA1}" type="presParOf" srcId="{21F4C40D-1C81-3547-A361-3D1640F45602}" destId="{255BC2E8-B9DF-214D-B8C4-DE8958187B78}" srcOrd="1" destOrd="0" presId="urn:microsoft.com/office/officeart/2005/8/layout/vList5"/>
    <dgm:cxn modelId="{9117C441-DF0E-4D68-A2AE-383775F2E59F}" type="presParOf" srcId="{1208900E-F53D-7B4F-90B0-26A7598DCD56}" destId="{3FA0306E-C7CA-7249-9B11-6666EA8B936C}" srcOrd="3" destOrd="0" presId="urn:microsoft.com/office/officeart/2005/8/layout/vList5"/>
    <dgm:cxn modelId="{620F8249-95F3-47AA-B538-51A11E805124}" type="presParOf" srcId="{1208900E-F53D-7B4F-90B0-26A7598DCD56}" destId="{7F4E72BF-0A31-9340-A296-FB8B88D2726C}" srcOrd="4" destOrd="0" presId="urn:microsoft.com/office/officeart/2005/8/layout/vList5"/>
    <dgm:cxn modelId="{1BDE05F1-8823-4A47-BDFC-9699AE4C804C}" type="presParOf" srcId="{7F4E72BF-0A31-9340-A296-FB8B88D2726C}" destId="{793FDBDB-9BB2-9C45-8BF8-9FB2A597D5A2}" srcOrd="0" destOrd="0" presId="urn:microsoft.com/office/officeart/2005/8/layout/vList5"/>
    <dgm:cxn modelId="{1A84EB9B-9E37-4823-ADD7-5218E3F4335D}" type="presParOf" srcId="{7F4E72BF-0A31-9340-A296-FB8B88D2726C}" destId="{ACA07B3C-95A5-6A48-98E3-10A1C01F041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3D134B-AFB6-DC40-8818-DFBC8CCB78BF}"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fr-FR"/>
        </a:p>
      </dgm:t>
    </dgm:pt>
    <dgm:pt modelId="{F4921247-38FE-484C-8C68-4C38EB7A5110}">
      <dgm:prSet phldrT="[Texte]" custT="1"/>
      <dgm:spPr>
        <a:solidFill>
          <a:schemeClr val="accent4"/>
        </a:solidFill>
        <a:ln>
          <a:solidFill>
            <a:schemeClr val="tx1"/>
          </a:solidFill>
        </a:ln>
      </dgm:spPr>
      <dgm:t>
        <a:bodyPr/>
        <a:lstStyle/>
        <a:p>
          <a:r>
            <a:rPr lang="fr-FR" sz="2400" dirty="0">
              <a:solidFill>
                <a:srgbClr val="000000"/>
              </a:solidFill>
            </a:rPr>
            <a:t>Idée de départ / besoin</a:t>
          </a:r>
        </a:p>
      </dgm:t>
    </dgm:pt>
    <dgm:pt modelId="{C432EB47-F469-B34A-8AA5-61BFECBEA161}" type="parTrans" cxnId="{B4040B67-E29F-8944-A45C-5D0C67548591}">
      <dgm:prSet/>
      <dgm:spPr/>
      <dgm:t>
        <a:bodyPr/>
        <a:lstStyle/>
        <a:p>
          <a:endParaRPr lang="fr-FR" sz="2800">
            <a:solidFill>
              <a:srgbClr val="000000"/>
            </a:solidFill>
          </a:endParaRPr>
        </a:p>
      </dgm:t>
    </dgm:pt>
    <dgm:pt modelId="{BF4C98C0-AFFD-5C44-B9F9-D00CBF49811C}" type="sibTrans" cxnId="{B4040B67-E29F-8944-A45C-5D0C67548591}">
      <dgm:prSet/>
      <dgm:spPr/>
      <dgm:t>
        <a:bodyPr/>
        <a:lstStyle/>
        <a:p>
          <a:endParaRPr lang="fr-FR" sz="2800">
            <a:solidFill>
              <a:srgbClr val="000000"/>
            </a:solidFill>
          </a:endParaRPr>
        </a:p>
      </dgm:t>
    </dgm:pt>
    <dgm:pt modelId="{764C9916-336E-B34B-9C47-496E3B1C145B}">
      <dgm:prSet phldrT="[Texte]" custT="1"/>
      <dgm:spPr>
        <a:solidFill>
          <a:schemeClr val="accent1"/>
        </a:solidFill>
        <a:ln>
          <a:solidFill>
            <a:srgbClr val="000000"/>
          </a:solidFill>
        </a:ln>
      </dgm:spPr>
      <dgm:t>
        <a:bodyPr/>
        <a:lstStyle/>
        <a:p>
          <a:r>
            <a:rPr lang="fr-FR" sz="2400" dirty="0">
              <a:solidFill>
                <a:srgbClr val="000000"/>
              </a:solidFill>
            </a:rPr>
            <a:t>Analyse de la situation</a:t>
          </a:r>
        </a:p>
      </dgm:t>
    </dgm:pt>
    <dgm:pt modelId="{F7E26664-B32B-E04E-807F-D62B51D0BE62}" type="parTrans" cxnId="{D3594CD0-02EB-4044-825D-D7EFE137B8B9}">
      <dgm:prSet/>
      <dgm:spPr/>
      <dgm:t>
        <a:bodyPr/>
        <a:lstStyle/>
        <a:p>
          <a:endParaRPr lang="fr-FR" sz="2800">
            <a:solidFill>
              <a:srgbClr val="000000"/>
            </a:solidFill>
          </a:endParaRPr>
        </a:p>
      </dgm:t>
    </dgm:pt>
    <dgm:pt modelId="{A2F3AF71-D866-844D-A622-C47D53738692}" type="sibTrans" cxnId="{D3594CD0-02EB-4044-825D-D7EFE137B8B9}">
      <dgm:prSet/>
      <dgm:spPr/>
      <dgm:t>
        <a:bodyPr/>
        <a:lstStyle/>
        <a:p>
          <a:endParaRPr lang="fr-FR" sz="2800">
            <a:solidFill>
              <a:srgbClr val="000000"/>
            </a:solidFill>
          </a:endParaRPr>
        </a:p>
      </dgm:t>
    </dgm:pt>
    <dgm:pt modelId="{CD1AE936-D51D-2D4C-A094-E3F11EA2879D}">
      <dgm:prSet phldrT="[Texte]" custT="1"/>
      <dgm:spPr>
        <a:solidFill>
          <a:schemeClr val="accent3"/>
        </a:solidFill>
        <a:ln>
          <a:solidFill>
            <a:srgbClr val="000000"/>
          </a:solidFill>
        </a:ln>
      </dgm:spPr>
      <dgm:t>
        <a:bodyPr/>
        <a:lstStyle/>
        <a:p>
          <a:r>
            <a:rPr lang="fr-FR" sz="2400" dirty="0">
              <a:solidFill>
                <a:srgbClr val="000000"/>
              </a:solidFill>
            </a:rPr>
            <a:t>Choix de la stratégie</a:t>
          </a:r>
        </a:p>
      </dgm:t>
    </dgm:pt>
    <dgm:pt modelId="{E33E1B80-4D02-7D47-9FFD-EF9C2E5ADCB8}" type="parTrans" cxnId="{30781ABA-4AC2-4A41-BA75-6D978822B129}">
      <dgm:prSet/>
      <dgm:spPr/>
      <dgm:t>
        <a:bodyPr/>
        <a:lstStyle/>
        <a:p>
          <a:endParaRPr lang="fr-FR" sz="2800">
            <a:solidFill>
              <a:srgbClr val="000000"/>
            </a:solidFill>
          </a:endParaRPr>
        </a:p>
      </dgm:t>
    </dgm:pt>
    <dgm:pt modelId="{7E5C3F86-DCC5-094C-9598-6494A8371621}" type="sibTrans" cxnId="{30781ABA-4AC2-4A41-BA75-6D978822B129}">
      <dgm:prSet/>
      <dgm:spPr/>
      <dgm:t>
        <a:bodyPr/>
        <a:lstStyle/>
        <a:p>
          <a:endParaRPr lang="fr-FR" sz="2800">
            <a:solidFill>
              <a:srgbClr val="000000"/>
            </a:solidFill>
          </a:endParaRPr>
        </a:p>
      </dgm:t>
    </dgm:pt>
    <dgm:pt modelId="{A2BF72F9-5F31-B648-8343-B3D5B7C88983}">
      <dgm:prSet phldrT="[Texte]" custT="1"/>
      <dgm:spPr>
        <a:solidFill>
          <a:srgbClr val="CCFFCC"/>
        </a:solidFill>
        <a:ln>
          <a:solidFill>
            <a:srgbClr val="000000"/>
          </a:solidFill>
        </a:ln>
      </dgm:spPr>
      <dgm:t>
        <a:bodyPr/>
        <a:lstStyle/>
        <a:p>
          <a:r>
            <a:rPr lang="fr-FR" sz="2400" dirty="0">
              <a:solidFill>
                <a:srgbClr val="000000"/>
              </a:solidFill>
            </a:rPr>
            <a:t>Planification du projet</a:t>
          </a:r>
        </a:p>
      </dgm:t>
    </dgm:pt>
    <dgm:pt modelId="{DDFE4AD3-EC01-6945-A8FF-EEEFF8B9925B}" type="parTrans" cxnId="{E2FAF5D7-6036-824F-A869-6C4FDD4E25CC}">
      <dgm:prSet/>
      <dgm:spPr/>
      <dgm:t>
        <a:bodyPr/>
        <a:lstStyle/>
        <a:p>
          <a:endParaRPr lang="fr-FR" sz="2800">
            <a:solidFill>
              <a:srgbClr val="000000"/>
            </a:solidFill>
          </a:endParaRPr>
        </a:p>
      </dgm:t>
    </dgm:pt>
    <dgm:pt modelId="{2647352F-DF09-8C4E-846D-5B9A80D99E8D}" type="sibTrans" cxnId="{E2FAF5D7-6036-824F-A869-6C4FDD4E25CC}">
      <dgm:prSet/>
      <dgm:spPr/>
      <dgm:t>
        <a:bodyPr/>
        <a:lstStyle/>
        <a:p>
          <a:endParaRPr lang="fr-FR" sz="2800">
            <a:solidFill>
              <a:srgbClr val="000000"/>
            </a:solidFill>
          </a:endParaRPr>
        </a:p>
      </dgm:t>
    </dgm:pt>
    <dgm:pt modelId="{F2DADB82-55ED-EE42-8F68-4AB9EE29B404}">
      <dgm:prSet phldrT="[Texte]" custT="1"/>
      <dgm:spPr>
        <a:solidFill>
          <a:srgbClr val="FFFF00"/>
        </a:solidFill>
        <a:ln>
          <a:solidFill>
            <a:srgbClr val="000000"/>
          </a:solidFill>
        </a:ln>
      </dgm:spPr>
      <dgm:t>
        <a:bodyPr/>
        <a:lstStyle/>
        <a:p>
          <a:r>
            <a:rPr lang="fr-FR" sz="2400" dirty="0">
              <a:solidFill>
                <a:srgbClr val="000000"/>
              </a:solidFill>
            </a:rPr>
            <a:t>Mise en œuvre du projet</a:t>
          </a:r>
        </a:p>
      </dgm:t>
    </dgm:pt>
    <dgm:pt modelId="{FC278647-8B92-4D4B-B187-7F1911B379E5}" type="parTrans" cxnId="{29A69AB6-5D27-E440-B4B9-1FC7F49349A7}">
      <dgm:prSet/>
      <dgm:spPr/>
      <dgm:t>
        <a:bodyPr/>
        <a:lstStyle/>
        <a:p>
          <a:endParaRPr lang="fr-FR" sz="2800">
            <a:solidFill>
              <a:srgbClr val="000000"/>
            </a:solidFill>
          </a:endParaRPr>
        </a:p>
      </dgm:t>
    </dgm:pt>
    <dgm:pt modelId="{6BF061C6-840C-2B49-8794-136217C47C52}" type="sibTrans" cxnId="{29A69AB6-5D27-E440-B4B9-1FC7F49349A7}">
      <dgm:prSet/>
      <dgm:spPr/>
      <dgm:t>
        <a:bodyPr/>
        <a:lstStyle/>
        <a:p>
          <a:endParaRPr lang="fr-FR" sz="2800">
            <a:solidFill>
              <a:srgbClr val="000000"/>
            </a:solidFill>
          </a:endParaRPr>
        </a:p>
      </dgm:t>
    </dgm:pt>
    <dgm:pt modelId="{5B3D332B-1C8A-9742-9277-65F85764AEB4}">
      <dgm:prSet phldrT="[Texte]" custT="1"/>
      <dgm:spPr>
        <a:solidFill>
          <a:schemeClr val="accent2"/>
        </a:solidFill>
        <a:ln>
          <a:solidFill>
            <a:srgbClr val="000000"/>
          </a:solidFill>
        </a:ln>
      </dgm:spPr>
      <dgm:t>
        <a:bodyPr/>
        <a:lstStyle/>
        <a:p>
          <a:r>
            <a:rPr lang="fr-FR" sz="2400" dirty="0">
              <a:solidFill>
                <a:srgbClr val="000000"/>
              </a:solidFill>
            </a:rPr>
            <a:t>Evaluation</a:t>
          </a:r>
        </a:p>
      </dgm:t>
    </dgm:pt>
    <dgm:pt modelId="{67FC9FC5-248C-004F-9D0B-EC3E6AAC75FD}" type="parTrans" cxnId="{D8863E97-9F0D-0D4D-8CF4-14E891569A6C}">
      <dgm:prSet/>
      <dgm:spPr/>
      <dgm:t>
        <a:bodyPr/>
        <a:lstStyle/>
        <a:p>
          <a:endParaRPr lang="fr-FR" sz="2800">
            <a:solidFill>
              <a:srgbClr val="000000"/>
            </a:solidFill>
          </a:endParaRPr>
        </a:p>
      </dgm:t>
    </dgm:pt>
    <dgm:pt modelId="{480355D2-21D8-174A-8FC8-1B5919F33CE8}" type="sibTrans" cxnId="{D8863E97-9F0D-0D4D-8CF4-14E891569A6C}">
      <dgm:prSet/>
      <dgm:spPr/>
      <dgm:t>
        <a:bodyPr/>
        <a:lstStyle/>
        <a:p>
          <a:endParaRPr lang="fr-FR" sz="2800">
            <a:solidFill>
              <a:srgbClr val="000000"/>
            </a:solidFill>
          </a:endParaRPr>
        </a:p>
      </dgm:t>
    </dgm:pt>
    <dgm:pt modelId="{25141D34-60E4-584F-B829-BBD4712E2BEB}" type="pres">
      <dgm:prSet presAssocID="{213D134B-AFB6-DC40-8818-DFBC8CCB78BF}" presName="Name0" presStyleCnt="0">
        <dgm:presLayoutVars>
          <dgm:dir/>
          <dgm:animLvl val="lvl"/>
          <dgm:resizeHandles val="exact"/>
        </dgm:presLayoutVars>
      </dgm:prSet>
      <dgm:spPr/>
    </dgm:pt>
    <dgm:pt modelId="{1DCF4D78-3ADE-F547-AFB4-3AE93477C6B9}" type="pres">
      <dgm:prSet presAssocID="{5B3D332B-1C8A-9742-9277-65F85764AEB4}" presName="boxAndChildren" presStyleCnt="0"/>
      <dgm:spPr/>
    </dgm:pt>
    <dgm:pt modelId="{E68E2C61-8879-7347-A1A9-85DB3EA5D3C6}" type="pres">
      <dgm:prSet presAssocID="{5B3D332B-1C8A-9742-9277-65F85764AEB4}" presName="parentTextBox" presStyleLbl="node1" presStyleIdx="0" presStyleCnt="6"/>
      <dgm:spPr/>
    </dgm:pt>
    <dgm:pt modelId="{B2D23E00-B9E2-8343-97E8-D5917B7F495F}" type="pres">
      <dgm:prSet presAssocID="{6BF061C6-840C-2B49-8794-136217C47C52}" presName="sp" presStyleCnt="0"/>
      <dgm:spPr/>
    </dgm:pt>
    <dgm:pt modelId="{FE70E12A-97B7-724F-B3D2-02E7745A03AE}" type="pres">
      <dgm:prSet presAssocID="{F2DADB82-55ED-EE42-8F68-4AB9EE29B404}" presName="arrowAndChildren" presStyleCnt="0"/>
      <dgm:spPr/>
    </dgm:pt>
    <dgm:pt modelId="{B6F4B3DB-D5F0-9B42-BD0F-D26AABEB5C9E}" type="pres">
      <dgm:prSet presAssocID="{F2DADB82-55ED-EE42-8F68-4AB9EE29B404}" presName="parentTextArrow" presStyleLbl="node1" presStyleIdx="1" presStyleCnt="6"/>
      <dgm:spPr/>
    </dgm:pt>
    <dgm:pt modelId="{A58315EE-31C1-004D-A814-07F34DC2868B}" type="pres">
      <dgm:prSet presAssocID="{2647352F-DF09-8C4E-846D-5B9A80D99E8D}" presName="sp" presStyleCnt="0"/>
      <dgm:spPr/>
    </dgm:pt>
    <dgm:pt modelId="{145D33E3-5DC1-A14E-8B6C-E7C24DC0E053}" type="pres">
      <dgm:prSet presAssocID="{A2BF72F9-5F31-B648-8343-B3D5B7C88983}" presName="arrowAndChildren" presStyleCnt="0"/>
      <dgm:spPr/>
    </dgm:pt>
    <dgm:pt modelId="{2A191791-2433-874B-A9A3-81A496C9F623}" type="pres">
      <dgm:prSet presAssocID="{A2BF72F9-5F31-B648-8343-B3D5B7C88983}" presName="parentTextArrow" presStyleLbl="node1" presStyleIdx="2" presStyleCnt="6"/>
      <dgm:spPr/>
    </dgm:pt>
    <dgm:pt modelId="{671E6A1E-85F1-4C49-887B-75519264F897}" type="pres">
      <dgm:prSet presAssocID="{7E5C3F86-DCC5-094C-9598-6494A8371621}" presName="sp" presStyleCnt="0"/>
      <dgm:spPr/>
    </dgm:pt>
    <dgm:pt modelId="{B3085090-B336-7A4A-9EDB-970C0D1E26F5}" type="pres">
      <dgm:prSet presAssocID="{CD1AE936-D51D-2D4C-A094-E3F11EA2879D}" presName="arrowAndChildren" presStyleCnt="0"/>
      <dgm:spPr/>
    </dgm:pt>
    <dgm:pt modelId="{CA01ADC8-E0CE-AE43-A289-8DFB78247AE0}" type="pres">
      <dgm:prSet presAssocID="{CD1AE936-D51D-2D4C-A094-E3F11EA2879D}" presName="parentTextArrow" presStyleLbl="node1" presStyleIdx="3" presStyleCnt="6"/>
      <dgm:spPr/>
    </dgm:pt>
    <dgm:pt modelId="{500C0C0A-369B-9340-87F3-7BC733BF5AAD}" type="pres">
      <dgm:prSet presAssocID="{A2F3AF71-D866-844D-A622-C47D53738692}" presName="sp" presStyleCnt="0"/>
      <dgm:spPr/>
    </dgm:pt>
    <dgm:pt modelId="{BE674627-2983-C04D-A475-0F23F532A6B4}" type="pres">
      <dgm:prSet presAssocID="{764C9916-336E-B34B-9C47-496E3B1C145B}" presName="arrowAndChildren" presStyleCnt="0"/>
      <dgm:spPr/>
    </dgm:pt>
    <dgm:pt modelId="{4BD10DCF-C26F-3A4B-AC80-ACDECE647B78}" type="pres">
      <dgm:prSet presAssocID="{764C9916-336E-B34B-9C47-496E3B1C145B}" presName="parentTextArrow" presStyleLbl="node1" presStyleIdx="4" presStyleCnt="6"/>
      <dgm:spPr/>
    </dgm:pt>
    <dgm:pt modelId="{D905C53D-0C23-DE4F-91EE-23A1EE25A989}" type="pres">
      <dgm:prSet presAssocID="{BF4C98C0-AFFD-5C44-B9F9-D00CBF49811C}" presName="sp" presStyleCnt="0"/>
      <dgm:spPr/>
    </dgm:pt>
    <dgm:pt modelId="{1AC81EF5-B355-9D43-B7A7-B5F0AE2D9EDB}" type="pres">
      <dgm:prSet presAssocID="{F4921247-38FE-484C-8C68-4C38EB7A5110}" presName="arrowAndChildren" presStyleCnt="0"/>
      <dgm:spPr/>
    </dgm:pt>
    <dgm:pt modelId="{50F0F38E-78C0-9E41-9480-377D1A372F48}" type="pres">
      <dgm:prSet presAssocID="{F4921247-38FE-484C-8C68-4C38EB7A5110}" presName="parentTextArrow" presStyleLbl="node1" presStyleIdx="5" presStyleCnt="6"/>
      <dgm:spPr/>
    </dgm:pt>
  </dgm:ptLst>
  <dgm:cxnLst>
    <dgm:cxn modelId="{4658EA06-F643-4C5F-A69F-A02146DD1013}" type="presOf" srcId="{213D134B-AFB6-DC40-8818-DFBC8CCB78BF}" destId="{25141D34-60E4-584F-B829-BBD4712E2BEB}" srcOrd="0" destOrd="0" presId="urn:microsoft.com/office/officeart/2005/8/layout/process4"/>
    <dgm:cxn modelId="{29A69AB6-5D27-E440-B4B9-1FC7F49349A7}" srcId="{213D134B-AFB6-DC40-8818-DFBC8CCB78BF}" destId="{F2DADB82-55ED-EE42-8F68-4AB9EE29B404}" srcOrd="4" destOrd="0" parTransId="{FC278647-8B92-4D4B-B187-7F1911B379E5}" sibTransId="{6BF061C6-840C-2B49-8794-136217C47C52}"/>
    <dgm:cxn modelId="{D8863E97-9F0D-0D4D-8CF4-14E891569A6C}" srcId="{213D134B-AFB6-DC40-8818-DFBC8CCB78BF}" destId="{5B3D332B-1C8A-9742-9277-65F85764AEB4}" srcOrd="5" destOrd="0" parTransId="{67FC9FC5-248C-004F-9D0B-EC3E6AAC75FD}" sibTransId="{480355D2-21D8-174A-8FC8-1B5919F33CE8}"/>
    <dgm:cxn modelId="{D72C6E5F-4480-456F-853B-D34252D1F2C5}" type="presOf" srcId="{F2DADB82-55ED-EE42-8F68-4AB9EE29B404}" destId="{B6F4B3DB-D5F0-9B42-BD0F-D26AABEB5C9E}" srcOrd="0" destOrd="0" presId="urn:microsoft.com/office/officeart/2005/8/layout/process4"/>
    <dgm:cxn modelId="{CDB96FA0-730F-4B0C-939F-4B0BF56FAAE3}" type="presOf" srcId="{F4921247-38FE-484C-8C68-4C38EB7A5110}" destId="{50F0F38E-78C0-9E41-9480-377D1A372F48}" srcOrd="0" destOrd="0" presId="urn:microsoft.com/office/officeart/2005/8/layout/process4"/>
    <dgm:cxn modelId="{30781ABA-4AC2-4A41-BA75-6D978822B129}" srcId="{213D134B-AFB6-DC40-8818-DFBC8CCB78BF}" destId="{CD1AE936-D51D-2D4C-A094-E3F11EA2879D}" srcOrd="2" destOrd="0" parTransId="{E33E1B80-4D02-7D47-9FFD-EF9C2E5ADCB8}" sibTransId="{7E5C3F86-DCC5-094C-9598-6494A8371621}"/>
    <dgm:cxn modelId="{B4040B67-E29F-8944-A45C-5D0C67548591}" srcId="{213D134B-AFB6-DC40-8818-DFBC8CCB78BF}" destId="{F4921247-38FE-484C-8C68-4C38EB7A5110}" srcOrd="0" destOrd="0" parTransId="{C432EB47-F469-B34A-8AA5-61BFECBEA161}" sibTransId="{BF4C98C0-AFFD-5C44-B9F9-D00CBF49811C}"/>
    <dgm:cxn modelId="{77C60F72-2409-4CD9-A43E-B3F9A6600B3C}" type="presOf" srcId="{5B3D332B-1C8A-9742-9277-65F85764AEB4}" destId="{E68E2C61-8879-7347-A1A9-85DB3EA5D3C6}" srcOrd="0" destOrd="0" presId="urn:microsoft.com/office/officeart/2005/8/layout/process4"/>
    <dgm:cxn modelId="{6A0B2F1E-5081-4B23-A58C-560926DAAD04}" type="presOf" srcId="{764C9916-336E-B34B-9C47-496E3B1C145B}" destId="{4BD10DCF-C26F-3A4B-AC80-ACDECE647B78}" srcOrd="0" destOrd="0" presId="urn:microsoft.com/office/officeart/2005/8/layout/process4"/>
    <dgm:cxn modelId="{56775B9F-2357-439F-BCC2-300FE021A401}" type="presOf" srcId="{A2BF72F9-5F31-B648-8343-B3D5B7C88983}" destId="{2A191791-2433-874B-A9A3-81A496C9F623}" srcOrd="0" destOrd="0" presId="urn:microsoft.com/office/officeart/2005/8/layout/process4"/>
    <dgm:cxn modelId="{D3594CD0-02EB-4044-825D-D7EFE137B8B9}" srcId="{213D134B-AFB6-DC40-8818-DFBC8CCB78BF}" destId="{764C9916-336E-B34B-9C47-496E3B1C145B}" srcOrd="1" destOrd="0" parTransId="{F7E26664-B32B-E04E-807F-D62B51D0BE62}" sibTransId="{A2F3AF71-D866-844D-A622-C47D53738692}"/>
    <dgm:cxn modelId="{E2FAF5D7-6036-824F-A869-6C4FDD4E25CC}" srcId="{213D134B-AFB6-DC40-8818-DFBC8CCB78BF}" destId="{A2BF72F9-5F31-B648-8343-B3D5B7C88983}" srcOrd="3" destOrd="0" parTransId="{DDFE4AD3-EC01-6945-A8FF-EEEFF8B9925B}" sibTransId="{2647352F-DF09-8C4E-846D-5B9A80D99E8D}"/>
    <dgm:cxn modelId="{B8C4A9D4-C6C4-4DC7-86C5-96922759C12A}" type="presOf" srcId="{CD1AE936-D51D-2D4C-A094-E3F11EA2879D}" destId="{CA01ADC8-E0CE-AE43-A289-8DFB78247AE0}" srcOrd="0" destOrd="0" presId="urn:microsoft.com/office/officeart/2005/8/layout/process4"/>
    <dgm:cxn modelId="{AC1E1749-0BF4-48D4-9606-B5F23976AB7F}" type="presParOf" srcId="{25141D34-60E4-584F-B829-BBD4712E2BEB}" destId="{1DCF4D78-3ADE-F547-AFB4-3AE93477C6B9}" srcOrd="0" destOrd="0" presId="urn:microsoft.com/office/officeart/2005/8/layout/process4"/>
    <dgm:cxn modelId="{9202F33F-BC44-48E6-B334-322EB2337F14}" type="presParOf" srcId="{1DCF4D78-3ADE-F547-AFB4-3AE93477C6B9}" destId="{E68E2C61-8879-7347-A1A9-85DB3EA5D3C6}" srcOrd="0" destOrd="0" presId="urn:microsoft.com/office/officeart/2005/8/layout/process4"/>
    <dgm:cxn modelId="{58403B23-6F94-4ACC-9D79-3705830D897C}" type="presParOf" srcId="{25141D34-60E4-584F-B829-BBD4712E2BEB}" destId="{B2D23E00-B9E2-8343-97E8-D5917B7F495F}" srcOrd="1" destOrd="0" presId="urn:microsoft.com/office/officeart/2005/8/layout/process4"/>
    <dgm:cxn modelId="{6733BD89-1562-4D68-8A7F-8553F13664B7}" type="presParOf" srcId="{25141D34-60E4-584F-B829-BBD4712E2BEB}" destId="{FE70E12A-97B7-724F-B3D2-02E7745A03AE}" srcOrd="2" destOrd="0" presId="urn:microsoft.com/office/officeart/2005/8/layout/process4"/>
    <dgm:cxn modelId="{E23AF0C0-9AF6-4F60-B8FF-AC736B666364}" type="presParOf" srcId="{FE70E12A-97B7-724F-B3D2-02E7745A03AE}" destId="{B6F4B3DB-D5F0-9B42-BD0F-D26AABEB5C9E}" srcOrd="0" destOrd="0" presId="urn:microsoft.com/office/officeart/2005/8/layout/process4"/>
    <dgm:cxn modelId="{303283A0-E70A-448F-A8DA-AA1977972C39}" type="presParOf" srcId="{25141D34-60E4-584F-B829-BBD4712E2BEB}" destId="{A58315EE-31C1-004D-A814-07F34DC2868B}" srcOrd="3" destOrd="0" presId="urn:microsoft.com/office/officeart/2005/8/layout/process4"/>
    <dgm:cxn modelId="{4A9C1B2B-A568-4119-9FBF-1D6BDB34BAA4}" type="presParOf" srcId="{25141D34-60E4-584F-B829-BBD4712E2BEB}" destId="{145D33E3-5DC1-A14E-8B6C-E7C24DC0E053}" srcOrd="4" destOrd="0" presId="urn:microsoft.com/office/officeart/2005/8/layout/process4"/>
    <dgm:cxn modelId="{7E5CB1FC-AA80-4668-9B8F-028BF1DA3EB1}" type="presParOf" srcId="{145D33E3-5DC1-A14E-8B6C-E7C24DC0E053}" destId="{2A191791-2433-874B-A9A3-81A496C9F623}" srcOrd="0" destOrd="0" presId="urn:microsoft.com/office/officeart/2005/8/layout/process4"/>
    <dgm:cxn modelId="{52A22627-60A1-42EB-A27C-A49EBE1235BD}" type="presParOf" srcId="{25141D34-60E4-584F-B829-BBD4712E2BEB}" destId="{671E6A1E-85F1-4C49-887B-75519264F897}" srcOrd="5" destOrd="0" presId="urn:microsoft.com/office/officeart/2005/8/layout/process4"/>
    <dgm:cxn modelId="{D9E63F16-49CB-4860-9B13-A051FE24ED69}" type="presParOf" srcId="{25141D34-60E4-584F-B829-BBD4712E2BEB}" destId="{B3085090-B336-7A4A-9EDB-970C0D1E26F5}" srcOrd="6" destOrd="0" presId="urn:microsoft.com/office/officeart/2005/8/layout/process4"/>
    <dgm:cxn modelId="{3F44876E-BD9D-4B20-946E-6B0B29DE79BC}" type="presParOf" srcId="{B3085090-B336-7A4A-9EDB-970C0D1E26F5}" destId="{CA01ADC8-E0CE-AE43-A289-8DFB78247AE0}" srcOrd="0" destOrd="0" presId="urn:microsoft.com/office/officeart/2005/8/layout/process4"/>
    <dgm:cxn modelId="{3237F454-67E7-4988-8FEA-A5FEA9179010}" type="presParOf" srcId="{25141D34-60E4-584F-B829-BBD4712E2BEB}" destId="{500C0C0A-369B-9340-87F3-7BC733BF5AAD}" srcOrd="7" destOrd="0" presId="urn:microsoft.com/office/officeart/2005/8/layout/process4"/>
    <dgm:cxn modelId="{0E2B4F3C-EBE9-4D6A-ABBC-84475FC0607B}" type="presParOf" srcId="{25141D34-60E4-584F-B829-BBD4712E2BEB}" destId="{BE674627-2983-C04D-A475-0F23F532A6B4}" srcOrd="8" destOrd="0" presId="urn:microsoft.com/office/officeart/2005/8/layout/process4"/>
    <dgm:cxn modelId="{F98F4A0E-A397-429C-8CE9-61E5368354B7}" type="presParOf" srcId="{BE674627-2983-C04D-A475-0F23F532A6B4}" destId="{4BD10DCF-C26F-3A4B-AC80-ACDECE647B78}" srcOrd="0" destOrd="0" presId="urn:microsoft.com/office/officeart/2005/8/layout/process4"/>
    <dgm:cxn modelId="{CC3BFE54-CF93-4B34-AF91-F4EA0FE969A5}" type="presParOf" srcId="{25141D34-60E4-584F-B829-BBD4712E2BEB}" destId="{D905C53D-0C23-DE4F-91EE-23A1EE25A989}" srcOrd="9" destOrd="0" presId="urn:microsoft.com/office/officeart/2005/8/layout/process4"/>
    <dgm:cxn modelId="{EF272764-4F50-4A83-A008-CFF1EB4F5A7B}" type="presParOf" srcId="{25141D34-60E4-584F-B829-BBD4712E2BEB}" destId="{1AC81EF5-B355-9D43-B7A7-B5F0AE2D9EDB}" srcOrd="10" destOrd="0" presId="urn:microsoft.com/office/officeart/2005/8/layout/process4"/>
    <dgm:cxn modelId="{1FDAB38C-7D99-40DC-A6A8-6835E27BF9F8}" type="presParOf" srcId="{1AC81EF5-B355-9D43-B7A7-B5F0AE2D9EDB}" destId="{50F0F38E-78C0-9E41-9480-377D1A372F4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08D8-7932-6F4C-9798-0842073C537E}">
      <dsp:nvSpPr>
        <dsp:cNvPr id="0" name=""/>
        <dsp:cNvSpPr/>
      </dsp:nvSpPr>
      <dsp:spPr>
        <a:xfrm rot="5400000">
          <a:off x="4765150" y="-1662767"/>
          <a:ext cx="1480226" cy="5181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Situation </a:t>
          </a:r>
          <a:r>
            <a:rPr lang="fr-FR" sz="2100" kern="1200" dirty="0" err="1"/>
            <a:t>déclenchante</a:t>
          </a:r>
          <a:endParaRPr lang="fr-FR" sz="2100" kern="1200" dirty="0"/>
        </a:p>
        <a:p>
          <a:pPr marL="228600" lvl="1" indent="-228600" algn="l" defTabSz="933450">
            <a:lnSpc>
              <a:spcPct val="90000"/>
            </a:lnSpc>
            <a:spcBef>
              <a:spcPct val="0"/>
            </a:spcBef>
            <a:spcAft>
              <a:spcPct val="15000"/>
            </a:spcAft>
            <a:buChar char="•"/>
          </a:pPr>
          <a:r>
            <a:rPr lang="fr-FR" sz="2100" kern="1200" dirty="0"/>
            <a:t>Formulation du problème</a:t>
          </a:r>
        </a:p>
      </dsp:txBody>
      <dsp:txXfrm rot="-5400000">
        <a:off x="2914552" y="260090"/>
        <a:ext cx="5109165" cy="1335708"/>
      </dsp:txXfrm>
    </dsp:sp>
    <dsp:sp modelId="{EDCE67C3-07A6-F442-ADE5-7B5CF9045226}">
      <dsp:nvSpPr>
        <dsp:cNvPr id="0" name=""/>
        <dsp:cNvSpPr/>
      </dsp:nvSpPr>
      <dsp:spPr>
        <a:xfrm>
          <a:off x="0" y="2803"/>
          <a:ext cx="2914551" cy="185028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dirty="0"/>
            <a:t>Installation d’une situation-problème</a:t>
          </a:r>
        </a:p>
      </dsp:txBody>
      <dsp:txXfrm>
        <a:off x="90323" y="93126"/>
        <a:ext cx="2733905" cy="1669637"/>
      </dsp:txXfrm>
    </dsp:sp>
    <dsp:sp modelId="{255BC2E8-B9DF-214D-B8C4-DE8958187B78}">
      <dsp:nvSpPr>
        <dsp:cNvPr id="0" name=""/>
        <dsp:cNvSpPr/>
      </dsp:nvSpPr>
      <dsp:spPr>
        <a:xfrm rot="5400000">
          <a:off x="4765150" y="280030"/>
          <a:ext cx="1480226" cy="5181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Conjectures et hypothèses</a:t>
          </a:r>
        </a:p>
        <a:p>
          <a:pPr marL="228600" lvl="1" indent="-228600" algn="l" defTabSz="933450">
            <a:lnSpc>
              <a:spcPct val="90000"/>
            </a:lnSpc>
            <a:spcBef>
              <a:spcPct val="0"/>
            </a:spcBef>
            <a:spcAft>
              <a:spcPct val="15000"/>
            </a:spcAft>
            <a:buChar char="•"/>
          </a:pPr>
          <a:r>
            <a:rPr lang="fr-FR" sz="2100" kern="1200" dirty="0"/>
            <a:t>Activités d’investigation (expérimentations, observations, recherches documentaires, etc.)</a:t>
          </a:r>
        </a:p>
      </dsp:txBody>
      <dsp:txXfrm rot="-5400000">
        <a:off x="2914552" y="2202888"/>
        <a:ext cx="5109165" cy="1335708"/>
      </dsp:txXfrm>
    </dsp:sp>
    <dsp:sp modelId="{E5B6FC0D-CAED-E844-8308-BBE34339D1A9}">
      <dsp:nvSpPr>
        <dsp:cNvPr id="0" name=""/>
        <dsp:cNvSpPr/>
      </dsp:nvSpPr>
      <dsp:spPr>
        <a:xfrm>
          <a:off x="0" y="1945600"/>
          <a:ext cx="2914551" cy="185028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dirty="0"/>
            <a:t>Investigation</a:t>
          </a:r>
        </a:p>
      </dsp:txBody>
      <dsp:txXfrm>
        <a:off x="90323" y="2035923"/>
        <a:ext cx="2733905" cy="1669637"/>
      </dsp:txXfrm>
    </dsp:sp>
    <dsp:sp modelId="{ACA07B3C-95A5-6A48-98E3-10A1C01F041B}">
      <dsp:nvSpPr>
        <dsp:cNvPr id="0" name=""/>
        <dsp:cNvSpPr/>
      </dsp:nvSpPr>
      <dsp:spPr>
        <a:xfrm rot="5400000">
          <a:off x="4765150" y="2222827"/>
          <a:ext cx="1480226" cy="5181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Echanges argumentés</a:t>
          </a:r>
        </a:p>
        <a:p>
          <a:pPr marL="228600" lvl="1" indent="-228600" algn="l" defTabSz="933450">
            <a:lnSpc>
              <a:spcPct val="90000"/>
            </a:lnSpc>
            <a:spcBef>
              <a:spcPct val="0"/>
            </a:spcBef>
            <a:spcAft>
              <a:spcPct val="15000"/>
            </a:spcAft>
            <a:buChar char="•"/>
          </a:pPr>
          <a:r>
            <a:rPr lang="fr-FR" sz="2100" kern="1200" dirty="0"/>
            <a:t>Structuration des connaissances</a:t>
          </a:r>
        </a:p>
      </dsp:txBody>
      <dsp:txXfrm rot="-5400000">
        <a:off x="2914552" y="4145685"/>
        <a:ext cx="5109165" cy="1335708"/>
      </dsp:txXfrm>
    </dsp:sp>
    <dsp:sp modelId="{793FDBDB-9BB2-9C45-8BF8-9FB2A597D5A2}">
      <dsp:nvSpPr>
        <dsp:cNvPr id="0" name=""/>
        <dsp:cNvSpPr/>
      </dsp:nvSpPr>
      <dsp:spPr>
        <a:xfrm>
          <a:off x="0" y="3888398"/>
          <a:ext cx="2914551" cy="1850283"/>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dirty="0"/>
            <a:t>Structuration</a:t>
          </a:r>
        </a:p>
      </dsp:txBody>
      <dsp:txXfrm>
        <a:off x="90323" y="3978721"/>
        <a:ext cx="2733905" cy="1669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208D8-7932-6F4C-9798-0842073C537E}">
      <dsp:nvSpPr>
        <dsp:cNvPr id="0" name=""/>
        <dsp:cNvSpPr/>
      </dsp:nvSpPr>
      <dsp:spPr>
        <a:xfrm rot="5400000">
          <a:off x="4765150" y="-1662767"/>
          <a:ext cx="1480226" cy="5181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Situation </a:t>
          </a:r>
          <a:r>
            <a:rPr lang="fr-FR" sz="2100" kern="1200" dirty="0" err="1"/>
            <a:t>déclenchante</a:t>
          </a:r>
          <a:endParaRPr lang="fr-FR" sz="2100" kern="1200" dirty="0"/>
        </a:p>
        <a:p>
          <a:pPr marL="228600" lvl="1" indent="-228600" algn="l" defTabSz="933450">
            <a:lnSpc>
              <a:spcPct val="90000"/>
            </a:lnSpc>
            <a:spcBef>
              <a:spcPct val="0"/>
            </a:spcBef>
            <a:spcAft>
              <a:spcPct val="15000"/>
            </a:spcAft>
            <a:buChar char="•"/>
          </a:pPr>
          <a:r>
            <a:rPr lang="fr-FR" sz="2100" kern="1200" dirty="0"/>
            <a:t>Formulation du problème</a:t>
          </a:r>
        </a:p>
      </dsp:txBody>
      <dsp:txXfrm rot="-5400000">
        <a:off x="2914552" y="260090"/>
        <a:ext cx="5109165" cy="1335708"/>
      </dsp:txXfrm>
    </dsp:sp>
    <dsp:sp modelId="{EDCE67C3-07A6-F442-ADE5-7B5CF9045226}">
      <dsp:nvSpPr>
        <dsp:cNvPr id="0" name=""/>
        <dsp:cNvSpPr/>
      </dsp:nvSpPr>
      <dsp:spPr>
        <a:xfrm>
          <a:off x="0" y="2803"/>
          <a:ext cx="2914551" cy="1850283"/>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dirty="0"/>
            <a:t>Installation d’une situation-problème</a:t>
          </a:r>
        </a:p>
      </dsp:txBody>
      <dsp:txXfrm>
        <a:off x="90323" y="93126"/>
        <a:ext cx="2733905" cy="1669637"/>
      </dsp:txXfrm>
    </dsp:sp>
    <dsp:sp modelId="{255BC2E8-B9DF-214D-B8C4-DE8958187B78}">
      <dsp:nvSpPr>
        <dsp:cNvPr id="0" name=""/>
        <dsp:cNvSpPr/>
      </dsp:nvSpPr>
      <dsp:spPr>
        <a:xfrm rot="5400000">
          <a:off x="4765150" y="280030"/>
          <a:ext cx="1480226" cy="5181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Hypothèses / choix</a:t>
          </a:r>
        </a:p>
        <a:p>
          <a:pPr marL="228600" lvl="1" indent="-228600" algn="l" defTabSz="933450">
            <a:lnSpc>
              <a:spcPct val="90000"/>
            </a:lnSpc>
            <a:spcBef>
              <a:spcPct val="0"/>
            </a:spcBef>
            <a:spcAft>
              <a:spcPct val="15000"/>
            </a:spcAft>
            <a:buChar char="•"/>
          </a:pPr>
          <a:r>
            <a:rPr lang="fr-FR" sz="2100" kern="1200" dirty="0"/>
            <a:t>Activités d’investigation (essais, application de protocoles, mise au point, etc.)</a:t>
          </a:r>
        </a:p>
      </dsp:txBody>
      <dsp:txXfrm rot="-5400000">
        <a:off x="2914552" y="2202888"/>
        <a:ext cx="5109165" cy="1335708"/>
      </dsp:txXfrm>
    </dsp:sp>
    <dsp:sp modelId="{E5B6FC0D-CAED-E844-8308-BBE34339D1A9}">
      <dsp:nvSpPr>
        <dsp:cNvPr id="0" name=""/>
        <dsp:cNvSpPr/>
      </dsp:nvSpPr>
      <dsp:spPr>
        <a:xfrm>
          <a:off x="0" y="1945600"/>
          <a:ext cx="2914551" cy="1850283"/>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dirty="0"/>
            <a:t>Résolution</a:t>
          </a:r>
        </a:p>
      </dsp:txBody>
      <dsp:txXfrm>
        <a:off x="90323" y="2035923"/>
        <a:ext cx="2733905" cy="1669637"/>
      </dsp:txXfrm>
    </dsp:sp>
    <dsp:sp modelId="{ACA07B3C-95A5-6A48-98E3-10A1C01F041B}">
      <dsp:nvSpPr>
        <dsp:cNvPr id="0" name=""/>
        <dsp:cNvSpPr/>
      </dsp:nvSpPr>
      <dsp:spPr>
        <a:xfrm rot="5400000">
          <a:off x="4765150" y="2222827"/>
          <a:ext cx="1480226" cy="518142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Analyse des résultats</a:t>
          </a:r>
        </a:p>
        <a:p>
          <a:pPr marL="228600" lvl="1" indent="-228600" algn="l" defTabSz="933450">
            <a:lnSpc>
              <a:spcPct val="90000"/>
            </a:lnSpc>
            <a:spcBef>
              <a:spcPct val="0"/>
            </a:spcBef>
            <a:spcAft>
              <a:spcPct val="15000"/>
            </a:spcAft>
            <a:buChar char="•"/>
          </a:pPr>
          <a:r>
            <a:rPr lang="fr-FR" sz="2100" kern="1200" dirty="0"/>
            <a:t>Structuration : connaissances / méthodes de mises en </a:t>
          </a:r>
          <a:r>
            <a:rPr lang="fr-FR" sz="2100" kern="1200" dirty="0" err="1"/>
            <a:t>oeuvre</a:t>
          </a:r>
          <a:endParaRPr lang="fr-FR" sz="2100" kern="1200" dirty="0"/>
        </a:p>
      </dsp:txBody>
      <dsp:txXfrm rot="-5400000">
        <a:off x="2914552" y="4145685"/>
        <a:ext cx="5109165" cy="1335708"/>
      </dsp:txXfrm>
    </dsp:sp>
    <dsp:sp modelId="{793FDBDB-9BB2-9C45-8BF8-9FB2A597D5A2}">
      <dsp:nvSpPr>
        <dsp:cNvPr id="0" name=""/>
        <dsp:cNvSpPr/>
      </dsp:nvSpPr>
      <dsp:spPr>
        <a:xfrm>
          <a:off x="0" y="3888398"/>
          <a:ext cx="2914551" cy="1850283"/>
        </a:xfrm>
        <a:prstGeom prst="roundRect">
          <a:avLst/>
        </a:prstGeom>
        <a:gradFill rotWithShape="1">
          <a:gsLst>
            <a:gs pos="0">
              <a:schemeClr val="accent6">
                <a:tint val="100000"/>
                <a:shade val="100000"/>
                <a:satMod val="130000"/>
              </a:schemeClr>
            </a:gs>
            <a:gs pos="100000">
              <a:schemeClr val="accent6">
                <a:tint val="50000"/>
                <a:shade val="100000"/>
                <a:satMod val="350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fr-FR" sz="3000" kern="1200"/>
            <a:t>Structuration</a:t>
          </a:r>
        </a:p>
      </dsp:txBody>
      <dsp:txXfrm>
        <a:off x="90323" y="3978721"/>
        <a:ext cx="2733905" cy="1669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E2C61-8879-7347-A1A9-85DB3EA5D3C6}">
      <dsp:nvSpPr>
        <dsp:cNvPr id="0" name=""/>
        <dsp:cNvSpPr/>
      </dsp:nvSpPr>
      <dsp:spPr>
        <a:xfrm>
          <a:off x="0" y="4825122"/>
          <a:ext cx="7620000" cy="633294"/>
        </a:xfrm>
        <a:prstGeom prst="rect">
          <a:avLst/>
        </a:prstGeom>
        <a:solidFill>
          <a:schemeClr val="accent2"/>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0000"/>
              </a:solidFill>
            </a:rPr>
            <a:t>Evaluation</a:t>
          </a:r>
        </a:p>
      </dsp:txBody>
      <dsp:txXfrm>
        <a:off x="0" y="4825122"/>
        <a:ext cx="7620000" cy="633294"/>
      </dsp:txXfrm>
    </dsp:sp>
    <dsp:sp modelId="{B6F4B3DB-D5F0-9B42-BD0F-D26AABEB5C9E}">
      <dsp:nvSpPr>
        <dsp:cNvPr id="0" name=""/>
        <dsp:cNvSpPr/>
      </dsp:nvSpPr>
      <dsp:spPr>
        <a:xfrm rot="10800000">
          <a:off x="0" y="3860614"/>
          <a:ext cx="7620000" cy="974007"/>
        </a:xfrm>
        <a:prstGeom prst="upArrowCallout">
          <a:avLst/>
        </a:prstGeom>
        <a:solidFill>
          <a:srgbClr val="FFFF00"/>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0000"/>
              </a:solidFill>
            </a:rPr>
            <a:t>Mise en œuvre du projet</a:t>
          </a:r>
        </a:p>
      </dsp:txBody>
      <dsp:txXfrm rot="10800000">
        <a:off x="0" y="3860614"/>
        <a:ext cx="7620000" cy="632881"/>
      </dsp:txXfrm>
    </dsp:sp>
    <dsp:sp modelId="{2A191791-2433-874B-A9A3-81A496C9F623}">
      <dsp:nvSpPr>
        <dsp:cNvPr id="0" name=""/>
        <dsp:cNvSpPr/>
      </dsp:nvSpPr>
      <dsp:spPr>
        <a:xfrm rot="10800000">
          <a:off x="0" y="2896106"/>
          <a:ext cx="7620000" cy="974007"/>
        </a:xfrm>
        <a:prstGeom prst="upArrowCallout">
          <a:avLst/>
        </a:prstGeom>
        <a:solidFill>
          <a:srgbClr val="CCFFCC"/>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0000"/>
              </a:solidFill>
            </a:rPr>
            <a:t>Planification du projet</a:t>
          </a:r>
        </a:p>
      </dsp:txBody>
      <dsp:txXfrm rot="10800000">
        <a:off x="0" y="2896106"/>
        <a:ext cx="7620000" cy="632881"/>
      </dsp:txXfrm>
    </dsp:sp>
    <dsp:sp modelId="{CA01ADC8-E0CE-AE43-A289-8DFB78247AE0}">
      <dsp:nvSpPr>
        <dsp:cNvPr id="0" name=""/>
        <dsp:cNvSpPr/>
      </dsp:nvSpPr>
      <dsp:spPr>
        <a:xfrm rot="10800000">
          <a:off x="0" y="1931598"/>
          <a:ext cx="7620000" cy="974007"/>
        </a:xfrm>
        <a:prstGeom prst="upArrowCallout">
          <a:avLst/>
        </a:prstGeom>
        <a:solidFill>
          <a:schemeClr val="accent3"/>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0000"/>
              </a:solidFill>
            </a:rPr>
            <a:t>Choix de la stratégie</a:t>
          </a:r>
        </a:p>
      </dsp:txBody>
      <dsp:txXfrm rot="10800000">
        <a:off x="0" y="1931598"/>
        <a:ext cx="7620000" cy="632881"/>
      </dsp:txXfrm>
    </dsp:sp>
    <dsp:sp modelId="{4BD10DCF-C26F-3A4B-AC80-ACDECE647B78}">
      <dsp:nvSpPr>
        <dsp:cNvPr id="0" name=""/>
        <dsp:cNvSpPr/>
      </dsp:nvSpPr>
      <dsp:spPr>
        <a:xfrm rot="10800000">
          <a:off x="0" y="967090"/>
          <a:ext cx="7620000" cy="974007"/>
        </a:xfrm>
        <a:prstGeom prst="upArrowCallout">
          <a:avLst/>
        </a:prstGeom>
        <a:solidFill>
          <a:schemeClr val="accent1"/>
        </a:solidFill>
        <a:ln>
          <a:solidFill>
            <a:srgbClr val="000000"/>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0000"/>
              </a:solidFill>
            </a:rPr>
            <a:t>Analyse de la situation</a:t>
          </a:r>
        </a:p>
      </dsp:txBody>
      <dsp:txXfrm rot="10800000">
        <a:off x="0" y="967090"/>
        <a:ext cx="7620000" cy="632881"/>
      </dsp:txXfrm>
    </dsp:sp>
    <dsp:sp modelId="{50F0F38E-78C0-9E41-9480-377D1A372F48}">
      <dsp:nvSpPr>
        <dsp:cNvPr id="0" name=""/>
        <dsp:cNvSpPr/>
      </dsp:nvSpPr>
      <dsp:spPr>
        <a:xfrm rot="10800000">
          <a:off x="0" y="2583"/>
          <a:ext cx="7620000" cy="974007"/>
        </a:xfrm>
        <a:prstGeom prst="upArrowCallout">
          <a:avLst/>
        </a:prstGeom>
        <a:solidFill>
          <a:schemeClr val="accent4"/>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rgbClr val="000000"/>
              </a:solidFill>
            </a:rPr>
            <a:t>Idée de départ / besoin</a:t>
          </a:r>
        </a:p>
      </dsp:txBody>
      <dsp:txXfrm rot="10800000">
        <a:off x="0" y="2583"/>
        <a:ext cx="7620000" cy="63288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81C26-53E3-6548-8E41-22763450D067}" type="datetimeFigureOut">
              <a:rPr lang="fr-FR" smtClean="0"/>
              <a:t>15/07/2016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9758F5-B0D8-0345-892C-E81391747862}" type="slidenum">
              <a:rPr lang="fr-FR" smtClean="0"/>
              <a:t>‹N°›</a:t>
            </a:fld>
            <a:endParaRPr lang="fr-FR"/>
          </a:p>
        </p:txBody>
      </p:sp>
    </p:spTree>
    <p:extLst>
      <p:ext uri="{BB962C8B-B14F-4D97-AF65-F5344CB8AC3E}">
        <p14:creationId xmlns:p14="http://schemas.microsoft.com/office/powerpoint/2010/main" val="40386259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D9758F5-B0D8-0345-892C-E81391747862}" type="slidenum">
              <a:rPr lang="fr-FR" smtClean="0"/>
              <a:t>2</a:t>
            </a:fld>
            <a:endParaRPr lang="fr-FR"/>
          </a:p>
        </p:txBody>
      </p:sp>
    </p:spTree>
    <p:extLst>
      <p:ext uri="{BB962C8B-B14F-4D97-AF65-F5344CB8AC3E}">
        <p14:creationId xmlns:p14="http://schemas.microsoft.com/office/powerpoint/2010/main" val="339610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30’ VB</a:t>
            </a:r>
          </a:p>
        </p:txBody>
      </p:sp>
      <p:sp>
        <p:nvSpPr>
          <p:cNvPr id="4" name="Espace réservé du numéro de diapositive 3"/>
          <p:cNvSpPr>
            <a:spLocks noGrp="1"/>
          </p:cNvSpPr>
          <p:nvPr>
            <p:ph type="sldNum" sz="quarter" idx="10"/>
          </p:nvPr>
        </p:nvSpPr>
        <p:spPr/>
        <p:txBody>
          <a:bodyPr/>
          <a:lstStyle/>
          <a:p>
            <a:fld id="{FD9758F5-B0D8-0345-892C-E81391747862}" type="slidenum">
              <a:rPr lang="fr-FR" smtClean="0"/>
              <a:t>3</a:t>
            </a:fld>
            <a:endParaRPr lang="fr-FR"/>
          </a:p>
        </p:txBody>
      </p:sp>
    </p:spTree>
    <p:extLst>
      <p:ext uri="{BB962C8B-B14F-4D97-AF65-F5344CB8AC3E}">
        <p14:creationId xmlns:p14="http://schemas.microsoft.com/office/powerpoint/2010/main" val="268962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Exemples en</a:t>
            </a:r>
            <a:r>
              <a:rPr lang="fr-FR" baseline="0" dirty="0"/>
              <a:t> référence</a:t>
            </a:r>
            <a:endParaRPr lang="fr-FR" dirty="0"/>
          </a:p>
          <a:p>
            <a:r>
              <a:rPr lang="fr-FR" dirty="0"/>
              <a:t>Design graphique</a:t>
            </a:r>
            <a:r>
              <a:rPr lang="fr-FR" baseline="0" dirty="0"/>
              <a:t> : identité du produit</a:t>
            </a:r>
            <a:r>
              <a:rPr lang="fr-FR" dirty="0"/>
              <a:t> </a:t>
            </a:r>
          </a:p>
          <a:p>
            <a:r>
              <a:rPr lang="fr-FR" dirty="0"/>
              <a:t>Design packaging : intervient sur</a:t>
            </a:r>
            <a:r>
              <a:rPr lang="fr-FR" baseline="0" dirty="0"/>
              <a:t> la représentation formelle de l’emballage, du contenant. Rendre attractif et visible le produit</a:t>
            </a:r>
          </a:p>
          <a:p>
            <a:r>
              <a:rPr kumimoji="0" lang="fr-FR" sz="1200" b="0" i="0" u="none" strike="noStrike" kern="1200" cap="none" spc="0" normalizeH="0" baseline="0" noProof="0" dirty="0">
                <a:ln>
                  <a:noFill/>
                </a:ln>
                <a:solidFill>
                  <a:prstClr val="black"/>
                </a:solidFill>
                <a:effectLst/>
                <a:uLnTx/>
                <a:uFillTx/>
                <a:latin typeface="+mn-lt"/>
                <a:ea typeface="+mn-ea"/>
                <a:cs typeface="+mn-cs"/>
              </a:rPr>
              <a:t>Design produit : intervient sur la représentation formelle du produit</a:t>
            </a:r>
          </a:p>
          <a:p>
            <a:r>
              <a:rPr lang="fr-FR" dirty="0"/>
              <a:t>Design d’espace : contribue à l’agencement d’un espace, concilie mise en valeur de l’offre de service selon l’univers de l’entreprise</a:t>
            </a:r>
          </a:p>
          <a:p>
            <a:r>
              <a:rPr lang="fr-FR" dirty="0"/>
              <a:t>Design de service : s’intéresse à la fonctionnalité et à la forme des services</a:t>
            </a:r>
            <a:r>
              <a:rPr lang="fr-FR" baseline="0" dirty="0"/>
              <a:t> du point de vue des clients. S’intéresse à l’interface matérialisée du service</a:t>
            </a:r>
          </a:p>
          <a:p>
            <a:r>
              <a:rPr lang="fr-FR" dirty="0"/>
              <a:t>Design d’interaction ou numérique : intervient sur</a:t>
            </a:r>
            <a:r>
              <a:rPr lang="fr-FR" baseline="0" dirty="0"/>
              <a:t> les interactions entre les personnes et les objets numériques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2BE2FAE7-E8FB-4320-B267-E826B0E072B3}" type="slidenum">
              <a:rPr lang="fr-FR" smtClean="0"/>
              <a:t>19</a:t>
            </a:fld>
            <a:endParaRPr lang="fr-FR"/>
          </a:p>
        </p:txBody>
      </p:sp>
    </p:spTree>
    <p:extLst>
      <p:ext uri="{BB962C8B-B14F-4D97-AF65-F5344CB8AC3E}">
        <p14:creationId xmlns:p14="http://schemas.microsoft.com/office/powerpoint/2010/main" val="1732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a:t>A initier dans les phases de projet. Au cœur de</a:t>
            </a:r>
            <a:r>
              <a:rPr lang="fr-FR" b="0" baseline="0" dirty="0"/>
              <a:t> la réforme du collège.</a:t>
            </a:r>
          </a:p>
          <a:p>
            <a:r>
              <a:rPr lang="fr-FR" b="0" baseline="0" dirty="0"/>
              <a:t>Nombreuses qualités du projet. </a:t>
            </a:r>
            <a:r>
              <a:rPr lang="fr-FR" sz="1200" b="0" i="0" u="none" strike="noStrike" kern="1200" baseline="0" dirty="0">
                <a:solidFill>
                  <a:schemeClr val="tx1"/>
                </a:solidFill>
                <a:latin typeface="+mn-lt"/>
                <a:ea typeface="+mn-ea"/>
                <a:cs typeface="+mn-cs"/>
              </a:rPr>
              <a:t>Entraîner la mobilisation de savoirs et</a:t>
            </a:r>
          </a:p>
          <a:p>
            <a:r>
              <a:rPr lang="fr-FR" sz="1200" b="0" i="0" u="none" strike="noStrike" kern="1200" baseline="0" dirty="0">
                <a:solidFill>
                  <a:schemeClr val="tx1"/>
                </a:solidFill>
                <a:latin typeface="+mn-lt"/>
                <a:ea typeface="+mn-ea"/>
                <a:cs typeface="+mn-cs"/>
              </a:rPr>
              <a:t>savoir-faire acquis, construire des compétences.</a:t>
            </a:r>
            <a:endParaRPr lang="fr-FR" b="0" dirty="0"/>
          </a:p>
          <a:p>
            <a:endParaRPr lang="fr-FR" dirty="0"/>
          </a:p>
          <a:p>
            <a:r>
              <a:rPr lang="fr-FR" dirty="0"/>
              <a:t>Outils de créativité non</a:t>
            </a:r>
            <a:r>
              <a:rPr lang="fr-FR" baseline="0" dirty="0"/>
              <a:t> rationnel avant TRIZ (Enseignement d’exploration)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a:t>Approche TRIZ structurera et rationnalisera par la suite</a:t>
            </a:r>
          </a:p>
          <a:p>
            <a:endParaRPr lang="fr-FR" baseline="0" dirty="0"/>
          </a:p>
          <a:p>
            <a:r>
              <a:rPr lang="fr-FR" baseline="0" dirty="0"/>
              <a:t>Matrice des 9 écrans : La méthode des neuf écrans consiste à imaginer le système étudié dans trois espaces temporels (passé, présent, futur) et à travers trois niveaux systémiques (sous système, système, super système)</a:t>
            </a:r>
            <a:endParaRPr lang="fr-FR" dirty="0"/>
          </a:p>
          <a:p>
            <a:endParaRPr lang="fr-FR" dirty="0"/>
          </a:p>
          <a:p>
            <a:r>
              <a:rPr lang="fr-FR" dirty="0"/>
              <a:t>Méthode des 6 chapeaux : éviter la censure des idées nouvelles, dérangeantes, inhabituelles. La méthode nous aide à passer de styles de réflexion habituels à une vue plus complète de la situation. </a:t>
            </a:r>
          </a:p>
        </p:txBody>
      </p:sp>
      <p:sp>
        <p:nvSpPr>
          <p:cNvPr id="4" name="Espace réservé du numéro de diapositive 3"/>
          <p:cNvSpPr>
            <a:spLocks noGrp="1"/>
          </p:cNvSpPr>
          <p:nvPr>
            <p:ph type="sldNum" sz="quarter" idx="10"/>
          </p:nvPr>
        </p:nvSpPr>
        <p:spPr/>
        <p:txBody>
          <a:bodyPr/>
          <a:lstStyle/>
          <a:p>
            <a:fld id="{2BE2FAE7-E8FB-4320-B267-E826B0E072B3}" type="slidenum">
              <a:rPr lang="fr-FR" smtClean="0"/>
              <a:t>20</a:t>
            </a:fld>
            <a:endParaRPr lang="fr-FR"/>
          </a:p>
        </p:txBody>
      </p:sp>
    </p:spTree>
    <p:extLst>
      <p:ext uri="{BB962C8B-B14F-4D97-AF65-F5344CB8AC3E}">
        <p14:creationId xmlns:p14="http://schemas.microsoft.com/office/powerpoint/2010/main" val="265534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10’ CD</a:t>
            </a:r>
          </a:p>
          <a:p>
            <a:endParaRPr lang="fr-FR" dirty="0"/>
          </a:p>
        </p:txBody>
      </p:sp>
      <p:sp>
        <p:nvSpPr>
          <p:cNvPr id="4" name="Espace réservé du numéro de diapositive 3"/>
          <p:cNvSpPr>
            <a:spLocks noGrp="1"/>
          </p:cNvSpPr>
          <p:nvPr>
            <p:ph type="sldNum" sz="quarter" idx="10"/>
          </p:nvPr>
        </p:nvSpPr>
        <p:spPr/>
        <p:txBody>
          <a:bodyPr/>
          <a:lstStyle/>
          <a:p>
            <a:fld id="{FD9758F5-B0D8-0345-892C-E81391747862}" type="slidenum">
              <a:rPr lang="fr-FR" smtClean="0"/>
              <a:t>24</a:t>
            </a:fld>
            <a:endParaRPr lang="fr-FR"/>
          </a:p>
        </p:txBody>
      </p:sp>
    </p:spTree>
    <p:extLst>
      <p:ext uri="{BB962C8B-B14F-4D97-AF65-F5344CB8AC3E}">
        <p14:creationId xmlns:p14="http://schemas.microsoft.com/office/powerpoint/2010/main" val="4290739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15" descr="fond modele.eps"/>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4925"/>
            <a:ext cx="9193213" cy="689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0" y="1306286"/>
            <a:ext cx="7451154" cy="1207008"/>
          </a:xfrm>
        </p:spPr>
        <p:txBody>
          <a:bodyPr/>
          <a:lstStyle>
            <a:lvl1pPr>
              <a:defRPr sz="4000"/>
            </a:lvl1pPr>
          </a:lstStyle>
          <a:p>
            <a:r>
              <a:rPr lang="fr-FR"/>
              <a:t>Cliquez et modifiez le titre</a:t>
            </a:r>
            <a:endParaRPr lang="fr-FR" dirty="0"/>
          </a:p>
        </p:txBody>
      </p:sp>
      <p:sp>
        <p:nvSpPr>
          <p:cNvPr id="3" name="Sous-titre 2"/>
          <p:cNvSpPr>
            <a:spLocks noGrp="1"/>
          </p:cNvSpPr>
          <p:nvPr>
            <p:ph type="subTitle" idx="1"/>
          </p:nvPr>
        </p:nvSpPr>
        <p:spPr>
          <a:xfrm>
            <a:off x="4531070" y="3901316"/>
            <a:ext cx="4370832"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5" name="Espace réservé de la date 3"/>
          <p:cNvSpPr>
            <a:spLocks noGrp="1"/>
          </p:cNvSpPr>
          <p:nvPr>
            <p:ph type="dt" sz="half" idx="10"/>
          </p:nvPr>
        </p:nvSpPr>
        <p:spPr/>
        <p:txBody>
          <a:bodyPr/>
          <a:lstStyle>
            <a:lvl1pPr>
              <a:defRPr/>
            </a:lvl1pPr>
          </a:lstStyle>
          <a:p>
            <a:pPr>
              <a:defRPr/>
            </a:pPr>
            <a:fld id="{DFF45246-A457-E246-BEA6-B704BFA97E9E}" type="datetimeFigureOut">
              <a:rPr lang="fr-FR"/>
              <a:pPr>
                <a:defRPr/>
              </a:pPr>
              <a:t>15/07/2016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190808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lgn="r">
              <a:defRPr/>
            </a:lvl1pPr>
          </a:lstStyle>
          <a:p>
            <a:pPr>
              <a:defRPr/>
            </a:pPr>
            <a:fld id="{E3EC0078-E2D3-A54C-96C4-0EA9A87DF281}" type="datetimeFigureOut">
              <a:rPr lang="fr-FR"/>
              <a:pPr>
                <a:defRPr/>
              </a:pPr>
              <a:t>15/07/2016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368152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lgn="r">
              <a:defRPr/>
            </a:lvl1pPr>
          </a:lstStyle>
          <a:p>
            <a:pPr>
              <a:defRPr/>
            </a:pPr>
            <a:fld id="{3AFA47B7-15DE-8A48-AA22-B0BAEA64757A}" type="datetimeFigureOut">
              <a:rPr lang="fr-FR"/>
              <a:pPr>
                <a:defRPr/>
              </a:pPr>
              <a:t>15/07/2016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331665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82232" y="36513"/>
            <a:ext cx="7304567" cy="1207496"/>
          </a:xfrm>
        </p:spPr>
        <p:txBody>
          <a:bodyPr/>
          <a:lstStyle>
            <a:lvl1pPr>
              <a:defRPr sz="3600"/>
            </a:lvl1pPr>
          </a:lstStyle>
          <a:p>
            <a:r>
              <a:rPr lang="fr-FR"/>
              <a:t>Cliquez et modifiez le titre</a:t>
            </a:r>
          </a:p>
        </p:txBody>
      </p:sp>
      <p:sp>
        <p:nvSpPr>
          <p:cNvPr id="3" name="Espace réservé du contenu 2"/>
          <p:cNvSpPr>
            <a:spLocks noGrp="1"/>
          </p:cNvSpPr>
          <p:nvPr>
            <p:ph idx="1"/>
          </p:nvPr>
        </p:nvSpPr>
        <p:spPr>
          <a:xfrm>
            <a:off x="457200" y="1244010"/>
            <a:ext cx="8229600" cy="4882154"/>
          </a:xfrm>
        </p:spPr>
        <p:txBody>
          <a:bodyPr/>
          <a:lstStyle>
            <a:lvl1pPr>
              <a:defRPr sz="2800" b="1">
                <a:solidFill>
                  <a:srgbClr val="C00000"/>
                </a:solidFill>
              </a:defRPr>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lvl1pPr>
              <a:defRPr/>
            </a:lvl1pPr>
          </a:lstStyle>
          <a:p>
            <a:pPr>
              <a:defRPr/>
            </a:pPr>
            <a:fld id="{FC392809-D8D6-9D42-B4A4-7EC7967EAFFA}" type="datetimeFigureOut">
              <a:rPr lang="fr-FR"/>
              <a:pPr>
                <a:defRPr/>
              </a:pPr>
              <a:t>15/07/2016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ea typeface="+mn-ea"/>
                <a:cs typeface="+mn-cs"/>
              </a:defRPr>
            </a:lvl1pPr>
          </a:lstStyle>
          <a:p>
            <a:pPr>
              <a:defRPr/>
            </a:pPr>
            <a:endParaRPr lang="fr-FR"/>
          </a:p>
        </p:txBody>
      </p:sp>
    </p:spTree>
    <p:extLst>
      <p:ext uri="{BB962C8B-B14F-4D97-AF65-F5344CB8AC3E}">
        <p14:creationId xmlns:p14="http://schemas.microsoft.com/office/powerpoint/2010/main" val="14476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lgn="r">
              <a:defRPr/>
            </a:lvl1pPr>
          </a:lstStyle>
          <a:p>
            <a:pPr>
              <a:defRPr/>
            </a:pPr>
            <a:fld id="{D05B3BD8-368F-ED45-9863-D2CF2904D3B5}" type="datetimeFigureOut">
              <a:rPr lang="fr-FR"/>
              <a:pPr>
                <a:defRPr/>
              </a:pPr>
              <a:t>15/07/2016</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235488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lgn="r">
              <a:defRPr/>
            </a:lvl1pPr>
          </a:lstStyle>
          <a:p>
            <a:pPr>
              <a:defRPr/>
            </a:pPr>
            <a:fld id="{11325926-B96E-F74F-A1EC-34418597A82D}" type="datetimeFigureOut">
              <a:rPr lang="fr-FR"/>
              <a:pPr>
                <a:defRPr/>
              </a:pPr>
              <a:t>15/07/2016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35598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lgn="r">
              <a:defRPr/>
            </a:lvl1pPr>
          </a:lstStyle>
          <a:p>
            <a:pPr>
              <a:defRPr/>
            </a:pPr>
            <a:fld id="{6FC8FDFE-1C0E-4D47-A4CE-448E1F021934}" type="datetimeFigureOut">
              <a:rPr lang="fr-FR"/>
              <a:pPr>
                <a:defRPr/>
              </a:pPr>
              <a:t>15/07/2016</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207521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600"/>
            </a:lvl1pPr>
          </a:lstStyle>
          <a:p>
            <a:r>
              <a:rPr lang="fr-FR" dirty="0"/>
              <a:t>Cliquez et modifiez le titre</a:t>
            </a:r>
          </a:p>
        </p:txBody>
      </p:sp>
      <p:sp>
        <p:nvSpPr>
          <p:cNvPr id="3" name="Espace réservé de la date 3"/>
          <p:cNvSpPr>
            <a:spLocks noGrp="1"/>
          </p:cNvSpPr>
          <p:nvPr>
            <p:ph type="dt" sz="half" idx="10"/>
          </p:nvPr>
        </p:nvSpPr>
        <p:spPr/>
        <p:txBody>
          <a:bodyPr/>
          <a:lstStyle>
            <a:lvl1pPr algn="r">
              <a:defRPr/>
            </a:lvl1pPr>
          </a:lstStyle>
          <a:p>
            <a:pPr>
              <a:defRPr/>
            </a:pPr>
            <a:fld id="{89109C97-90ED-AC40-BF7F-ED8ABBD3CF5D}" type="datetimeFigureOut">
              <a:rPr lang="fr-FR"/>
              <a:pPr>
                <a:defRPr/>
              </a:pPr>
              <a:t>15/07/2016</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321002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lgn="r">
              <a:defRPr/>
            </a:lvl1pPr>
          </a:lstStyle>
          <a:p>
            <a:pPr>
              <a:defRPr/>
            </a:pPr>
            <a:fld id="{89ABB821-406D-5F4F-A156-9BC0F95C1A4B}" type="datetimeFigureOut">
              <a:rPr lang="fr-FR"/>
              <a:pPr>
                <a:defRPr/>
              </a:pPr>
              <a:t>15/07/2016</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2255720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lgn="r">
              <a:defRPr/>
            </a:lvl1pPr>
          </a:lstStyle>
          <a:p>
            <a:pPr>
              <a:defRPr/>
            </a:pPr>
            <a:fld id="{B444DF1C-1A90-0E41-9E9B-23023144BAE3}" type="datetimeFigureOut">
              <a:rPr lang="fr-FR"/>
              <a:pPr>
                <a:defRPr/>
              </a:pPr>
              <a:t>15/07/2016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642803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Faire glisser l'image vers l'espace réservé ou cliquer sur l'icône pour l'ajouter</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lgn="r">
              <a:defRPr/>
            </a:lvl1pPr>
          </a:lstStyle>
          <a:p>
            <a:pPr>
              <a:defRPr/>
            </a:pPr>
            <a:fld id="{44E8D1BA-20AC-3F47-9852-FF242C2CADDE}" type="datetimeFigureOut">
              <a:rPr lang="fr-FR"/>
              <a:pPr>
                <a:defRPr/>
              </a:pPr>
              <a:t>15/07/2016</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Tree>
    <p:extLst>
      <p:ext uri="{BB962C8B-B14F-4D97-AF65-F5344CB8AC3E}">
        <p14:creationId xmlns:p14="http://schemas.microsoft.com/office/powerpoint/2010/main" val="25511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9" descr="acadq2014.jpg"/>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513" y="36513"/>
            <a:ext cx="1038225" cy="107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Espace réservé du titre 1"/>
          <p:cNvSpPr>
            <a:spLocks noGrp="1"/>
          </p:cNvSpPr>
          <p:nvPr>
            <p:ph type="title"/>
          </p:nvPr>
        </p:nvSpPr>
        <p:spPr bwMode="auto">
          <a:xfrm>
            <a:off x="457200" y="36513"/>
            <a:ext cx="8229600" cy="781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FR" dirty="0"/>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mn-cs"/>
              </a:defRPr>
            </a:lvl1pPr>
          </a:lstStyle>
          <a:p>
            <a:pPr>
              <a:defRPr/>
            </a:pPr>
            <a:fld id="{292FC210-F986-8049-BF13-EFB794E4A441}" type="datetimeFigureOut">
              <a:rPr lang="fr-FR"/>
              <a:pPr>
                <a:defRPr/>
              </a:pPr>
              <a:t>15/07/2016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a:p>
        </p:txBody>
      </p:sp>
      <p:sp>
        <p:nvSpPr>
          <p:cNvPr id="9" name="Signalisation droite 7"/>
          <p:cNvSpPr>
            <a:spLocks noChangeArrowheads="1"/>
          </p:cNvSpPr>
          <p:nvPr/>
        </p:nvSpPr>
        <p:spPr bwMode="auto">
          <a:xfrm>
            <a:off x="0" y="2943225"/>
            <a:ext cx="768350" cy="211138"/>
          </a:xfrm>
          <a:prstGeom prst="homePlate">
            <a:avLst>
              <a:gd name="adj" fmla="val 50004"/>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defRPr/>
            </a:pPr>
            <a:r>
              <a:rPr lang="fr-FR" sz="1000">
                <a:solidFill>
                  <a:srgbClr val="FFFFFF"/>
                </a:solidFill>
                <a:latin typeface="Calibri" charset="0"/>
                <a:cs typeface="+mn-cs"/>
              </a:rPr>
              <a:t>    </a:t>
            </a:r>
            <a:fld id="{74227DBF-04E3-EA44-BF97-617AF8603469}" type="slidenum">
              <a:rPr lang="fr-FR" sz="1000">
                <a:solidFill>
                  <a:srgbClr val="FFFFFF"/>
                </a:solidFill>
                <a:latin typeface="Calibri" charset="0"/>
                <a:cs typeface="+mn-cs"/>
              </a:rPr>
              <a:pPr>
                <a:defRPr/>
              </a:pPr>
              <a:t>‹N°›</a:t>
            </a:fld>
            <a:endParaRPr lang="fr-FR" sz="1000">
              <a:solidFill>
                <a:srgbClr val="FFFFFF"/>
              </a:solidFill>
              <a:latin typeface="Calibri" charset="0"/>
              <a:cs typeface="+mn-cs"/>
            </a:endParaRPr>
          </a:p>
        </p:txBody>
      </p:sp>
      <p:pic>
        <p:nvPicPr>
          <p:cNvPr id="1032" name="Image 11" descr="logo NPA.eps"/>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8900" y="5853113"/>
            <a:ext cx="947738" cy="868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1_ET_S4_des_idees_lumineuses/2_resolution_pb_technique/3_activit%C3%A9s/Activit%C3%A9%202%20Eclairage%20artificiel.doc" TargetMode="External"/><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1_ET_S4_des_idees_lumineuses/2_resolution_pb_technique/3_activit%C3%A9s/Activite%205%20apport%20d'%C3%A9clairage%20naturel.doc" TargetMode="External"/><Relationship Id="rId11" Type="http://schemas.openxmlformats.org/officeDocument/2006/relationships/image" Target="../media/image10.emf"/><Relationship Id="rId5" Type="http://schemas.openxmlformats.org/officeDocument/2006/relationships/hyperlink" Target="../1_ET_S4_des_idees_lumineuses/2_resolution_pb_technique/3_activit%C3%A9s/Activit%C3%A9%201%20Eclairage%20naturel.doc" TargetMode="External"/><Relationship Id="rId10" Type="http://schemas.openxmlformats.org/officeDocument/2006/relationships/hyperlink" Target="../1_ET_S4_des_idees_lumineuses/2_resolution_pb_technique/3_activit%C3%A9s/Activite%203%20Variateur%20de%20lumi%C3%A8re-corrig%C3%A9.doc" TargetMode="External"/><Relationship Id="rId4" Type="http://schemas.openxmlformats.org/officeDocument/2006/relationships/image" Target="../media/image7.jpeg"/><Relationship Id="rId9"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Fichiers/DNB_2017_Sujet_zero_MathsSciences2_MPCT_563814.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eduscol.education.fr/cid98239/dnb-2017.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re 1"/>
          <p:cNvSpPr>
            <a:spLocks noGrp="1"/>
          </p:cNvSpPr>
          <p:nvPr>
            <p:ph type="ctrTitle"/>
          </p:nvPr>
        </p:nvSpPr>
        <p:spPr>
          <a:xfrm>
            <a:off x="-7938" y="1023938"/>
            <a:ext cx="7451726" cy="1206500"/>
          </a:xfrm>
        </p:spPr>
        <p:txBody>
          <a:bodyPr/>
          <a:lstStyle/>
          <a:p>
            <a:pPr eaLnBrk="1" hangingPunct="1"/>
            <a:r>
              <a:rPr lang="fr-FR" dirty="0">
                <a:latin typeface="Calibri" charset="0"/>
              </a:rPr>
              <a:t>Rénovation des programmes de technologie au collège</a:t>
            </a:r>
            <a:br>
              <a:rPr lang="fr-FR" dirty="0">
                <a:latin typeface="Calibri" charset="0"/>
              </a:rPr>
            </a:br>
            <a:r>
              <a:rPr lang="fr-FR" dirty="0">
                <a:latin typeface="Calibri" charset="0"/>
              </a:rPr>
              <a:t>2</a:t>
            </a:r>
            <a:r>
              <a:rPr lang="fr-FR" baseline="30000" dirty="0">
                <a:latin typeface="Calibri" charset="0"/>
              </a:rPr>
              <a:t>ème</a:t>
            </a:r>
            <a:r>
              <a:rPr lang="fr-FR" dirty="0">
                <a:latin typeface="Calibri" charset="0"/>
              </a:rPr>
              <a:t> partie</a:t>
            </a:r>
          </a:p>
        </p:txBody>
      </p:sp>
      <p:sp>
        <p:nvSpPr>
          <p:cNvPr id="3" name="Sous-titre 2"/>
          <p:cNvSpPr>
            <a:spLocks noGrp="1"/>
          </p:cNvSpPr>
          <p:nvPr>
            <p:ph type="subTitle" idx="1"/>
          </p:nvPr>
        </p:nvSpPr>
        <p:spPr>
          <a:xfrm>
            <a:off x="4489450" y="4059238"/>
            <a:ext cx="4370388" cy="1752600"/>
          </a:xfrm>
        </p:spPr>
        <p:txBody>
          <a:bodyPr/>
          <a:lstStyle/>
          <a:p>
            <a:pPr eaLnBrk="1" hangingPunct="1">
              <a:buFont typeface="Arial" pitchFamily="34" charset="0"/>
              <a:buNone/>
              <a:defRPr/>
            </a:pPr>
            <a:r>
              <a:rPr lang="fr-FR" dirty="0">
                <a:ea typeface="+mn-ea"/>
                <a:cs typeface="+mn-cs"/>
              </a:rPr>
              <a:t>IA-IPR STI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outils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867533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description fonctionnelle</a:t>
            </a:r>
          </a:p>
        </p:txBody>
      </p:sp>
      <p:sp>
        <p:nvSpPr>
          <p:cNvPr id="4" name="Espace réservé du contenu 3"/>
          <p:cNvSpPr>
            <a:spLocks noGrp="1"/>
          </p:cNvSpPr>
          <p:nvPr>
            <p:ph idx="1"/>
          </p:nvPr>
        </p:nvSpPr>
        <p:spPr/>
        <p:txBody>
          <a:bodyPr/>
          <a:lstStyle/>
          <a:p>
            <a:r>
              <a:rPr lang="fr-FR" dirty="0"/>
              <a:t>On conserve les mêmes outils :</a:t>
            </a:r>
          </a:p>
          <a:p>
            <a:pPr lvl="1"/>
            <a:r>
              <a:rPr lang="fr-FR" dirty="0"/>
              <a:t> en fonction de ses besoins. </a:t>
            </a:r>
          </a:p>
          <a:p>
            <a:r>
              <a:rPr lang="fr-FR" dirty="0"/>
              <a:t>Exemples:</a:t>
            </a:r>
          </a:p>
          <a:p>
            <a:pPr lvl="1"/>
            <a:r>
              <a:rPr lang="fr-FR" dirty="0"/>
              <a:t>Diagramme des </a:t>
            </a:r>
            <a:r>
              <a:rPr lang="fr-FR" dirty="0" err="1"/>
              <a:t>interacteurs</a:t>
            </a:r>
            <a:r>
              <a:rPr lang="fr-FR" dirty="0"/>
              <a:t> , </a:t>
            </a:r>
          </a:p>
          <a:p>
            <a:pPr lvl="1"/>
            <a:r>
              <a:rPr lang="fr-FR" dirty="0"/>
              <a:t>Diagramme des besoins</a:t>
            </a:r>
          </a:p>
          <a:p>
            <a:pPr lvl="1"/>
            <a:r>
              <a:rPr lang="fr-FR" dirty="0"/>
              <a:t>…</a:t>
            </a:r>
          </a:p>
          <a:p>
            <a:pPr lvl="1"/>
            <a:endParaRPr lang="fr-FR" dirty="0"/>
          </a:p>
          <a:p>
            <a:pPr lvl="1"/>
            <a:r>
              <a:rPr lang="fr-FR" dirty="0"/>
              <a:t>Diagrammes SYSML : plutôt pour le lycée</a:t>
            </a:r>
          </a:p>
          <a:p>
            <a:endParaRPr lang="fr-FR" dirty="0"/>
          </a:p>
        </p:txBody>
      </p:sp>
    </p:spTree>
    <p:extLst>
      <p:ext uri="{BB962C8B-B14F-4D97-AF65-F5344CB8AC3E}">
        <p14:creationId xmlns:p14="http://schemas.microsoft.com/office/powerpoint/2010/main" val="349056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Modélisation et simulation	</a:t>
            </a:r>
          </a:p>
        </p:txBody>
      </p:sp>
      <p:sp>
        <p:nvSpPr>
          <p:cNvPr id="3" name="Espace réservé du contenu 2"/>
          <p:cNvSpPr>
            <a:spLocks noGrp="1"/>
          </p:cNvSpPr>
          <p:nvPr>
            <p:ph idx="1"/>
          </p:nvPr>
        </p:nvSpPr>
        <p:spPr>
          <a:xfrm>
            <a:off x="457200" y="1143000"/>
            <a:ext cx="8229600" cy="4525963"/>
          </a:xfrm>
        </p:spPr>
        <p:txBody>
          <a:bodyPr/>
          <a:lstStyle/>
          <a:p>
            <a:r>
              <a:rPr lang="fr-FR" sz="2800" dirty="0"/>
              <a:t>1 - Pourquoi modéliser ?</a:t>
            </a:r>
          </a:p>
          <a:p>
            <a:pPr lvl="1"/>
            <a:r>
              <a:rPr lang="fr-FR" sz="2400" dirty="0"/>
              <a:t>Représenter de manière simplifiée, un réel existant ou imaginaire :</a:t>
            </a:r>
          </a:p>
          <a:p>
            <a:pPr lvl="2"/>
            <a:r>
              <a:rPr lang="fr-FR" sz="2000" dirty="0"/>
              <a:t>Modéliser une géométrie (</a:t>
            </a:r>
            <a:r>
              <a:rPr lang="fr-FR" sz="2000" dirty="0" err="1"/>
              <a:t>sketchup</a:t>
            </a:r>
            <a:r>
              <a:rPr lang="fr-FR" sz="2000" dirty="0"/>
              <a:t> …) </a:t>
            </a:r>
          </a:p>
          <a:p>
            <a:pPr lvl="2"/>
            <a:r>
              <a:rPr lang="fr-FR" sz="2000" dirty="0"/>
              <a:t>Modéliser un comportement (</a:t>
            </a:r>
            <a:r>
              <a:rPr lang="fr-FR" sz="2000" dirty="0" err="1"/>
              <a:t>algorigrammes</a:t>
            </a:r>
            <a:r>
              <a:rPr lang="fr-FR" sz="2000" dirty="0"/>
              <a:t>…)</a:t>
            </a:r>
          </a:p>
          <a:p>
            <a:r>
              <a:rPr lang="fr-FR" sz="2800" dirty="0"/>
              <a:t>2 - Pourquoi simuler ?</a:t>
            </a:r>
          </a:p>
          <a:p>
            <a:pPr lvl="1"/>
            <a:r>
              <a:rPr lang="fr-FR" sz="2400" dirty="0"/>
              <a:t>Faire varier des paramètres sur un modèle pour étudier les résultats:</a:t>
            </a:r>
          </a:p>
          <a:p>
            <a:pPr lvl="2"/>
            <a:r>
              <a:rPr lang="fr-FR" sz="2000" dirty="0"/>
              <a:t>performances, analyse des écarts …</a:t>
            </a:r>
          </a:p>
          <a:p>
            <a:pPr lvl="2"/>
            <a:r>
              <a:rPr lang="fr-FR" sz="2000" dirty="0"/>
              <a:t>Valider le modèle ou le réel</a:t>
            </a:r>
          </a:p>
        </p:txBody>
      </p:sp>
      <p:sp>
        <p:nvSpPr>
          <p:cNvPr id="4" name="ZoneTexte 3"/>
          <p:cNvSpPr txBox="1"/>
          <p:nvPr/>
        </p:nvSpPr>
        <p:spPr>
          <a:xfrm>
            <a:off x="2716305" y="5341492"/>
            <a:ext cx="547295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2400" dirty="0"/>
              <a:t>Modèle et simulation peuvent être :</a:t>
            </a:r>
          </a:p>
          <a:p>
            <a:r>
              <a:rPr lang="fr-FR" sz="2400" dirty="0"/>
              <a:t>	- réels: maquette didactique </a:t>
            </a:r>
          </a:p>
          <a:p>
            <a:r>
              <a:rPr lang="fr-FR" sz="2400" dirty="0"/>
              <a:t>	- ou numériques : logiciel</a:t>
            </a:r>
          </a:p>
        </p:txBody>
      </p:sp>
    </p:spTree>
    <p:extLst>
      <p:ext uri="{BB962C8B-B14F-4D97-AF65-F5344CB8AC3E}">
        <p14:creationId xmlns:p14="http://schemas.microsoft.com/office/powerpoint/2010/main" val="365419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Important !</a:t>
            </a:r>
          </a:p>
        </p:txBody>
      </p:sp>
      <p:sp>
        <p:nvSpPr>
          <p:cNvPr id="3" name="Espace réservé du contenu 2"/>
          <p:cNvSpPr>
            <a:spLocks noGrp="1"/>
          </p:cNvSpPr>
          <p:nvPr>
            <p:ph idx="1"/>
          </p:nvPr>
        </p:nvSpPr>
        <p:spPr/>
        <p:txBody>
          <a:bodyPr/>
          <a:lstStyle/>
          <a:p>
            <a:r>
              <a:rPr lang="fr-FR" dirty="0"/>
              <a:t>Faire comprendre aux élèves:</a:t>
            </a:r>
          </a:p>
          <a:p>
            <a:pPr lvl="1"/>
            <a:r>
              <a:rPr lang="fr-FR" dirty="0"/>
              <a:t>Ce que l’on fait</a:t>
            </a:r>
          </a:p>
          <a:p>
            <a:pPr lvl="1"/>
            <a:r>
              <a:rPr lang="fr-FR" dirty="0"/>
              <a:t>Pourquoi on le fait </a:t>
            </a:r>
          </a:p>
          <a:p>
            <a:pPr lvl="1"/>
            <a:endParaRPr lang="fr-FR" dirty="0"/>
          </a:p>
          <a:p>
            <a:r>
              <a:rPr lang="fr-FR" dirty="0"/>
              <a:t>Et donc:</a:t>
            </a:r>
          </a:p>
          <a:p>
            <a:pPr lvl="1"/>
            <a:r>
              <a:rPr lang="fr-FR" dirty="0"/>
              <a:t>Quel est le rôle du modèle, de la maquette ?</a:t>
            </a:r>
          </a:p>
          <a:p>
            <a:pPr lvl="1"/>
            <a:r>
              <a:rPr lang="fr-FR" dirty="0"/>
              <a:t>…</a:t>
            </a:r>
          </a:p>
        </p:txBody>
      </p:sp>
    </p:spTree>
    <p:extLst>
      <p:ext uri="{BB962C8B-B14F-4D97-AF65-F5344CB8AC3E}">
        <p14:creationId xmlns:p14="http://schemas.microsoft.com/office/powerpoint/2010/main" val="821960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Quels intérêts pédagogiques ?</a:t>
            </a:r>
          </a:p>
        </p:txBody>
      </p:sp>
      <p:sp>
        <p:nvSpPr>
          <p:cNvPr id="3" name="Espace réservé du contenu 2"/>
          <p:cNvSpPr>
            <a:spLocks noGrp="1"/>
          </p:cNvSpPr>
          <p:nvPr>
            <p:ph idx="1"/>
          </p:nvPr>
        </p:nvSpPr>
        <p:spPr/>
        <p:txBody>
          <a:bodyPr/>
          <a:lstStyle/>
          <a:p>
            <a:r>
              <a:rPr lang="fr-FR" dirty="0"/>
              <a:t>Intérêt du modèle dans une classe ?</a:t>
            </a:r>
          </a:p>
          <a:p>
            <a:pPr lvl="1"/>
            <a:r>
              <a:rPr lang="fr-FR" dirty="0"/>
              <a:t>Etudier un système ou matériel non présent</a:t>
            </a:r>
          </a:p>
          <a:p>
            <a:pPr lvl="1"/>
            <a:r>
              <a:rPr lang="fr-FR" dirty="0"/>
              <a:t>Simplifier un réel trop complexe</a:t>
            </a:r>
          </a:p>
          <a:p>
            <a:pPr lvl="1"/>
            <a:endParaRPr lang="fr-FR" dirty="0"/>
          </a:p>
          <a:p>
            <a:r>
              <a:rPr lang="fr-FR" dirty="0"/>
              <a:t>Intérêt de la simulation ?</a:t>
            </a:r>
          </a:p>
          <a:p>
            <a:pPr lvl="1"/>
            <a:r>
              <a:rPr lang="fr-FR" dirty="0"/>
              <a:t>Une aide pour comprendre ou prévoir un comportement</a:t>
            </a:r>
          </a:p>
          <a:p>
            <a:pPr lvl="1"/>
            <a:r>
              <a:rPr lang="fr-FR" dirty="0"/>
              <a:t>Valider un comportement attendu</a:t>
            </a:r>
          </a:p>
          <a:p>
            <a:pPr marL="0" indent="0">
              <a:buNone/>
            </a:pPr>
            <a:endParaRPr lang="fr-FR" dirty="0"/>
          </a:p>
        </p:txBody>
      </p:sp>
    </p:spTree>
    <p:extLst>
      <p:ext uri="{BB962C8B-B14F-4D97-AF65-F5344CB8AC3E}">
        <p14:creationId xmlns:p14="http://schemas.microsoft.com/office/powerpoint/2010/main" val="408385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simulation : exemple</a:t>
            </a:r>
          </a:p>
        </p:txBody>
      </p:sp>
      <p:pic>
        <p:nvPicPr>
          <p:cNvPr id="4" name="Imag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213549" y="5872250"/>
            <a:ext cx="5210175" cy="876300"/>
          </a:xfrm>
          <a:prstGeom prst="rect">
            <a:avLst/>
          </a:prstGeom>
          <a:ln>
            <a:solidFill>
              <a:schemeClr val="bg1"/>
            </a:solidFill>
          </a:ln>
        </p:spPr>
      </p:pic>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7284" y="4575646"/>
            <a:ext cx="3409721" cy="2273147"/>
          </a:xfrm>
          <a:prstGeom prst="rect">
            <a:avLst/>
          </a:prstGeom>
        </p:spPr>
      </p:pic>
      <p:sp>
        <p:nvSpPr>
          <p:cNvPr id="6" name="Rectangle 11"/>
          <p:cNvSpPr>
            <a:spLocks noChangeArrowheads="1"/>
          </p:cNvSpPr>
          <p:nvPr/>
        </p:nvSpPr>
        <p:spPr bwMode="auto">
          <a:xfrm>
            <a:off x="5542934" y="5318262"/>
            <a:ext cx="184150" cy="731838"/>
          </a:xfrm>
          <a:prstGeom prst="rect">
            <a:avLst/>
          </a:prstGeom>
          <a:noFill/>
          <a:ln w="9525">
            <a:noFill/>
            <a:miter lim="800000"/>
            <a:headEnd/>
            <a:tailEnd/>
          </a:ln>
        </p:spPr>
        <p:txBody>
          <a:bodyPr wrap="none">
            <a:spAutoFit/>
          </a:bodyPr>
          <a:lstStyle/>
          <a:p>
            <a:endParaRPr lang="fr-FR" sz="4200">
              <a:solidFill>
                <a:srgbClr val="8FBF93"/>
              </a:solidFill>
              <a:latin typeface="Century Gothic" pitchFamily="34" charset="0"/>
            </a:endParaRPr>
          </a:p>
        </p:txBody>
      </p:sp>
      <p:pic>
        <p:nvPicPr>
          <p:cNvPr id="12" name="Image 0" descr="Photo 003.jpg"/>
          <p:cNvPicPr>
            <a:picLocks noChangeAspect="1" noChangeArrowheads="1"/>
          </p:cNvPicPr>
          <p:nvPr/>
        </p:nvPicPr>
        <p:blipFill>
          <a:blip r:embed="rId4" cstate="email">
            <a:lum bright="20000" contrast="20000"/>
            <a:extLst>
              <a:ext uri="{28A0092B-C50C-407E-A947-70E740481C1C}">
                <a14:useLocalDpi xmlns:a14="http://schemas.microsoft.com/office/drawing/2010/main"/>
              </a:ext>
            </a:extLst>
          </a:blip>
          <a:srcRect/>
          <a:stretch>
            <a:fillRect/>
          </a:stretch>
        </p:blipFill>
        <p:spPr bwMode="auto">
          <a:xfrm>
            <a:off x="4196721" y="745431"/>
            <a:ext cx="1955048" cy="1672418"/>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
        <p:nvSpPr>
          <p:cNvPr id="13" name="AutoShape 4">
            <a:hlinkClick r:id="rId5" action="ppaction://hlinkfile"/>
          </p:cNvPr>
          <p:cNvSpPr>
            <a:spLocks noChangeArrowheads="1"/>
          </p:cNvSpPr>
          <p:nvPr/>
        </p:nvSpPr>
        <p:spPr bwMode="auto">
          <a:xfrm>
            <a:off x="6221264" y="695877"/>
            <a:ext cx="2971534" cy="1343052"/>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lstStyle/>
          <a:p>
            <a:r>
              <a:rPr lang="fr-FR" b="1" dirty="0">
                <a:solidFill>
                  <a:srgbClr val="FFFFFF"/>
                </a:solidFill>
              </a:rPr>
              <a:t>Activité 1 : </a:t>
            </a:r>
            <a:r>
              <a:rPr lang="fr-FR" dirty="0">
                <a:solidFill>
                  <a:prstClr val="white"/>
                </a:solidFill>
              </a:rPr>
              <a:t>Maîtrise des consommations d’éclairage par l’intégration de la lumière naturelle.</a:t>
            </a:r>
          </a:p>
          <a:p>
            <a:pPr algn="ctr">
              <a:spcAft>
                <a:spcPts val="1000"/>
              </a:spcAft>
            </a:pPr>
            <a:endParaRPr lang="fr-FR" b="1" dirty="0">
              <a:solidFill>
                <a:prstClr val="white"/>
              </a:solidFill>
            </a:endParaRPr>
          </a:p>
          <a:p>
            <a:endParaRPr lang="fr-FR" dirty="0">
              <a:solidFill>
                <a:prstClr val="white"/>
              </a:solidFill>
            </a:endParaRPr>
          </a:p>
        </p:txBody>
      </p:sp>
      <p:sp>
        <p:nvSpPr>
          <p:cNvPr id="14" name="AutoShape 4">
            <a:hlinkClick r:id="rId6" action="ppaction://hlinkfile"/>
          </p:cNvPr>
          <p:cNvSpPr>
            <a:spLocks noChangeArrowheads="1"/>
          </p:cNvSpPr>
          <p:nvPr/>
        </p:nvSpPr>
        <p:spPr bwMode="auto">
          <a:xfrm>
            <a:off x="6151769" y="5526896"/>
            <a:ext cx="2699790" cy="1202060"/>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lstStyle/>
          <a:p>
            <a:r>
              <a:rPr lang="fr-FR" b="1" dirty="0">
                <a:solidFill>
                  <a:srgbClr val="FFFFFF"/>
                </a:solidFill>
              </a:rPr>
              <a:t>Activité 5 : </a:t>
            </a:r>
            <a:r>
              <a:rPr lang="fr-FR" dirty="0">
                <a:solidFill>
                  <a:srgbClr val="FFFFFF"/>
                </a:solidFill>
              </a:rPr>
              <a:t>I</a:t>
            </a:r>
            <a:r>
              <a:rPr lang="fr-FR" dirty="0">
                <a:solidFill>
                  <a:prstClr val="white"/>
                </a:solidFill>
              </a:rPr>
              <a:t>nfluence de l’apport de la lumière du jour sur la consommation électrique .</a:t>
            </a:r>
          </a:p>
          <a:p>
            <a:pPr>
              <a:spcAft>
                <a:spcPts val="1000"/>
              </a:spcAft>
            </a:pPr>
            <a:endParaRPr lang="fr-FR" b="1" dirty="0">
              <a:solidFill>
                <a:prstClr val="white"/>
              </a:solidFill>
            </a:endParaRPr>
          </a:p>
          <a:p>
            <a:endParaRPr lang="fr-FR" dirty="0">
              <a:solidFill>
                <a:prstClr val="white"/>
              </a:solidFill>
            </a:endParaRPr>
          </a:p>
        </p:txBody>
      </p:sp>
      <p:pic>
        <p:nvPicPr>
          <p:cNvPr id="15" name="Image 1" descr="Photo 00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3977" y="2617794"/>
            <a:ext cx="1696615" cy="1811759"/>
          </a:xfrm>
          <a:prstGeom prst="round2DiagRect">
            <a:avLst>
              <a:gd name="adj1" fmla="val 16667"/>
              <a:gd name="adj2" fmla="val 0"/>
            </a:avLst>
          </a:prstGeom>
          <a:ln w="6350" cap="sq">
            <a:solidFill>
              <a:srgbClr val="FFFFFF"/>
            </a:solidFill>
            <a:miter lim="800000"/>
          </a:ln>
          <a:effectLst>
            <a:outerShdw blurRad="254000" algn="tl" rotWithShape="0">
              <a:srgbClr val="000000">
                <a:alpha val="43000"/>
              </a:srgbClr>
            </a:outerShdw>
          </a:effectLst>
        </p:spPr>
      </p:pic>
      <p:sp>
        <p:nvSpPr>
          <p:cNvPr id="16" name="AutoShape 4">
            <a:hlinkClick r:id="rId8" action="ppaction://hlinkfile"/>
          </p:cNvPr>
          <p:cNvSpPr>
            <a:spLocks noChangeArrowheads="1"/>
          </p:cNvSpPr>
          <p:nvPr/>
        </p:nvSpPr>
        <p:spPr bwMode="auto">
          <a:xfrm>
            <a:off x="457200" y="3349672"/>
            <a:ext cx="3456384" cy="122597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lstStyle/>
          <a:p>
            <a:r>
              <a:rPr lang="fr-FR" b="1" dirty="0">
                <a:solidFill>
                  <a:srgbClr val="FFFFFF"/>
                </a:solidFill>
              </a:rPr>
              <a:t>Activité 2 : </a:t>
            </a:r>
            <a:r>
              <a:rPr lang="fr-FR" dirty="0">
                <a:solidFill>
                  <a:prstClr val="white"/>
                </a:solidFill>
              </a:rPr>
              <a:t>Maîtrise des consommations d’éclairage par une meilleure connaissances des sources de lumière artificielle.</a:t>
            </a:r>
          </a:p>
          <a:p>
            <a:endParaRPr lang="fr-FR" dirty="0">
              <a:solidFill>
                <a:prstClr val="white"/>
              </a:solidFill>
            </a:endParaRPr>
          </a:p>
          <a:p>
            <a:pPr>
              <a:spcAft>
                <a:spcPts val="1000"/>
              </a:spcAft>
            </a:pPr>
            <a:endParaRPr lang="fr-FR" b="1" dirty="0">
              <a:solidFill>
                <a:prstClr val="white"/>
              </a:solidFill>
            </a:endParaRPr>
          </a:p>
          <a:p>
            <a:endParaRPr lang="fr-FR" dirty="0">
              <a:solidFill>
                <a:prstClr val="white"/>
              </a:solidFill>
            </a:endParaRPr>
          </a:p>
        </p:txBody>
      </p:sp>
      <p:pic>
        <p:nvPicPr>
          <p:cNvPr id="17" name="Image 16"/>
          <p:cNvPicPr>
            <a:picLocks noChangeAspect="1"/>
          </p:cNvPicPr>
          <p:nvPr/>
        </p:nvPicPr>
        <p:blipFill rotWithShape="1">
          <a:blip r:embed="rId9" cstate="email">
            <a:extLst>
              <a:ext uri="{28A0092B-C50C-407E-A947-70E740481C1C}">
                <a14:useLocalDpi xmlns:a14="http://schemas.microsoft.com/office/drawing/2010/main"/>
              </a:ext>
            </a:extLst>
          </a:blip>
          <a:srcRect r="39461"/>
          <a:stretch/>
        </p:blipFill>
        <p:spPr>
          <a:xfrm>
            <a:off x="7315094" y="3614032"/>
            <a:ext cx="1536465" cy="972000"/>
          </a:xfrm>
          <a:prstGeom prst="rect">
            <a:avLst/>
          </a:prstGeom>
        </p:spPr>
      </p:pic>
      <p:sp>
        <p:nvSpPr>
          <p:cNvPr id="18" name="AutoShape 4"/>
          <p:cNvSpPr>
            <a:spLocks noChangeArrowheads="1"/>
          </p:cNvSpPr>
          <p:nvPr/>
        </p:nvSpPr>
        <p:spPr bwMode="auto">
          <a:xfrm>
            <a:off x="328101" y="4903782"/>
            <a:ext cx="3016285" cy="100175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lstStyle/>
          <a:p>
            <a:pPr algn="ctr"/>
            <a:r>
              <a:rPr lang="fr-FR" b="1" dirty="0">
                <a:solidFill>
                  <a:srgbClr val="FFFFFF"/>
                </a:solidFill>
              </a:rPr>
              <a:t>Activité 4 : </a:t>
            </a:r>
            <a:r>
              <a:rPr lang="fr-FR" dirty="0">
                <a:solidFill>
                  <a:srgbClr val="FFFFFF"/>
                </a:solidFill>
              </a:rPr>
              <a:t>I</a:t>
            </a:r>
            <a:r>
              <a:rPr lang="fr-FR" dirty="0">
                <a:solidFill>
                  <a:prstClr val="white"/>
                </a:solidFill>
              </a:rPr>
              <a:t>nfluence de la couleur des murs sur le confort visuel des occupants.</a:t>
            </a:r>
          </a:p>
          <a:p>
            <a:pPr algn="ctr"/>
            <a:endParaRPr lang="fr-FR" dirty="0">
              <a:solidFill>
                <a:prstClr val="white"/>
              </a:solidFill>
            </a:endParaRPr>
          </a:p>
          <a:p>
            <a:pPr algn="ctr">
              <a:spcAft>
                <a:spcPts val="1000"/>
              </a:spcAft>
            </a:pPr>
            <a:endParaRPr lang="fr-FR" b="1" dirty="0">
              <a:solidFill>
                <a:prstClr val="white"/>
              </a:solidFill>
            </a:endParaRPr>
          </a:p>
          <a:p>
            <a:pPr algn="ctr"/>
            <a:endParaRPr lang="fr-FR" dirty="0">
              <a:solidFill>
                <a:prstClr val="white"/>
              </a:solidFill>
            </a:endParaRPr>
          </a:p>
        </p:txBody>
      </p:sp>
      <p:sp>
        <p:nvSpPr>
          <p:cNvPr id="19" name="AutoShape 4">
            <a:hlinkClick r:id="rId10" action="ppaction://hlinkfile"/>
          </p:cNvPr>
          <p:cNvSpPr>
            <a:spLocks noChangeArrowheads="1"/>
          </p:cNvSpPr>
          <p:nvPr/>
        </p:nvSpPr>
        <p:spPr bwMode="auto">
          <a:xfrm>
            <a:off x="6149044" y="2514337"/>
            <a:ext cx="3043754" cy="1267144"/>
          </a:xfrm>
          <a:prstGeom prst="roundRect">
            <a:avLst>
              <a:gd name="adj" fmla="val 16667"/>
            </a:avLst>
          </a:prstGeom>
          <a:ln>
            <a:headEnd/>
            <a:tailEnd/>
          </a:ln>
        </p:spPr>
        <p:style>
          <a:lnRef idx="1">
            <a:schemeClr val="accent1"/>
          </a:lnRef>
          <a:fillRef idx="3">
            <a:schemeClr val="accent1"/>
          </a:fillRef>
          <a:effectRef idx="2">
            <a:schemeClr val="accent1"/>
          </a:effectRef>
          <a:fontRef idx="minor">
            <a:schemeClr val="lt1"/>
          </a:fontRef>
        </p:style>
        <p:txBody>
          <a:bodyPr/>
          <a:lstStyle/>
          <a:p>
            <a:r>
              <a:rPr lang="fr-FR" b="1" dirty="0">
                <a:solidFill>
                  <a:srgbClr val="FFFFFF"/>
                </a:solidFill>
              </a:rPr>
              <a:t>Activité 3 : </a:t>
            </a:r>
            <a:r>
              <a:rPr lang="fr-FR" dirty="0">
                <a:solidFill>
                  <a:prstClr val="white"/>
                </a:solidFill>
              </a:rPr>
              <a:t>Maîtrise des consommations d’éclairage par un contrôle de la tension d’alimentation</a:t>
            </a:r>
          </a:p>
          <a:p>
            <a:endParaRPr lang="fr-FR" dirty="0">
              <a:solidFill>
                <a:prstClr val="white"/>
              </a:solidFill>
            </a:endParaRPr>
          </a:p>
          <a:p>
            <a:pPr>
              <a:spcAft>
                <a:spcPts val="1000"/>
              </a:spcAft>
            </a:pPr>
            <a:endParaRPr lang="fr-FR" b="1" dirty="0">
              <a:solidFill>
                <a:prstClr val="white"/>
              </a:solidFill>
            </a:endParaRPr>
          </a:p>
          <a:p>
            <a:endParaRPr lang="fr-FR" dirty="0">
              <a:solidFill>
                <a:prstClr val="white"/>
              </a:solidFill>
            </a:endParaRPr>
          </a:p>
        </p:txBody>
      </p:sp>
      <p:pic>
        <p:nvPicPr>
          <p:cNvPr id="20" name="Image 19"/>
          <p:cNvPicPr>
            <a:picLocks noChangeAspect="1"/>
          </p:cNvPicPr>
          <p:nvPr/>
        </p:nvPicPr>
        <p:blipFill rotWithShape="1">
          <a:blip r:embed="rId9" cstate="email">
            <a:extLst>
              <a:ext uri="{28A0092B-C50C-407E-A947-70E740481C1C}">
                <a14:useLocalDpi xmlns:a14="http://schemas.microsoft.com/office/drawing/2010/main"/>
              </a:ext>
            </a:extLst>
          </a:blip>
          <a:srcRect l="54533"/>
          <a:stretch/>
        </p:blipFill>
        <p:spPr>
          <a:xfrm>
            <a:off x="5727084" y="3614032"/>
            <a:ext cx="1153935" cy="972000"/>
          </a:xfrm>
          <a:prstGeom prst="rect">
            <a:avLst/>
          </a:prstGeom>
        </p:spPr>
      </p:pic>
      <p:pic>
        <p:nvPicPr>
          <p:cNvPr id="23" name="Image 2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7200" y="1944542"/>
            <a:ext cx="2936312" cy="1456235"/>
          </a:xfrm>
          <a:prstGeom prst="rect">
            <a:avLst/>
          </a:prstGeom>
        </p:spPr>
      </p:pic>
      <p:sp>
        <p:nvSpPr>
          <p:cNvPr id="24" name="ZoneTexte 23"/>
          <p:cNvSpPr txBox="1"/>
          <p:nvPr/>
        </p:nvSpPr>
        <p:spPr>
          <a:xfrm>
            <a:off x="211667" y="1007922"/>
            <a:ext cx="3994866" cy="923330"/>
          </a:xfrm>
          <a:prstGeom prst="rect">
            <a:avLst/>
          </a:prstGeom>
          <a:noFill/>
        </p:spPr>
        <p:txBody>
          <a:bodyPr wrap="none" rtlCol="0">
            <a:spAutoFit/>
          </a:bodyPr>
          <a:lstStyle/>
          <a:p>
            <a:r>
              <a:rPr lang="fr-FR" dirty="0"/>
              <a:t>Sur un même thème :</a:t>
            </a:r>
          </a:p>
          <a:p>
            <a:r>
              <a:rPr lang="fr-FR" dirty="0"/>
              <a:t>	Des activités sur maquette réelle</a:t>
            </a:r>
          </a:p>
          <a:p>
            <a:r>
              <a:rPr lang="fr-FR" dirty="0"/>
              <a:t>	Des activités sur simulateur</a:t>
            </a:r>
          </a:p>
        </p:txBody>
      </p:sp>
    </p:spTree>
    <p:extLst>
      <p:ext uri="{BB962C8B-B14F-4D97-AF65-F5344CB8AC3E}">
        <p14:creationId xmlns:p14="http://schemas.microsoft.com/office/powerpoint/2010/main" val="224209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simulation : exemple</a:t>
            </a:r>
          </a:p>
        </p:txBody>
      </p:sp>
      <p:sp>
        <p:nvSpPr>
          <p:cNvPr id="3" name="ZoneTexte 2"/>
          <p:cNvSpPr txBox="1"/>
          <p:nvPr/>
        </p:nvSpPr>
        <p:spPr>
          <a:xfrm>
            <a:off x="0" y="1121611"/>
            <a:ext cx="8686800" cy="1938992"/>
          </a:xfrm>
          <a:prstGeom prst="rect">
            <a:avLst/>
          </a:prstGeom>
          <a:noFill/>
        </p:spPr>
        <p:txBody>
          <a:bodyPr wrap="square" rtlCol="0">
            <a:spAutoFit/>
          </a:bodyPr>
          <a:lstStyle/>
          <a:p>
            <a:r>
              <a:rPr lang="fr-FR" sz="2800" dirty="0"/>
              <a:t>Des activités de simulation du comportement sous charge : </a:t>
            </a:r>
          </a:p>
          <a:p>
            <a:pPr marL="457200" indent="-457200">
              <a:buFont typeface="Arial"/>
              <a:buChar char="•"/>
            </a:pPr>
            <a:r>
              <a:rPr lang="fr-FR" sz="2800" dirty="0"/>
              <a:t>Force </a:t>
            </a:r>
            <a:r>
              <a:rPr lang="fr-FR" sz="2800" dirty="0" err="1"/>
              <a:t>Effect</a:t>
            </a:r>
            <a:r>
              <a:rPr lang="fr-FR" sz="2800" dirty="0"/>
              <a:t> – Autodesk</a:t>
            </a:r>
          </a:p>
          <a:p>
            <a:endParaRPr lang="fr-FR" b="1" dirty="0">
              <a:solidFill>
                <a:prstClr val="black"/>
              </a:solidFill>
            </a:endParaRPr>
          </a:p>
          <a:p>
            <a:endParaRPr lang="fr-FR" b="1" dirty="0">
              <a:solidFill>
                <a:prstClr val="black"/>
              </a:solidFill>
            </a:endParaRPr>
          </a:p>
        </p:txBody>
      </p:sp>
      <p:sp>
        <p:nvSpPr>
          <p:cNvPr id="4" name="ZoneTexte 3"/>
          <p:cNvSpPr txBox="1"/>
          <p:nvPr/>
        </p:nvSpPr>
        <p:spPr>
          <a:xfrm>
            <a:off x="2999656" y="2924944"/>
            <a:ext cx="1152128" cy="369332"/>
          </a:xfrm>
          <a:prstGeom prst="rect">
            <a:avLst/>
          </a:prstGeom>
          <a:noFill/>
        </p:spPr>
        <p:txBody>
          <a:bodyPr wrap="square" rtlCol="0">
            <a:spAutoFit/>
          </a:bodyPr>
          <a:lstStyle/>
          <a:p>
            <a:endParaRPr lang="fr-FR" dirty="0">
              <a:solidFill>
                <a:prstClr val="black"/>
              </a:solidFill>
            </a:endParaRPr>
          </a:p>
        </p:txBody>
      </p:sp>
      <p:pic>
        <p:nvPicPr>
          <p:cNvPr id="5" name="Picture 2" descr="Afficher l'image d'origine"/>
          <p:cNvPicPr>
            <a:picLocks noChangeAspect="1" noChangeArrowheads="1"/>
          </p:cNvPicPr>
          <p:nvPr/>
        </p:nvPicPr>
        <p:blipFill>
          <a:blip r:embed="rId2" cstate="print"/>
          <a:srcRect/>
          <a:stretch>
            <a:fillRect/>
          </a:stretch>
        </p:blipFill>
        <p:spPr bwMode="auto">
          <a:xfrm>
            <a:off x="1341559" y="2765779"/>
            <a:ext cx="7263692" cy="4092222"/>
          </a:xfrm>
          <a:prstGeom prst="rect">
            <a:avLst/>
          </a:prstGeom>
          <a:noFill/>
        </p:spPr>
      </p:pic>
    </p:spTree>
    <p:extLst>
      <p:ext uri="{BB962C8B-B14F-4D97-AF65-F5344CB8AC3E}">
        <p14:creationId xmlns:p14="http://schemas.microsoft.com/office/powerpoint/2010/main" val="193844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simulation : exemple</a:t>
            </a:r>
          </a:p>
        </p:txBody>
      </p:sp>
      <p:sp>
        <p:nvSpPr>
          <p:cNvPr id="4" name="Rectangle 3"/>
          <p:cNvSpPr/>
          <p:nvPr/>
        </p:nvSpPr>
        <p:spPr>
          <a:xfrm>
            <a:off x="1131699" y="856825"/>
            <a:ext cx="7391412" cy="1384995"/>
          </a:xfrm>
          <a:prstGeom prst="rect">
            <a:avLst/>
          </a:prstGeom>
        </p:spPr>
        <p:txBody>
          <a:bodyPr wrap="square">
            <a:spAutoFit/>
          </a:bodyPr>
          <a:lstStyle/>
          <a:p>
            <a:r>
              <a:rPr lang="fr-FR" sz="2800" dirty="0"/>
              <a:t>Des activités d’observation et de mesure du comportement réel : </a:t>
            </a:r>
          </a:p>
          <a:p>
            <a:pPr marL="457200" indent="-457200">
              <a:buFont typeface="Arial"/>
              <a:buChar char="•"/>
            </a:pPr>
            <a:r>
              <a:rPr lang="fr-FR" sz="2800" dirty="0" err="1"/>
              <a:t>AVIméca</a:t>
            </a:r>
            <a:endParaRPr lang="fr-FR" sz="2800" dirty="0"/>
          </a:p>
        </p:txBody>
      </p:sp>
    </p:spTree>
    <p:extLst>
      <p:ext uri="{BB962C8B-B14F-4D97-AF65-F5344CB8AC3E}">
        <p14:creationId xmlns:p14="http://schemas.microsoft.com/office/powerpoint/2010/main" val="1861945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Design &amp; </a:t>
            </a:r>
            <a:r>
              <a:rPr lang="fr-FR" dirty="0" err="1"/>
              <a:t>creativite</a:t>
            </a:r>
            <a:endParaRPr lang="fr-FR" dirty="0"/>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836066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20610" y="1432027"/>
            <a:ext cx="9009388" cy="5567083"/>
          </a:xfrm>
        </p:spPr>
        <p:txBody>
          <a:bodyPr>
            <a:normAutofit/>
          </a:bodyPr>
          <a:lstStyle/>
          <a:p>
            <a:pPr marL="0" indent="0">
              <a:buNone/>
            </a:pPr>
            <a:r>
              <a:rPr lang="fr-FR" b="1" dirty="0"/>
              <a:t>En démarche de projet : </a:t>
            </a:r>
          </a:p>
          <a:p>
            <a:r>
              <a:rPr lang="fr-FR" dirty="0"/>
              <a:t>Le design graphique</a:t>
            </a:r>
          </a:p>
          <a:p>
            <a:r>
              <a:rPr lang="fr-FR" dirty="0"/>
              <a:t>Le design packaging</a:t>
            </a:r>
          </a:p>
          <a:p>
            <a:r>
              <a:rPr lang="fr-FR" dirty="0"/>
              <a:t>Le design de produit</a:t>
            </a:r>
          </a:p>
          <a:p>
            <a:pPr marL="0" indent="0">
              <a:buNone/>
            </a:pPr>
            <a:endParaRPr lang="fr-FR" dirty="0"/>
          </a:p>
          <a:p>
            <a:pPr marL="0" indent="0">
              <a:buNone/>
            </a:pPr>
            <a:r>
              <a:rPr lang="fr-FR" b="1" dirty="0"/>
              <a:t>En investigation : </a:t>
            </a:r>
          </a:p>
          <a:p>
            <a:r>
              <a:rPr lang="fr-FR" dirty="0"/>
              <a:t>Le design d’espace</a:t>
            </a:r>
          </a:p>
          <a:p>
            <a:r>
              <a:rPr lang="fr-FR" dirty="0"/>
              <a:t>Le design de service</a:t>
            </a:r>
          </a:p>
          <a:p>
            <a:r>
              <a:rPr lang="fr-FR" dirty="0"/>
              <a:t>Le design d’interaction</a:t>
            </a:r>
          </a:p>
          <a:p>
            <a:endParaRPr lang="fr-FR" dirty="0"/>
          </a:p>
          <a:p>
            <a:endParaRPr lang="fr-FR" dirty="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10478" y="818444"/>
            <a:ext cx="778669" cy="1647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42603" y="818444"/>
            <a:ext cx="1164431" cy="1057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9"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24819" y="4569596"/>
            <a:ext cx="892969"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85372" y="5650607"/>
            <a:ext cx="703672" cy="12073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55237" y="3347290"/>
            <a:ext cx="987366" cy="16149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7190" y="2466269"/>
            <a:ext cx="2598422" cy="2103327"/>
          </a:xfrm>
          <a:prstGeom prst="rect">
            <a:avLst/>
          </a:prstGeom>
        </p:spPr>
      </p:pic>
      <p:sp>
        <p:nvSpPr>
          <p:cNvPr id="5" name="Titre 1"/>
          <p:cNvSpPr>
            <a:spLocks noGrp="1"/>
          </p:cNvSpPr>
          <p:nvPr>
            <p:ph type="title"/>
          </p:nvPr>
        </p:nvSpPr>
        <p:spPr/>
        <p:txBody>
          <a:bodyPr>
            <a:normAutofit/>
          </a:bodyPr>
          <a:lstStyle/>
          <a:p>
            <a:r>
              <a:rPr lang="fr-FR" dirty="0"/>
              <a:t>Différents types de design</a:t>
            </a:r>
          </a:p>
        </p:txBody>
      </p:sp>
      <p:cxnSp>
        <p:nvCxnSpPr>
          <p:cNvPr id="7" name="Connecteur droit avec flèche 6"/>
          <p:cNvCxnSpPr/>
          <p:nvPr/>
        </p:nvCxnSpPr>
        <p:spPr>
          <a:xfrm flipV="1">
            <a:off x="3372556" y="1432028"/>
            <a:ext cx="1770047" cy="825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V="1">
            <a:off x="3372556" y="1875719"/>
            <a:ext cx="4037922" cy="8759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flipV="1">
            <a:off x="3372556" y="3062111"/>
            <a:ext cx="3414888" cy="279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flipV="1">
            <a:off x="3245556" y="3993445"/>
            <a:ext cx="909681" cy="804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endCxn id="13319" idx="1"/>
          </p:cNvCxnSpPr>
          <p:nvPr/>
        </p:nvCxnSpPr>
        <p:spPr>
          <a:xfrm>
            <a:off x="3372556" y="5319889"/>
            <a:ext cx="2352263" cy="173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p:nvPr/>
        </p:nvCxnSpPr>
        <p:spPr>
          <a:xfrm>
            <a:off x="3807179" y="5771444"/>
            <a:ext cx="454377" cy="2551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52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Plan de l’exposé</a:t>
            </a:r>
          </a:p>
        </p:txBody>
      </p:sp>
      <p:sp>
        <p:nvSpPr>
          <p:cNvPr id="4" name="Espace réservé du contenu 3"/>
          <p:cNvSpPr>
            <a:spLocks noGrp="1"/>
          </p:cNvSpPr>
          <p:nvPr>
            <p:ph idx="1"/>
          </p:nvPr>
        </p:nvSpPr>
        <p:spPr>
          <a:xfrm>
            <a:off x="892884" y="1600200"/>
            <a:ext cx="7793915" cy="4525963"/>
          </a:xfrm>
        </p:spPr>
        <p:txBody>
          <a:bodyPr/>
          <a:lstStyle/>
          <a:p>
            <a:pPr marL="514350" indent="-514350">
              <a:buFont typeface="+mj-lt"/>
              <a:buAutoNum type="arabicPeriod"/>
            </a:pPr>
            <a:r>
              <a:rPr lang="fr-FR" dirty="0"/>
              <a:t>Esprit et structure du programme</a:t>
            </a:r>
          </a:p>
          <a:p>
            <a:pPr marL="514350" indent="-514350">
              <a:buFont typeface="+mj-lt"/>
              <a:buAutoNum type="arabicPeriod"/>
            </a:pPr>
            <a:r>
              <a:rPr lang="fr-FR" dirty="0"/>
              <a:t>L’enseignement de Sciences et Technologie en 6</a:t>
            </a:r>
            <a:r>
              <a:rPr lang="fr-FR" baseline="30000" dirty="0"/>
              <a:t>ème</a:t>
            </a:r>
            <a:r>
              <a:rPr lang="fr-FR" dirty="0"/>
              <a:t> </a:t>
            </a:r>
          </a:p>
          <a:p>
            <a:pPr marL="514350" indent="-514350">
              <a:buFont typeface="+mj-lt"/>
              <a:buAutoNum type="arabicPeriod"/>
            </a:pPr>
            <a:r>
              <a:rPr lang="fr-FR" dirty="0"/>
              <a:t>Progression sur le  cycle 4</a:t>
            </a:r>
          </a:p>
          <a:p>
            <a:pPr marL="514350" indent="-514350">
              <a:buFont typeface="+mj-lt"/>
              <a:buAutoNum type="arabicPeriod"/>
            </a:pPr>
            <a:r>
              <a:rPr lang="fr-FR" dirty="0"/>
              <a:t>Enseignement d’informatique</a:t>
            </a:r>
          </a:p>
          <a:p>
            <a:pPr marL="514350" indent="-514350">
              <a:buFont typeface="+mj-lt"/>
              <a:buAutoNum type="arabicPeriod"/>
            </a:pPr>
            <a:r>
              <a:rPr lang="fr-FR" dirty="0"/>
              <a:t>Evolution des contenus</a:t>
            </a:r>
          </a:p>
          <a:p>
            <a:pPr marL="514350" indent="-514350">
              <a:buFont typeface="+mj-lt"/>
              <a:buAutoNum type="arabicPeriod"/>
            </a:pPr>
            <a:r>
              <a:rPr lang="fr-FR" dirty="0"/>
              <a:t>L’épreuve du DNB</a:t>
            </a:r>
          </a:p>
          <a:p>
            <a:pPr marL="514350" indent="-514350">
              <a:buFont typeface="+mj-lt"/>
              <a:buAutoNum type="arabicPeriod"/>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148317"/>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a:ln>
                  <a:noFill/>
                </a:ln>
                <a:solidFill>
                  <a:sysClr val="windowText" lastClr="000000"/>
                </a:solidFill>
                <a:effectLst/>
                <a:uLnTx/>
                <a:uFillTx/>
                <a:latin typeface="Calibri"/>
                <a:ea typeface="+mj-ea"/>
                <a:cs typeface="+mj-cs"/>
              </a:rPr>
              <a:t>Comment mettre en œuvre une démarche de créativité ?</a:t>
            </a:r>
          </a:p>
        </p:txBody>
      </p:sp>
      <p:sp>
        <p:nvSpPr>
          <p:cNvPr id="3" name="Titre 1"/>
          <p:cNvSpPr txBox="1">
            <a:spLocks/>
          </p:cNvSpPr>
          <p:nvPr/>
        </p:nvSpPr>
        <p:spPr>
          <a:xfrm>
            <a:off x="333602" y="1190722"/>
            <a:ext cx="5460953" cy="291443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kumimoji="0" lang="fr-FR" sz="3200" b="0" i="0" u="none" strike="noStrike" kern="1200" cap="none" spc="0" normalizeH="0" baseline="0" noProof="0" dirty="0">
                <a:ln>
                  <a:noFill/>
                </a:ln>
                <a:solidFill>
                  <a:sysClr val="windowText" lastClr="000000"/>
                </a:solidFill>
                <a:effectLst/>
                <a:uLnTx/>
                <a:uFillTx/>
                <a:latin typeface="Calibri"/>
                <a:ea typeface="+mj-ea"/>
                <a:cs typeface="+mj-cs"/>
              </a:rPr>
              <a:t>Différentes méthodes </a:t>
            </a:r>
            <a:r>
              <a:rPr lang="fr-FR" sz="3200" dirty="0">
                <a:solidFill>
                  <a:sysClr val="windowText" lastClr="000000"/>
                </a:solidFill>
                <a:latin typeface="Calibri"/>
              </a:rPr>
              <a:t>: </a:t>
            </a:r>
          </a:p>
          <a:p>
            <a:pPr marL="571500" lvl="0" indent="-571500" algn="l">
              <a:buFont typeface="Arial"/>
              <a:buChar char="•"/>
            </a:pPr>
            <a:r>
              <a:rPr lang="fr-FR" sz="3200" dirty="0">
                <a:solidFill>
                  <a:srgbClr val="000000"/>
                </a:solidFill>
                <a:latin typeface="Calibri"/>
              </a:rPr>
              <a:t>matrice des 9 écrans, </a:t>
            </a:r>
          </a:p>
          <a:p>
            <a:pPr marL="571500" lvl="0" indent="-571500" algn="l">
              <a:buFont typeface="Arial"/>
              <a:buChar char="•"/>
            </a:pPr>
            <a:r>
              <a:rPr lang="fr-FR" sz="3200" dirty="0">
                <a:solidFill>
                  <a:srgbClr val="000000"/>
                </a:solidFill>
                <a:latin typeface="Calibri"/>
              </a:rPr>
              <a:t>méthode </a:t>
            </a:r>
            <a:r>
              <a:rPr kumimoji="0" lang="fr-FR" sz="3200" i="0" strike="noStrike" kern="1200" cap="none" spc="0" normalizeH="0" baseline="0" noProof="0" dirty="0">
                <a:ln>
                  <a:noFill/>
                </a:ln>
                <a:solidFill>
                  <a:srgbClr val="000000"/>
                </a:solidFill>
                <a:effectLst/>
                <a:uLnTx/>
                <a:uFillTx/>
                <a:latin typeface="Calibri"/>
              </a:rPr>
              <a:t>des 6 chapeaux, </a:t>
            </a:r>
          </a:p>
          <a:p>
            <a:pPr marL="571500" lvl="0" indent="-571500" algn="l">
              <a:buFont typeface="Arial"/>
              <a:buChar char="•"/>
            </a:pPr>
            <a:r>
              <a:rPr lang="fr-FR" sz="3200" dirty="0" err="1">
                <a:solidFill>
                  <a:srgbClr val="000000"/>
                </a:solidFill>
              </a:rPr>
              <a:t>brain-storming</a:t>
            </a:r>
            <a:endParaRPr lang="fr-FR" sz="3200" dirty="0">
              <a:solidFill>
                <a:srgbClr val="000000"/>
              </a:solidFill>
            </a:endParaRPr>
          </a:p>
          <a:p>
            <a:pPr marL="571500" lvl="0" indent="-571500" algn="l">
              <a:buFont typeface="Arial"/>
              <a:buChar char="•"/>
            </a:pPr>
            <a:r>
              <a:rPr kumimoji="0" lang="fr-FR" sz="3200" i="0" strike="noStrike" kern="1200" cap="none" spc="0" normalizeH="0" baseline="0" noProof="0" dirty="0">
                <a:ln>
                  <a:noFill/>
                </a:ln>
                <a:solidFill>
                  <a:srgbClr val="000000"/>
                </a:solidFill>
                <a:effectLst/>
                <a:uLnTx/>
                <a:uFillTx/>
                <a:latin typeface="Calibri"/>
              </a:rPr>
              <a:t>carte mentale </a:t>
            </a:r>
            <a:r>
              <a:rPr kumimoji="0" lang="fr-FR" sz="3200" i="0" strike="noStrike" kern="1200" cap="none" spc="0" normalizeH="0" noProof="0" dirty="0">
                <a:ln>
                  <a:noFill/>
                </a:ln>
                <a:solidFill>
                  <a:srgbClr val="000000"/>
                </a:solidFill>
                <a:effectLst/>
                <a:uLnTx/>
                <a:uFillTx/>
                <a:latin typeface="Calibri"/>
              </a:rPr>
              <a:t>…</a:t>
            </a:r>
            <a:endParaRPr kumimoji="0" lang="fr-FR" sz="3200" i="0" strike="noStrike" kern="1200" cap="none" spc="0" normalizeH="0" baseline="0" noProof="0" dirty="0">
              <a:ln>
                <a:noFill/>
              </a:ln>
              <a:solidFill>
                <a:srgbClr val="000000"/>
              </a:solidFill>
              <a:effectLst/>
              <a:uLnTx/>
              <a:uFillTx/>
              <a:latin typeface="Calibri"/>
            </a:endParaRPr>
          </a:p>
        </p:txBody>
      </p:sp>
      <p:pic>
        <p:nvPicPr>
          <p:cNvPr id="5" name="Imag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2973" y="1190722"/>
            <a:ext cx="4391027" cy="3383911"/>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4252063"/>
            <a:ext cx="3441207" cy="1251944"/>
          </a:xfrm>
          <a:prstGeom prst="rect">
            <a:avLst/>
          </a:prstGeom>
        </p:spPr>
      </p:pic>
      <p:pic>
        <p:nvPicPr>
          <p:cNvPr id="4" name="Imag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21" y="3929452"/>
            <a:ext cx="2260722" cy="2043693"/>
          </a:xfrm>
          <a:prstGeom prst="rect">
            <a:avLst/>
          </a:prstGeom>
        </p:spPr>
      </p:pic>
      <p:sp>
        <p:nvSpPr>
          <p:cNvPr id="7" name="Rectangle 6"/>
          <p:cNvSpPr/>
          <p:nvPr/>
        </p:nvSpPr>
        <p:spPr>
          <a:xfrm>
            <a:off x="0" y="6210459"/>
            <a:ext cx="9144000" cy="646331"/>
          </a:xfrm>
          <a:prstGeom prst="rect">
            <a:avLst/>
          </a:prstGeom>
          <a:gradFill flip="none" rotWithShape="1">
            <a:gsLst>
              <a:gs pos="0">
                <a:srgbClr val="5B9BD5">
                  <a:lumMod val="5000"/>
                  <a:lumOff val="95000"/>
                </a:srgbClr>
              </a:gs>
              <a:gs pos="75000">
                <a:srgbClr val="5B9BD5">
                  <a:lumMod val="45000"/>
                  <a:lumOff val="55000"/>
                </a:srgbClr>
              </a:gs>
              <a:gs pos="65000">
                <a:srgbClr val="5B9BD5">
                  <a:lumMod val="45000"/>
                  <a:lumOff val="55000"/>
                </a:srgbClr>
              </a:gs>
              <a:gs pos="100000">
                <a:srgbClr val="5B9BD5">
                  <a:lumMod val="30000"/>
                  <a:lumOff val="70000"/>
                </a:srgbClr>
              </a:gs>
            </a:gsLst>
            <a:lin ang="13500000" scaled="1"/>
            <a:tileRect/>
          </a:gradFill>
        </p:spPr>
        <p:txBody>
          <a:bodyPr wrap="square">
            <a:spAutoFit/>
          </a:bodyPr>
          <a:lstStyle/>
          <a:p>
            <a:r>
              <a:rPr lang="fr-FR" dirty="0"/>
              <a:t>Imaginer des solutions en réponse aux besoins, matérialiser des idées en intégrant une dimension design.</a:t>
            </a:r>
            <a:endParaRPr lang="fr-FR" kern="0" dirty="0">
              <a:solidFill>
                <a:prstClr val="black"/>
              </a:solidFill>
              <a:ea typeface="ＭＳ Ｐゴシック"/>
            </a:endParaRPr>
          </a:p>
        </p:txBody>
      </p:sp>
    </p:spTree>
    <p:extLst>
      <p:ext uri="{BB962C8B-B14F-4D97-AF65-F5344CB8AC3E}">
        <p14:creationId xmlns:p14="http://schemas.microsoft.com/office/powerpoint/2010/main" val="1540209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8729" y="137856"/>
            <a:ext cx="8229600" cy="781931"/>
          </a:xfrm>
        </p:spPr>
        <p:txBody>
          <a:bodyPr/>
          <a:lstStyle/>
          <a:p>
            <a:r>
              <a:rPr lang="fr-FR" dirty="0"/>
              <a:t>Créativité et évolution des objets</a:t>
            </a:r>
          </a:p>
        </p:txBody>
      </p:sp>
      <p:sp>
        <p:nvSpPr>
          <p:cNvPr id="3" name="Espace réservé du contenu 2"/>
          <p:cNvSpPr>
            <a:spLocks noGrp="1"/>
          </p:cNvSpPr>
          <p:nvPr>
            <p:ph idx="1"/>
          </p:nvPr>
        </p:nvSpPr>
        <p:spPr>
          <a:xfrm>
            <a:off x="457200" y="1100002"/>
            <a:ext cx="8229600" cy="5026161"/>
          </a:xfrm>
        </p:spPr>
        <p:txBody>
          <a:bodyPr/>
          <a:lstStyle/>
          <a:p>
            <a:r>
              <a:rPr lang="fr-FR" dirty="0"/>
              <a:t>La créativité se nourrit des évolutions technologiques (et inversement)</a:t>
            </a:r>
          </a:p>
          <a:p>
            <a:r>
              <a:rPr lang="fr-FR" dirty="0"/>
              <a:t>L’étude de l’évolution des objets doit permettre d’identifier:</a:t>
            </a:r>
          </a:p>
          <a:p>
            <a:pPr lvl="1"/>
            <a:r>
              <a:rPr lang="fr-FR" dirty="0"/>
              <a:t>les sauts technologiques:</a:t>
            </a:r>
          </a:p>
          <a:p>
            <a:pPr lvl="1"/>
            <a:r>
              <a:rPr lang="fr-FR" dirty="0"/>
              <a:t>La découverte de nouveaux matériaux</a:t>
            </a:r>
          </a:p>
          <a:p>
            <a:pPr lvl="1"/>
            <a:r>
              <a:rPr lang="fr-FR" dirty="0"/>
              <a:t>Les révolutions industrielles …</a:t>
            </a:r>
          </a:p>
          <a:p>
            <a:r>
              <a:rPr lang="fr-FR" dirty="0"/>
              <a:t>La représentation peut se faire sous forme de frise temporelle</a:t>
            </a:r>
          </a:p>
        </p:txBody>
      </p:sp>
    </p:spTree>
    <p:extLst>
      <p:ext uri="{BB962C8B-B14F-4D97-AF65-F5344CB8AC3E}">
        <p14:creationId xmlns:p14="http://schemas.microsoft.com/office/powerpoint/2010/main" val="106616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REALISATION DE Maquettes et prototypes</a:t>
            </a:r>
          </a:p>
        </p:txBody>
      </p:sp>
      <p:sp>
        <p:nvSpPr>
          <p:cNvPr id="3" name="Espace réservé du texte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21824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prototypage</a:t>
            </a:r>
          </a:p>
        </p:txBody>
      </p:sp>
      <p:sp>
        <p:nvSpPr>
          <p:cNvPr id="3" name="Espace réservé du contenu 2"/>
          <p:cNvSpPr>
            <a:spLocks noGrp="1"/>
          </p:cNvSpPr>
          <p:nvPr>
            <p:ph idx="1"/>
          </p:nvPr>
        </p:nvSpPr>
        <p:spPr>
          <a:xfrm>
            <a:off x="457200" y="973668"/>
            <a:ext cx="8229600" cy="5152496"/>
          </a:xfrm>
        </p:spPr>
        <p:txBody>
          <a:bodyPr/>
          <a:lstStyle/>
          <a:p>
            <a:r>
              <a:rPr lang="fr-FR" dirty="0"/>
              <a:t>Objectifs :</a:t>
            </a:r>
          </a:p>
          <a:p>
            <a:pPr lvl="1"/>
            <a:r>
              <a:rPr lang="fr-FR" dirty="0"/>
              <a:t>Valider dans le réel une solution:</a:t>
            </a:r>
          </a:p>
          <a:p>
            <a:pPr lvl="2"/>
            <a:r>
              <a:rPr lang="fr-FR" dirty="0"/>
              <a:t>Une fonction programmée</a:t>
            </a:r>
          </a:p>
          <a:p>
            <a:pPr lvl="2"/>
            <a:r>
              <a:rPr lang="fr-FR" dirty="0"/>
              <a:t>Un design</a:t>
            </a:r>
          </a:p>
          <a:p>
            <a:pPr lvl="2"/>
            <a:r>
              <a:rPr lang="fr-FR" dirty="0"/>
              <a:t>Une solution technique</a:t>
            </a:r>
          </a:p>
          <a:p>
            <a:pPr lvl="2"/>
            <a:r>
              <a:rPr lang="fr-FR" dirty="0"/>
              <a:t>Un assemblage</a:t>
            </a:r>
          </a:p>
          <a:p>
            <a:pPr lvl="2"/>
            <a:r>
              <a:rPr lang="fr-FR" dirty="0"/>
              <a:t>Une fonctionnalité …</a:t>
            </a:r>
          </a:p>
          <a:p>
            <a:pPr lvl="1"/>
            <a:r>
              <a:rPr lang="fr-FR" dirty="0"/>
              <a:t>Proposer ensuite une amélioration de la solution</a:t>
            </a:r>
          </a:p>
          <a:p>
            <a:r>
              <a:rPr lang="fr-FR" dirty="0">
                <a:solidFill>
                  <a:srgbClr val="FF0000"/>
                </a:solidFill>
              </a:rPr>
              <a:t>Attention:</a:t>
            </a:r>
          </a:p>
          <a:p>
            <a:pPr lvl="1"/>
            <a:r>
              <a:rPr lang="fr-FR" dirty="0">
                <a:solidFill>
                  <a:srgbClr val="FF0000"/>
                </a:solidFill>
              </a:rPr>
              <a:t>L’organisation de la conception et de la réalisation font partie des activités de projet</a:t>
            </a:r>
          </a:p>
        </p:txBody>
      </p:sp>
    </p:spTree>
    <p:extLst>
      <p:ext uri="{BB962C8B-B14F-4D97-AF65-F5344CB8AC3E}">
        <p14:creationId xmlns:p14="http://schemas.microsoft.com/office/powerpoint/2010/main" val="2394827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6. L’épreuve du DNB</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4091024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 nouveau DNB</a:t>
            </a:r>
          </a:p>
        </p:txBody>
      </p:sp>
      <p:sp>
        <p:nvSpPr>
          <p:cNvPr id="5" name="Espace réservé du contenu 4"/>
          <p:cNvSpPr>
            <a:spLocks noGrp="1"/>
          </p:cNvSpPr>
          <p:nvPr>
            <p:ph idx="1"/>
          </p:nvPr>
        </p:nvSpPr>
        <p:spPr/>
        <p:txBody>
          <a:bodyPr/>
          <a:lstStyle/>
          <a:p>
            <a:r>
              <a:rPr lang="fr-FR" dirty="0"/>
              <a:t>Examen en deux parties (350 requis/700 points):</a:t>
            </a:r>
          </a:p>
          <a:p>
            <a:pPr lvl="1"/>
            <a:r>
              <a:rPr lang="fr-FR" dirty="0"/>
              <a:t>Contrôle continu (sur 400 points)</a:t>
            </a:r>
          </a:p>
          <a:p>
            <a:pPr lvl="2"/>
            <a:r>
              <a:rPr lang="fr-FR" dirty="0"/>
              <a:t>Avec le livret scolaire de la scolarité obligatoire</a:t>
            </a:r>
          </a:p>
          <a:p>
            <a:pPr lvl="1"/>
            <a:r>
              <a:rPr lang="fr-FR" dirty="0"/>
              <a:t>Trois épreuves finales (sur 300 points)</a:t>
            </a:r>
          </a:p>
          <a:p>
            <a:r>
              <a:rPr lang="fr-FR" dirty="0"/>
              <a:t>Le contrôle continu:</a:t>
            </a:r>
          </a:p>
          <a:p>
            <a:pPr lvl="1"/>
            <a:r>
              <a:rPr lang="fr-FR" dirty="0"/>
              <a:t>8 éléments du socle évalués de 10 à 50 points chacun (donc de 80 à 400)</a:t>
            </a:r>
          </a:p>
          <a:p>
            <a:r>
              <a:rPr lang="fr-FR" dirty="0"/>
              <a:t>Trois épreuves finales obligatoires:</a:t>
            </a:r>
          </a:p>
          <a:p>
            <a:pPr lvl="1"/>
            <a:r>
              <a:rPr lang="fr-FR" dirty="0"/>
              <a:t>Deux épreuves écrites</a:t>
            </a:r>
          </a:p>
          <a:p>
            <a:pPr lvl="1"/>
            <a:r>
              <a:rPr lang="fr-FR" dirty="0"/>
              <a:t>Une épreuve orale</a:t>
            </a:r>
          </a:p>
        </p:txBody>
      </p:sp>
    </p:spTree>
    <p:extLst>
      <p:ext uri="{BB962C8B-B14F-4D97-AF65-F5344CB8AC3E}">
        <p14:creationId xmlns:p14="http://schemas.microsoft.com/office/powerpoint/2010/main" val="20493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Livret personnel de compétences</a:t>
            </a:r>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1918" y="1415223"/>
            <a:ext cx="5753599" cy="5029636"/>
          </a:xfrm>
          <a:prstGeom prst="rect">
            <a:avLst/>
          </a:prstGeom>
        </p:spPr>
      </p:pic>
    </p:spTree>
    <p:extLst>
      <p:ext uri="{BB962C8B-B14F-4D97-AF65-F5344CB8AC3E}">
        <p14:creationId xmlns:p14="http://schemas.microsoft.com/office/powerpoint/2010/main" val="301324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3 épreuves finales:</a:t>
            </a:r>
          </a:p>
        </p:txBody>
      </p:sp>
      <p:sp>
        <p:nvSpPr>
          <p:cNvPr id="3" name="Espace réservé du contenu 2"/>
          <p:cNvSpPr>
            <a:spLocks noGrp="1"/>
          </p:cNvSpPr>
          <p:nvPr>
            <p:ph idx="1"/>
          </p:nvPr>
        </p:nvSpPr>
        <p:spPr/>
        <p:txBody>
          <a:bodyPr/>
          <a:lstStyle/>
          <a:p>
            <a:r>
              <a:rPr lang="fr-FR" b="0" dirty="0"/>
              <a:t>une épreuve orale</a:t>
            </a:r>
          </a:p>
          <a:p>
            <a:pPr lvl="2"/>
            <a:r>
              <a:rPr lang="fr-FR" b="0" dirty="0"/>
              <a:t>qui porte sur un des projets menés par le candidat dans le cadre des enseignements pratiques interdisciplinaires du cycle 4, du parcours Avenir, du parcours citoyen ou du parcours d'éducation artistique et culturelle ;</a:t>
            </a:r>
          </a:p>
          <a:p>
            <a:r>
              <a:rPr lang="fr-FR" b="0" dirty="0"/>
              <a:t>une épreuve écrite (3h, 100 pts)</a:t>
            </a:r>
          </a:p>
          <a:p>
            <a:pPr lvl="2"/>
            <a:r>
              <a:rPr lang="fr-FR" b="0" dirty="0"/>
              <a:t>qui porte sur les programmes de français, histoire et géographie et enseignement moral et civique ;</a:t>
            </a:r>
          </a:p>
          <a:p>
            <a:r>
              <a:rPr lang="fr-FR" b="0" dirty="0"/>
              <a:t>une épreuve écrite </a:t>
            </a:r>
          </a:p>
          <a:p>
            <a:pPr lvl="2"/>
            <a:r>
              <a:rPr lang="fr-FR" b="0" dirty="0"/>
              <a:t>qui porte sur les programmes de mathématiques, physique-chimie, sciences de la vie et de la Terre et technologie.</a:t>
            </a:r>
            <a:endParaRPr lang="fr-FR" dirty="0"/>
          </a:p>
        </p:txBody>
      </p:sp>
    </p:spTree>
    <p:extLst>
      <p:ext uri="{BB962C8B-B14F-4D97-AF65-F5344CB8AC3E}">
        <p14:creationId xmlns:p14="http://schemas.microsoft.com/office/powerpoint/2010/main" val="426123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nouveau DNB</a:t>
            </a:r>
          </a:p>
        </p:txBody>
      </p:sp>
      <p:sp>
        <p:nvSpPr>
          <p:cNvPr id="3" name="Espace réservé du contenu 2"/>
          <p:cNvSpPr>
            <a:spLocks noGrp="1"/>
          </p:cNvSpPr>
          <p:nvPr>
            <p:ph idx="1"/>
          </p:nvPr>
        </p:nvSpPr>
        <p:spPr/>
        <p:txBody>
          <a:bodyPr/>
          <a:lstStyle/>
          <a:p>
            <a:r>
              <a:rPr lang="fr-FR" b="1" dirty="0"/>
              <a:t>Les épreuves écrites</a:t>
            </a:r>
          </a:p>
          <a:p>
            <a:pPr lvl="2"/>
            <a:r>
              <a:rPr lang="fr-FR" b="1" dirty="0"/>
              <a:t>Première épreuve écrite (3h, 100 pts)</a:t>
            </a:r>
            <a:r>
              <a:rPr lang="fr-FR" dirty="0"/>
              <a:t> 3 combinaisons: </a:t>
            </a:r>
          </a:p>
          <a:p>
            <a:pPr lvl="3"/>
            <a:r>
              <a:rPr lang="fr-FR" dirty="0"/>
              <a:t>Partie 1: mathématiques, 2h, 50 points</a:t>
            </a:r>
          </a:p>
          <a:p>
            <a:pPr lvl="3"/>
            <a:r>
              <a:rPr lang="fr-FR" dirty="0"/>
              <a:t>+ deux parties de chacune 30 minutes, 25 points</a:t>
            </a:r>
          </a:p>
          <a:p>
            <a:pPr lvl="3"/>
            <a:r>
              <a:rPr lang="fr-FR" dirty="0"/>
              <a:t>physique-chimie, sciences de la vie et de la Terre et technologie</a:t>
            </a:r>
          </a:p>
          <a:p>
            <a:pPr lvl="3"/>
            <a:r>
              <a:rPr lang="fr-FR" dirty="0"/>
              <a:t>Exemple: </a:t>
            </a:r>
            <a:r>
              <a:rPr lang="fr-FR" dirty="0">
                <a:hlinkClick r:id="rId2" action="ppaction://hlinkfile"/>
              </a:rPr>
              <a:t>sujet zéro</a:t>
            </a:r>
            <a:endParaRPr lang="fr-FR" dirty="0"/>
          </a:p>
          <a:p>
            <a:pPr lvl="2"/>
            <a:r>
              <a:rPr lang="fr-FR" b="1" dirty="0"/>
              <a:t>Seconde épreuve écrite (3h + 2h, 100 pts): </a:t>
            </a:r>
          </a:p>
          <a:p>
            <a:pPr lvl="3"/>
            <a:r>
              <a:rPr lang="fr-FR" dirty="0"/>
              <a:t>français, histoire et géographie, enseignement moral et civique</a:t>
            </a:r>
          </a:p>
          <a:p>
            <a:pPr lvl="3"/>
            <a:r>
              <a:rPr lang="fr-FR" dirty="0"/>
              <a:t>Partie 1: Analyse et interprétation de textes (3h, 70 pts)</a:t>
            </a:r>
          </a:p>
          <a:p>
            <a:pPr lvl="3"/>
            <a:r>
              <a:rPr lang="fr-FR" dirty="0"/>
              <a:t>Partie 2: rédaction, dictée… (2h, 30 pts)</a:t>
            </a:r>
          </a:p>
        </p:txBody>
      </p:sp>
    </p:spTree>
    <p:extLst>
      <p:ext uri="{BB962C8B-B14F-4D97-AF65-F5344CB8AC3E}">
        <p14:creationId xmlns:p14="http://schemas.microsoft.com/office/powerpoint/2010/main" val="3005725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Enseignement de complément, mentions</a:t>
            </a:r>
          </a:p>
        </p:txBody>
      </p:sp>
      <p:sp>
        <p:nvSpPr>
          <p:cNvPr id="3" name="Espace réservé du contenu 2"/>
          <p:cNvSpPr>
            <a:spLocks noGrp="1"/>
          </p:cNvSpPr>
          <p:nvPr>
            <p:ph idx="1"/>
          </p:nvPr>
        </p:nvSpPr>
        <p:spPr/>
        <p:txBody>
          <a:bodyPr/>
          <a:lstStyle/>
          <a:p>
            <a:pPr lvl="0"/>
            <a:r>
              <a:rPr lang="fr-FR" dirty="0"/>
              <a:t>Les élèves ayant suivi un </a:t>
            </a:r>
            <a:r>
              <a:rPr lang="fr-FR" b="1" dirty="0"/>
              <a:t>enseignement de complément</a:t>
            </a:r>
            <a:r>
              <a:rPr lang="fr-FR" dirty="0"/>
              <a:t> bénéficient en outre de :</a:t>
            </a:r>
          </a:p>
          <a:p>
            <a:pPr lvl="1"/>
            <a:r>
              <a:rPr lang="fr-FR" dirty="0"/>
              <a:t>10 points si les objectifs d'apprentissage du cycle 4 sont atteints ;</a:t>
            </a:r>
          </a:p>
          <a:p>
            <a:pPr lvl="1"/>
            <a:r>
              <a:rPr lang="fr-FR" dirty="0"/>
              <a:t>20 points si ces objectifs sont dépassés.</a:t>
            </a:r>
          </a:p>
          <a:p>
            <a:pPr lvl="0"/>
            <a:r>
              <a:rPr lang="fr-FR" b="1" dirty="0"/>
              <a:t>Des mentions sont octroyées :</a:t>
            </a:r>
            <a:endParaRPr lang="fr-FR" dirty="0"/>
          </a:p>
          <a:p>
            <a:pPr lvl="1"/>
            <a:r>
              <a:rPr lang="fr-FR" dirty="0"/>
              <a:t>« assez bien » si le total des points est au moins égal à 420 ;</a:t>
            </a:r>
          </a:p>
          <a:p>
            <a:pPr lvl="1"/>
            <a:r>
              <a:rPr lang="fr-FR" dirty="0"/>
              <a:t>« bien » si ce total est au moins égal à 490 ;</a:t>
            </a:r>
          </a:p>
          <a:p>
            <a:pPr lvl="1"/>
            <a:r>
              <a:rPr lang="fr-FR" dirty="0">
                <a:effectLst/>
              </a:rPr>
              <a:t>« très bien » si ce total est au moins égal à 560.</a:t>
            </a:r>
          </a:p>
        </p:txBody>
      </p:sp>
    </p:spTree>
    <p:extLst>
      <p:ext uri="{BB962C8B-B14F-4D97-AF65-F5344CB8AC3E}">
        <p14:creationId xmlns:p14="http://schemas.microsoft.com/office/powerpoint/2010/main" val="302548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5. Evolution des contenus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1946039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mention « langue régionale »</a:t>
            </a:r>
          </a:p>
        </p:txBody>
      </p:sp>
      <p:sp>
        <p:nvSpPr>
          <p:cNvPr id="3" name="Espace réservé du contenu 2"/>
          <p:cNvSpPr>
            <a:spLocks noGrp="1"/>
          </p:cNvSpPr>
          <p:nvPr>
            <p:ph idx="1"/>
          </p:nvPr>
        </p:nvSpPr>
        <p:spPr/>
        <p:txBody>
          <a:bodyPr/>
          <a:lstStyle/>
          <a:p>
            <a:pPr lvl="2"/>
            <a:r>
              <a:rPr lang="fr-FR" b="0" dirty="0"/>
              <a:t>suivie de la désignation de la langue concernée, peut être inscrite sur le diplôme national du brevet. </a:t>
            </a:r>
          </a:p>
          <a:p>
            <a:pPr lvl="2"/>
            <a:r>
              <a:rPr lang="fr-FR" b="0" dirty="0"/>
              <a:t>mention délivrée aux élèves qui ont obtenu, la validation du niveau A2 du cadre européen commun de référence pour les langues (CECRL), </a:t>
            </a:r>
          </a:p>
          <a:p>
            <a:pPr lvl="2"/>
            <a:r>
              <a:rPr lang="fr-FR" b="0" dirty="0"/>
              <a:t>évaluation effectuée par l'enseignant de langue régionale.</a:t>
            </a:r>
          </a:p>
          <a:p>
            <a:pPr lvl="3"/>
            <a:r>
              <a:rPr lang="fr-FR" b="0" dirty="0"/>
              <a:t>Les élèves de la classe de troisième, candidats à l'obtention de cette mention, font connaître leur choix lors de l'inscription:</a:t>
            </a:r>
          </a:p>
          <a:p>
            <a:pPr lvl="3"/>
            <a:r>
              <a:rPr lang="fr-FR" b="0" dirty="0"/>
              <a:t>basque, breton, catalan, corse, créole, gal</a:t>
            </a:r>
            <a:r>
              <a:rPr lang="fr-FR" dirty="0"/>
              <a:t>ion à l'examen. Les langues régionales concernées sont les suivantes </a:t>
            </a:r>
            <a:r>
              <a:rPr lang="fr-FR" b="0" dirty="0" err="1"/>
              <a:t>lo</a:t>
            </a:r>
            <a:r>
              <a:rPr lang="fr-FR" b="0" dirty="0"/>
              <a:t>, occitan-langue d'oc, langues régionales d'Alsace, langues régionales des pays mosellans, langues mélanésiennes et tahitien.</a:t>
            </a:r>
          </a:p>
        </p:txBody>
      </p:sp>
    </p:spTree>
    <p:extLst>
      <p:ext uri="{BB962C8B-B14F-4D97-AF65-F5344CB8AC3E}">
        <p14:creationId xmlns:p14="http://schemas.microsoft.com/office/powerpoint/2010/main" val="3911501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mention « langue régionale »</a:t>
            </a:r>
          </a:p>
        </p:txBody>
      </p:sp>
      <p:sp>
        <p:nvSpPr>
          <p:cNvPr id="3" name="Espace réservé du contenu 2"/>
          <p:cNvSpPr>
            <a:spLocks noGrp="1"/>
          </p:cNvSpPr>
          <p:nvPr>
            <p:ph idx="1"/>
          </p:nvPr>
        </p:nvSpPr>
        <p:spPr/>
        <p:txBody>
          <a:bodyPr/>
          <a:lstStyle/>
          <a:p>
            <a:r>
              <a:rPr lang="fr-FR" b="0" dirty="0"/>
              <a:t>Les élèves des classes de troisième des sections bilingues français-langue régionale peuvent choisir de composer en français ou en langue régionale </a:t>
            </a:r>
          </a:p>
          <a:p>
            <a:pPr lvl="2"/>
            <a:r>
              <a:rPr lang="fr-FR" b="0" dirty="0"/>
              <a:t>lors de l'épreuve écrite qui porte sur les programmes de français, histoire et géographie et enseignement moral et civique, pour les exercices ouvrant cette possibilité. </a:t>
            </a:r>
          </a:p>
          <a:p>
            <a:pPr lvl="2"/>
            <a:r>
              <a:rPr lang="fr-FR" b="0" dirty="0"/>
              <a:t>Ils font connaître leur choix au moment de l'inscription à l'examen.</a:t>
            </a:r>
            <a:endParaRPr lang="fr-FR" dirty="0"/>
          </a:p>
        </p:txBody>
      </p:sp>
    </p:spTree>
    <p:extLst>
      <p:ext uri="{BB962C8B-B14F-4D97-AF65-F5344CB8AC3E}">
        <p14:creationId xmlns:p14="http://schemas.microsoft.com/office/powerpoint/2010/main" val="3193750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Evaluation de la maîtrise du socle commun</a:t>
            </a:r>
          </a:p>
        </p:txBody>
      </p:sp>
      <p:sp>
        <p:nvSpPr>
          <p:cNvPr id="3" name="Espace réservé du contenu 2"/>
          <p:cNvSpPr>
            <a:spLocks noGrp="1"/>
          </p:cNvSpPr>
          <p:nvPr>
            <p:ph idx="1"/>
          </p:nvPr>
        </p:nvSpPr>
        <p:spPr/>
        <p:txBody>
          <a:bodyPr/>
          <a:lstStyle/>
          <a:p>
            <a:r>
              <a:rPr lang="fr-FR" dirty="0"/>
              <a:t>appréciation du niveau dans chacune des quatre composantes du premier domaine :</a:t>
            </a:r>
          </a:p>
          <a:p>
            <a:pPr lvl="1"/>
            <a:r>
              <a:rPr lang="fr-FR" b="0" dirty="0"/>
              <a:t>Sur le livret scolaire de la scolarité obligatoire</a:t>
            </a:r>
            <a:endParaRPr lang="fr-FR" dirty="0"/>
          </a:p>
          <a:p>
            <a:pPr lvl="2"/>
            <a:r>
              <a:rPr lang="fr-FR" dirty="0"/>
              <a:t>comprendre, s'exprimer en utilisant la langue française à l'oral et à l'écrit ;</a:t>
            </a:r>
          </a:p>
          <a:p>
            <a:pPr lvl="2"/>
            <a:r>
              <a:rPr lang="fr-FR" dirty="0"/>
              <a:t>comprendre, s'exprimer en utilisant une langue étrangère et, le cas échéant, une langue régionale ;</a:t>
            </a:r>
          </a:p>
          <a:p>
            <a:pPr lvl="2"/>
            <a:r>
              <a:rPr lang="fr-FR" dirty="0"/>
              <a:t>comprendre, s'exprimer en utilisant les langages mathématiques, scientifiques et informatiques ;</a:t>
            </a:r>
          </a:p>
          <a:p>
            <a:pPr lvl="2"/>
            <a:r>
              <a:rPr lang="fr-FR" dirty="0"/>
              <a:t>comprendre, s'exprimer en utilisant les langages des arts et du corps ;</a:t>
            </a:r>
          </a:p>
        </p:txBody>
      </p:sp>
    </p:spTree>
    <p:extLst>
      <p:ext uri="{BB962C8B-B14F-4D97-AF65-F5344CB8AC3E}">
        <p14:creationId xmlns:p14="http://schemas.microsoft.com/office/powerpoint/2010/main" val="272734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sz="3200" kern="1200" dirty="0">
                <a:solidFill>
                  <a:schemeClr val="tx1"/>
                </a:solidFill>
                <a:effectLst/>
                <a:latin typeface="+mn-lt"/>
                <a:ea typeface="ＭＳ Ｐゴシック" charset="0"/>
                <a:cs typeface="ＭＳ Ｐゴシック" charset="0"/>
              </a:rPr>
              <a:t>Evaluation de la maîtrise du socle commun</a:t>
            </a:r>
            <a:endParaRPr lang="fr-FR" dirty="0"/>
          </a:p>
        </p:txBody>
      </p:sp>
      <p:sp>
        <p:nvSpPr>
          <p:cNvPr id="3" name="Espace réservé du contenu 2"/>
          <p:cNvSpPr>
            <a:spLocks noGrp="1"/>
          </p:cNvSpPr>
          <p:nvPr>
            <p:ph idx="1"/>
          </p:nvPr>
        </p:nvSpPr>
        <p:spPr/>
        <p:txBody>
          <a:bodyPr/>
          <a:lstStyle/>
          <a:p>
            <a:r>
              <a:rPr lang="fr-FR" dirty="0"/>
              <a:t>dans chacun des quatre autres domaines :</a:t>
            </a:r>
          </a:p>
          <a:p>
            <a:pPr lvl="1"/>
            <a:r>
              <a:rPr lang="fr-FR" dirty="0"/>
              <a:t>les méthodes et outils pour apprendre ;</a:t>
            </a:r>
          </a:p>
          <a:p>
            <a:pPr lvl="1"/>
            <a:r>
              <a:rPr lang="fr-FR" dirty="0"/>
              <a:t>la formation de la personne et du citoyen ;</a:t>
            </a:r>
          </a:p>
          <a:p>
            <a:pPr lvl="1"/>
            <a:r>
              <a:rPr lang="fr-FR" dirty="0"/>
              <a:t>les systèmes naturels et les systèmes techniques ;</a:t>
            </a:r>
          </a:p>
          <a:p>
            <a:pPr lvl="1"/>
            <a:r>
              <a:rPr lang="fr-FR" dirty="0"/>
              <a:t>les représentations du monde et l'activité humaine.</a:t>
            </a:r>
          </a:p>
        </p:txBody>
      </p:sp>
    </p:spTree>
    <p:extLst>
      <p:ext uri="{BB962C8B-B14F-4D97-AF65-F5344CB8AC3E}">
        <p14:creationId xmlns:p14="http://schemas.microsoft.com/office/powerpoint/2010/main" val="3826188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kern="1200" dirty="0">
                <a:solidFill>
                  <a:schemeClr val="tx1"/>
                </a:solidFill>
                <a:effectLst/>
                <a:latin typeface="+mj-lt"/>
                <a:ea typeface="ＭＳ Ｐゴシック" charset="0"/>
                <a:cs typeface="ＭＳ Ｐゴシック" charset="0"/>
              </a:rPr>
              <a:t>Evaluation de la maîtrise du socle commun</a:t>
            </a:r>
            <a:endParaRPr lang="fr-FR" dirty="0"/>
          </a:p>
        </p:txBody>
      </p:sp>
      <p:sp>
        <p:nvSpPr>
          <p:cNvPr id="3" name="Espace réservé du contenu 2"/>
          <p:cNvSpPr>
            <a:spLocks noGrp="1"/>
          </p:cNvSpPr>
          <p:nvPr>
            <p:ph idx="1"/>
          </p:nvPr>
        </p:nvSpPr>
        <p:spPr/>
        <p:txBody>
          <a:bodyPr/>
          <a:lstStyle/>
          <a:p>
            <a:r>
              <a:rPr lang="fr-FR" dirty="0"/>
              <a:t>Ces éléments sont évalués :</a:t>
            </a:r>
          </a:p>
          <a:p>
            <a:pPr lvl="1"/>
            <a:r>
              <a:rPr lang="fr-FR" dirty="0"/>
              <a:t>selon une échelle à quatre niveaux : </a:t>
            </a:r>
          </a:p>
          <a:p>
            <a:pPr lvl="2"/>
            <a:r>
              <a:rPr lang="fr-FR" dirty="0"/>
              <a:t>maîtrise insuffisante, </a:t>
            </a:r>
          </a:p>
          <a:p>
            <a:pPr lvl="2"/>
            <a:r>
              <a:rPr lang="fr-FR" dirty="0"/>
              <a:t>maîtrise fragile, </a:t>
            </a:r>
          </a:p>
          <a:p>
            <a:pPr lvl="2"/>
            <a:r>
              <a:rPr lang="fr-FR" dirty="0"/>
              <a:t>maîtrise satisfaisante </a:t>
            </a:r>
          </a:p>
          <a:p>
            <a:pPr lvl="2"/>
            <a:r>
              <a:rPr lang="fr-FR" dirty="0"/>
              <a:t>très bonne maîtrise. </a:t>
            </a:r>
          </a:p>
          <a:p>
            <a:r>
              <a:rPr lang="fr-FR" dirty="0"/>
              <a:t>Le positionnement sur cette échelle s'effectue au fil des évaluations menées au long du cycle 4 par les enseignants.</a:t>
            </a:r>
          </a:p>
        </p:txBody>
      </p:sp>
    </p:spTree>
    <p:extLst>
      <p:ext uri="{BB962C8B-B14F-4D97-AF65-F5344CB8AC3E}">
        <p14:creationId xmlns:p14="http://schemas.microsoft.com/office/powerpoint/2010/main" val="2257063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sujets zéro</a:t>
            </a:r>
          </a:p>
        </p:txBody>
      </p:sp>
      <p:sp>
        <p:nvSpPr>
          <p:cNvPr id="3" name="Espace réservé du contenu 2"/>
          <p:cNvSpPr>
            <a:spLocks noGrp="1"/>
          </p:cNvSpPr>
          <p:nvPr>
            <p:ph idx="1"/>
          </p:nvPr>
        </p:nvSpPr>
        <p:spPr/>
        <p:txBody>
          <a:bodyPr/>
          <a:lstStyle/>
          <a:p>
            <a:r>
              <a:rPr lang="fr-FR" dirty="0"/>
              <a:t>En ligne</a:t>
            </a:r>
          </a:p>
          <a:p>
            <a:pPr lvl="1"/>
            <a:r>
              <a:rPr lang="fr-FR" dirty="0">
                <a:hlinkClick r:id="rId2"/>
              </a:rPr>
              <a:t>http://eduscol.education.fr/cid98239/dnb-2017.html</a:t>
            </a:r>
            <a:endParaRPr lang="fr-FR" dirty="0"/>
          </a:p>
          <a:p>
            <a:pPr lvl="1"/>
            <a:endParaRPr lang="fr-FR" dirty="0"/>
          </a:p>
        </p:txBody>
      </p:sp>
    </p:spTree>
    <p:extLst>
      <p:ext uri="{BB962C8B-B14F-4D97-AF65-F5344CB8AC3E}">
        <p14:creationId xmlns:p14="http://schemas.microsoft.com/office/powerpoint/2010/main" val="2395971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Cérémonie de remise des brevets</a:t>
            </a:r>
          </a:p>
        </p:txBody>
      </p:sp>
      <p:sp>
        <p:nvSpPr>
          <p:cNvPr id="3" name="Espace réservé du contenu 2"/>
          <p:cNvSpPr>
            <a:spLocks noGrp="1"/>
          </p:cNvSpPr>
          <p:nvPr>
            <p:ph idx="1"/>
          </p:nvPr>
        </p:nvSpPr>
        <p:spPr/>
        <p:txBody>
          <a:bodyPr/>
          <a:lstStyle/>
          <a:p>
            <a:r>
              <a:rPr lang="fr-FR" dirty="0"/>
              <a:t>La ministre a demandé aux autorités académiques, en lien avec les établissements scolaires et les élus du territoires - maires, conseillers départementaux, etc.</a:t>
            </a:r>
          </a:p>
          <a:p>
            <a:pPr lvl="1"/>
            <a:r>
              <a:rPr lang="fr-FR" dirty="0"/>
              <a:t>d’organiser chaque année, le premier mercredi de l’année scolaire, une remise officielle des brevets obtenus l’année précédente.</a:t>
            </a:r>
          </a:p>
        </p:txBody>
      </p:sp>
    </p:spTree>
    <p:extLst>
      <p:ext uri="{BB962C8B-B14F-4D97-AF65-F5344CB8AC3E}">
        <p14:creationId xmlns:p14="http://schemas.microsoft.com/office/powerpoint/2010/main" val="339414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démarches au collège</a:t>
            </a:r>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550760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démarches</a:t>
            </a:r>
          </a:p>
        </p:txBody>
      </p:sp>
      <p:pic>
        <p:nvPicPr>
          <p:cNvPr id="3" name="Image 2" descr="Capture d’écran 2016-04-05 à 18.26.2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89000"/>
            <a:ext cx="9144000" cy="5060347"/>
          </a:xfrm>
          <a:prstGeom prst="rect">
            <a:avLst/>
          </a:prstGeom>
        </p:spPr>
      </p:pic>
      <p:sp>
        <p:nvSpPr>
          <p:cNvPr id="6" name="Rectangle 5"/>
          <p:cNvSpPr/>
          <p:nvPr/>
        </p:nvSpPr>
        <p:spPr>
          <a:xfrm>
            <a:off x="1771577" y="3386860"/>
            <a:ext cx="1787254" cy="15052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4510792" y="3386860"/>
            <a:ext cx="1787254" cy="15052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6899546" y="3386860"/>
            <a:ext cx="1787254" cy="15052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4" name="Graphique 3"/>
          <p:cNvGraphicFramePr/>
          <p:nvPr>
            <p:extLst>
              <p:ext uri="{D42A27DB-BD31-4B8C-83A1-F6EECF244321}">
                <p14:modId xmlns:p14="http://schemas.microsoft.com/office/powerpoint/2010/main" val="4076696809"/>
              </p:ext>
            </p:extLst>
          </p:nvPr>
        </p:nvGraphicFramePr>
        <p:xfrm>
          <a:off x="3944378" y="2982479"/>
          <a:ext cx="2739215" cy="24948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p:cNvGraphicFramePr/>
          <p:nvPr>
            <p:extLst>
              <p:ext uri="{D42A27DB-BD31-4B8C-83A1-F6EECF244321}">
                <p14:modId xmlns:p14="http://schemas.microsoft.com/office/powerpoint/2010/main" val="3882142336"/>
              </p:ext>
            </p:extLst>
          </p:nvPr>
        </p:nvGraphicFramePr>
        <p:xfrm>
          <a:off x="1295880" y="2982479"/>
          <a:ext cx="2739215" cy="24948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aphique 9"/>
          <p:cNvGraphicFramePr/>
          <p:nvPr>
            <p:extLst>
              <p:ext uri="{D42A27DB-BD31-4B8C-83A1-F6EECF244321}">
                <p14:modId xmlns:p14="http://schemas.microsoft.com/office/powerpoint/2010/main" val="255120861"/>
              </p:ext>
            </p:extLst>
          </p:nvPr>
        </p:nvGraphicFramePr>
        <p:xfrm>
          <a:off x="6574879" y="2982479"/>
          <a:ext cx="2739215" cy="249484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p:cNvSpPr/>
          <p:nvPr/>
        </p:nvSpPr>
        <p:spPr>
          <a:xfrm>
            <a:off x="3719401" y="818444"/>
            <a:ext cx="3095721" cy="525991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6815123" y="818444"/>
            <a:ext cx="2328878" cy="525991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1455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d’investigation</a:t>
            </a:r>
          </a:p>
        </p:txBody>
      </p:sp>
      <p:graphicFrame>
        <p:nvGraphicFramePr>
          <p:cNvPr id="4" name="Diagramme 3"/>
          <p:cNvGraphicFramePr/>
          <p:nvPr>
            <p:extLst>
              <p:ext uri="{D42A27DB-BD31-4B8C-83A1-F6EECF244321}">
                <p14:modId xmlns:p14="http://schemas.microsoft.com/office/powerpoint/2010/main" val="3650431723"/>
              </p:ext>
            </p:extLst>
          </p:nvPr>
        </p:nvGraphicFramePr>
        <p:xfrm>
          <a:off x="1048023" y="1002471"/>
          <a:ext cx="8095976" cy="574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9551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6513"/>
            <a:ext cx="9144000" cy="781931"/>
          </a:xfrm>
        </p:spPr>
        <p:txBody>
          <a:bodyPr/>
          <a:lstStyle/>
          <a:p>
            <a:r>
              <a:rPr lang="fr-FR" sz="4000" dirty="0"/>
              <a:t>La démarche de résolution de problème</a:t>
            </a:r>
          </a:p>
        </p:txBody>
      </p:sp>
      <p:graphicFrame>
        <p:nvGraphicFramePr>
          <p:cNvPr id="5" name="Diagramme 4"/>
          <p:cNvGraphicFramePr/>
          <p:nvPr>
            <p:extLst>
              <p:ext uri="{D42A27DB-BD31-4B8C-83A1-F6EECF244321}">
                <p14:modId xmlns:p14="http://schemas.microsoft.com/office/powerpoint/2010/main" val="1126743441"/>
              </p:ext>
            </p:extLst>
          </p:nvPr>
        </p:nvGraphicFramePr>
        <p:xfrm>
          <a:off x="1048023" y="1002471"/>
          <a:ext cx="8095976" cy="5741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429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de projet</a:t>
            </a:r>
          </a:p>
        </p:txBody>
      </p:sp>
      <p:grpSp>
        <p:nvGrpSpPr>
          <p:cNvPr id="9" name="Grouper 8"/>
          <p:cNvGrpSpPr/>
          <p:nvPr/>
        </p:nvGrpSpPr>
        <p:grpSpPr>
          <a:xfrm>
            <a:off x="1179091" y="882652"/>
            <a:ext cx="7620000" cy="5461000"/>
            <a:chOff x="1179091" y="882652"/>
            <a:chExt cx="7620000" cy="5461000"/>
          </a:xfrm>
        </p:grpSpPr>
        <p:graphicFrame>
          <p:nvGraphicFramePr>
            <p:cNvPr id="4" name="Diagramme 3"/>
            <p:cNvGraphicFramePr/>
            <p:nvPr>
              <p:extLst>
                <p:ext uri="{D42A27DB-BD31-4B8C-83A1-F6EECF244321}">
                  <p14:modId xmlns:p14="http://schemas.microsoft.com/office/powerpoint/2010/main" val="4061168343"/>
                </p:ext>
              </p:extLst>
            </p:nvPr>
          </p:nvGraphicFramePr>
          <p:xfrm>
            <a:off x="1179091" y="882652"/>
            <a:ext cx="7620000"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èche vers le haut 4"/>
            <p:cNvSpPr/>
            <p:nvPr/>
          </p:nvSpPr>
          <p:spPr>
            <a:xfrm>
              <a:off x="7693358" y="5284129"/>
              <a:ext cx="344909" cy="501757"/>
            </a:xfrm>
            <a:prstGeom prst="upArrow">
              <a:avLst/>
            </a:prstGeom>
            <a:solidFill>
              <a:srgbClr val="FFFF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vers le haut 5"/>
            <p:cNvSpPr/>
            <p:nvPr/>
          </p:nvSpPr>
          <p:spPr>
            <a:xfrm>
              <a:off x="8038267" y="4343335"/>
              <a:ext cx="344909" cy="1442551"/>
            </a:xfrm>
            <a:prstGeom prst="upArrow">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vers le haut 6"/>
            <p:cNvSpPr/>
            <p:nvPr/>
          </p:nvSpPr>
          <p:spPr>
            <a:xfrm>
              <a:off x="8383176" y="3386861"/>
              <a:ext cx="344908" cy="2399026"/>
            </a:xfrm>
            <a:prstGeom prst="upArrow">
              <a:avLst/>
            </a:prstGeom>
            <a:solidFill>
              <a:schemeClr val="accent3"/>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vers le haut 7"/>
            <p:cNvSpPr/>
            <p:nvPr/>
          </p:nvSpPr>
          <p:spPr>
            <a:xfrm flipV="1">
              <a:off x="1179091" y="3386861"/>
              <a:ext cx="344908" cy="2399026"/>
            </a:xfrm>
            <a:prstGeom prst="upArrow">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15443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démarche de projet</a:t>
            </a:r>
          </a:p>
        </p:txBody>
      </p:sp>
      <p:sp>
        <p:nvSpPr>
          <p:cNvPr id="8" name="Espace réservé du contenu 7"/>
          <p:cNvSpPr>
            <a:spLocks noGrp="1"/>
          </p:cNvSpPr>
          <p:nvPr>
            <p:ph idx="1"/>
          </p:nvPr>
        </p:nvSpPr>
        <p:spPr/>
        <p:txBody>
          <a:bodyPr/>
          <a:lstStyle/>
          <a:p>
            <a:r>
              <a:rPr lang="fr-FR" dirty="0"/>
              <a:t>Pour l’élève :</a:t>
            </a:r>
          </a:p>
          <a:p>
            <a:pPr lvl="1"/>
            <a:r>
              <a:rPr lang="fr-FR" dirty="0"/>
              <a:t>Actifs</a:t>
            </a:r>
          </a:p>
          <a:p>
            <a:pPr lvl="1"/>
            <a:r>
              <a:rPr lang="fr-FR" dirty="0"/>
              <a:t>Communication</a:t>
            </a:r>
          </a:p>
          <a:p>
            <a:pPr lvl="1"/>
            <a:r>
              <a:rPr lang="fr-FR" dirty="0"/>
              <a:t>Coopération</a:t>
            </a:r>
          </a:p>
          <a:p>
            <a:pPr lvl="1"/>
            <a:r>
              <a:rPr lang="fr-FR" dirty="0"/>
              <a:t>Créativité</a:t>
            </a:r>
          </a:p>
          <a:p>
            <a:r>
              <a:rPr lang="fr-FR" dirty="0"/>
              <a:t>Pas nécessairement linéaire</a:t>
            </a:r>
          </a:p>
          <a:p>
            <a:r>
              <a:rPr lang="fr-FR" dirty="0"/>
              <a:t>Essais : </a:t>
            </a:r>
          </a:p>
          <a:p>
            <a:pPr lvl="1"/>
            <a:r>
              <a:rPr lang="fr-FR" dirty="0"/>
              <a:t>erreurs ou impasses</a:t>
            </a:r>
          </a:p>
        </p:txBody>
      </p:sp>
      <p:grpSp>
        <p:nvGrpSpPr>
          <p:cNvPr id="7" name="Grouper 6"/>
          <p:cNvGrpSpPr/>
          <p:nvPr/>
        </p:nvGrpSpPr>
        <p:grpSpPr>
          <a:xfrm>
            <a:off x="4729266" y="935495"/>
            <a:ext cx="3957534" cy="3617114"/>
            <a:chOff x="147415" y="2891756"/>
            <a:chExt cx="2880000" cy="2880000"/>
          </a:xfrm>
        </p:grpSpPr>
        <p:sp>
          <p:nvSpPr>
            <p:cNvPr id="4" name="Ellipse 3"/>
            <p:cNvSpPr>
              <a:spLocks noChangeAspect="1"/>
            </p:cNvSpPr>
            <p:nvPr/>
          </p:nvSpPr>
          <p:spPr>
            <a:xfrm>
              <a:off x="147415" y="2891756"/>
              <a:ext cx="2880000" cy="2880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r>
                <a:rPr lang="fr-FR" dirty="0"/>
                <a:t>Projet</a:t>
              </a:r>
            </a:p>
          </p:txBody>
        </p:sp>
        <p:sp>
          <p:nvSpPr>
            <p:cNvPr id="5" name="Ellipse 4"/>
            <p:cNvSpPr/>
            <p:nvPr/>
          </p:nvSpPr>
          <p:spPr>
            <a:xfrm>
              <a:off x="374207" y="3832995"/>
              <a:ext cx="2392663" cy="100927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dirty="0"/>
                <a:t>Résolution problème</a:t>
              </a:r>
            </a:p>
          </p:txBody>
        </p:sp>
        <p:sp>
          <p:nvSpPr>
            <p:cNvPr id="6" name="Ellipse 5"/>
            <p:cNvSpPr/>
            <p:nvPr/>
          </p:nvSpPr>
          <p:spPr>
            <a:xfrm>
              <a:off x="748416" y="3078869"/>
              <a:ext cx="1700946" cy="6520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a:t>Investigation</a:t>
              </a:r>
            </a:p>
          </p:txBody>
        </p:sp>
      </p:grpSp>
    </p:spTree>
    <p:extLst>
      <p:ext uri="{BB962C8B-B14F-4D97-AF65-F5344CB8AC3E}">
        <p14:creationId xmlns:p14="http://schemas.microsoft.com/office/powerpoint/2010/main" val="169033854"/>
      </p:ext>
    </p:extLst>
  </p:cSld>
  <p:clrMapOvr>
    <a:masterClrMapping/>
  </p:clrMapOvr>
</p:sld>
</file>

<file path=ppt/theme/theme1.xml><?xml version="1.0" encoding="utf-8"?>
<a:theme xmlns:a="http://schemas.openxmlformats.org/drawingml/2006/main" name="Academie_nant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1777</TotalTime>
  <Words>1435</Words>
  <Application>Microsoft Office PowerPoint</Application>
  <PresentationFormat>Affichage à l'écran (4:3)</PresentationFormat>
  <Paragraphs>255</Paragraphs>
  <Slides>36</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36</vt:i4>
      </vt:variant>
    </vt:vector>
  </HeadingPairs>
  <TitlesOfParts>
    <vt:vector size="41" baseType="lpstr">
      <vt:lpstr>ＭＳ Ｐゴシック</vt:lpstr>
      <vt:lpstr>Arial</vt:lpstr>
      <vt:lpstr>Calibri</vt:lpstr>
      <vt:lpstr>Century Gothic</vt:lpstr>
      <vt:lpstr>Academie_nantes</vt:lpstr>
      <vt:lpstr>Rénovation des programmes de technologie au collège 2ème partie</vt:lpstr>
      <vt:lpstr>Plan de l’exposé</vt:lpstr>
      <vt:lpstr>5. Evolution des contenus</vt:lpstr>
      <vt:lpstr>Les démarches au collège</vt:lpstr>
      <vt:lpstr>Les démarches</vt:lpstr>
      <vt:lpstr>La démarche d’investigation</vt:lpstr>
      <vt:lpstr>La démarche de résolution de problème</vt:lpstr>
      <vt:lpstr>La démarche de projet</vt:lpstr>
      <vt:lpstr>La démarche de projet</vt:lpstr>
      <vt:lpstr>Les outils</vt:lpstr>
      <vt:lpstr>La description fonctionnelle</vt:lpstr>
      <vt:lpstr>Modélisation et simulation </vt:lpstr>
      <vt:lpstr>Important !</vt:lpstr>
      <vt:lpstr>Quels intérêts pédagogiques ?</vt:lpstr>
      <vt:lpstr>La simulation : exemple</vt:lpstr>
      <vt:lpstr>La simulation : exemple</vt:lpstr>
      <vt:lpstr>La simulation : exemple</vt:lpstr>
      <vt:lpstr>Design &amp; creativite</vt:lpstr>
      <vt:lpstr>Différents types de design</vt:lpstr>
      <vt:lpstr>Présentation PowerPoint</vt:lpstr>
      <vt:lpstr>Créativité et évolution des objets</vt:lpstr>
      <vt:lpstr>REALISATION DE Maquettes et prototypes</vt:lpstr>
      <vt:lpstr>Le prototypage</vt:lpstr>
      <vt:lpstr>6. L’épreuve du DNB</vt:lpstr>
      <vt:lpstr>Le nouveau DNB</vt:lpstr>
      <vt:lpstr>Livret personnel de compétences</vt:lpstr>
      <vt:lpstr>Les 3 épreuves finales:</vt:lpstr>
      <vt:lpstr>Le nouveau DNB</vt:lpstr>
      <vt:lpstr>Enseignement de complément, mentions</vt:lpstr>
      <vt:lpstr>La mention « langue régionale »</vt:lpstr>
      <vt:lpstr>La mention « langue régionale »</vt:lpstr>
      <vt:lpstr>Evaluation de la maîtrise du socle commun</vt:lpstr>
      <vt:lpstr>Evaluation de la maîtrise du socle commun</vt:lpstr>
      <vt:lpstr>Evaluation de la maîtrise du socle commun</vt:lpstr>
      <vt:lpstr>Les sujets zéro</vt:lpstr>
      <vt:lpstr>Cérémonie de remise des brevets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dc:creator>
  <cp:lastModifiedBy>Sébastien Canet</cp:lastModifiedBy>
  <cp:revision>121</cp:revision>
  <dcterms:created xsi:type="dcterms:W3CDTF">2014-04-11T08:29:59Z</dcterms:created>
  <dcterms:modified xsi:type="dcterms:W3CDTF">2016-07-14T22:16:10Z</dcterms:modified>
</cp:coreProperties>
</file>