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6"/>
  </p:handoutMasterIdLst>
  <p:sldIdLst>
    <p:sldId id="257" r:id="rId3"/>
    <p:sldId id="374" r:id="rId5"/>
    <p:sldId id="362" r:id="rId6"/>
    <p:sldId id="363" r:id="rId7"/>
    <p:sldId id="364" r:id="rId8"/>
    <p:sldId id="366" r:id="rId9"/>
    <p:sldId id="445" r:id="rId10"/>
    <p:sldId id="365" r:id="rId11"/>
    <p:sldId id="444" r:id="rId12"/>
    <p:sldId id="367" r:id="rId13"/>
    <p:sldId id="383" r:id="rId14"/>
    <p:sldId id="384" r:id="rId15"/>
    <p:sldId id="385" r:id="rId16"/>
    <p:sldId id="387" r:id="rId17"/>
    <p:sldId id="388" r:id="rId18"/>
    <p:sldId id="274" r:id="rId19"/>
    <p:sldId id="262" r:id="rId20"/>
    <p:sldId id="417" r:id="rId21"/>
    <p:sldId id="282" r:id="rId22"/>
    <p:sldId id="316" r:id="rId23"/>
    <p:sldId id="320" r:id="rId24"/>
    <p:sldId id="369" r:id="rId25"/>
    <p:sldId id="318" r:id="rId26"/>
    <p:sldId id="389" r:id="rId27"/>
    <p:sldId id="390" r:id="rId28"/>
    <p:sldId id="416" r:id="rId29"/>
    <p:sldId id="296" r:id="rId30"/>
    <p:sldId id="371" r:id="rId31"/>
    <p:sldId id="379" r:id="rId32"/>
    <p:sldId id="258" r:id="rId33"/>
    <p:sldId id="375" r:id="rId34"/>
    <p:sldId id="373"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60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 d="1"/>
        <a:sy n="1" d="1"/>
      </p:scale>
      <p:origin x="0" y="0"/>
    </p:cViewPr>
  </p:notesTextViewPr>
  <p:notesViewPr>
    <p:cSldViewPr>
      <p:cViewPr>
        <p:scale>
          <a:sx n="142" d="100"/>
          <a:sy n="142" d="100"/>
        </p:scale>
        <p:origin x="-732" y="46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handoutMaster" Target="handoutMasters/handoutMaster1.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558F0D-2A9E-46C4-B4BF-19DB8F6BDF7B}"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2EAD09-C2DE-44D7-B1F3-CB7D59FF552B}"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000" dirty="0"/>
              <a:t>Présentation BLG RB </a:t>
            </a:r>
            <a:endParaRPr lang="fr-FR" sz="1000" dirty="0"/>
          </a:p>
          <a:p>
            <a:r>
              <a:rPr lang="fr-FR" sz="1000" dirty="0"/>
              <a:t>Pourquoi s’être intéressé au RDB ? </a:t>
            </a:r>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a:p>
            <a:endParaRPr lang="fr-FR" sz="1000" dirty="0"/>
          </a:p>
        </p:txBody>
      </p:sp>
      <p:sp>
        <p:nvSpPr>
          <p:cNvPr id="4" name="Espace réservé du numéro de diapositive 3"/>
          <p:cNvSpPr>
            <a:spLocks noGrp="1"/>
          </p:cNvSpPr>
          <p:nvPr>
            <p:ph type="sldNum" sz="quarter" idx="10"/>
          </p:nvPr>
        </p:nvSpPr>
        <p:spPr/>
        <p:txBody>
          <a:bodyPr/>
          <a:lstStyle/>
          <a:p>
            <a:fld id="{5C2EAD09-C2DE-44D7-B1F3-CB7D59FF552B}" type="slidenum">
              <a:rPr lang="fr-FR" smtClean="0"/>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000" b="0" i="0" kern="1200" dirty="0">
                <a:solidFill>
                  <a:schemeClr val="tx1"/>
                </a:solidFill>
                <a:effectLst/>
              </a:rPr>
              <a:t>Cette proposition est aussi appelée : « revenu universel », « revenu inconditionnel », « revenu inconditionnel suffisant », « revenu d'existence », « revenu minimum d'existence », « revenu social », « revenu social garanti », « allocation universelle », « revenu de vie », « revenu de citoyenneté », « revenu citoyen », « dotation inconditionnelle d'autonomie » ou « dividende universel ».</a:t>
            </a:r>
            <a:endParaRPr lang="fr-FR" sz="1000" dirty="0"/>
          </a:p>
          <a:p>
            <a:endParaRPr lang="fr-FR" sz="1000" dirty="0"/>
          </a:p>
          <a:p>
            <a:r>
              <a:rPr lang="fr-FR" sz="1000" dirty="0"/>
              <a:t>Cette</a:t>
            </a:r>
            <a:r>
              <a:rPr lang="fr-FR" sz="1000" baseline="0" dirty="0"/>
              <a:t> idée fait l’objet de multiples interprétations et propositions (nous y reviendrons plus tard)  . Mais ses partisans se retrouvent autour de ces 4 critères . Inconditionnel , Universel , Individuel , Inaliénable Ainsi chaque citoyen toucherait ce revenu automatiquement . Ses partisans le voit comme un nouveau droit humain qui vise à permettre à chaque personne de vivre dignement et de participer à la société sous toutes ses formes . </a:t>
            </a:r>
            <a:endParaRPr lang="fr-FR" sz="1000" baseline="0" dirty="0"/>
          </a:p>
          <a:p>
            <a:endParaRPr lang="fr-FR" sz="1000" b="1" dirty="0"/>
          </a:p>
          <a:p>
            <a:r>
              <a:rPr lang="fr-FR" sz="1000" b="1" dirty="0"/>
              <a:t>Respect de soi</a:t>
            </a:r>
            <a:r>
              <a:rPr lang="fr-FR" sz="1000" dirty="0"/>
              <a:t> L'absence de condition liée au versement de l'allocation universelle est en accord avec le principe du respect de soi de ne pas stigmatiser les bénéficiaires de l'allocation. Des allocations telles que le  RSA portent atteinte, au respect de soi et à la liberté individuelle en obligeant son bénéficiaire à chercher un travail, et donc à se dédier à des activités rémunérées par le marché du travail plutôt qu'à d'autres activités bénévoles ou jugées non rentables, mais gratifiantes et/ou utiles au bien commun. </a:t>
            </a:r>
            <a:endParaRPr lang="fr-FR" sz="1000" baseline="0" dirty="0"/>
          </a:p>
          <a:p>
            <a:r>
              <a:rPr lang="fr-FR" sz="1000" b="1" dirty="0"/>
              <a:t>Emancipation et autonomie </a:t>
            </a:r>
            <a:r>
              <a:rPr lang="fr-FR" sz="1000" dirty="0"/>
              <a:t>L’individualisation du RDB s’inscrit dans le principe d’un  droit émancipateur (plus de choix /travail, autonomie supérieure pour faire des choix, mais surtout pour les femmes et les jeunes ) </a:t>
            </a:r>
            <a:endParaRPr lang="fr-FR" sz="1000" dirty="0"/>
          </a:p>
          <a:p>
            <a:r>
              <a:rPr lang="fr-FR" sz="1000" b="1" dirty="0"/>
              <a:t>Sécurisation et prise de risque  </a:t>
            </a:r>
            <a:r>
              <a:rPr lang="fr-FR" sz="1000" dirty="0"/>
              <a:t>le versement à vie permet de mieux sécuriser les parcours de vie, et de favoriser plus aisément les initiatives </a:t>
            </a:r>
            <a:endParaRPr lang="fr-FR" sz="1000" dirty="0"/>
          </a:p>
          <a:p>
            <a:r>
              <a:rPr lang="fr-FR" sz="1000" b="1" dirty="0"/>
              <a:t>Egalité </a:t>
            </a:r>
            <a:r>
              <a:rPr lang="fr-FR" sz="1000" dirty="0"/>
              <a:t>à travers l’universalité du RDB </a:t>
            </a:r>
            <a:endParaRPr lang="fr-FR" sz="1000" dirty="0"/>
          </a:p>
          <a:p>
            <a:endParaRPr lang="fr-FR" sz="1000" b="1" dirty="0"/>
          </a:p>
          <a:p>
            <a:r>
              <a:rPr lang="fr-FR" sz="1000" b="1" dirty="0"/>
              <a:t>≠ du salaire à vie</a:t>
            </a:r>
            <a:endParaRPr lang="fr-FR" sz="1000" b="1" dirty="0"/>
          </a:p>
        </p:txBody>
      </p:sp>
      <p:sp>
        <p:nvSpPr>
          <p:cNvPr id="4" name="Espace réservé du numéro de diapositive 3"/>
          <p:cNvSpPr>
            <a:spLocks noGrp="1"/>
          </p:cNvSpPr>
          <p:nvPr>
            <p:ph type="sldNum" sz="quarter" idx="10"/>
          </p:nvPr>
        </p:nvSpPr>
        <p:spPr/>
        <p:txBody>
          <a:bodyPr/>
          <a:lstStyle/>
          <a:p>
            <a:fld id="{5C2EAD09-C2DE-44D7-B1F3-CB7D59FF552B}" type="slidenum">
              <a:rPr lang="fr-FR" smtClean="0"/>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RSA =</a:t>
            </a:r>
            <a:r>
              <a:rPr lang="fr-FR" baseline="0" dirty="0"/>
              <a:t> 535 €</a:t>
            </a:r>
            <a:endParaRPr lang="fr-FR" dirty="0"/>
          </a:p>
        </p:txBody>
      </p:sp>
      <p:sp>
        <p:nvSpPr>
          <p:cNvPr id="4" name="Espace réservé du numéro de diapositive 3"/>
          <p:cNvSpPr>
            <a:spLocks noGrp="1"/>
          </p:cNvSpPr>
          <p:nvPr>
            <p:ph type="sldNum" sz="quarter" idx="10"/>
          </p:nvPr>
        </p:nvSpPr>
        <p:spPr/>
        <p:txBody>
          <a:bodyPr/>
          <a:lstStyle/>
          <a:p>
            <a:fld id="{5C2EAD09-C2DE-44D7-B1F3-CB7D59FF552B}" type="slidenum">
              <a:rPr lang="fr-FR" smtClean="0"/>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RSA =</a:t>
            </a:r>
            <a:r>
              <a:rPr lang="fr-FR" baseline="0" dirty="0"/>
              <a:t> 535 €</a:t>
            </a:r>
            <a:endParaRPr lang="fr-FR" dirty="0"/>
          </a:p>
        </p:txBody>
      </p:sp>
      <p:sp>
        <p:nvSpPr>
          <p:cNvPr id="4" name="Espace réservé du numéro de diapositive 3"/>
          <p:cNvSpPr>
            <a:spLocks noGrp="1"/>
          </p:cNvSpPr>
          <p:nvPr>
            <p:ph type="sldNum" sz="quarter" idx="10"/>
          </p:nvPr>
        </p:nvSpPr>
        <p:spPr/>
        <p:txBody>
          <a:bodyPr/>
          <a:lstStyle/>
          <a:p>
            <a:fld id="{5C2EAD09-C2DE-44D7-B1F3-CB7D59FF552B}" type="slidenum">
              <a:rPr lang="fr-FR" smtClean="0"/>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F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FR"/>
          </a:p>
        </p:txBody>
      </p:sp>
      <p:sp>
        <p:nvSpPr>
          <p:cNvPr id="4" name="Espace réservé de la date 3"/>
          <p:cNvSpPr>
            <a:spLocks noGrp="1"/>
          </p:cNvSpPr>
          <p:nvPr>
            <p:ph type="dt" sz="half" idx="10"/>
          </p:nvPr>
        </p:nvSpPr>
        <p:spPr/>
        <p:txBody>
          <a:bodyPr/>
          <a:lstStyle/>
          <a:p>
            <a:fld id="{2B3AEBB5-3D32-481A-9AB8-EBD1221BDB39}"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2B3AEBB5-3D32-481A-9AB8-EBD1221BDB39}"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endParaRPr lang="fr-F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2B3AEBB5-3D32-481A-9AB8-EBD1221BDB39}"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idx="1" hasCustomPrompt="1"/>
          </p:nvPr>
        </p:nvSpPr>
        <p:spPr/>
        <p:txBody>
          <a:body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2B3AEBB5-3D32-481A-9AB8-EBD1221BDB39}"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endParaRPr lang="fr-FR"/>
          </a:p>
        </p:txBody>
      </p:sp>
      <p:sp>
        <p:nvSpPr>
          <p:cNvPr id="4" name="Espace réservé de la date 3"/>
          <p:cNvSpPr>
            <a:spLocks noGrp="1"/>
          </p:cNvSpPr>
          <p:nvPr>
            <p:ph type="dt" sz="half" idx="10"/>
          </p:nvPr>
        </p:nvSpPr>
        <p:spPr/>
        <p:txBody>
          <a:bodyPr/>
          <a:lstStyle/>
          <a:p>
            <a:fld id="{2B3AEBB5-3D32-481A-9AB8-EBD1221BDB39}"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5" name="Espace réservé de la date 4"/>
          <p:cNvSpPr>
            <a:spLocks noGrp="1"/>
          </p:cNvSpPr>
          <p:nvPr>
            <p:ph type="dt" sz="half" idx="10"/>
          </p:nvPr>
        </p:nvSpPr>
        <p:spPr/>
        <p:txBody>
          <a:bodyPr/>
          <a:lstStyle/>
          <a:p>
            <a:fld id="{2B3AEBB5-3D32-481A-9AB8-EBD1221BDB39}"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endParaRPr lang="fr-F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endParaRPr lang="fr-F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7" name="Espace réservé de la date 6"/>
          <p:cNvSpPr>
            <a:spLocks noGrp="1"/>
          </p:cNvSpPr>
          <p:nvPr>
            <p:ph type="dt" sz="half" idx="10"/>
          </p:nvPr>
        </p:nvSpPr>
        <p:spPr/>
        <p:txBody>
          <a:bodyPr/>
          <a:lstStyle/>
          <a:p>
            <a:fld id="{2B3AEBB5-3D32-481A-9AB8-EBD1221BDB39}"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e la date 2"/>
          <p:cNvSpPr>
            <a:spLocks noGrp="1"/>
          </p:cNvSpPr>
          <p:nvPr>
            <p:ph type="dt" sz="half" idx="10"/>
          </p:nvPr>
        </p:nvSpPr>
        <p:spPr/>
        <p:txBody>
          <a:bodyPr/>
          <a:lstStyle/>
          <a:p>
            <a:fld id="{2B3AEBB5-3D32-481A-9AB8-EBD1221BDB39}"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3AEBB5-3D32-481A-9AB8-EBD1221BDB39}"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endParaRPr lang="fr-FR"/>
          </a:p>
        </p:txBody>
      </p:sp>
      <p:sp>
        <p:nvSpPr>
          <p:cNvPr id="5" name="Espace réservé de la date 4"/>
          <p:cNvSpPr>
            <a:spLocks noGrp="1"/>
          </p:cNvSpPr>
          <p:nvPr>
            <p:ph type="dt" sz="half" idx="10"/>
          </p:nvPr>
        </p:nvSpPr>
        <p:spPr/>
        <p:txBody>
          <a:bodyPr/>
          <a:lstStyle/>
          <a:p>
            <a:fld id="{2B3AEBB5-3D32-481A-9AB8-EBD1221BDB39}"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endParaRPr lang="fr-FR"/>
          </a:p>
        </p:txBody>
      </p:sp>
      <p:sp>
        <p:nvSpPr>
          <p:cNvPr id="5" name="Espace réservé de la date 4"/>
          <p:cNvSpPr>
            <a:spLocks noGrp="1"/>
          </p:cNvSpPr>
          <p:nvPr>
            <p:ph type="dt" sz="half" idx="10"/>
          </p:nvPr>
        </p:nvSpPr>
        <p:spPr/>
        <p:txBody>
          <a:bodyPr/>
          <a:lstStyle/>
          <a:p>
            <a:fld id="{2B3AEBB5-3D32-481A-9AB8-EBD1221BDB39}"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4C7DF4-99DE-461C-B040-393173719F9C}"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3AEBB5-3D32-481A-9AB8-EBD1221BDB39}" type="datetimeFigureOut">
              <a:rPr lang="fr-FR" smtClean="0"/>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C7DF4-99DE-461C-B040-393173719F9C}"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3.png"/><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8" Type="http://schemas.openxmlformats.org/officeDocument/2006/relationships/slideLayout" Target="../slideLayouts/slideLayout4.xml"/><Relationship Id="rId7" Type="http://schemas.openxmlformats.org/officeDocument/2006/relationships/image" Target="../media/image12.emf"/><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http://basicincome.org/" TargetMode="External"/><Relationship Id="rId2" Type="http://schemas.openxmlformats.org/officeDocument/2006/relationships/hyperlink" Target="http://www.revenudexistence.org/pg/home.php" TargetMode="External"/><Relationship Id="rId1" Type="http://schemas.openxmlformats.org/officeDocument/2006/relationships/hyperlink" Target="http://revenudebase.info/" TargetMode="Externa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www.revenudexistence.org/pg/home.php" TargetMode="External"/><Relationship Id="rId1" Type="http://schemas.openxmlformats.org/officeDocument/2006/relationships/hyperlink" Target="http://revenudebase.info/" TargetMode="External"/></Relationships>
</file>

<file path=ppt/slides/_rels/slide3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s://www.youtube.com/watch?v=pzRS0NiK0GM&amp;list=PLAD98CB76DA2DF97F" TargetMode="External"/><Relationship Id="rId4" Type="http://schemas.openxmlformats.org/officeDocument/2006/relationships/hyperlink" Target="https://www.youtube.com/watch?v=ggzcSrAA4xM&amp;index=4&amp;list=PLkzjbW_sNXE_fywK-iKQ0HJF_DcMRQTNG" TargetMode="External"/><Relationship Id="rId3" Type="http://schemas.openxmlformats.org/officeDocument/2006/relationships/hyperlink" Target="https://www.youtube.com/watch?v=Uq9aPEVjV5k&amp;index=3&amp;list=PLkzjbW_sNXE_fywK-iKQ0HJF_DcMRQTNG" TargetMode="External"/><Relationship Id="rId2" Type="http://schemas.openxmlformats.org/officeDocument/2006/relationships/hyperlink" Target="https://www.youtube.com/watch?v=3ze81eCuko0&amp;index=2&amp;list=PLkzjbW_sNXE_fywK-iKQ0HJF_DcMRQTNG" TargetMode="External"/><Relationship Id="rId1" Type="http://schemas.openxmlformats.org/officeDocument/2006/relationships/hyperlink" Target="https://youtu.be/z9N0v4UGFHo?list=PLkzjbW_sNXE_fywK-iKQ0HJF_DcMRQT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Espace réservé du contenu 7"/>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611560" y="980728"/>
            <a:ext cx="8218538" cy="4785395"/>
          </a:xfrm>
        </p:spPr>
        <p:style>
          <a:lnRef idx="2">
            <a:schemeClr val="accent3">
              <a:shade val="50000"/>
            </a:schemeClr>
          </a:lnRef>
          <a:fillRef idx="1">
            <a:schemeClr val="accent3"/>
          </a:fillRef>
          <a:effectRef idx="0">
            <a:schemeClr val="accent3"/>
          </a:effectRef>
          <a:fontRef idx="minor">
            <a:schemeClr val="lt1"/>
          </a:fontRef>
        </p:style>
      </p:pic>
      <p:sp>
        <p:nvSpPr>
          <p:cNvPr id="2" name="Text Box 1"/>
          <p:cNvSpPr txBox="1"/>
          <p:nvPr/>
        </p:nvSpPr>
        <p:spPr>
          <a:xfrm>
            <a:off x="489585" y="5878195"/>
            <a:ext cx="2926080" cy="368300"/>
          </a:xfrm>
          <a:prstGeom prst="rect">
            <a:avLst/>
          </a:prstGeom>
          <a:noFill/>
        </p:spPr>
        <p:txBody>
          <a:bodyPr wrap="none" rtlCol="0">
            <a:spAutoFit/>
          </a:bodyPr>
          <a:p>
            <a:r>
              <a:rPr lang="fr-FR" altLang="en-US"/>
              <a:t>Robert Cauneau - 5 avril 2017</a:t>
            </a:r>
            <a:endParaRPr lang="fr-FR"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395970" cy="5213350"/>
          </a:xfrm>
        </p:spPr>
        <p:txBody>
          <a:bodyPr>
            <a:normAutofit lnSpcReduction="20000"/>
          </a:bodyPr>
          <a:p>
            <a:pPr marL="0" indent="0">
              <a:buNone/>
            </a:pPr>
            <a:r>
              <a:rPr lang="fr-FR" altLang="en-US" sz="2400" b="1" i="1"/>
              <a:t>c. Un thème qui devient un sujet de débat politique</a:t>
            </a:r>
            <a:endParaRPr lang="fr-FR" altLang="en-US" sz="2400" b="1" i="1"/>
          </a:p>
          <a:p>
            <a:pPr marL="0" indent="0">
              <a:buNone/>
            </a:pPr>
            <a:endParaRPr lang="fr-FR" altLang="en-US" sz="2000" b="1" i="1"/>
          </a:p>
          <a:p>
            <a:pPr marL="0" indent="0">
              <a:buNone/>
            </a:pPr>
            <a:r>
              <a:rPr lang="fr-FR" altLang="en-US" sz="2000" b="1" i="1">
                <a:solidFill>
                  <a:schemeClr val="tx1"/>
                </a:solidFill>
                <a:effectLst>
                  <a:outerShdw blurRad="38100" dist="19050" dir="2700000" algn="tl" rotWithShape="0">
                    <a:schemeClr val="dk1">
                      <a:alpha val="40000"/>
                    </a:schemeClr>
                  </a:outerShdw>
                </a:effectLst>
              </a:rPr>
              <a:t>En Europe</a:t>
            </a:r>
            <a:r>
              <a:rPr lang="fr-FR" altLang="en-US" sz="2000">
                <a:solidFill>
                  <a:schemeClr val="tx1"/>
                </a:solidFill>
                <a:effectLst>
                  <a:outerShdw blurRad="38100" dist="19050" dir="2700000" algn="tl" rotWithShape="0">
                    <a:schemeClr val="dk1">
                      <a:alpha val="40000"/>
                    </a:schemeClr>
                  </a:outerShdw>
                </a:effectLst>
              </a:rPr>
              <a:t> </a:t>
            </a:r>
            <a:endParaRPr lang="fr-FR" altLang="en-US" sz="2000">
              <a:solidFill>
                <a:schemeClr val="tx1"/>
              </a:solidFill>
              <a:effectLst>
                <a:outerShdw blurRad="38100" dist="19050" dir="2700000" algn="tl" rotWithShape="0">
                  <a:schemeClr val="dk1">
                    <a:alpha val="40000"/>
                  </a:schemeClr>
                </a:outerShdw>
              </a:effectLst>
            </a:endParaRPr>
          </a:p>
          <a:p>
            <a:pPr marL="0" indent="0">
              <a:buNone/>
            </a:pPr>
            <a:r>
              <a:rPr lang="fr-FR" altLang="en-US" sz="2000"/>
              <a:t>       - Initiative Citoyenne Européenne - 2013</a:t>
            </a:r>
            <a:endParaRPr lang="fr-FR" altLang="en-US" sz="2000"/>
          </a:p>
          <a:p>
            <a:pPr marL="0" indent="0">
              <a:buNone/>
            </a:pPr>
            <a:r>
              <a:rPr lang="fr-FR" altLang="en-US" sz="2000"/>
              <a:t>       - Suisse : initiative populaire</a:t>
            </a:r>
            <a:endParaRPr lang="fr-FR" altLang="en-US" sz="2000"/>
          </a:p>
          <a:p>
            <a:pPr marL="0" indent="0">
              <a:buNone/>
            </a:pPr>
            <a:r>
              <a:rPr lang="fr-FR" altLang="en-US" sz="2000"/>
              <a:t>       - Finlande</a:t>
            </a:r>
            <a:endParaRPr lang="fr-FR" altLang="en-US" sz="2000"/>
          </a:p>
          <a:p>
            <a:pPr marL="0" indent="0">
              <a:buNone/>
            </a:pPr>
            <a:r>
              <a:rPr lang="fr-FR" altLang="en-US" sz="2000"/>
              <a:t>       - Pays-Bas</a:t>
            </a:r>
            <a:endParaRPr lang="fr-FR" altLang="en-US" sz="2000"/>
          </a:p>
          <a:p>
            <a:pPr marL="0" indent="0">
              <a:buNone/>
            </a:pPr>
            <a:endParaRPr lang="fr-FR" altLang="en-US" sz="2000"/>
          </a:p>
          <a:p>
            <a:pPr marL="0" indent="0">
              <a:buNone/>
            </a:pPr>
            <a:r>
              <a:rPr lang="fr-FR" altLang="en-US" sz="2000" b="1" i="1">
                <a:solidFill>
                  <a:schemeClr val="tx1"/>
                </a:solidFill>
                <a:effectLst>
                  <a:outerShdw blurRad="38100" dist="19050" dir="2700000" algn="tl" rotWithShape="0">
                    <a:schemeClr val="dk1">
                      <a:alpha val="40000"/>
                    </a:schemeClr>
                  </a:outerShdw>
                </a:effectLst>
              </a:rPr>
              <a:t>En France</a:t>
            </a:r>
            <a:r>
              <a:rPr lang="fr-FR" altLang="en-US" sz="2000"/>
              <a:t> </a:t>
            </a:r>
            <a:endParaRPr lang="fr-FR" altLang="en-US" sz="2000"/>
          </a:p>
          <a:p>
            <a:pPr marL="0" indent="0">
              <a:buNone/>
            </a:pPr>
            <a:r>
              <a:rPr lang="fr-FR" altLang="en-US" sz="2000"/>
              <a:t>        - Christine Boutin</a:t>
            </a:r>
            <a:endParaRPr lang="fr-FR" altLang="en-US" sz="2000"/>
          </a:p>
          <a:p>
            <a:pPr marL="0" indent="0">
              <a:buNone/>
            </a:pPr>
            <a:r>
              <a:rPr lang="fr-FR" altLang="en-US" sz="2000"/>
              <a:t>        - Dominique de Villepin</a:t>
            </a:r>
            <a:endParaRPr lang="fr-FR" altLang="en-US" sz="2000"/>
          </a:p>
          <a:p>
            <a:pPr marL="0" indent="0">
              <a:buNone/>
            </a:pPr>
            <a:r>
              <a:rPr lang="fr-FR" altLang="en-US" sz="2000"/>
              <a:t>        - Frédéric Lefebvre</a:t>
            </a:r>
            <a:endParaRPr lang="fr-FR" altLang="en-US" sz="2000"/>
          </a:p>
          <a:p>
            <a:pPr marL="0" indent="0">
              <a:buNone/>
            </a:pPr>
            <a:r>
              <a:rPr lang="fr-FR" altLang="en-US" sz="2000"/>
              <a:t>        - Europe Ecologie Les Verts</a:t>
            </a:r>
            <a:endParaRPr lang="fr-FR" altLang="en-US" sz="2000"/>
          </a:p>
          <a:p>
            <a:pPr marL="0" indent="0">
              <a:buNone/>
            </a:pPr>
            <a:r>
              <a:rPr lang="fr-FR" altLang="en-US" sz="2000">
                <a:sym typeface="+mn-ea"/>
              </a:rPr>
              <a:t>        - Nathalie Kosciusko-Morizet</a:t>
            </a:r>
            <a:endParaRPr lang="fr-FR" altLang="en-US" sz="2000"/>
          </a:p>
          <a:p>
            <a:pPr marL="0" indent="0">
              <a:buNone/>
            </a:pPr>
            <a:r>
              <a:rPr lang="fr-FR" altLang="en-US" sz="2000"/>
              <a:t>        - Benoît Hamon</a:t>
            </a: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 débat d'actualité à travers le monde (3)</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241425"/>
            <a:ext cx="8228965" cy="5187315"/>
          </a:xfrm>
        </p:spPr>
        <p:txBody>
          <a:bodyPr>
            <a:normAutofit fontScale="90000"/>
          </a:bodyPr>
          <a:p>
            <a:pPr marL="0" indent="0">
              <a:buNone/>
            </a:pPr>
            <a:r>
              <a:rPr lang="fr-FR" sz="2400" b="1" i="1"/>
              <a:t>1. Changer le rapport de l'individu à la société</a:t>
            </a:r>
            <a:endParaRPr lang="fr-FR" sz="2400" b="1" i="1"/>
          </a:p>
          <a:p>
            <a:pPr marL="0" indent="0">
              <a:buNone/>
            </a:pPr>
            <a:endParaRPr lang="fr-FR" sz="2000" b="1" i="1"/>
          </a:p>
          <a:p>
            <a:pPr marL="0" indent="0">
              <a:buNone/>
            </a:pPr>
            <a:r>
              <a:rPr lang="fr-FR" sz="2000" b="1" i="1"/>
              <a:t>a. Une approche libérale </a:t>
            </a:r>
            <a:r>
              <a:rPr lang="fr-FR" sz="2000"/>
              <a:t>: libérer l'individu de la tutelle de l'Etat. </a:t>
            </a:r>
            <a:endParaRPr lang="fr-FR" sz="2000"/>
          </a:p>
          <a:p>
            <a:pPr marL="0" indent="0">
              <a:buClrTx/>
            </a:pPr>
            <a:r>
              <a:rPr lang="fr-FR" sz="2000"/>
              <a:t>  Moyen de lutter contre la pauvreté et de renforcer la liberté individuelle</a:t>
            </a:r>
            <a:endParaRPr lang="fr-FR" sz="2000"/>
          </a:p>
          <a:p>
            <a:pPr marL="0" indent="0">
              <a:buClrTx/>
            </a:pPr>
            <a:r>
              <a:rPr lang="fr-FR" sz="2000"/>
              <a:t>  Un “filet de sécurité”, ne remettant pas en cause la place du travail dans la société</a:t>
            </a:r>
            <a:endParaRPr lang="fr-FR" sz="2000"/>
          </a:p>
          <a:p>
            <a:pPr marL="0" indent="0" algn="ctr">
              <a:buNone/>
            </a:pPr>
            <a:r>
              <a:rPr lang="fr-FR" sz="2000"/>
              <a:t>(Milton Friedman, Marc de Basquiat et Gaspar Koenig)</a:t>
            </a:r>
            <a:endParaRPr lang="fr-FR" sz="2000"/>
          </a:p>
          <a:p>
            <a:pPr marL="0" indent="0">
              <a:buNone/>
            </a:pPr>
            <a:endParaRPr lang="fr-FR" sz="2000"/>
          </a:p>
          <a:p>
            <a:pPr marL="0" indent="0">
              <a:buNone/>
            </a:pPr>
            <a:r>
              <a:rPr lang="fr-FR" sz="2000" b="1" i="1"/>
              <a:t>b. Une approche “marxisante”</a:t>
            </a:r>
            <a:r>
              <a:rPr lang="fr-FR" sz="2000"/>
              <a:t> : libérer l'individu du travail :</a:t>
            </a:r>
            <a:endParaRPr lang="fr-FR" sz="2000"/>
          </a:p>
          <a:p>
            <a:pPr marL="0" indent="0">
              <a:buClrTx/>
            </a:pPr>
            <a:r>
              <a:rPr lang="fr-FR" sz="2000"/>
              <a:t> Moyen de choisir librement les modalités de participation à la vie sociale</a:t>
            </a:r>
            <a:endParaRPr lang="fr-FR" sz="2000"/>
          </a:p>
          <a:p>
            <a:pPr marL="0" indent="0">
              <a:buClrTx/>
            </a:pPr>
            <a:r>
              <a:rPr lang="fr-FR" sz="2000"/>
              <a:t> Un montant suffisant pouvant se substituer aux revenus d'activité</a:t>
            </a:r>
            <a:endParaRPr lang="fr-FR" sz="2000"/>
          </a:p>
          <a:p>
            <a:pPr marL="0" indent="0">
              <a:buClrTx/>
            </a:pPr>
            <a:r>
              <a:rPr lang="fr-FR" sz="2000"/>
              <a:t> Il s'ajoute aux prestations sociales et ne les remplace pas</a:t>
            </a:r>
            <a:endParaRPr lang="fr-FR" sz="2000"/>
          </a:p>
          <a:p>
            <a:pPr marL="0" indent="0">
              <a:buClrTx/>
            </a:pPr>
            <a:r>
              <a:rPr lang="fr-FR" sz="2000"/>
              <a:t> Il s'agit de déconnencter le travail et le revenu</a:t>
            </a:r>
            <a:endParaRPr lang="fr-FR" sz="2000"/>
          </a:p>
          <a:p>
            <a:pPr marL="0" indent="0">
              <a:buClrTx/>
            </a:pPr>
            <a:r>
              <a:rPr lang="fr-FR" sz="2000"/>
              <a:t> Reconnaître </a:t>
            </a:r>
            <a:r>
              <a:rPr lang="fr-FR" sz="2000" b="1" i="1"/>
              <a:t>l'utilité sociale </a:t>
            </a:r>
            <a:r>
              <a:rPr lang="fr-FR" sz="2000"/>
              <a:t>d'autres activités que celles qui sont liées à l'emploi salarié</a:t>
            </a:r>
            <a:endParaRPr lang="fr-FR" sz="2000"/>
          </a:p>
          <a:p>
            <a:pPr marL="0" indent="0" algn="ctr">
              <a:buClrTx/>
              <a:buNone/>
            </a:pPr>
            <a:r>
              <a:rPr lang="fr-FR" sz="2000"/>
              <a:t>(MFRB, Philippe Van Parijs, Baptiste Mylondo)</a:t>
            </a:r>
            <a:endParaRPr lang="fr-FR" sz="2000"/>
          </a:p>
          <a:p>
            <a:pPr marL="0" indent="0">
              <a:buNone/>
            </a:pPr>
            <a:endParaRPr lang="fr-FR" sz="200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Les enjeux (1)</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normAutofit lnSpcReduction="20000"/>
          </a:bodyPr>
          <a:p>
            <a:pPr marL="0" indent="0">
              <a:buNone/>
            </a:pPr>
            <a:r>
              <a:rPr lang="fr-FR" sz="2400" b="1" i="1"/>
              <a:t>2. Simplifier et rendre plus opérationnels les dispositifs de lutte contre la pauvreté</a:t>
            </a:r>
            <a:endParaRPr lang="fr-FR" sz="2400" b="1" i="1"/>
          </a:p>
          <a:p>
            <a:pPr marL="0" indent="0">
              <a:buNone/>
            </a:pPr>
            <a:endParaRPr lang="fr-FR" sz="2400" b="1" i="1"/>
          </a:p>
          <a:p>
            <a:pPr marL="0" indent="0">
              <a:buClrTx/>
            </a:pPr>
            <a:r>
              <a:rPr lang="fr-FR" sz="2000"/>
              <a:t>   Mille-feuilles hyper-complexe</a:t>
            </a:r>
            <a:endParaRPr lang="fr-FR" sz="2000"/>
          </a:p>
          <a:p>
            <a:pPr marL="0" indent="0">
              <a:buClrTx/>
            </a:pPr>
            <a:r>
              <a:rPr lang="fr-FR" sz="2000"/>
              <a:t>   Effets de seuil</a:t>
            </a:r>
            <a:endParaRPr lang="fr-FR" sz="2000"/>
          </a:p>
          <a:p>
            <a:pPr marL="0" indent="0">
              <a:buClrTx/>
            </a:pPr>
            <a:r>
              <a:rPr lang="fr-FR" sz="2000"/>
              <a:t>   Sytème intrusif et stigmatisant</a:t>
            </a:r>
            <a:endParaRPr lang="fr-FR" sz="2000"/>
          </a:p>
          <a:p>
            <a:pPr marL="0" indent="0">
              <a:buClrTx/>
            </a:pPr>
            <a:r>
              <a:rPr lang="fr-FR" sz="2000"/>
              <a:t>   Génère un important non-recours</a:t>
            </a:r>
            <a:endParaRPr lang="fr-FR" sz="2000"/>
          </a:p>
          <a:p>
            <a:pPr marL="0" indent="0">
              <a:buClrTx/>
            </a:pPr>
            <a:r>
              <a:rPr lang="fr-FR" sz="2000">
                <a:sym typeface="+mn-ea"/>
              </a:rPr>
              <a:t>   Dispositifs qui laissent subsister des phénomènes de trappes à pauvreté :</a:t>
            </a:r>
            <a:endParaRPr lang="fr-FR" sz="2000"/>
          </a:p>
          <a:p>
            <a:pPr marL="457200" lvl="1" indent="0">
              <a:buClrTx/>
            </a:pPr>
            <a:r>
              <a:rPr lang="fr-FR" sz="2000">
                <a:sym typeface="+mn-ea"/>
              </a:rPr>
              <a:t>  caractère illisible et incertain des anticipations</a:t>
            </a:r>
            <a:endParaRPr lang="fr-FR" sz="2000"/>
          </a:p>
          <a:p>
            <a:pPr marL="457200" lvl="1" indent="0">
              <a:buClrTx/>
            </a:pPr>
            <a:r>
              <a:rPr lang="fr-FR" sz="2000">
                <a:sym typeface="+mn-ea"/>
              </a:rPr>
              <a:t>  t</a:t>
            </a:r>
            <a:r>
              <a:rPr lang="fr-FR" sz="2000"/>
              <a:t>aux marginaux de prélèvement élevés désincitant à obtenir un revenu </a:t>
            </a:r>
            <a:endParaRPr lang="fr-FR" sz="2000"/>
          </a:p>
          <a:p>
            <a:pPr marL="0" indent="0">
              <a:buClrTx/>
              <a:buNone/>
            </a:pPr>
            <a:r>
              <a:rPr lang="fr-FR" sz="2000"/>
              <a:t>             supplémentaire par son activité : trappe à pauvreté</a:t>
            </a:r>
            <a:endParaRPr lang="fr-FR" sz="2000"/>
          </a:p>
          <a:p>
            <a:pPr marL="0" indent="0">
              <a:buClrTx/>
            </a:pPr>
            <a:endParaRPr lang="fr-FR" sz="200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Les enjeux (2)</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097915"/>
            <a:ext cx="8334375" cy="5694045"/>
          </a:xfrm>
        </p:spPr>
        <p:txBody>
          <a:bodyPr>
            <a:normAutofit fontScale="50000"/>
          </a:bodyPr>
          <a:p>
            <a:pPr marL="0" indent="0">
              <a:buNone/>
            </a:pPr>
            <a:r>
              <a:rPr lang="fr-FR" sz="5400" b="1" i="1"/>
              <a:t>3. Accompagner la mutation de l'économie à l'heure du numérique</a:t>
            </a:r>
            <a:endParaRPr lang="fr-FR" sz="5400" b="1" i="1"/>
          </a:p>
          <a:p>
            <a:pPr marL="0" indent="0">
              <a:buNone/>
            </a:pPr>
            <a:endParaRPr lang="fr-FR" sz="3600" b="1"/>
          </a:p>
          <a:p>
            <a:pPr marL="0" indent="0">
              <a:buNone/>
            </a:pPr>
            <a:r>
              <a:rPr lang="fr-FR" sz="4400" b="1"/>
              <a:t>a. Le constat de l'évolution du modèle de l'emploi</a:t>
            </a:r>
            <a:endParaRPr lang="fr-FR" sz="4400" b="1"/>
          </a:p>
          <a:p>
            <a:pPr marL="0" indent="0">
              <a:buNone/>
            </a:pPr>
            <a:endParaRPr lang="fr-FR" sz="3600" b="1"/>
          </a:p>
          <a:p>
            <a:pPr marL="0" indent="0">
              <a:buNone/>
            </a:pPr>
            <a:r>
              <a:rPr lang="fr-FR" sz="3600" b="1" i="1"/>
              <a:t>Les effets de la numérisation </a:t>
            </a:r>
            <a:endParaRPr lang="fr-FR" sz="3600" b="1" i="1"/>
          </a:p>
          <a:p>
            <a:pPr marL="0" indent="0">
              <a:buNone/>
            </a:pPr>
            <a:r>
              <a:rPr lang="fr-FR" sz="3600"/>
              <a:t>- Effets de la  révolution numérique très différents de ceux des révolutions antérieures</a:t>
            </a:r>
            <a:endParaRPr lang="fr-FR" sz="3600"/>
          </a:p>
          <a:p>
            <a:pPr marL="0" indent="0">
              <a:buNone/>
            </a:pPr>
            <a:r>
              <a:rPr lang="fr-FR" sz="3600"/>
              <a:t>- Force destructrice plus importante que la dimension créatrice</a:t>
            </a:r>
            <a:endParaRPr lang="fr-FR" sz="3600"/>
          </a:p>
          <a:p>
            <a:pPr marL="0" indent="0">
              <a:buNone/>
            </a:pPr>
            <a:r>
              <a:rPr lang="fr-FR" sz="3600"/>
              <a:t>- Risque de polarisation des emplois, avec une destruction importante au milieu de l'échelle des qualifications.</a:t>
            </a:r>
            <a:endParaRPr lang="fr-FR" sz="3600"/>
          </a:p>
          <a:p>
            <a:pPr marL="0" indent="0">
              <a:buNone/>
            </a:pPr>
            <a:endParaRPr lang="fr-FR" sz="3600"/>
          </a:p>
          <a:p>
            <a:pPr marL="0" indent="0">
              <a:buNone/>
            </a:pPr>
            <a:r>
              <a:rPr lang="fr-FR" sz="3600" b="1" i="1"/>
              <a:t>Evolution des figures du salariat </a:t>
            </a:r>
            <a:endParaRPr lang="fr-FR" sz="3600" b="1" i="1"/>
          </a:p>
          <a:p>
            <a:pPr marL="0" indent="0">
              <a:buNone/>
            </a:pPr>
            <a:r>
              <a:rPr lang="fr-FR" sz="3600" b="1" i="1"/>
              <a:t>-  </a:t>
            </a:r>
            <a:r>
              <a:rPr lang="fr-FR" sz="3600"/>
              <a:t>alternance de périodes d'emploi et de chômage</a:t>
            </a:r>
            <a:endParaRPr lang="fr-FR" sz="3600"/>
          </a:p>
          <a:p>
            <a:pPr marL="0" indent="0">
              <a:buNone/>
            </a:pPr>
            <a:r>
              <a:rPr lang="fr-FR" sz="3600"/>
              <a:t>- développement de l'entreprenariat individuel</a:t>
            </a:r>
            <a:endParaRPr lang="fr-FR" sz="3600"/>
          </a:p>
          <a:p>
            <a:pPr marL="0" indent="0">
              <a:buNone/>
            </a:pPr>
            <a:r>
              <a:rPr lang="fr-FR" sz="3600"/>
              <a:t>- développement de l'économie collaborative</a:t>
            </a:r>
            <a:endParaRPr lang="fr-FR" sz="3600"/>
          </a:p>
          <a:p>
            <a:pPr marL="0" indent="0">
              <a:buNone/>
            </a:pPr>
            <a:endParaRPr lang="fr-FR" sz="3600" b="1"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Les enjeux (3)</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456690"/>
            <a:ext cx="8334375" cy="5694045"/>
          </a:xfrm>
        </p:spPr>
        <p:txBody>
          <a:bodyPr>
            <a:normAutofit/>
          </a:bodyPr>
          <a:p>
            <a:pPr marL="0" indent="0">
              <a:buNone/>
            </a:pPr>
            <a:r>
              <a:rPr lang="fr-FR" sz="2400" b="1"/>
              <a:t>b. Une création de richesse qui se développe de plus en plus hors de l'emploi</a:t>
            </a:r>
            <a:endParaRPr lang="fr-FR" sz="2400" b="1"/>
          </a:p>
          <a:p>
            <a:pPr marL="0" indent="0">
              <a:buNone/>
            </a:pPr>
            <a:endParaRPr lang="fr-FR" sz="2400" b="1"/>
          </a:p>
          <a:p>
            <a:pPr marL="0" indent="0">
              <a:buNone/>
            </a:pPr>
            <a:r>
              <a:rPr lang="fr-FR" sz="2400" b="1" i="1"/>
              <a:t>Evolution  du  capitalisme  moderne  vers  un  « capitalisme cognitif »</a:t>
            </a:r>
            <a:endParaRPr lang="fr-FR" sz="2400" b="1" i="1"/>
          </a:p>
          <a:p>
            <a:pPr marL="0" indent="0">
              <a:buNone/>
            </a:pPr>
            <a:r>
              <a:rPr lang="fr-FR" sz="2400"/>
              <a:t>- Création de valeur par un phénomène de “pollinisation”</a:t>
            </a:r>
            <a:endParaRPr lang="fr-FR" sz="2400"/>
          </a:p>
          <a:p>
            <a:pPr marL="0" indent="0">
              <a:buNone/>
            </a:pPr>
            <a:r>
              <a:rPr lang="fr-FR" sz="2400"/>
              <a:t>- Solvabilisation de ces activités contributives nouvelles</a:t>
            </a:r>
            <a:endParaRPr lang="fr-FR" sz="2400"/>
          </a:p>
          <a:p>
            <a:pPr marL="0" indent="0">
              <a:buNone/>
            </a:pPr>
            <a:r>
              <a:rPr lang="fr-FR" sz="2400"/>
              <a:t>- Contrer les stratégies de captation des créations collaboratives (GAFAs = comparables aux enclosures)</a:t>
            </a:r>
            <a:endParaRPr lang="fr-FR" sz="240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Les enjeux (4)</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456690"/>
            <a:ext cx="8334375" cy="5694045"/>
          </a:xfrm>
        </p:spPr>
        <p:txBody>
          <a:bodyPr>
            <a:normAutofit/>
          </a:bodyPr>
          <a:p>
            <a:pPr marL="0" indent="0">
              <a:buNone/>
            </a:pPr>
            <a:r>
              <a:rPr lang="fr-FR" sz="2400" b="1"/>
              <a:t>c. La croissance atone ne permet pas de juguler chômage et précarité</a:t>
            </a:r>
            <a:endParaRPr lang="fr-FR" sz="2400" b="1"/>
          </a:p>
          <a:p>
            <a:pPr marL="0" indent="0">
              <a:buNone/>
            </a:pPr>
            <a:endParaRPr lang="fr-FR" sz="2400" b="1"/>
          </a:p>
          <a:p>
            <a:pPr marL="0" indent="0">
              <a:buNone/>
            </a:pPr>
            <a:r>
              <a:rPr lang="fr-FR" sz="2400"/>
              <a:t>- La croissance serait entrée dans une phase de “stagnation séculaire”</a:t>
            </a:r>
            <a:endParaRPr lang="fr-FR" sz="2400"/>
          </a:p>
          <a:p>
            <a:pPr marL="0" indent="0">
              <a:buNone/>
            </a:pPr>
            <a:r>
              <a:rPr lang="fr-FR" sz="2400"/>
              <a:t>- Les effets de la croissance économique faible sont très inégalement répartis dans nos sociétés</a:t>
            </a:r>
            <a:endParaRPr lang="fr-FR" sz="2400"/>
          </a:p>
          <a:p>
            <a:pPr marL="0" indent="0">
              <a:buNone/>
            </a:pPr>
            <a:r>
              <a:rPr lang="fr-FR" sz="2400"/>
              <a:t>- Ceci conduit à un fort scepticisme sur la désirabilité  de la  croissance comme moyen de faire face à la persistance d'un chômage élevé</a:t>
            </a:r>
            <a:endParaRPr lang="fr-FR" sz="2400"/>
          </a:p>
          <a:p>
            <a:pPr marL="0" indent="0">
              <a:buNone/>
            </a:pPr>
            <a:r>
              <a:rPr lang="fr-FR" sz="2400" b="1" i="1"/>
              <a:t> </a:t>
            </a:r>
            <a:endParaRPr lang="fr-FR" sz="240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Les enjeux</a:t>
            </a:r>
            <a:r>
              <a:rPr lang="fr-FR" sz="2400" b="1" dirty="0">
                <a:solidFill>
                  <a:schemeClr val="tx1"/>
                </a:solidFill>
                <a:latin typeface="+mn-lt"/>
                <a:ea typeface="+mn-ea"/>
                <a:cs typeface="+mn-cs"/>
              </a:rPr>
              <a:t> (5)</a:t>
            </a:r>
            <a:endParaRPr lang="fr-FR" sz="2400" b="1" dirty="0">
              <a:solidFill>
                <a:schemeClr val="tx1"/>
              </a:solidFill>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Comment appréhender son coût ?</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
        <p:nvSpPr>
          <p:cNvPr id="6" name="Content Placeholder 5"/>
          <p:cNvSpPr/>
          <p:nvPr>
            <p:ph idx="1"/>
          </p:nvPr>
        </p:nvSpPr>
        <p:spPr>
          <a:xfrm>
            <a:off x="457200" y="1743710"/>
            <a:ext cx="8229600" cy="4525963"/>
          </a:xfrm>
        </p:spPr>
        <p:txBody>
          <a:bodyPr>
            <a:normAutofit/>
          </a:bodyPr>
          <a:p>
            <a:pPr marL="457200" indent="-457200">
              <a:buClrTx/>
              <a:buFont typeface="Arial" panose="020B0604020202020204" pitchFamily="34" charset="0"/>
              <a:buChar char="•"/>
            </a:pPr>
            <a:r>
              <a:rPr lang="fr-FR" sz="2800" dirty="0">
                <a:sym typeface="+mn-ea"/>
              </a:rPr>
              <a:t>Un coût brut très important</a:t>
            </a:r>
            <a:endParaRPr lang="fr-FR" sz="2800" dirty="0">
              <a:sym typeface="+mn-ea"/>
            </a:endParaRPr>
          </a:p>
          <a:p>
            <a:pPr marL="914400" lvl="1" indent="-457200">
              <a:buClrTx/>
              <a:buFont typeface="Arial" panose="020B0604020202020204" pitchFamily="34" charset="0"/>
              <a:buChar char="–"/>
            </a:pPr>
            <a:r>
              <a:rPr lang="fr-FR" sz="2000" dirty="0">
                <a:sym typeface="+mn-ea"/>
              </a:rPr>
              <a:t>15% du PIB ? (Yoland Bresson) </a:t>
            </a:r>
            <a:endParaRPr lang="fr-FR" sz="2000" dirty="0">
              <a:sym typeface="+mn-ea"/>
            </a:endParaRPr>
          </a:p>
          <a:p>
            <a:pPr marL="914400" lvl="1" indent="-457200">
              <a:buClrTx/>
              <a:buFont typeface="Arial" panose="020B0604020202020204" pitchFamily="34" charset="0"/>
              <a:buChar char="–"/>
            </a:pPr>
            <a:r>
              <a:rPr lang="fr-FR" sz="2000" dirty="0">
                <a:sym typeface="+mn-ea"/>
              </a:rPr>
              <a:t>Référence au vote suisse négatif (25% du PIB)</a:t>
            </a:r>
            <a:endParaRPr lang="fr-FR" sz="2000" dirty="0"/>
          </a:p>
          <a:p>
            <a:pPr marL="457200" indent="-457200">
              <a:buClrTx/>
              <a:buFont typeface="Arial" panose="020B0604020202020204" pitchFamily="34" charset="0"/>
              <a:buChar char="•"/>
            </a:pPr>
            <a:r>
              <a:rPr lang="fr-FR" sz="2800" dirty="0">
                <a:sym typeface="+mn-ea"/>
              </a:rPr>
              <a:t>Des effets </a:t>
            </a:r>
            <a:r>
              <a:rPr lang="fr-FR" sz="2800" dirty="0" err="1">
                <a:sym typeface="+mn-ea"/>
              </a:rPr>
              <a:t>redistributifs</a:t>
            </a:r>
            <a:r>
              <a:rPr lang="fr-FR" sz="2800" dirty="0">
                <a:sym typeface="+mn-ea"/>
              </a:rPr>
              <a:t> importants </a:t>
            </a:r>
            <a:endParaRPr lang="fr-FR" sz="2800" dirty="0">
              <a:sym typeface="+mn-ea"/>
            </a:endParaRPr>
          </a:p>
          <a:p>
            <a:pPr marL="457200" indent="-457200">
              <a:buClrTx/>
              <a:buFont typeface="Arial" panose="020B0604020202020204" pitchFamily="34" charset="0"/>
              <a:buChar char="•"/>
            </a:pPr>
            <a:r>
              <a:rPr lang="fr-FR" sz="2800" dirty="0">
                <a:sym typeface="+mn-ea"/>
              </a:rPr>
              <a:t>Mais prendre en compte :</a:t>
            </a:r>
            <a:endParaRPr lang="fr-FR" sz="2800" dirty="0">
              <a:sym typeface="+mn-ea"/>
            </a:endParaRPr>
          </a:p>
          <a:p>
            <a:pPr lvl="1">
              <a:buClrTx/>
              <a:buFont typeface="Segoe UI" panose="020B0502040204020203" charset="0"/>
              <a:buChar char="-"/>
            </a:pPr>
            <a:r>
              <a:rPr lang="fr-FR" sz="2140" dirty="0">
                <a:sym typeface="+mn-ea"/>
              </a:rPr>
              <a:t>l'incidence sur les comportements</a:t>
            </a:r>
            <a:endParaRPr lang="fr-FR" sz="2140" dirty="0">
              <a:sym typeface="+mn-ea"/>
            </a:endParaRPr>
          </a:p>
          <a:p>
            <a:pPr lvl="1">
              <a:buClrTx/>
              <a:buFont typeface="Segoe UI" panose="020B0502040204020203" charset="0"/>
              <a:buChar char="-"/>
            </a:pPr>
            <a:r>
              <a:rPr lang="fr-FR" sz="2135" dirty="0">
                <a:sym typeface="+mn-ea"/>
              </a:rPr>
              <a:t>le recul de l'acceptation du prélèvement fiscal (cf. Pierre Rosanvallon)</a:t>
            </a:r>
            <a:endParaRPr lang="fr-FR" sz="2140" dirty="0">
              <a:sym typeface="+mn-ea"/>
            </a:endParaRPr>
          </a:p>
          <a:p>
            <a:pPr lvl="1">
              <a:buClrTx/>
              <a:buFont typeface="Segoe UI" panose="020B0502040204020203" charset="0"/>
              <a:buChar char="-"/>
            </a:pPr>
            <a:r>
              <a:rPr lang="fr-FR" sz="2140" dirty="0">
                <a:sym typeface="+mn-ea"/>
              </a:rPr>
              <a:t>donc les limites de la pression fiscale et la recherche de l'équilibre entre justice sociale et efficacité économique (fiscalité optimale)</a:t>
            </a:r>
            <a:endParaRPr lang="fr-FR" sz="2140" dirty="0">
              <a:sym typeface="+mn-ea"/>
            </a:endParaRPr>
          </a:p>
          <a:p>
            <a:pPr lvl="1">
              <a:buClrTx/>
              <a:buFont typeface="Segoe UI" panose="020B0502040204020203" charset="0"/>
              <a:buChar char="-"/>
            </a:pPr>
            <a:endParaRPr lang="fr-FR" sz="2100" dirty="0">
              <a:sym typeface="+mn-ea"/>
            </a:endParaRPr>
          </a:p>
          <a:p>
            <a:pPr marL="457200" lvl="1" indent="0">
              <a:buNone/>
            </a:pPr>
            <a:endParaRPr lang="fr-FR" sz="2800" dirty="0"/>
          </a:p>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5950"/>
            <a:ext cx="8229600" cy="460375"/>
          </a:xfr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p>
            <a:r>
              <a:rPr lang="fr-FR" sz="2400" b="1" dirty="0">
                <a:solidFill>
                  <a:schemeClr val="tx1"/>
                </a:solidFill>
                <a:latin typeface="+mn-lt"/>
                <a:ea typeface="+mn-ea"/>
                <a:cs typeface="+mn-cs"/>
              </a:rPr>
              <a:t>Comment le financer ?</a:t>
            </a:r>
            <a:endParaRPr lang="fr-FR" sz="2400" b="1" dirty="0">
              <a:solidFill>
                <a:schemeClr val="tx1"/>
              </a:solidFill>
              <a:latin typeface="+mn-lt"/>
              <a:ea typeface="+mn-ea"/>
              <a:cs typeface="+mn-cs"/>
            </a:endParaRPr>
          </a:p>
        </p:txBody>
      </p:sp>
      <p:sp>
        <p:nvSpPr>
          <p:cNvPr id="4" name="Espace réservé du contenu 2"/>
          <p:cNvSpPr>
            <a:spLocks noGrp="1"/>
          </p:cNvSpPr>
          <p:nvPr/>
        </p:nvSpPr>
        <p:spPr>
          <a:xfrm>
            <a:off x="668655" y="1614805"/>
            <a:ext cx="7771765" cy="4574540"/>
          </a:xfrm>
          <a:prstGeom prst="rect">
            <a:avLst/>
          </a:prstGeom>
        </p:spPr>
        <p:txBody>
          <a:bodyPr vert="horz" lIns="91440" tIns="45720" rIns="91440" bIns="45720" rtlCol="0">
            <a:normAutofit fontScale="7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dirty="0"/>
              <a:t>Distribution ou redistribution ?</a:t>
            </a:r>
            <a:endParaRPr lang="fr-FR" dirty="0"/>
          </a:p>
          <a:p>
            <a:r>
              <a:rPr lang="fr-FR" dirty="0"/>
              <a:t>Effet de substitution</a:t>
            </a:r>
            <a:endParaRPr lang="fr-FR" dirty="0"/>
          </a:p>
          <a:p>
            <a:pPr lvl="1"/>
            <a:r>
              <a:rPr lang="fr-FR" sz="2800" dirty="0"/>
              <a:t>Réllocation de certaines dépenses sociales</a:t>
            </a:r>
            <a:endParaRPr lang="fr-FR" sz="2800" dirty="0"/>
          </a:p>
          <a:p>
            <a:pPr lvl="1"/>
            <a:r>
              <a:rPr lang="fr-FR" sz="2800" dirty="0"/>
              <a:t>Economies de gestion</a:t>
            </a:r>
            <a:endParaRPr lang="fr-FR" sz="2800" dirty="0"/>
          </a:p>
          <a:p>
            <a:r>
              <a:rPr lang="fr-FR" dirty="0"/>
              <a:t>Moyens de financement nouveaux</a:t>
            </a:r>
            <a:endParaRPr lang="fr-FR" dirty="0"/>
          </a:p>
          <a:p>
            <a:pPr lvl="1">
              <a:buClrTx/>
            </a:pPr>
            <a:r>
              <a:rPr lang="fr-FR" sz="2800" dirty="0"/>
              <a:t>Par la création monétaire</a:t>
            </a:r>
            <a:endParaRPr lang="fr-FR" sz="2800" dirty="0"/>
          </a:p>
          <a:p>
            <a:pPr lvl="1">
              <a:buClrTx/>
            </a:pPr>
            <a:r>
              <a:rPr lang="fr-FR" sz="2800" dirty="0"/>
              <a:t>Par l'impôt</a:t>
            </a:r>
            <a:endParaRPr lang="fr-FR" sz="2800" dirty="0"/>
          </a:p>
          <a:p>
            <a:pPr lvl="2"/>
            <a:r>
              <a:rPr lang="fr-FR" sz="2400" dirty="0"/>
              <a:t>la TVA</a:t>
            </a:r>
            <a:endParaRPr lang="fr-FR" sz="2400" dirty="0"/>
          </a:p>
          <a:p>
            <a:pPr lvl="2"/>
            <a:r>
              <a:rPr lang="fr-FR" sz="2400" dirty="0"/>
              <a:t>Une taxe carbone</a:t>
            </a:r>
            <a:endParaRPr lang="fr-FR" sz="2400" dirty="0"/>
          </a:p>
          <a:p>
            <a:pPr lvl="2"/>
            <a:r>
              <a:rPr lang="fr-FR" sz="2400" dirty="0"/>
              <a:t>Une taxe sur les transactions financières</a:t>
            </a:r>
            <a:endParaRPr lang="fr-FR" sz="2400" dirty="0"/>
          </a:p>
          <a:p>
            <a:pPr lvl="2"/>
            <a:r>
              <a:rPr lang="fr-FR" sz="2400" dirty="0"/>
              <a:t>Une Taxe sur l'Actif Net (TAN)</a:t>
            </a:r>
            <a:endParaRPr lang="fr-FR" sz="2400" dirty="0"/>
          </a:p>
          <a:p>
            <a:pPr lvl="2"/>
            <a:r>
              <a:rPr lang="fr-FR" sz="2400" dirty="0"/>
              <a:t>Une taxe sur les robots</a:t>
            </a:r>
            <a:endParaRPr lang="fr-FR" sz="2400" dirty="0"/>
          </a:p>
          <a:p>
            <a:pPr lvl="2"/>
            <a:r>
              <a:rPr lang="fr-FR" sz="2400" dirty="0"/>
              <a:t>L'impôt sur le revenu</a:t>
            </a:r>
            <a:endParaRPr lang="fr-FR" sz="2400" dirty="0"/>
          </a:p>
          <a:p>
            <a:pPr marL="457200" lvl="1" indent="0">
              <a:buNone/>
            </a:pPr>
            <a:endParaRPr lang="fr-FR" sz="2800" dirty="0"/>
          </a:p>
          <a:p>
            <a:pPr lvl="2"/>
            <a:endParaRPr lang="fr-FR" sz="2400" dirty="0"/>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5950"/>
            <a:ext cx="8229600" cy="460375"/>
          </a:xfr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p>
            <a:r>
              <a:rPr lang="fr-FR" sz="2400" b="1" dirty="0">
                <a:solidFill>
                  <a:schemeClr val="tx1"/>
                </a:solidFill>
                <a:latin typeface="+mn-lt"/>
                <a:ea typeface="+mn-ea"/>
                <a:cs typeface="+mn-cs"/>
              </a:rPr>
              <a:t>Nécessité d'une réforme fiscale ?</a:t>
            </a:r>
            <a:endParaRPr lang="fr-FR" sz="2400" b="1" dirty="0">
              <a:solidFill>
                <a:schemeClr val="tx1"/>
              </a:solidFill>
              <a:latin typeface="+mn-lt"/>
              <a:ea typeface="+mn-ea"/>
              <a:cs typeface="+mn-cs"/>
            </a:endParaRPr>
          </a:p>
        </p:txBody>
      </p:sp>
      <p:sp>
        <p:nvSpPr>
          <p:cNvPr id="4" name="Espace réservé du contenu 2"/>
          <p:cNvSpPr>
            <a:spLocks noGrp="1"/>
          </p:cNvSpPr>
          <p:nvPr/>
        </p:nvSpPr>
        <p:spPr>
          <a:xfrm>
            <a:off x="668655" y="1758315"/>
            <a:ext cx="7771765" cy="4574540"/>
          </a:xfrm>
          <a:prstGeom prst="rect">
            <a:avLst/>
          </a:prstGeom>
        </p:spPr>
        <p:txBody>
          <a:bodyPr vert="horz" lIns="91440" tIns="45720" rIns="91440" bIns="45720" rtlCol="0">
            <a:normAutofit fontScale="9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457200">
              <a:buClrTx/>
              <a:buFont typeface="Arial" panose="020B0604020202020204" pitchFamily="34" charset="0"/>
              <a:buChar char="•"/>
            </a:pPr>
            <a:r>
              <a:rPr lang="fr-FR" altLang="en-US" sz="3200">
                <a:sym typeface="+mn-ea"/>
              </a:rPr>
              <a:t>Le revenu de base </a:t>
            </a:r>
            <a:r>
              <a:rPr lang="fr-FR" altLang="en-US" sz="3200" b="1" i="1">
                <a:sym typeface="+mn-ea"/>
              </a:rPr>
              <a:t>universel</a:t>
            </a:r>
            <a:r>
              <a:rPr lang="fr-FR" altLang="en-US" sz="3200">
                <a:sym typeface="+mn-ea"/>
              </a:rPr>
              <a:t> doit être financé par un prélèvement fiscal </a:t>
            </a:r>
            <a:r>
              <a:rPr lang="fr-FR" altLang="en-US" sz="3200" b="1" i="1">
                <a:sym typeface="+mn-ea"/>
              </a:rPr>
              <a:t>universel</a:t>
            </a:r>
            <a:endParaRPr lang="fr-FR" altLang="en-US" sz="3200" b="1" i="1">
              <a:sym typeface="+mn-ea"/>
            </a:endParaRPr>
          </a:p>
          <a:p>
            <a:r>
              <a:rPr lang="fr-FR" dirty="0"/>
              <a:t> Un impôt sur le revenu actuel qui a montré ses </a:t>
            </a:r>
            <a:endParaRPr lang="fr-FR" dirty="0"/>
          </a:p>
          <a:p>
            <a:pPr marL="0" indent="0">
              <a:buNone/>
            </a:pPr>
            <a:r>
              <a:rPr lang="fr-FR" dirty="0"/>
              <a:t>     limites </a:t>
            </a:r>
            <a:endParaRPr lang="fr-FR" dirty="0"/>
          </a:p>
          <a:p>
            <a:r>
              <a:rPr lang="fr-FR" dirty="0">
                <a:sym typeface="+mn-ea"/>
              </a:rPr>
              <a:t>La fusion de l'impôt sur le revenu et de la csg</a:t>
            </a:r>
            <a:endParaRPr lang="fr-FR" dirty="0">
              <a:sym typeface="+mn-ea"/>
            </a:endParaRPr>
          </a:p>
          <a:p>
            <a:r>
              <a:rPr lang="fr-FR" dirty="0">
                <a:sym typeface="+mn-ea"/>
              </a:rPr>
              <a:t> L'individualisation</a:t>
            </a:r>
            <a:endParaRPr lang="fr-FR" dirty="0"/>
          </a:p>
          <a:p>
            <a:r>
              <a:rPr lang="fr-FR" dirty="0"/>
              <a:t> Impôt proportionnel ou progressif ?</a:t>
            </a:r>
            <a:endParaRPr lang="fr-FR" dirty="0"/>
          </a:p>
          <a:p>
            <a:r>
              <a:rPr lang="fr-FR" dirty="0"/>
              <a:t> Le prélèvement à la source</a:t>
            </a:r>
            <a:endParaRPr lang="fr-FR" dirty="0"/>
          </a:p>
          <a:p>
            <a:r>
              <a:rPr lang="fr-FR" altLang="en-US">
                <a:sym typeface="+mn-ea"/>
              </a:rPr>
              <a:t> Clarifier le système de protection sociale (Bismarck vs Beveridge)</a:t>
            </a:r>
            <a:endParaRPr lang="fr-FR" dirty="0"/>
          </a:p>
          <a:p>
            <a:endParaRPr lang="fr-FR" dirty="0"/>
          </a:p>
          <a:p>
            <a:pPr lvl="2"/>
            <a:endParaRPr lang="fr-FR" sz="2400" dirty="0"/>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8150" y="1349375"/>
            <a:ext cx="8303895" cy="4965065"/>
          </a:xfrm>
        </p:spPr>
        <p:txBody>
          <a:bodyPr>
            <a:normAutofit lnSpcReduction="10000"/>
          </a:bodyPr>
          <a:lstStyle/>
          <a:p>
            <a:pPr marL="0" indent="0" algn="ctr">
              <a:buNone/>
            </a:pPr>
            <a:r>
              <a:rPr lang="fr-FR" dirty="0"/>
              <a:t>Hypothèses retenues</a:t>
            </a:r>
            <a:endParaRPr lang="fr-FR" dirty="0"/>
          </a:p>
          <a:p>
            <a:pPr marL="0" indent="0" algn="ctr">
              <a:buNone/>
            </a:pPr>
            <a:endParaRPr lang="fr-FR" sz="2000" dirty="0"/>
          </a:p>
          <a:p>
            <a:pPr marL="252095" lvl="1" fontAlgn="auto">
              <a:spcBef>
                <a:spcPts val="0"/>
              </a:spcBef>
              <a:buClrTx/>
              <a:buFont typeface="Arial" panose="020B0604020202020204" pitchFamily="34" charset="0"/>
              <a:buChar char="•"/>
            </a:pPr>
            <a:r>
              <a:rPr lang="fr-FR" sz="1600" b="1" i="1" dirty="0"/>
              <a:t>Montant  du revenu de base</a:t>
            </a:r>
            <a:r>
              <a:rPr lang="fr-FR" sz="1600" dirty="0"/>
              <a:t> : 250 Euros mensuels pour les moins de 18 ans et 500 Euros pour les adultes </a:t>
            </a:r>
            <a:endParaRPr lang="fr-FR" sz="1600" dirty="0"/>
          </a:p>
          <a:p>
            <a:pPr marL="252095" lvl="1" fontAlgn="auto">
              <a:spcBef>
                <a:spcPts val="0"/>
              </a:spcBef>
              <a:buClrTx/>
              <a:buFont typeface="Arial" panose="020B0604020202020204" pitchFamily="34" charset="0"/>
              <a:buChar char="•"/>
            </a:pPr>
            <a:endParaRPr lang="fr-FR" sz="1600" dirty="0"/>
          </a:p>
          <a:p>
            <a:pPr marL="252095" lvl="1" fontAlgn="auto">
              <a:spcBef>
                <a:spcPts val="0"/>
              </a:spcBef>
              <a:buClrTx/>
              <a:buFont typeface="Arial" panose="020B0604020202020204" pitchFamily="34" charset="0"/>
              <a:buChar char="•"/>
            </a:pPr>
            <a:r>
              <a:rPr lang="fr-FR" sz="1600" b="1" i="1" dirty="0"/>
              <a:t>Maintien</a:t>
            </a:r>
            <a:r>
              <a:rPr lang="fr-FR" sz="1600" dirty="0"/>
              <a:t> </a:t>
            </a:r>
            <a:endParaRPr lang="fr-FR" sz="1600" dirty="0">
              <a:sym typeface="+mn-ea"/>
            </a:endParaRPr>
          </a:p>
          <a:p>
            <a:pPr marL="766445" lvl="2" indent="-285750" fontAlgn="auto">
              <a:spcBef>
                <a:spcPts val="0"/>
              </a:spcBef>
              <a:buClrTx/>
              <a:buFont typeface="Arial" panose="020B0604020202020204" pitchFamily="34" charset="0"/>
              <a:buChar char="–"/>
            </a:pPr>
            <a:r>
              <a:rPr lang="fr-FR" sz="1600" dirty="0">
                <a:sym typeface="+mn-ea"/>
              </a:rPr>
              <a:t>De la Sécurité Sociale</a:t>
            </a:r>
            <a:endParaRPr lang="fr-FR" sz="1600" dirty="0">
              <a:sym typeface="+mn-ea"/>
            </a:endParaRPr>
          </a:p>
          <a:p>
            <a:pPr marL="766445" lvl="2" indent="-285750" fontAlgn="auto">
              <a:spcBef>
                <a:spcPts val="0"/>
              </a:spcBef>
              <a:buClrTx/>
              <a:buFont typeface="Arial" panose="020B0604020202020204" pitchFamily="34" charset="0"/>
              <a:buChar char="–"/>
            </a:pPr>
            <a:r>
              <a:rPr lang="fr-FR" sz="1600" dirty="0">
                <a:sym typeface="+mn-ea"/>
              </a:rPr>
              <a:t>Des prestations contributives : retraite et chômage</a:t>
            </a:r>
            <a:endParaRPr lang="fr-FR" sz="1600" dirty="0">
              <a:sym typeface="+mn-ea"/>
            </a:endParaRPr>
          </a:p>
          <a:p>
            <a:pPr marL="766445" lvl="2" indent="-285750" fontAlgn="auto">
              <a:spcBef>
                <a:spcPts val="0"/>
              </a:spcBef>
              <a:buClrTx/>
              <a:buFont typeface="Arial" panose="020B0604020202020204" pitchFamily="34" charset="0"/>
              <a:buChar char="–"/>
            </a:pPr>
            <a:r>
              <a:rPr lang="fr-FR" sz="1600" dirty="0">
                <a:sym typeface="+mn-ea"/>
              </a:rPr>
              <a:t>Des prestations-logement</a:t>
            </a:r>
            <a:endParaRPr lang="fr-FR" sz="1600" dirty="0">
              <a:sym typeface="+mn-ea"/>
            </a:endParaRPr>
          </a:p>
          <a:p>
            <a:pPr marL="766445" lvl="2" indent="-285750" fontAlgn="auto">
              <a:spcBef>
                <a:spcPts val="0"/>
              </a:spcBef>
              <a:buClrTx/>
              <a:buFont typeface="Arial" panose="020B0604020202020204" pitchFamily="34" charset="0"/>
              <a:buChar char="–"/>
            </a:pPr>
            <a:r>
              <a:rPr lang="fr-FR" sz="1600" dirty="0">
                <a:sym typeface="+mn-ea"/>
              </a:rPr>
              <a:t>de l’impôt sur le revenu</a:t>
            </a:r>
            <a:endParaRPr lang="fr-FR" sz="1600" dirty="0"/>
          </a:p>
          <a:p>
            <a:pPr marL="766445" lvl="2" indent="-285750" fontAlgn="auto">
              <a:spcBef>
                <a:spcPts val="0"/>
              </a:spcBef>
              <a:buClrTx/>
              <a:buFont typeface="Arial" panose="020B0604020202020204" pitchFamily="34" charset="0"/>
              <a:buChar char="–"/>
            </a:pPr>
            <a:r>
              <a:rPr lang="fr-FR" sz="1600" dirty="0">
                <a:sym typeface="+mn-ea"/>
              </a:rPr>
              <a:t>de la CSG actuelle</a:t>
            </a:r>
            <a:endParaRPr lang="fr-FR" sz="1600" dirty="0"/>
          </a:p>
          <a:p>
            <a:pPr marL="766445" lvl="2" indent="-285750" fontAlgn="auto">
              <a:spcBef>
                <a:spcPts val="0"/>
              </a:spcBef>
              <a:buClrTx/>
              <a:buFont typeface="Arial" panose="020B0604020202020204" pitchFamily="34" charset="0"/>
              <a:buChar char="–"/>
            </a:pPr>
            <a:r>
              <a:rPr lang="fr-FR" sz="1600" dirty="0">
                <a:sym typeface="+mn-ea"/>
              </a:rPr>
              <a:t>des réductions de charges patronales sur les bas salaires</a:t>
            </a:r>
            <a:endParaRPr lang="fr-FR" sz="1600" dirty="0"/>
          </a:p>
          <a:p>
            <a:pPr marL="252095" lvl="1" fontAlgn="auto">
              <a:spcBef>
                <a:spcPts val="0"/>
              </a:spcBef>
              <a:buClrTx/>
              <a:buFont typeface="Arial" panose="020B0604020202020204" pitchFamily="34" charset="0"/>
              <a:buChar char="•"/>
            </a:pPr>
            <a:endParaRPr lang="fr-FR" sz="1600" dirty="0"/>
          </a:p>
          <a:p>
            <a:pPr marL="252095" lvl="1" fontAlgn="auto">
              <a:spcBef>
                <a:spcPts val="0"/>
              </a:spcBef>
              <a:buClrTx/>
              <a:buFont typeface="Arial" panose="020B0604020202020204" pitchFamily="34" charset="0"/>
              <a:buChar char="•"/>
            </a:pPr>
            <a:r>
              <a:rPr lang="fr-FR" sz="1600" b="1" i="1" dirty="0"/>
              <a:t>Suppression</a:t>
            </a:r>
            <a:r>
              <a:rPr lang="fr-FR" sz="1600" dirty="0"/>
              <a:t> </a:t>
            </a:r>
            <a:endParaRPr lang="fr-FR" sz="1600" dirty="0"/>
          </a:p>
          <a:p>
            <a:pPr marL="766445" lvl="2" indent="-285750" fontAlgn="auto">
              <a:spcBef>
                <a:spcPts val="0"/>
              </a:spcBef>
              <a:buClrTx/>
              <a:buFont typeface="Arial" panose="020B0604020202020204" pitchFamily="34" charset="0"/>
              <a:buChar char="–"/>
            </a:pPr>
            <a:r>
              <a:rPr lang="fr-FR" sz="1600" dirty="0">
                <a:sym typeface="+mn-ea"/>
              </a:rPr>
              <a:t>des minima sociaux sauf ASPA et AAH</a:t>
            </a:r>
            <a:endParaRPr lang="fr-FR" sz="1600" dirty="0"/>
          </a:p>
          <a:p>
            <a:pPr marL="766445" lvl="2" indent="-285750" fontAlgn="auto">
              <a:spcBef>
                <a:spcPts val="0"/>
              </a:spcBef>
              <a:buClrTx/>
              <a:buFont typeface="Arial" panose="020B0604020202020204" pitchFamily="34" charset="0"/>
              <a:buChar char="–"/>
            </a:pPr>
            <a:r>
              <a:rPr lang="fr-FR" sz="1600" dirty="0">
                <a:sym typeface="+mn-ea"/>
              </a:rPr>
              <a:t>des allocations familiales et du complément familial</a:t>
            </a:r>
            <a:endParaRPr lang="fr-FR" sz="1600" dirty="0"/>
          </a:p>
          <a:p>
            <a:pPr marL="766445" lvl="2" indent="-285750" fontAlgn="auto">
              <a:spcBef>
                <a:spcPts val="0"/>
              </a:spcBef>
              <a:buClrTx/>
              <a:buFont typeface="Arial" panose="020B0604020202020204" pitchFamily="34" charset="0"/>
              <a:buChar char="–"/>
            </a:pPr>
            <a:endParaRPr lang="fr-FR" sz="1600" dirty="0"/>
          </a:p>
          <a:p>
            <a:pPr marL="252095" lvl="1" fontAlgn="auto">
              <a:spcBef>
                <a:spcPts val="0"/>
              </a:spcBef>
              <a:buClrTx/>
              <a:buFont typeface="Arial" panose="020B0604020202020204" pitchFamily="34" charset="0"/>
              <a:buChar char="•"/>
            </a:pPr>
            <a:r>
              <a:rPr lang="fr-FR" sz="1600" b="1" i="1" dirty="0"/>
              <a:t>Mise en place</a:t>
            </a:r>
            <a:r>
              <a:rPr lang="fr-FR" sz="1600" dirty="0"/>
              <a:t> d’une CSG proportionnelle de 22.5 % sur l’ensemble des revenus, prélevée au premier euro pour financer le revenu de base</a:t>
            </a:r>
            <a:endParaRPr lang="fr-FR" sz="1600" dirty="0"/>
          </a:p>
          <a:p>
            <a:pPr marL="252095" lvl="1" fontAlgn="auto">
              <a:spcBef>
                <a:spcPts val="0"/>
              </a:spcBef>
              <a:buClrTx/>
              <a:buFont typeface="Arial" panose="020B0604020202020204" pitchFamily="34" charset="0"/>
              <a:buChar char="•"/>
            </a:pPr>
            <a:endParaRPr lang="fr-FR" sz="2000" dirty="0"/>
          </a:p>
          <a:p>
            <a:pPr>
              <a:buNone/>
            </a:pPr>
            <a:endParaRPr lang="fr-FR" sz="2000" dirty="0"/>
          </a:p>
          <a:p>
            <a:pPr marL="0" lvl="1" fontAlgn="auto">
              <a:spcBef>
                <a:spcPts val="0"/>
              </a:spcBef>
            </a:pPr>
            <a:endParaRPr lang="fr-FR" dirty="0"/>
          </a:p>
          <a:p>
            <a:pPr lvl="1"/>
            <a:endParaRPr lang="fr-FR" dirty="0"/>
          </a:p>
          <a:p>
            <a:pPr marL="0" indent="0">
              <a:buNone/>
            </a:pPr>
            <a:endParaRPr lang="fr-FR" dirty="0"/>
          </a:p>
        </p:txBody>
      </p:sp>
      <p:sp>
        <p:nvSpPr>
          <p:cNvPr id="6" name="Titre 1"/>
          <p:cNvSpPr>
            <a:spLocks noGrp="1"/>
          </p:cNvSpPr>
          <p:nvPr/>
        </p:nvSpPr>
        <p:spPr>
          <a:xfrm>
            <a:off x="512445" y="487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 exemple de simulation </a:t>
            </a:r>
            <a:endParaRPr lang="fr-FR" sz="2400" b="1" dirty="0">
              <a:solidFill>
                <a:schemeClr val="tx1"/>
              </a:solidFill>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384935"/>
            <a:ext cx="8228965" cy="6010275"/>
          </a:xfrm>
        </p:spPr>
        <p:txBody>
          <a:bodyPr>
            <a:noAutofit/>
          </a:bodyPr>
          <a:p>
            <a:pPr marL="0" indent="0">
              <a:buNone/>
            </a:pPr>
            <a:r>
              <a:rPr lang="fr-FR" altLang="en-US" sz="1600" b="1"/>
              <a:t>De quoi s'agit-il ?</a:t>
            </a:r>
            <a:endParaRPr lang="fr-FR" altLang="en-US" sz="1600" b="1"/>
          </a:p>
          <a:p>
            <a:pPr lvl="1"/>
            <a:r>
              <a:rPr lang="fr-FR" altLang="en-US" sz="1600">
                <a:sym typeface="+mn-ea"/>
              </a:rPr>
              <a:t>Une idée qui réapparaît périodiquement</a:t>
            </a:r>
            <a:endParaRPr lang="fr-FR" altLang="en-US" sz="1600"/>
          </a:p>
          <a:p>
            <a:pPr lvl="1" fontAlgn="auto">
              <a:spcBef>
                <a:spcPts val="0"/>
              </a:spcBef>
            </a:pPr>
            <a:r>
              <a:rPr lang="fr-FR" altLang="en-US" sz="1600">
                <a:sym typeface="+mn-ea"/>
              </a:rPr>
              <a:t>Un débat d'actualité à travers le monde</a:t>
            </a:r>
            <a:endParaRPr lang="fr-FR" altLang="en-US" sz="1600">
              <a:sym typeface="+mn-ea"/>
            </a:endParaRPr>
          </a:p>
          <a:p>
            <a:pPr lvl="1" fontAlgn="auto">
              <a:spcBef>
                <a:spcPts val="0"/>
              </a:spcBef>
            </a:pPr>
            <a:endParaRPr lang="fr-FR" altLang="en-US" sz="1600">
              <a:sym typeface="+mn-ea"/>
            </a:endParaRPr>
          </a:p>
          <a:p>
            <a:pPr lvl="1" fontAlgn="auto">
              <a:spcBef>
                <a:spcPts val="0"/>
              </a:spcBef>
            </a:pPr>
            <a:endParaRPr lang="fr-FR" altLang="en-US" sz="1600" b="1"/>
          </a:p>
          <a:p>
            <a:pPr marL="0" indent="0" fontAlgn="auto">
              <a:spcBef>
                <a:spcPts val="0"/>
              </a:spcBef>
              <a:buNone/>
            </a:pPr>
            <a:r>
              <a:rPr lang="fr-FR" altLang="en-US" sz="1600" b="1"/>
              <a:t>Quels sont les enjeux ?</a:t>
            </a:r>
            <a:endParaRPr lang="fr-FR" altLang="en-US" sz="1600" b="1"/>
          </a:p>
          <a:p>
            <a:pPr lvl="1"/>
            <a:r>
              <a:rPr lang="fr-FR" altLang="en-US" sz="1600">
                <a:sym typeface="+mn-ea"/>
              </a:rPr>
              <a:t>Changer le rapport de l'individu à la société </a:t>
            </a:r>
            <a:endParaRPr lang="fr-FR" altLang="en-US" sz="1600">
              <a:sym typeface="+mn-ea"/>
            </a:endParaRPr>
          </a:p>
          <a:p>
            <a:pPr lvl="1"/>
            <a:r>
              <a:rPr lang="fr-FR" altLang="en-US" sz="1600">
                <a:sym typeface="+mn-ea"/>
              </a:rPr>
              <a:t>Simplifier et rendre plus opérationnels les dispositifs de lutte contre la pauvreté </a:t>
            </a:r>
            <a:endParaRPr lang="fr-FR" altLang="en-US" sz="1600">
              <a:sym typeface="+mn-ea"/>
            </a:endParaRPr>
          </a:p>
          <a:p>
            <a:pPr lvl="1" fontAlgn="auto">
              <a:spcBef>
                <a:spcPts val="0"/>
              </a:spcBef>
            </a:pPr>
            <a:r>
              <a:rPr lang="fr-FR" altLang="en-US" sz="1600">
                <a:sym typeface="+mn-ea"/>
              </a:rPr>
              <a:t>Accompagner les mutations économiques à l'heure du numérique </a:t>
            </a:r>
            <a:endParaRPr lang="fr-FR" altLang="en-US" sz="1600">
              <a:sym typeface="+mn-ea"/>
            </a:endParaRPr>
          </a:p>
          <a:p>
            <a:pPr lvl="1" fontAlgn="auto">
              <a:spcBef>
                <a:spcPts val="0"/>
              </a:spcBef>
            </a:pPr>
            <a:endParaRPr lang="fr-FR" altLang="en-US" sz="1600"/>
          </a:p>
          <a:p>
            <a:pPr marL="0" indent="0" fontAlgn="auto">
              <a:spcBef>
                <a:spcPts val="0"/>
              </a:spcBef>
              <a:buNone/>
            </a:pPr>
            <a:r>
              <a:rPr lang="fr-FR" altLang="en-US" sz="1600" b="1"/>
              <a:t>Comment le concevoir ?</a:t>
            </a:r>
            <a:endParaRPr lang="fr-FR" altLang="en-US" sz="1600">
              <a:sym typeface="+mn-ea"/>
            </a:endParaRPr>
          </a:p>
          <a:p>
            <a:pPr lvl="1"/>
            <a:r>
              <a:rPr lang="fr-FR" altLang="en-US" sz="1600">
                <a:sym typeface="+mn-ea"/>
              </a:rPr>
              <a:t>Comment appréhender son coût ?</a:t>
            </a:r>
            <a:endParaRPr lang="fr-FR" altLang="en-US" sz="1600">
              <a:sym typeface="+mn-ea"/>
            </a:endParaRPr>
          </a:p>
          <a:p>
            <a:pPr lvl="1"/>
            <a:r>
              <a:rPr lang="fr-FR" altLang="en-US" sz="1600">
                <a:sym typeface="+mn-ea"/>
              </a:rPr>
              <a:t>Comment le financer ? Nécessité d'une réforme fiscale ?</a:t>
            </a:r>
            <a:endParaRPr lang="fr-FR" altLang="en-US" sz="1600">
              <a:sym typeface="+mn-ea"/>
            </a:endParaRPr>
          </a:p>
          <a:p>
            <a:pPr lvl="1"/>
            <a:r>
              <a:rPr lang="fr-FR" altLang="en-US" sz="1600"/>
              <a:t>Faut-il l'expérimenter ?</a:t>
            </a:r>
            <a:endParaRPr lang="fr-FR" altLang="en-US" sz="1600"/>
          </a:p>
          <a:p>
            <a:pPr lvl="1"/>
            <a:r>
              <a:rPr lang="fr-FR" altLang="en-US" sz="1600"/>
              <a:t>Par où commencer</a:t>
            </a:r>
            <a:endParaRPr lang="fr-FR" altLang="en-US" sz="1600"/>
          </a:p>
          <a:p>
            <a:pPr marL="457200" lvl="1" indent="0">
              <a:buNone/>
            </a:pPr>
            <a:endParaRPr lang="fr-FR" altLang="en-US" sz="1600"/>
          </a:p>
          <a:p>
            <a:pPr lvl="2"/>
            <a:endParaRPr lang="fr-FR" altLang="en-US" sz="1600" b="1"/>
          </a:p>
          <a:p>
            <a:pPr marL="0" indent="0">
              <a:buNone/>
            </a:pPr>
            <a:endParaRPr lang="fr-FR" altLang="en-US" sz="1700"/>
          </a:p>
          <a:p>
            <a:pPr lvl="1"/>
            <a:endParaRPr lang="fr-FR" altLang="en-US" sz="2000">
              <a:sym typeface="+mn-ea"/>
            </a:endParaRPr>
          </a:p>
          <a:p>
            <a:endParaRPr lang="fr-FR" altLang="en-US" sz="2000"/>
          </a:p>
          <a:p>
            <a:pPr marL="0" indent="0">
              <a:buNone/>
            </a:pPr>
            <a:endParaRPr lang="fr-FR" altLang="en-US" sz="2000"/>
          </a:p>
          <a:p>
            <a:pPr lvl="1"/>
            <a:endParaRPr lang="fr-FR" altLang="en-US" sz="2000"/>
          </a:p>
        </p:txBody>
      </p:sp>
      <p:sp>
        <p:nvSpPr>
          <p:cNvPr id="5" name="Titre 1"/>
          <p:cNvSpPr>
            <a:spLocks noGrp="1"/>
          </p:cNvSpPr>
          <p:nvPr/>
        </p:nvSpPr>
        <p:spPr>
          <a:xfrm>
            <a:off x="457200" y="21748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Plan de l'exposé</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8965" cy="1186815"/>
          </a:xfrm>
        </p:spPr>
        <p:txBody>
          <a:bodyPr>
            <a:normAutofit fontScale="90000"/>
          </a:bodyPr>
          <a:p>
            <a:r>
              <a:rPr lang="fr-FR" altLang="en-US"/>
              <a:t>Gagnants et perdants</a:t>
            </a:r>
            <a:br>
              <a:rPr lang="en-US"/>
            </a:br>
            <a:endParaRPr lang="en-US"/>
          </a:p>
        </p:txBody>
      </p:sp>
      <p:pic>
        <p:nvPicPr>
          <p:cNvPr id="7" name="Content Placeholder 6" descr="index40"/>
          <p:cNvPicPr>
            <a:picLocks noChangeAspect="1"/>
          </p:cNvPicPr>
          <p:nvPr>
            <p:ph sz="half" idx="2"/>
          </p:nvPr>
        </p:nvPicPr>
        <p:blipFill>
          <a:blip r:embed="rId1"/>
          <a:stretch>
            <a:fillRect/>
          </a:stretch>
        </p:blipFill>
        <p:spPr>
          <a:xfrm>
            <a:off x="4648200" y="2510155"/>
            <a:ext cx="4038600" cy="2418080"/>
          </a:xfrm>
          <a:prstGeom prst="rect">
            <a:avLst/>
          </a:prstGeom>
        </p:spPr>
      </p:pic>
      <p:pic>
        <p:nvPicPr>
          <p:cNvPr id="9" name="Content Placeholder 8" descr="index41"/>
          <p:cNvPicPr>
            <a:picLocks noChangeAspect="1"/>
          </p:cNvPicPr>
          <p:nvPr>
            <p:ph sz="half" idx="1"/>
          </p:nvPr>
        </p:nvPicPr>
        <p:blipFill>
          <a:blip r:embed="rId2"/>
          <a:stretch>
            <a:fillRect/>
          </a:stretch>
        </p:blipFill>
        <p:spPr>
          <a:xfrm>
            <a:off x="457200" y="2510155"/>
            <a:ext cx="4038600" cy="2418080"/>
          </a:xfrm>
          <a:prstGeom prst="rect">
            <a:avLst/>
          </a:prstGeom>
        </p:spPr>
      </p:pic>
      <p:sp>
        <p:nvSpPr>
          <p:cNvPr id="10" name="Title 1"/>
          <p:cNvSpPr>
            <a:spLocks noGrp="1"/>
          </p:cNvSpPr>
          <p:nvPr/>
        </p:nvSpPr>
        <p:spPr>
          <a:xfrm>
            <a:off x="444500" y="1892300"/>
            <a:ext cx="4064000" cy="7740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ltLang="en-US" sz="2800"/>
              <a:t>Individus</a:t>
            </a:r>
            <a:br>
              <a:rPr lang="en-US" sz="2800"/>
            </a:br>
            <a:endParaRPr lang="en-US" sz="2800"/>
          </a:p>
        </p:txBody>
      </p:sp>
      <p:sp>
        <p:nvSpPr>
          <p:cNvPr id="11" name="Title 1"/>
          <p:cNvSpPr>
            <a:spLocks noGrp="1"/>
          </p:cNvSpPr>
          <p:nvPr/>
        </p:nvSpPr>
        <p:spPr>
          <a:xfrm>
            <a:off x="4446270" y="1875790"/>
            <a:ext cx="4064000" cy="77406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ltLang="en-US" sz="2800"/>
              <a:t>Couples</a:t>
            </a:r>
            <a:br>
              <a:rPr lang="en-US" sz="2800"/>
            </a:br>
            <a:endParaRPr lang="en-US" sz="2800"/>
          </a:p>
        </p:txBody>
      </p:sp>
      <p:sp>
        <p:nvSpPr>
          <p:cNvPr id="12"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Gagnants et perdants</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Content Placeholder 4"/>
          <p:cNvSpPr/>
          <p:nvPr>
            <p:ph sz="half" idx="2"/>
          </p:nvPr>
        </p:nvSpPr>
        <p:spPr/>
        <p:txBody>
          <a:bodyPr/>
          <a:p>
            <a:endParaRPr lang="en-US"/>
          </a:p>
          <a:p>
            <a:endParaRPr lang="en-US"/>
          </a:p>
        </p:txBody>
      </p:sp>
      <p:pic>
        <p:nvPicPr>
          <p:cNvPr id="11" name="Content Placeholder 10" descr="index43"/>
          <p:cNvPicPr>
            <a:picLocks noChangeAspect="1"/>
          </p:cNvPicPr>
          <p:nvPr>
            <p:ph sz="half" idx="1"/>
          </p:nvPr>
        </p:nvPicPr>
        <p:blipFill>
          <a:blip r:embed="rId1"/>
          <a:stretch>
            <a:fillRect/>
          </a:stretch>
        </p:blipFill>
        <p:spPr>
          <a:xfrm>
            <a:off x="222885" y="2143125"/>
            <a:ext cx="4332605" cy="2972435"/>
          </a:xfrm>
          <a:prstGeom prst="rect">
            <a:avLst/>
          </a:prstGeom>
        </p:spPr>
      </p:pic>
      <p:pic>
        <p:nvPicPr>
          <p:cNvPr id="12" name="Picture 11" descr="index15"/>
          <p:cNvPicPr>
            <a:picLocks noChangeAspect="1"/>
          </p:cNvPicPr>
          <p:nvPr/>
        </p:nvPicPr>
        <p:blipFill>
          <a:blip r:embed="rId2"/>
          <a:stretch>
            <a:fillRect/>
          </a:stretch>
        </p:blipFill>
        <p:spPr>
          <a:xfrm>
            <a:off x="4455160" y="2143125"/>
            <a:ext cx="4338320" cy="2972435"/>
          </a:xfrm>
          <a:prstGeom prst="rect">
            <a:avLst/>
          </a:prstGeom>
        </p:spPr>
      </p:pic>
      <p:sp>
        <p:nvSpPr>
          <p:cNvPr id="13"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Evolution du revenu disponible</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sz="half" idx="1"/>
          </p:nvPr>
        </p:nvPicPr>
        <p:blipFill>
          <a:blip r:embed="rId1"/>
          <a:stretch>
            <a:fillRect/>
          </a:stretch>
        </p:blipFill>
        <p:spPr>
          <a:xfrm>
            <a:off x="457200" y="2580005"/>
            <a:ext cx="4038600" cy="2565400"/>
          </a:xfrm>
          <a:prstGeom prst="rect">
            <a:avLst/>
          </a:prstGeom>
        </p:spPr>
      </p:pic>
      <p:pic>
        <p:nvPicPr>
          <p:cNvPr id="6" name="Content Placeholder 5"/>
          <p:cNvPicPr>
            <a:picLocks noChangeAspect="1"/>
          </p:cNvPicPr>
          <p:nvPr>
            <p:ph sz="half" idx="2"/>
          </p:nvPr>
        </p:nvPicPr>
        <p:blipFill>
          <a:blip r:embed="rId2"/>
          <a:stretch>
            <a:fillRect/>
          </a:stretch>
        </p:blipFill>
        <p:spPr>
          <a:xfrm>
            <a:off x="4648200" y="2580005"/>
            <a:ext cx="4038600" cy="2565400"/>
          </a:xfrm>
          <a:prstGeom prst="rect">
            <a:avLst/>
          </a:prstGeom>
        </p:spPr>
      </p:pic>
      <p:pic>
        <p:nvPicPr>
          <p:cNvPr id="8" name="Picture 7"/>
          <p:cNvPicPr>
            <a:picLocks noChangeAspect="1"/>
          </p:cNvPicPr>
          <p:nvPr/>
        </p:nvPicPr>
        <p:blipFill>
          <a:blip r:embed="rId3"/>
          <a:stretch>
            <a:fillRect/>
          </a:stretch>
        </p:blipFill>
        <p:spPr>
          <a:xfrm>
            <a:off x="193675" y="637540"/>
            <a:ext cx="8756015" cy="5581650"/>
          </a:xfrm>
          <a:prstGeom prst="rect">
            <a:avLst/>
          </a:prstGeom>
        </p:spPr>
      </p:pic>
      <p:pic>
        <p:nvPicPr>
          <p:cNvPr id="10" name="Picture 9"/>
          <p:cNvPicPr>
            <a:picLocks noChangeAspect="1"/>
          </p:cNvPicPr>
          <p:nvPr/>
        </p:nvPicPr>
        <p:blipFill>
          <a:blip r:embed="rId4"/>
          <a:stretch>
            <a:fillRect/>
          </a:stretch>
        </p:blipFill>
        <p:spPr>
          <a:xfrm>
            <a:off x="600075" y="1253490"/>
            <a:ext cx="7942580" cy="4350385"/>
          </a:xfrm>
          <a:prstGeom prst="rect">
            <a:avLst/>
          </a:prstGeom>
        </p:spPr>
      </p:pic>
      <p:pic>
        <p:nvPicPr>
          <p:cNvPr id="11" name="Picture 10"/>
          <p:cNvPicPr>
            <a:picLocks noChangeAspect="1"/>
          </p:cNvPicPr>
          <p:nvPr/>
        </p:nvPicPr>
        <p:blipFill>
          <a:blip r:embed="rId5"/>
          <a:stretch>
            <a:fillRect/>
          </a:stretch>
        </p:blipFill>
        <p:spPr>
          <a:xfrm>
            <a:off x="847090" y="3911600"/>
            <a:ext cx="2917825" cy="1598930"/>
          </a:xfrm>
          <a:prstGeom prst="rect">
            <a:avLst/>
          </a:prstGeom>
        </p:spPr>
      </p:pic>
      <p:pic>
        <p:nvPicPr>
          <p:cNvPr id="12" name="Picture 11"/>
          <p:cNvPicPr>
            <a:picLocks noChangeAspect="1"/>
          </p:cNvPicPr>
          <p:nvPr/>
        </p:nvPicPr>
        <p:blipFill>
          <a:blip r:embed="rId6"/>
          <a:stretch>
            <a:fillRect/>
          </a:stretch>
        </p:blipFill>
        <p:spPr>
          <a:xfrm>
            <a:off x="3743325" y="5641975"/>
            <a:ext cx="1657350" cy="309880"/>
          </a:xfrm>
          <a:prstGeom prst="rect">
            <a:avLst/>
          </a:prstGeom>
        </p:spPr>
      </p:pic>
      <p:sp>
        <p:nvSpPr>
          <p:cNvPr id="1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Evolution du revenu disponible</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pic>
        <p:nvPicPr>
          <p:cNvPr id="16" name="Picture 15"/>
          <p:cNvPicPr>
            <a:picLocks noChangeAspect="1"/>
          </p:cNvPicPr>
          <p:nvPr/>
        </p:nvPicPr>
        <p:blipFill>
          <a:blip r:embed="rId7"/>
          <a:stretch>
            <a:fillRect/>
          </a:stretch>
        </p:blipFill>
        <p:spPr>
          <a:xfrm>
            <a:off x="226060" y="2441575"/>
            <a:ext cx="511810" cy="1974215"/>
          </a:xfrm>
          <a:prstGeom prst="rect">
            <a:avLst/>
          </a:prstGeom>
        </p:spPr>
      </p:pic>
      <p:sp>
        <p:nvSpPr>
          <p:cNvPr id="2" name="Text Box 1"/>
          <p:cNvSpPr txBox="1"/>
          <p:nvPr/>
        </p:nvSpPr>
        <p:spPr>
          <a:xfrm>
            <a:off x="621665" y="6113145"/>
            <a:ext cx="4580890" cy="306705"/>
          </a:xfrm>
          <a:prstGeom prst="rect">
            <a:avLst/>
          </a:prstGeom>
          <a:noFill/>
        </p:spPr>
        <p:txBody>
          <a:bodyPr wrap="none" rtlCol="0">
            <a:spAutoFit/>
          </a:bodyPr>
          <a:p>
            <a:pPr algn="l"/>
            <a:r>
              <a:rPr lang="fr-FR" altLang="en-US" sz="1400"/>
              <a:t>Micro-simulation réalisée avec le micro-simulateur Openfisca</a:t>
            </a:r>
            <a:endParaRPr lang="fr-FR" altLang="en-US"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L'incitation à réduire son temps de travail</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
        <p:nvSpPr>
          <p:cNvPr id="15" name="Text Box 14"/>
          <p:cNvSpPr txBox="1"/>
          <p:nvPr/>
        </p:nvSpPr>
        <p:spPr>
          <a:xfrm>
            <a:off x="598805" y="3723005"/>
            <a:ext cx="8058150" cy="1465580"/>
          </a:xfrm>
          <a:prstGeom prst="rect">
            <a:avLst/>
          </a:prstGeom>
          <a:noFill/>
        </p:spPr>
        <p:txBody>
          <a:bodyPr wrap="none" rtlCol="0">
            <a:spAutoFit/>
          </a:bodyPr>
          <a:p>
            <a:r>
              <a:rPr lang="fr-FR" altLang="en-US"/>
              <a:t>Réduction du salaire net : 				4236 - 2289 = 1947 Euros</a:t>
            </a:r>
            <a:endParaRPr lang="fr-FR" altLang="en-US"/>
          </a:p>
          <a:p>
            <a:endParaRPr lang="fr-FR" altLang="en-US"/>
          </a:p>
          <a:p>
            <a:r>
              <a:rPr lang="fr-FR" altLang="en-US"/>
              <a:t>Réduction du revenu disponible actuel : 		4197 - 2760 = </a:t>
            </a:r>
            <a:r>
              <a:rPr lang="fr-FR" altLang="en-US" b="1" i="1"/>
              <a:t>1437 Euros</a:t>
            </a:r>
            <a:endParaRPr lang="fr-FR" altLang="en-US" b="1" i="1"/>
          </a:p>
          <a:p>
            <a:endParaRPr lang="fr-FR" altLang="en-US" b="1"/>
          </a:p>
          <a:p>
            <a:r>
              <a:rPr lang="fr-FR" altLang="en-US"/>
              <a:t>Réduction du revenu disponible avec un revenu de base : 	4307 - 3591 =  </a:t>
            </a:r>
            <a:r>
              <a:rPr lang="fr-FR" altLang="en-US" b="1" i="1"/>
              <a:t>716 Euros  </a:t>
            </a:r>
            <a:endParaRPr lang="fr-FR" altLang="en-US" b="1" i="1"/>
          </a:p>
        </p:txBody>
      </p:sp>
      <p:pic>
        <p:nvPicPr>
          <p:cNvPr id="17" name="Content Placeholder 16"/>
          <p:cNvPicPr>
            <a:picLocks noChangeAspect="1"/>
          </p:cNvPicPr>
          <p:nvPr>
            <p:ph idx="1"/>
          </p:nvPr>
        </p:nvPicPr>
        <p:blipFill>
          <a:blip r:embed="rId1"/>
          <a:stretch>
            <a:fillRect/>
          </a:stretch>
        </p:blipFill>
        <p:spPr>
          <a:xfrm>
            <a:off x="457200" y="2189480"/>
            <a:ext cx="8229600" cy="1050925"/>
          </a:xfrm>
          <a:prstGeom prst="rect">
            <a:avLst/>
          </a:prstGeom>
        </p:spPr>
      </p:pic>
      <p:sp>
        <p:nvSpPr>
          <p:cNvPr id="2" name="Text Box 1"/>
          <p:cNvSpPr txBox="1"/>
          <p:nvPr/>
        </p:nvSpPr>
        <p:spPr>
          <a:xfrm>
            <a:off x="621665" y="6113145"/>
            <a:ext cx="4580890" cy="306705"/>
          </a:xfrm>
          <a:prstGeom prst="rect">
            <a:avLst/>
          </a:prstGeom>
          <a:noFill/>
        </p:spPr>
        <p:txBody>
          <a:bodyPr wrap="none" rtlCol="0">
            <a:spAutoFit/>
          </a:bodyPr>
          <a:p>
            <a:pPr algn="l"/>
            <a:r>
              <a:rPr lang="fr-FR" altLang="en-US" sz="1400"/>
              <a:t>Micro-simulation réalisée avec le micro-simulateur Openfisca</a:t>
            </a:r>
            <a:endParaRPr lang="fr-FR" altLang="en-US"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395970" cy="5213350"/>
          </a:xfrm>
        </p:spPr>
        <p:txBody>
          <a:bodyPr>
            <a:normAutofit/>
          </a:bodyPr>
          <a:p>
            <a:pPr marL="0" indent="0">
              <a:buNone/>
            </a:pPr>
            <a:r>
              <a:rPr lang="fr-FR" altLang="en-US" sz="2000" b="1" i="1"/>
              <a:t>1. Nord-américaines dans les années 1970</a:t>
            </a:r>
            <a:endParaRPr lang="fr-FR" altLang="en-US" sz="2000" b="1" i="1"/>
          </a:p>
          <a:p>
            <a:pPr marL="0" indent="0">
              <a:buNone/>
            </a:pPr>
            <a:r>
              <a:rPr lang="fr-FR" altLang="en-US" sz="2000" i="1"/>
              <a:t>     - Dans le New Jersey et en Pennsylvanie entre 1968 et 1972 :</a:t>
            </a:r>
            <a:endParaRPr lang="fr-FR" altLang="en-US" sz="2000" i="1"/>
          </a:p>
          <a:p>
            <a:pPr marL="0" indent="0">
              <a:buNone/>
            </a:pPr>
            <a:r>
              <a:rPr lang="fr-FR" altLang="en-US" sz="2000" i="1"/>
              <a:t>     - L'expérimentation canadienne à Winnipeg et à Dauphin</a:t>
            </a:r>
            <a:endParaRPr lang="fr-FR" altLang="en-US" sz="2000" i="1"/>
          </a:p>
          <a:p>
            <a:pPr marL="0" indent="0">
              <a:buNone/>
            </a:pPr>
            <a:r>
              <a:rPr lang="fr-FR" altLang="en-US" sz="2000" b="1" i="1"/>
              <a:t>2. En Inde et en namibie</a:t>
            </a:r>
            <a:endParaRPr lang="fr-FR" altLang="en-US" sz="2000" b="1" i="1"/>
          </a:p>
          <a:p>
            <a:pPr marL="0" indent="0">
              <a:buNone/>
            </a:pPr>
            <a:r>
              <a:rPr lang="fr-FR" altLang="en-US" sz="2000" b="1" i="1"/>
              <a:t>3 Des exemples liés à une source de richesse nationale</a:t>
            </a:r>
            <a:endParaRPr lang="fr-FR" altLang="en-US" sz="2000" b="1" i="1"/>
          </a:p>
          <a:p>
            <a:pPr marL="0" indent="0">
              <a:buNone/>
            </a:pPr>
            <a:r>
              <a:rPr lang="fr-FR" altLang="en-US" sz="2000" i="1"/>
              <a:t>    - En Alaska : la rente pétrolière</a:t>
            </a:r>
            <a:endParaRPr lang="fr-FR" altLang="en-US" sz="2000" i="1"/>
          </a:p>
          <a:p>
            <a:pPr marL="0" indent="0">
              <a:buNone/>
            </a:pPr>
            <a:r>
              <a:rPr lang="fr-FR" altLang="en-US" sz="2000" i="1"/>
              <a:t>    - A Macao : la rente des jeux de hasard</a:t>
            </a:r>
            <a:endParaRPr lang="fr-FR" altLang="en-US" sz="2000" i="1"/>
          </a:p>
          <a:p>
            <a:pPr marL="0" indent="0">
              <a:buNone/>
            </a:pPr>
            <a:r>
              <a:rPr lang="fr-FR" altLang="en-US" sz="2000" b="1" i="1"/>
              <a:t>4. Des expérimentations européennes à l'état de projet</a:t>
            </a:r>
            <a:endParaRPr lang="fr-FR" altLang="en-US" sz="2000" b="1" i="1"/>
          </a:p>
          <a:p>
            <a:pPr marL="0" indent="0">
              <a:buNone/>
            </a:pPr>
            <a:r>
              <a:rPr lang="fr-FR" altLang="en-US" sz="2000" i="1"/>
              <a:t>    - En Finlande</a:t>
            </a:r>
            <a:endParaRPr lang="fr-FR" altLang="en-US" sz="2000" i="1"/>
          </a:p>
          <a:p>
            <a:pPr marL="0" indent="0">
              <a:buNone/>
            </a:pPr>
            <a:r>
              <a:rPr lang="fr-FR" altLang="en-US" sz="2000" i="1"/>
              <a:t>    - Aux Pays-Bas</a:t>
            </a:r>
            <a:endParaRPr lang="fr-FR" altLang="en-US" sz="2000" i="1"/>
          </a:p>
          <a:p>
            <a:pPr marL="0" indent="0">
              <a:buNone/>
            </a:pPr>
            <a:r>
              <a:rPr lang="fr-FR" altLang="en-US" sz="2000" b="1" i="1"/>
              <a:t>5. Des projets en Ontario et dans la Silicon Valley</a:t>
            </a:r>
            <a:endParaRPr lang="fr-FR" altLang="en-US" sz="2000" b="1" i="1"/>
          </a:p>
          <a:p>
            <a:pPr marL="0" indent="0">
              <a:buNone/>
            </a:pPr>
            <a:r>
              <a:rPr lang="fr-FR" altLang="en-US" sz="2000" b="1" i="1"/>
              <a:t> </a:t>
            </a:r>
            <a:r>
              <a:rPr lang="fr-FR" altLang="en-US" sz="2000" i="1"/>
              <a:t> </a:t>
            </a:r>
            <a:r>
              <a:rPr lang="fr-FR" altLang="en-US" sz="2000"/>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Des expérimentations à travers le monde</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395970" cy="5213350"/>
          </a:xfrm>
        </p:spPr>
        <p:txBody>
          <a:bodyPr>
            <a:normAutofit/>
          </a:bodyPr>
          <a:p>
            <a:pPr marL="0" indent="0">
              <a:buClrTx/>
            </a:pPr>
            <a:r>
              <a:rPr lang="fr-FR" altLang="en-US" sz="2000"/>
              <a:t>  Un projet dans le département de la Gironde</a:t>
            </a:r>
            <a:endParaRPr lang="fr-FR" altLang="en-US" sz="2000"/>
          </a:p>
          <a:p>
            <a:pPr marL="0" indent="0">
              <a:buClrTx/>
            </a:pPr>
            <a:r>
              <a:rPr lang="fr-FR" altLang="en-US" sz="2000"/>
              <a:t>   Des projets en phase de gestation sur l'impulsion du MFRB : Rennes et Lille</a:t>
            </a:r>
            <a:endParaRPr lang="fr-FR" altLang="en-US" sz="2000"/>
          </a:p>
          <a:p>
            <a:pPr marL="0" indent="0">
              <a:buClrTx/>
            </a:pPr>
            <a:r>
              <a:rPr lang="fr-FR" altLang="en-US" sz="2000"/>
              <a:t>   Des discussions en Corse</a:t>
            </a:r>
            <a:endParaRPr lang="fr-FR" altLang="en-US" sz="2000"/>
          </a:p>
          <a:p>
            <a:pPr marL="0" indent="0">
              <a:buClrTx/>
            </a:pPr>
            <a:r>
              <a:rPr lang="fr-FR" altLang="en-US" sz="2000"/>
              <a:t>   Des discussions à la Réunion</a:t>
            </a:r>
            <a:endParaRPr lang="fr-FR" altLang="en-US" sz="2000"/>
          </a:p>
          <a:p>
            <a:pPr marL="0" indent="0">
              <a:buNone/>
            </a:pPr>
            <a:r>
              <a:rPr lang="fr-FR" altLang="en-US" sz="2000" b="1"/>
              <a:t>    </a:t>
            </a:r>
            <a:endParaRPr lang="fr-FR" altLang="en-US" sz="2000" b="1"/>
          </a:p>
          <a:p>
            <a:pPr marL="0" indent="0">
              <a:buNone/>
            </a:pPr>
            <a:r>
              <a:rPr lang="fr-FR" altLang="en-US" sz="2000" i="1"/>
              <a:t> </a:t>
            </a:r>
            <a:r>
              <a:rPr lang="fr-FR" altLang="en-US" sz="2000"/>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Des expérimentations en France</a:t>
            </a:r>
            <a:endParaRPr lang="fr-FR" sz="2400" b="1" dirty="0">
              <a:solidFill>
                <a:schemeClr val="tx1"/>
              </a:solidFill>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395970" cy="5213350"/>
          </a:xfrm>
        </p:spPr>
        <p:txBody>
          <a:bodyPr>
            <a:normAutofit lnSpcReduction="10000"/>
          </a:bodyPr>
          <a:p>
            <a:pPr marL="0" indent="0">
              <a:buNone/>
            </a:pPr>
            <a:r>
              <a:rPr lang="fr-FR" altLang="en-US" sz="2400" b="1" i="1"/>
              <a:t>Limites</a:t>
            </a:r>
            <a:r>
              <a:rPr lang="fr-FR" altLang="en-US" sz="2000" b="1" i="1"/>
              <a:t> : </a:t>
            </a:r>
            <a:r>
              <a:rPr lang="fr-FR" altLang="en-US" sz="2000"/>
              <a:t>résultats biaisés</a:t>
            </a:r>
            <a:endParaRPr lang="fr-FR" altLang="en-US" sz="2000" b="1" i="1"/>
          </a:p>
          <a:p>
            <a:pPr marL="0" indent="0">
              <a:buClrTx/>
            </a:pPr>
            <a:r>
              <a:rPr lang="fr-FR" altLang="en-US" sz="2000"/>
              <a:t>    Les expérimentations locales ne peuvent pas établir la soutenabilité économique du projet, notamemnt vis-à-vis de l'emploi :</a:t>
            </a:r>
            <a:endParaRPr lang="fr-FR" altLang="en-US" sz="2000"/>
          </a:p>
          <a:p>
            <a:pPr marL="457200" lvl="1" indent="0">
              <a:buClrTx/>
            </a:pPr>
            <a:r>
              <a:rPr lang="fr-FR" altLang="en-US" sz="2000"/>
              <a:t> échantillon de la population et territoire restreints</a:t>
            </a:r>
            <a:endParaRPr lang="fr-FR" altLang="en-US" sz="2000"/>
          </a:p>
          <a:p>
            <a:pPr marL="457200" lvl="1" indent="0">
              <a:buClrTx/>
            </a:pPr>
            <a:r>
              <a:rPr lang="fr-FR" altLang="en-US" sz="1750"/>
              <a:t>  </a:t>
            </a:r>
            <a:r>
              <a:rPr lang="fr-FR" altLang="en-US" sz="2000"/>
              <a:t>durée limitée à 2 ou 3 ans</a:t>
            </a:r>
            <a:endParaRPr lang="fr-FR" altLang="en-US" sz="2000"/>
          </a:p>
          <a:p>
            <a:pPr marL="0" indent="0">
              <a:buClrTx/>
            </a:pPr>
            <a:r>
              <a:rPr lang="fr-FR" altLang="en-US" sz="2000"/>
              <a:t>     Il n'est pas possible de simuler localement une réforme fiscale, donc </a:t>
            </a:r>
            <a:endParaRPr lang="fr-FR" altLang="en-US" sz="2000"/>
          </a:p>
          <a:p>
            <a:pPr marL="0" indent="0">
              <a:buClrTx/>
              <a:buNone/>
            </a:pPr>
            <a:r>
              <a:rPr lang="fr-FR" altLang="en-US" sz="2000"/>
              <a:t>       absence de perdants	</a:t>
            </a:r>
            <a:endParaRPr lang="fr-FR" altLang="en-US" sz="2000"/>
          </a:p>
          <a:p>
            <a:pPr marL="0" indent="0">
              <a:buClrTx/>
              <a:buNone/>
            </a:pPr>
            <a:endParaRPr lang="fr-FR" altLang="en-US" sz="2000"/>
          </a:p>
          <a:p>
            <a:pPr marL="0" indent="0">
              <a:buClrTx/>
              <a:buNone/>
            </a:pPr>
            <a:r>
              <a:rPr lang="fr-FR" altLang="en-US" sz="2400" b="1" i="1"/>
              <a:t>Intérêt</a:t>
            </a:r>
            <a:endParaRPr lang="fr-FR" altLang="en-US" sz="2000"/>
          </a:p>
          <a:p>
            <a:pPr marL="0" indent="0">
              <a:buClrTx/>
            </a:pPr>
            <a:r>
              <a:rPr lang="fr-FR" altLang="en-US" sz="2000"/>
              <a:t>    Permettent de prendre l'idée au sérieux      </a:t>
            </a:r>
            <a:endParaRPr lang="fr-FR" altLang="en-US" sz="2000"/>
          </a:p>
          <a:p>
            <a:pPr marL="0" indent="0">
              <a:buClrTx/>
            </a:pPr>
            <a:r>
              <a:rPr lang="fr-FR" altLang="en-US" sz="2000"/>
              <a:t>    Font connaître le concept</a:t>
            </a:r>
            <a:endParaRPr lang="fr-FR" altLang="en-US" sz="2000"/>
          </a:p>
          <a:p>
            <a:pPr marL="0" indent="0">
              <a:buClrTx/>
            </a:pPr>
            <a:r>
              <a:rPr lang="fr-FR" altLang="en-US" sz="2000"/>
              <a:t>    Occasion de très riches débats (cf. le département de Gironde)</a:t>
            </a:r>
            <a:endParaRPr lang="fr-FR" altLang="en-US" sz="2000"/>
          </a:p>
          <a:p>
            <a:pPr marL="0" indent="0">
              <a:buClrTx/>
            </a:pPr>
            <a:endParaRPr lang="fr-FR" altLang="en-US" sz="2000"/>
          </a:p>
          <a:p>
            <a:pPr marL="0" indent="0">
              <a:buNone/>
            </a:pPr>
            <a:r>
              <a:rPr lang="fr-FR" altLang="en-US" sz="2000"/>
              <a:t>	</a:t>
            </a:r>
            <a:endParaRPr lang="fr-FR" altLang="en-US" sz="2000"/>
          </a:p>
          <a:p>
            <a:pPr marL="0" indent="0">
              <a:buNone/>
            </a:pPr>
            <a:endParaRPr lang="fr-FR" altLang="en-US" sz="200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La pertinence des expérimentations</a:t>
            </a:r>
            <a:endParaRPr lang="fr-FR" sz="2400" b="1" dirty="0">
              <a:solidFill>
                <a:schemeClr val="tx1"/>
              </a:solidFill>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386080" indent="-386080">
              <a:buAutoNum type="arabicPeriod"/>
            </a:pPr>
            <a:r>
              <a:rPr lang="fr-FR" dirty="0"/>
              <a:t>Rendre le RSA automatique</a:t>
            </a:r>
            <a:endParaRPr lang="fr-FR" dirty="0"/>
          </a:p>
          <a:p>
            <a:pPr marL="386080" indent="-386080">
              <a:buAutoNum type="arabicPeriod"/>
            </a:pPr>
            <a:r>
              <a:rPr lang="fr-FR" dirty="0"/>
              <a:t>Remplacer les diverses allocations et avantages liés aux enfants par un revenu de base pour enfants</a:t>
            </a:r>
            <a:endParaRPr lang="fr-FR" dirty="0"/>
          </a:p>
          <a:p>
            <a:pPr marL="386080" indent="-386080">
              <a:buFont typeface="Arial" panose="020B0604020202020204" pitchFamily="34" charset="0"/>
              <a:buAutoNum type="arabicPeriod"/>
            </a:pPr>
            <a:r>
              <a:rPr lang="fr-FR" dirty="0"/>
              <a:t>Mettre en place la réforme préconisée par le dernier rapport </a:t>
            </a:r>
            <a:r>
              <a:rPr lang="fr-FR" dirty="0" err="1"/>
              <a:t>Sirugue</a:t>
            </a:r>
            <a:endParaRPr lang="fr-FR" dirty="0" err="1"/>
          </a:p>
          <a:p>
            <a:pPr marL="386080" indent="-386080">
              <a:buFont typeface="Arial" panose="020B0604020202020204" pitchFamily="34" charset="0"/>
              <a:buAutoNum type="arabicPeriod"/>
            </a:pPr>
            <a:r>
              <a:rPr lang="fr-FR" dirty="0" err="1"/>
              <a:t>Le projet du candidat Benoît Hamon</a:t>
            </a:r>
            <a:endParaRPr lang="fr-FR" dirty="0" err="1"/>
          </a:p>
          <a:p>
            <a:pPr marL="386080" indent="-386080">
              <a:buAutoNum type="arabicPeriod"/>
            </a:pPr>
            <a:endParaRPr lang="fr-FR" dirty="0"/>
          </a:p>
          <a:p>
            <a:endParaRPr lang="fr-FR" dirty="0"/>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Par ou commencer ?</a:t>
            </a:r>
            <a:endParaRPr lang="fr-FR" sz="2400" b="1" dirty="0">
              <a:solidFill>
                <a:schemeClr val="tx1"/>
              </a:solidFill>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384935"/>
            <a:ext cx="8230235" cy="4919980"/>
          </a:xfrm>
        </p:spPr>
        <p:txBody>
          <a:bodyPr>
            <a:noAutofit/>
          </a:bodyPr>
          <a:p>
            <a:r>
              <a:rPr lang="fr-FR" altLang="en-US" sz="1800" b="1">
                <a:sym typeface="+mn-ea"/>
              </a:rPr>
              <a:t>Enjeux </a:t>
            </a:r>
            <a:endParaRPr lang="fr-FR" altLang="en-US" sz="1800" b="1">
              <a:sym typeface="+mn-ea"/>
            </a:endParaRPr>
          </a:p>
          <a:p>
            <a:pPr lvl="1"/>
            <a:r>
              <a:rPr lang="fr-FR" altLang="en-US" sz="1800">
                <a:sym typeface="+mn-ea"/>
              </a:rPr>
              <a:t>Le revenu de base permet de lutter contre la précarité</a:t>
            </a:r>
            <a:endParaRPr lang="fr-FR" altLang="en-US" sz="1800">
              <a:sym typeface="+mn-ea"/>
            </a:endParaRPr>
          </a:p>
          <a:p>
            <a:pPr lvl="1"/>
            <a:r>
              <a:rPr lang="fr-FR" altLang="en-US" sz="1800">
                <a:sym typeface="+mn-ea"/>
              </a:rPr>
              <a:t>Il est un droit émancipateur qui sécurise la vie des travailleurs sans les désinciter à travailler</a:t>
            </a:r>
            <a:endParaRPr lang="fr-FR" altLang="en-US" sz="1800">
              <a:sym typeface="+mn-ea"/>
            </a:endParaRPr>
          </a:p>
          <a:p>
            <a:pPr lvl="1"/>
            <a:r>
              <a:rPr lang="fr-FR" altLang="en-US" sz="1800">
                <a:sym typeface="+mn-ea"/>
              </a:rPr>
              <a:t>Il permet d'accompagner les transformations de l'emploi</a:t>
            </a:r>
            <a:endParaRPr lang="fr-FR" altLang="en-US" sz="1800">
              <a:sym typeface="+mn-ea"/>
            </a:endParaRPr>
          </a:p>
          <a:p>
            <a:pPr lvl="1"/>
            <a:endParaRPr lang="fr-FR" altLang="en-US" sz="1800">
              <a:sym typeface="+mn-ea"/>
            </a:endParaRPr>
          </a:p>
          <a:p>
            <a:r>
              <a:rPr lang="fr-FR" altLang="en-US" sz="1800" b="1">
                <a:sym typeface="+mn-ea"/>
              </a:rPr>
              <a:t>Fondement d'un nouveau contrat social </a:t>
            </a:r>
            <a:r>
              <a:rPr lang="fr-FR" altLang="en-US" sz="1800">
                <a:sym typeface="+mn-ea"/>
              </a:rPr>
              <a:t>:</a:t>
            </a:r>
            <a:endParaRPr lang="fr-FR" altLang="en-US" sz="1800">
              <a:sym typeface="+mn-ea"/>
            </a:endParaRPr>
          </a:p>
          <a:p>
            <a:pPr lvl="1"/>
            <a:r>
              <a:rPr lang="fr-FR" altLang="en-US" sz="1800"/>
              <a:t>Construction d'un État social qui mise intelligemment sur l’épanouissement du capital humain plutôt que sur l’astreinte d’un emploi non choisi.</a:t>
            </a:r>
            <a:endParaRPr lang="fr-FR" altLang="en-US" sz="1800"/>
          </a:p>
          <a:p>
            <a:pPr lvl="1"/>
            <a:r>
              <a:rPr lang="fr-FR" altLang="en-US" sz="1800">
                <a:sym typeface="+mn-ea"/>
              </a:rPr>
              <a:t>Une opportunité inouie pour redéfinir notre contrat social : passer d'une société de défiance à une société de confiance.</a:t>
            </a:r>
            <a:endParaRPr lang="fr-FR" altLang="en-US" sz="1800">
              <a:sym typeface="+mn-ea"/>
            </a:endParaRPr>
          </a:p>
          <a:p>
            <a:pPr lvl="1"/>
            <a:endParaRPr lang="fr-FR" altLang="en-US" sz="1800">
              <a:sym typeface="+mn-ea"/>
            </a:endParaRPr>
          </a:p>
          <a:p>
            <a:r>
              <a:rPr lang="fr-FR" altLang="en-US" sz="1800" b="1"/>
              <a:t>Aboutissement logique et inéluctable du processus RMI / RSA</a:t>
            </a:r>
            <a:r>
              <a:rPr lang="fr-FR" altLang="en-US" sz="1800"/>
              <a:t> (Lionel Stoléru)</a:t>
            </a:r>
            <a:endParaRPr lang="fr-FR" altLang="en-US" sz="1800"/>
          </a:p>
          <a:p>
            <a:endParaRPr lang="fr-FR" altLang="en-US" sz="1800">
              <a:sym typeface="+mn-ea"/>
            </a:endParaRPr>
          </a:p>
          <a:p>
            <a:endParaRPr lang="fr-FR" altLang="en-US" sz="1800">
              <a:sym typeface="+mn-ea"/>
            </a:endParaRPr>
          </a:p>
          <a:p>
            <a:endParaRPr lang="fr-FR" altLang="en-US" sz="1800">
              <a:sym typeface="+mn-ea"/>
            </a:endParaRPr>
          </a:p>
          <a:p>
            <a:endParaRPr lang="fr-FR" altLang="en-US" sz="1800">
              <a:sym typeface="+mn-ea"/>
            </a:endParaRPr>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Synthèse</a:t>
            </a:r>
            <a:endParaRPr lang="fr-FR" sz="2400" b="1" dirty="0">
              <a:solidFill>
                <a:schemeClr val="tx1"/>
              </a:solidFill>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itle 4"/>
          <p:cNvSpPr>
            <a:spLocks noGrp="1"/>
          </p:cNvSpPr>
          <p:nvPr/>
        </p:nvSpPr>
        <p:spPr>
          <a:xfrm>
            <a:off x="1330960" y="2856865"/>
            <a:ext cx="6510020" cy="22040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altLang="en-US" sz="2100" i="1"/>
              <a:t>“ </a:t>
            </a:r>
            <a:r>
              <a:rPr lang="fr-FR" altLang="en-US" sz="2400" i="1"/>
              <a:t>Le revenu d'existence est bien de nature à modifier génétiquement la société. Il n'impose pas une forme préconstruite clé en mains, mais son instauration pousse l'ensemble de la société à se réorganiser spontanément. C'est pourquoi il faut en apprécier ses conséquences dans l'espace et dans le temps ”.</a:t>
            </a:r>
            <a:endParaRPr lang="fr-FR" altLang="en-US" sz="2400" i="1"/>
          </a:p>
        </p:txBody>
      </p:sp>
      <p:sp>
        <p:nvSpPr>
          <p:cNvPr id="8" name="Title 4"/>
          <p:cNvSpPr>
            <a:spLocks noGrp="1"/>
          </p:cNvSpPr>
          <p:nvPr/>
        </p:nvSpPr>
        <p:spPr>
          <a:xfrm>
            <a:off x="584200" y="1621473"/>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altLang="en-US" sz="3600"/>
              <a:t>Yoland Bresson</a:t>
            </a:r>
            <a:endParaRPr lang="fr-FR" altLang="en-US" sz="3600"/>
          </a:p>
        </p:txBody>
      </p:sp>
      <p:sp>
        <p:nvSpPr>
          <p:cNvPr id="9" name="Titre 1"/>
          <p:cNvSpPr>
            <a:spLocks noGrp="1"/>
          </p:cNvSpPr>
          <p:nvPr/>
        </p:nvSpPr>
        <p:spPr>
          <a:xfrm>
            <a:off x="457200" y="50450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Vers une métamorphose de la société</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452120"/>
            <a:ext cx="8229600" cy="5799455"/>
          </a:xfrm>
        </p:spPr>
        <p:txBody>
          <a:bodyPr>
            <a:normAutofit lnSpcReduction="20000"/>
          </a:bodyPr>
          <a:p>
            <a:pPr marL="0" indent="0" algn="ctr">
              <a:buNone/>
            </a:pPr>
            <a:endParaRPr lang="fr-FR" altLang="en-US" sz="3600">
              <a:solidFill>
                <a:schemeClr val="tx1"/>
              </a:solidFill>
              <a:effectLst>
                <a:outerShdw blurRad="38100" dist="19050" dir="2700000" algn="tl" rotWithShape="0">
                  <a:schemeClr val="dk1">
                    <a:alpha val="40000"/>
                  </a:schemeClr>
                </a:outerShdw>
              </a:effectLst>
            </a:endParaRPr>
          </a:p>
          <a:p>
            <a:pPr marL="0" indent="0">
              <a:buNone/>
            </a:pPr>
            <a:endParaRPr lang="fr-FR" altLang="en-US" sz="2800" b="1" i="1"/>
          </a:p>
          <a:p>
            <a:pPr marL="0" indent="0">
              <a:buNone/>
            </a:pPr>
            <a:r>
              <a:rPr lang="fr-FR" altLang="en-US" sz="2800" b="1" i="1"/>
              <a:t>Des humanistes au RMI : lutter contre la pauvreté</a:t>
            </a:r>
            <a:endParaRPr lang="fr-FR" altLang="en-US" sz="2800" b="1" i="1"/>
          </a:p>
          <a:p>
            <a:pPr marL="0" indent="0">
              <a:buNone/>
            </a:pPr>
            <a:endParaRPr lang="fr-FR" altLang="en-US" sz="2800" b="1" i="1"/>
          </a:p>
          <a:p>
            <a:pPr marL="0" indent="0">
              <a:buNone/>
            </a:pPr>
            <a:r>
              <a:rPr lang="fr-FR" altLang="en-US" sz="2400" b="1"/>
              <a:t>- </a:t>
            </a:r>
            <a:r>
              <a:rPr lang="fr-FR" altLang="en-US" sz="2400"/>
              <a:t>Thomas More - </a:t>
            </a:r>
            <a:r>
              <a:rPr lang="fr-FR" altLang="en-US" sz="2400" i="1"/>
              <a:t>Utopia 1516</a:t>
            </a:r>
            <a:endParaRPr lang="fr-FR" altLang="en-US" sz="2400" i="1"/>
          </a:p>
          <a:p>
            <a:pPr marL="0" indent="0">
              <a:buNone/>
            </a:pPr>
            <a:r>
              <a:rPr lang="fr-FR" altLang="en-US" sz="2400"/>
              <a:t>- Jean-Louis Vives - </a:t>
            </a:r>
            <a:r>
              <a:rPr lang="fr-FR" altLang="en-US" sz="2400" i="1"/>
              <a:t>De Subventione Pauperum 1526</a:t>
            </a:r>
            <a:endParaRPr lang="fr-FR" altLang="en-US" sz="2400" i="1"/>
          </a:p>
          <a:p>
            <a:pPr marL="0" indent="0">
              <a:buNone/>
            </a:pPr>
            <a:r>
              <a:rPr lang="fr-FR" altLang="en-US" sz="2400"/>
              <a:t>- 1ère loi sur les pauvres (Poor Law) </a:t>
            </a:r>
            <a:r>
              <a:rPr lang="fr-FR" altLang="en-US" sz="2400" i="1"/>
              <a:t>- 1601</a:t>
            </a:r>
            <a:endParaRPr lang="fr-FR" altLang="en-US" sz="2400" i="1"/>
          </a:p>
          <a:p>
            <a:pPr marL="0" indent="0">
              <a:buNone/>
            </a:pPr>
            <a:r>
              <a:rPr lang="fr-FR" altLang="en-US" sz="2400"/>
              <a:t>- Système de Speenhamland - </a:t>
            </a:r>
            <a:r>
              <a:rPr lang="fr-FR" altLang="en-US" sz="2400" i="1"/>
              <a:t>1795 - 1834</a:t>
            </a:r>
            <a:endParaRPr lang="fr-FR" altLang="en-US" sz="2400" i="1"/>
          </a:p>
          <a:p>
            <a:pPr marL="0" indent="0">
              <a:buNone/>
            </a:pPr>
            <a:r>
              <a:rPr lang="fr-FR" altLang="en-US" sz="2400" i="1">
                <a:sym typeface="+mn-ea"/>
              </a:rPr>
              <a:t>- </a:t>
            </a:r>
            <a:r>
              <a:rPr lang="fr-FR" altLang="en-US" sz="2400">
                <a:sym typeface="+mn-ea"/>
              </a:rPr>
              <a:t>Condorcet</a:t>
            </a:r>
            <a:r>
              <a:rPr lang="fr-FR" altLang="en-US" sz="2400" i="1">
                <a:sym typeface="+mn-ea"/>
              </a:rPr>
              <a:t> - Esquisse de l'histoire des progrès de l'esprit humain</a:t>
            </a:r>
            <a:endParaRPr lang="fr-FR" altLang="en-US" sz="2400" i="1"/>
          </a:p>
          <a:p>
            <a:pPr marL="0" indent="0">
              <a:buNone/>
            </a:pPr>
            <a:r>
              <a:rPr lang="fr-FR" altLang="en-US" sz="2400" i="1">
                <a:sym typeface="+mn-ea"/>
              </a:rPr>
              <a:t>	         - Formule le principe de l'assurance sociale</a:t>
            </a:r>
            <a:endParaRPr lang="fr-FR" altLang="en-US" sz="2400" i="1"/>
          </a:p>
          <a:p>
            <a:pPr marL="0" indent="0">
              <a:buNone/>
            </a:pPr>
            <a:r>
              <a:rPr lang="fr-FR" altLang="en-US" sz="2400"/>
              <a:t>- ...</a:t>
            </a:r>
            <a:endParaRPr lang="fr-FR" altLang="en-US" sz="2400"/>
          </a:p>
          <a:p>
            <a:pPr marL="0" indent="0">
              <a:buNone/>
            </a:pPr>
            <a:r>
              <a:rPr lang="fr-FR" altLang="en-US" sz="2400"/>
              <a:t>- Marthin Luther King - </a:t>
            </a:r>
            <a:r>
              <a:rPr lang="fr-FR" altLang="en-US" sz="2400" i="1"/>
              <a:t>Discours à Stanford  1967</a:t>
            </a:r>
            <a:endParaRPr lang="fr-FR" altLang="en-US" sz="2400" i="1"/>
          </a:p>
          <a:p>
            <a:pPr marL="0" indent="0">
              <a:buNone/>
            </a:pPr>
            <a:r>
              <a:rPr lang="fr-FR" altLang="en-US" sz="2400"/>
              <a:t>- Lionel Stoléru - </a:t>
            </a:r>
            <a:r>
              <a:rPr lang="fr-FR" altLang="en-US" sz="2400" i="1"/>
              <a:t>Vaincre la pauvreté dans les pays riches 1974</a:t>
            </a:r>
            <a:endParaRPr lang="fr-FR" altLang="en-US" sz="2400" i="1"/>
          </a:p>
          <a:p>
            <a:pPr marL="0" indent="0">
              <a:buNone/>
            </a:pPr>
            <a:r>
              <a:rPr lang="fr-FR" altLang="en-US" sz="2400" i="1"/>
              <a:t>		   - RMI 1988</a:t>
            </a:r>
            <a:endParaRPr lang="fr-FR" altLang="en-US" sz="2400" i="1"/>
          </a:p>
          <a:p>
            <a:pPr marL="0" indent="0">
              <a:buNone/>
            </a:pPr>
            <a:endParaRPr lang="fr-FR" altLang="en-US" sz="2400" i="1"/>
          </a:p>
        </p:txBody>
      </p:sp>
      <p:sp>
        <p:nvSpPr>
          <p:cNvPr id="5" name="Titre 1"/>
          <p:cNvSpPr>
            <a:spLocks noGrp="1"/>
          </p:cNvSpPr>
          <p:nvPr/>
        </p:nvSpPr>
        <p:spPr>
          <a:xfrm>
            <a:off x="457200" y="21748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Une idée qui réapparaît périodiquement (1)</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5305"/>
            <a:ext cx="8229600" cy="461665"/>
          </a:xfr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p>
            <a:r>
              <a:rPr lang="fr-FR" sz="2400" b="1" dirty="0">
                <a:solidFill>
                  <a:schemeClr val="tx1"/>
                </a:solidFill>
              </a:rPr>
              <a:t>POUR ALLER PLUS LOIN</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
        <p:nvSpPr>
          <p:cNvPr id="3" name="Espace réservé du contenu 2"/>
          <p:cNvSpPr>
            <a:spLocks noGrp="1"/>
          </p:cNvSpPr>
          <p:nvPr>
            <p:ph idx="1"/>
          </p:nvPr>
        </p:nvSpPr>
        <p:spPr>
          <a:xfrm>
            <a:off x="457200" y="1412776"/>
            <a:ext cx="8435280" cy="4713387"/>
          </a:xfrm>
        </p:spPr>
        <p:txBody>
          <a:bodyPr>
            <a:normAutofit/>
          </a:bodyPr>
          <a:lstStyle/>
          <a:p>
            <a:r>
              <a:rPr lang="fr-FR" sz="2400" dirty="0">
                <a:hlinkClick r:id="rId1"/>
              </a:rPr>
              <a:t>http://revenudebase.info/</a:t>
            </a:r>
            <a:endParaRPr lang="fr-FR" sz="2400" dirty="0"/>
          </a:p>
          <a:p>
            <a:pPr lvl="1"/>
            <a:r>
              <a:rPr lang="fr-FR" sz="2400" dirty="0"/>
              <a:t>Mouvement Français pour le Revenu de Base (MFRB)</a:t>
            </a:r>
            <a:endParaRPr lang="fr-FR" sz="2400" dirty="0"/>
          </a:p>
          <a:p>
            <a:r>
              <a:rPr lang="fr-FR" sz="2400" dirty="0">
                <a:hlinkClick r:id="rId2"/>
              </a:rPr>
              <a:t>http://www.revenudexistence.org/pg/home.php</a:t>
            </a:r>
            <a:endParaRPr lang="fr-FR" sz="2400" dirty="0"/>
          </a:p>
          <a:p>
            <a:pPr lvl="1"/>
            <a:r>
              <a:rPr lang="fr-FR" sz="2400" dirty="0"/>
              <a:t>Association pour l’Instauration d’un Revenu d’Existence (AIRE)</a:t>
            </a:r>
            <a:endParaRPr lang="fr-FR" sz="2400" dirty="0"/>
          </a:p>
          <a:p>
            <a:r>
              <a:rPr lang="fr-FR" sz="2400" dirty="0">
                <a:sym typeface="+mn-ea"/>
                <a:hlinkClick r:id="rId3"/>
              </a:rPr>
              <a:t>http://basicincome.org/</a:t>
            </a:r>
            <a:endParaRPr lang="fr-FR" sz="2400" dirty="0"/>
          </a:p>
          <a:p>
            <a:pPr lvl="1"/>
            <a:r>
              <a:rPr lang="fr-FR" sz="2400" dirty="0">
                <a:sym typeface="+mn-ea"/>
              </a:rPr>
              <a:t>Le </a:t>
            </a:r>
            <a:r>
              <a:rPr lang="fr-FR" sz="2400" b="1" i="1" dirty="0">
                <a:sym typeface="+mn-ea"/>
              </a:rPr>
              <a:t>Basic Income Earth Network</a:t>
            </a:r>
            <a:r>
              <a:rPr lang="fr-FR" sz="2400" dirty="0">
                <a:sym typeface="+mn-ea"/>
              </a:rPr>
              <a:t> (BIEN), en français </a:t>
            </a:r>
            <a:r>
              <a:rPr lang="fr-FR" sz="2400" b="1" dirty="0">
                <a:sym typeface="+mn-ea"/>
              </a:rPr>
              <a:t>Réseau Mondial pour le Revenu de Base</a:t>
            </a:r>
            <a:r>
              <a:rPr lang="fr-FR" sz="2400" dirty="0">
                <a:sym typeface="+mn-ea"/>
              </a:rPr>
              <a:t>, est un réseau d'universitaires et d'activistes qui promeut la proposition du revenu de base inconditionnel</a:t>
            </a:r>
            <a:endParaRPr lang="fr-FR" sz="2400" dirty="0">
              <a:hlinkClick r:id="rId1"/>
            </a:endParaRPr>
          </a:p>
          <a:p>
            <a:endParaRPr lang="fr-FR" sz="2400" dirty="0"/>
          </a:p>
          <a:p>
            <a:endParaRPr lang="fr-FR" sz="2400" dirty="0"/>
          </a:p>
          <a:p>
            <a:endParaRPr lang="fr-FR" dirty="0"/>
          </a:p>
          <a:p>
            <a:pPr lvl="1"/>
            <a:endParaRPr lang="fr-FR" dirty="0"/>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5950"/>
            <a:ext cx="8229600" cy="460375"/>
          </a:xfr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p>
            <a:r>
              <a:rPr lang="fr-FR" sz="2400" b="1" dirty="0">
                <a:solidFill>
                  <a:schemeClr val="tx1"/>
                </a:solidFill>
                <a:latin typeface="+mn-lt"/>
                <a:ea typeface="+mn-ea"/>
                <a:cs typeface="+mn-cs"/>
              </a:rPr>
              <a:t>Quelques références bibliographiques</a:t>
            </a:r>
            <a:endParaRPr lang="fr-FR" sz="2400" b="1" dirty="0">
              <a:solidFill>
                <a:schemeClr val="tx1"/>
              </a:solidFill>
              <a:latin typeface="+mn-lt"/>
              <a:ea typeface="+mn-ea"/>
              <a:cs typeface="+mn-cs"/>
            </a:endParaRPr>
          </a:p>
        </p:txBody>
      </p:sp>
      <p:sp>
        <p:nvSpPr>
          <p:cNvPr id="3" name="Espace réservé du contenu 2"/>
          <p:cNvSpPr>
            <a:spLocks noGrp="1"/>
          </p:cNvSpPr>
          <p:nvPr>
            <p:ph idx="1"/>
          </p:nvPr>
        </p:nvSpPr>
        <p:spPr>
          <a:xfrm>
            <a:off x="457200" y="1412776"/>
            <a:ext cx="8435280" cy="4713387"/>
          </a:xfrm>
        </p:spPr>
        <p:txBody>
          <a:bodyPr>
            <a:normAutofit lnSpcReduction="20000"/>
          </a:bodyPr>
          <a:lstStyle/>
          <a:p>
            <a:r>
              <a:rPr lang="fr-FR" sz="1800" dirty="0">
                <a:hlinkClick r:id="rId1"/>
              </a:rPr>
              <a:t>http://ot-ds.sipr.ucl.ac.be/cps/ucl/doc/etes/documents/2_7071_4526_2.pdf :</a:t>
            </a:r>
            <a:r>
              <a:rPr lang="fr-FR" sz="2000" dirty="0"/>
              <a:t> 2005, Yannick Vanderborght et Philippe Van Parijs - </a:t>
            </a:r>
            <a:r>
              <a:rPr lang="fr-FR" sz="2000" i="1" dirty="0"/>
              <a:t>L'allocation universelle</a:t>
            </a:r>
            <a:endParaRPr lang="fr-FR" sz="2000" i="1" dirty="0"/>
          </a:p>
          <a:p>
            <a:r>
              <a:rPr lang="fr-FR" sz="2000" dirty="0">
                <a:sym typeface="+mn-ea"/>
              </a:rPr>
              <a:t>Le Mouvement Français pour un revenu de base (MFRB), 2017, </a:t>
            </a:r>
            <a:r>
              <a:rPr lang="fr-FR" sz="2000" i="1" dirty="0">
                <a:sym typeface="+mn-ea"/>
              </a:rPr>
              <a:t>Pour un revenu de base universel – Vers une société du choix -  Éditions du Détour </a:t>
            </a:r>
            <a:endParaRPr lang="fr-FR" sz="2000" i="1" dirty="0">
              <a:sym typeface="+mn-ea"/>
            </a:endParaRPr>
          </a:p>
          <a:p>
            <a:r>
              <a:rPr lang="fr-FR" sz="2000" dirty="0">
                <a:sym typeface="+mn-ea"/>
              </a:rPr>
              <a:t>Baptiste Mylondo,2010, </a:t>
            </a:r>
            <a:r>
              <a:rPr lang="fr-FR" sz="2000" i="1" dirty="0">
                <a:sym typeface="+mn-ea"/>
              </a:rPr>
              <a:t>Un revenu pour tous : Précis d'utopie réaliste - Editions Utopia</a:t>
            </a:r>
            <a:endParaRPr lang="fr-FR" sz="2000" i="1" dirty="0">
              <a:sym typeface="+mn-ea"/>
            </a:endParaRPr>
          </a:p>
          <a:p>
            <a:r>
              <a:rPr lang="fr-FR" sz="2000" dirty="0">
                <a:sym typeface="+mn-ea"/>
              </a:rPr>
              <a:t>Olivier Le Naire et Clémentine Lebon, 2016, </a:t>
            </a:r>
            <a:r>
              <a:rPr lang="fr-FR" sz="2000" i="1" dirty="0">
                <a:sym typeface="+mn-ea"/>
              </a:rPr>
              <a:t>Le revenu de base,une idée qui pourrait changer nos vies -  Editions Actes Sud</a:t>
            </a:r>
            <a:endParaRPr lang="fr-FR" sz="2000" i="1" dirty="0">
              <a:sym typeface="+mn-ea"/>
            </a:endParaRPr>
          </a:p>
          <a:p>
            <a:r>
              <a:rPr lang="fr-FR" sz="2000" dirty="0">
                <a:sym typeface="+mn-ea"/>
              </a:rPr>
              <a:t>Julien Dourgnon, 2016, </a:t>
            </a:r>
            <a:r>
              <a:rPr lang="fr-FR" sz="2000" i="1" dirty="0">
                <a:sym typeface="+mn-ea"/>
              </a:rPr>
              <a:t> Revenu universel - Pourquoi ? Comment? - Editions Les Petits Matins</a:t>
            </a:r>
            <a:endParaRPr lang="fr-FR" sz="2000" i="1" dirty="0">
              <a:sym typeface="+mn-ea"/>
            </a:endParaRPr>
          </a:p>
          <a:p>
            <a:r>
              <a:rPr lang="fr-FR" sz="2000" dirty="0">
                <a:sym typeface="+mn-ea"/>
                <a:hlinkClick r:id="rId2"/>
              </a:rPr>
              <a:t>https://www.generationlibre.eu/wp-content/uploads/2014/05/un-LIBER-pour-tous.pdf :</a:t>
            </a:r>
            <a:r>
              <a:rPr lang="fr-FR" sz="2000" dirty="0">
                <a:sym typeface="+mn-ea"/>
              </a:rPr>
              <a:t>  Gaspard Koenig et Marc de Basquiat, 2014, </a:t>
            </a:r>
            <a:r>
              <a:rPr lang="fr-FR" sz="2000" i="1" dirty="0">
                <a:sym typeface="+mn-ea"/>
              </a:rPr>
              <a:t>Liber, un revenu de Liberté pour tous</a:t>
            </a:r>
            <a:endParaRPr lang="fr-FR" sz="2000" dirty="0">
              <a:sym typeface="+mn-ea"/>
              <a:hlinkClick r:id="rId2"/>
            </a:endParaRPr>
          </a:p>
          <a:p>
            <a:r>
              <a:rPr lang="fr-FR" sz="2000" dirty="0"/>
              <a:t>Jean- Marc Ferry, 1995, </a:t>
            </a:r>
            <a:r>
              <a:rPr lang="fr-FR" sz="2000" i="1" dirty="0"/>
              <a:t>L’allocation universelle, pour un revenu de citoyenneté . Éditions du Cerf</a:t>
            </a:r>
            <a:endParaRPr lang="fr-FR" sz="2000" i="1" dirty="0"/>
          </a:p>
          <a:p>
            <a:pPr lvl="1"/>
            <a:endParaRPr lang="fr-FR" sz="2000" i="1" dirty="0">
              <a:sym typeface="+mn-ea"/>
            </a:endParaRPr>
          </a:p>
          <a:p>
            <a:pPr lvl="1"/>
            <a:endParaRPr lang="fr-FR" sz="1800" i="1" dirty="0">
              <a:sym typeface="+mn-ea"/>
            </a:endParaRPr>
          </a:p>
          <a:p>
            <a:endParaRPr lang="fr-FR" sz="2000" dirty="0"/>
          </a:p>
          <a:p>
            <a:pPr marL="457200" lvl="1" indent="0">
              <a:buNone/>
            </a:pPr>
            <a:endParaRPr lang="fr-FR" sz="2000" dirty="0">
              <a:hlinkClick r:id="rId1"/>
            </a:endParaRPr>
          </a:p>
          <a:p>
            <a:endParaRPr lang="fr-FR" sz="2000" dirty="0"/>
          </a:p>
          <a:p>
            <a:endParaRPr lang="fr-FR" sz="2000" dirty="0"/>
          </a:p>
          <a:p>
            <a:endParaRPr lang="fr-FR" dirty="0"/>
          </a:p>
          <a:p>
            <a:pPr lvl="1"/>
            <a:endParaRPr lang="fr-FR" dirty="0"/>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15950"/>
            <a:ext cx="8229600" cy="460375"/>
          </a:xfr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p>
            <a:r>
              <a:rPr lang="fr-FR" sz="2400" b="1" dirty="0">
                <a:solidFill>
                  <a:schemeClr val="tx1"/>
                </a:solidFill>
                <a:latin typeface="+mn-lt"/>
                <a:ea typeface="+mn-ea"/>
                <a:cs typeface="+mn-cs"/>
              </a:rPr>
              <a:t>Films  et Vidéos</a:t>
            </a:r>
            <a:endParaRPr lang="fr-FR" sz="2400" b="1" dirty="0">
              <a:solidFill>
                <a:schemeClr val="tx1"/>
              </a:solidFill>
              <a:latin typeface="+mn-lt"/>
              <a:ea typeface="+mn-ea"/>
              <a:cs typeface="+mn-cs"/>
            </a:endParaRPr>
          </a:p>
        </p:txBody>
      </p:sp>
      <p:sp>
        <p:nvSpPr>
          <p:cNvPr id="3" name="Espace réservé du contenu 2"/>
          <p:cNvSpPr>
            <a:spLocks noGrp="1"/>
          </p:cNvSpPr>
          <p:nvPr>
            <p:ph idx="1"/>
          </p:nvPr>
        </p:nvSpPr>
        <p:spPr>
          <a:xfrm>
            <a:off x="457200" y="1600200"/>
            <a:ext cx="8229600" cy="4525963"/>
          </a:xfrm>
        </p:spPr>
        <p:txBody>
          <a:bodyPr>
            <a:normAutofit lnSpcReduction="20000"/>
          </a:bodyPr>
          <a:lstStyle/>
          <a:p>
            <a:r>
              <a:rPr lang="fr-FR" sz="1800" dirty="0"/>
              <a:t>Le revenu de base face aux défauts du RSA</a:t>
            </a:r>
            <a:endParaRPr lang="fr-FR" sz="1800" dirty="0"/>
          </a:p>
          <a:p>
            <a:pPr lvl="1"/>
            <a:r>
              <a:rPr lang="fr-FR" sz="1800" dirty="0">
                <a:hlinkClick r:id="rId1"/>
              </a:rPr>
              <a:t>https://youtu.be/z9N0v4UGFHo?list=PLkzjbW_sNXE_fywK-iKQ0HJF_DcMRQTNG</a:t>
            </a:r>
            <a:endParaRPr lang="fr-FR" sz="1800" dirty="0"/>
          </a:p>
          <a:p>
            <a:r>
              <a:rPr lang="fr-FR" sz="1800" dirty="0"/>
              <a:t>Financer le revenu de base par l'impôt</a:t>
            </a:r>
            <a:endParaRPr lang="fr-FR" sz="1800" dirty="0"/>
          </a:p>
          <a:p>
            <a:pPr lvl="1"/>
            <a:r>
              <a:rPr lang="fr-FR" sz="1800" dirty="0">
                <a:hlinkClick r:id="rId2"/>
              </a:rPr>
              <a:t>https://www.youtube.com/watch?v=3ze81eCuko0&amp;index=2&amp;list=PLkzjbW_sNXE_fywK-iKQ0HJF_DcMRQTNG</a:t>
            </a:r>
            <a:endParaRPr lang="fr-FR" sz="1800" dirty="0"/>
          </a:p>
          <a:p>
            <a:r>
              <a:rPr lang="fr-FR" sz="1800" dirty="0"/>
              <a:t>Pourquoi individualiser l'impôt et les prestations sociales ?</a:t>
            </a:r>
            <a:endParaRPr lang="fr-FR" sz="1800" dirty="0"/>
          </a:p>
          <a:p>
            <a:pPr lvl="1"/>
            <a:r>
              <a:rPr lang="fr-FR" sz="1800" dirty="0">
                <a:hlinkClick r:id="rId3"/>
              </a:rPr>
              <a:t>https://www.youtube.com/watch?v=Uq9aPEVjV5k&amp;index=3&amp;list=PLkzjbW_sNXE_fywK-iKQ0HJF_DcMRQTNG</a:t>
            </a:r>
            <a:endParaRPr lang="fr-FR" sz="1800" dirty="0"/>
          </a:p>
          <a:p>
            <a:r>
              <a:rPr lang="fr-FR" sz="1800" dirty="0"/>
              <a:t>Forfaitiser les aides aux familles : c'est plus juste!</a:t>
            </a:r>
            <a:endParaRPr lang="fr-FR" sz="1800" dirty="0"/>
          </a:p>
          <a:p>
            <a:pPr lvl="1"/>
            <a:r>
              <a:rPr lang="fr-FR" sz="1800" dirty="0">
                <a:hlinkClick r:id="rId4"/>
              </a:rPr>
              <a:t>https://www.youtube.com/watch?v=ggzcSrAA4xM&amp;index=4&amp;list=PLkzjbW_sNXE_fywK-iKQ0HJF_DcMRQTNG</a:t>
            </a:r>
            <a:endParaRPr lang="fr-FR" sz="1800" dirty="0"/>
          </a:p>
          <a:p>
            <a:r>
              <a:rPr lang="fr-FR" sz="1800" dirty="0"/>
              <a:t>Le revenu universel : est ce une bonne idée ? </a:t>
            </a:r>
            <a:endParaRPr lang="fr-FR" sz="1800" dirty="0"/>
          </a:p>
          <a:p>
            <a:pPr lvl="1"/>
            <a:r>
              <a:rPr lang="fr-FR" sz="1800" dirty="0">
                <a:sym typeface="+mn-ea"/>
                <a:hlinkClick r:id="rId5"/>
              </a:rPr>
              <a:t>https://www.youtube.com/watch?v=pzRS0NiK0GM&amp;list=PLAD98CB76DA2DF97F</a:t>
            </a:r>
            <a:endParaRPr lang="fr-FR" sz="1800" dirty="0"/>
          </a:p>
          <a:p>
            <a:r>
              <a:rPr lang="fr-FR" sz="1800" dirty="0"/>
              <a:t>Le revenu de base - Une impulsion culturelle</a:t>
            </a:r>
            <a:endParaRPr lang="fr-FR" sz="1800" dirty="0"/>
          </a:p>
          <a:p>
            <a:pPr lvl="1"/>
            <a:r>
              <a:rPr lang="fr-FR" sz="1800" dirty="0">
                <a:solidFill>
                  <a:schemeClr val="tx1"/>
                </a:solidFill>
              </a:rPr>
              <a:t>https://www.youtube.com/watch?v=-cwdVDcm-Z0</a:t>
            </a:r>
            <a:endParaRPr lang="fr-FR" sz="1800" dirty="0">
              <a:solidFill>
                <a:schemeClr val="tx1"/>
              </a:solidFill>
            </a:endParaRPr>
          </a:p>
          <a:p>
            <a:pPr marL="457200" lvl="1" indent="0">
              <a:buNone/>
            </a:pPr>
            <a:endParaRPr lang="fr-FR" sz="1800" dirty="0">
              <a:hlinkClick r:id="rId5"/>
            </a:endParaRPr>
          </a:p>
          <a:p>
            <a:pPr marL="457200" lvl="1" indent="0">
              <a:buNone/>
            </a:pPr>
            <a:endParaRPr lang="fr-FR" sz="1400" dirty="0">
              <a:hlinkClick r:id="rId5"/>
            </a:endParaRPr>
          </a:p>
          <a:p>
            <a:pPr marL="457200" lvl="1" indent="0">
              <a:buNone/>
            </a:pPr>
            <a:endParaRPr lang="fr-FR" sz="1400" dirty="0">
              <a:hlinkClick r:id="rId5"/>
            </a:endParaRPr>
          </a:p>
          <a:p>
            <a:pPr marL="457200" lvl="1" indent="0">
              <a:buNone/>
            </a:pPr>
            <a:endParaRPr lang="fr-FR" sz="1400" dirty="0"/>
          </a:p>
          <a:p>
            <a:pPr marL="457200" lvl="1" indent="0">
              <a:buNone/>
            </a:pPr>
            <a:endParaRPr lang="fr-FR" sz="1400" dirty="0"/>
          </a:p>
          <a:p>
            <a:endParaRPr lang="fr-FR"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230235" cy="4867910"/>
          </a:xfrm>
        </p:spPr>
        <p:txBody>
          <a:bodyPr/>
          <a:p>
            <a:pPr marL="0" indent="0">
              <a:buNone/>
            </a:pPr>
            <a:r>
              <a:rPr lang="fr-FR" altLang="en-US" sz="2800" b="1" i="1"/>
              <a:t>Une notion de justice </a:t>
            </a:r>
            <a:endParaRPr lang="fr-FR" altLang="en-US" sz="2800" b="1" i="1"/>
          </a:p>
          <a:p>
            <a:pPr marL="0" indent="0">
              <a:buNone/>
            </a:pPr>
            <a:r>
              <a:rPr lang="fr-FR" altLang="en-US" sz="2000" i="1"/>
              <a:t>(déconnexion entre la rémunération et le travail)</a:t>
            </a:r>
            <a:endParaRPr lang="fr-FR" altLang="en-US" sz="2000" i="1"/>
          </a:p>
          <a:p>
            <a:pPr marL="0" indent="0">
              <a:buNone/>
            </a:pPr>
            <a:endParaRPr lang="fr-FR" altLang="en-US" sz="2000" i="1"/>
          </a:p>
          <a:p>
            <a:pPr marL="0" indent="0">
              <a:buNone/>
            </a:pPr>
            <a:r>
              <a:rPr lang="fr-FR" altLang="en-US" sz="2200"/>
              <a:t>	</a:t>
            </a:r>
            <a:r>
              <a:rPr lang="fr-FR" altLang="en-US" sz="2200" b="1"/>
              <a:t>- </a:t>
            </a:r>
            <a:r>
              <a:rPr lang="fr-FR" altLang="en-US" sz="2200"/>
              <a:t>Thomas Paine -</a:t>
            </a:r>
            <a:r>
              <a:rPr lang="fr-FR" altLang="en-US" sz="2000"/>
              <a:t> </a:t>
            </a:r>
            <a:r>
              <a:rPr lang="fr-FR" altLang="en-US" sz="2000" i="1"/>
              <a:t>Justice agraire 1797</a:t>
            </a:r>
            <a:endParaRPr lang="fr-FR" altLang="en-US" sz="2000" i="1"/>
          </a:p>
          <a:p>
            <a:pPr marL="0" indent="0">
              <a:buNone/>
            </a:pPr>
            <a:r>
              <a:rPr lang="fr-FR" altLang="en-US" sz="2000" i="1"/>
              <a:t>	</a:t>
            </a:r>
            <a:r>
              <a:rPr lang="fr-FR" altLang="en-US" sz="2200"/>
              <a:t>- Joseph Charlier -</a:t>
            </a:r>
            <a:r>
              <a:rPr lang="fr-FR" altLang="en-US" sz="2000" i="1"/>
              <a:t> Solution au problème social- 1848</a:t>
            </a:r>
            <a:endParaRPr lang="fr-FR" altLang="en-US" sz="2000" i="1"/>
          </a:p>
          <a:p>
            <a:pPr marL="0" indent="0">
              <a:buNone/>
            </a:pPr>
            <a:r>
              <a:rPr lang="fr-FR" altLang="en-US" sz="2000" i="1"/>
              <a:t>			  - </a:t>
            </a:r>
            <a:r>
              <a:rPr lang="fr-FR" altLang="en-US" sz="2000"/>
              <a:t>Proposition d'un “dividende territorial”</a:t>
            </a:r>
            <a:endParaRPr lang="fr-FR" altLang="en-US" sz="2000"/>
          </a:p>
          <a:p>
            <a:pPr marL="0" indent="0">
              <a:buNone/>
            </a:pPr>
            <a:r>
              <a:rPr lang="fr-FR" altLang="en-US" sz="2000" i="1"/>
              <a:t>	- </a:t>
            </a:r>
            <a:r>
              <a:rPr lang="fr-FR" altLang="en-US" sz="2200"/>
              <a:t>Bertrand Russel</a:t>
            </a:r>
            <a:r>
              <a:rPr lang="fr-FR" altLang="en-US" sz="2000" i="1"/>
              <a:t> - Road to Freedom 1918</a:t>
            </a:r>
            <a:endParaRPr lang="fr-FR" altLang="en-US" sz="2000" i="1"/>
          </a:p>
          <a:p>
            <a:pPr marL="0" indent="0">
              <a:buNone/>
            </a:pPr>
            <a:r>
              <a:rPr lang="fr-FR" altLang="en-US" sz="2000" i="1"/>
              <a:t>	</a:t>
            </a:r>
            <a:r>
              <a:rPr lang="fr-FR" altLang="en-US" sz="2200"/>
              <a:t>- John Rawls</a:t>
            </a:r>
            <a:r>
              <a:rPr lang="fr-FR" altLang="en-US" sz="2000" i="1"/>
              <a:t> - Théorie de la justice 1971</a:t>
            </a:r>
            <a:endParaRPr lang="fr-FR" altLang="en-US" sz="2000" i="1"/>
          </a:p>
          <a:p>
            <a:pPr marL="0" indent="0">
              <a:buNone/>
            </a:pPr>
            <a:r>
              <a:rPr lang="fr-FR" altLang="en-US" sz="2000" i="1"/>
              <a:t>		          - Un minimum social pour permettre une réelle égalité </a:t>
            </a:r>
            <a:endParaRPr lang="fr-FR" altLang="en-US" sz="2000" i="1"/>
          </a:p>
          <a:p>
            <a:pPr marL="0" indent="0">
              <a:buNone/>
            </a:pPr>
            <a:r>
              <a:rPr lang="fr-FR" altLang="en-US" sz="2000" i="1"/>
              <a:t>		             des chances</a:t>
            </a:r>
            <a:endParaRPr lang="fr-FR" altLang="en-US" sz="2000" i="1"/>
          </a:p>
          <a:p>
            <a:pPr marL="0" indent="0">
              <a:buNone/>
            </a:pPr>
            <a:r>
              <a:rPr lang="fr-FR" altLang="en-US" sz="2000" i="1"/>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Une idée qui réapparaît périodiquement (2)</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169670"/>
            <a:ext cx="8255635" cy="5808345"/>
          </a:xfrm>
        </p:spPr>
        <p:txBody>
          <a:bodyPr>
            <a:normAutofit fontScale="90000"/>
          </a:bodyPr>
          <a:p>
            <a:pPr marL="0" indent="0" algn="ctr">
              <a:buNone/>
            </a:pPr>
            <a:endParaRPr lang="fr-FR" altLang="en-US" sz="2200" b="1" i="1">
              <a:effectLst>
                <a:outerShdw blurRad="38100" dist="19050" dir="2700000" algn="tl" rotWithShape="0">
                  <a:schemeClr val="dk1">
                    <a:alpha val="40000"/>
                  </a:schemeClr>
                </a:outerShdw>
              </a:effectLst>
              <a:sym typeface="+mn-ea"/>
            </a:endParaRPr>
          </a:p>
          <a:p>
            <a:pPr marL="0" indent="0">
              <a:buNone/>
            </a:pPr>
            <a:r>
              <a:rPr lang="fr-FR" altLang="en-US" sz="2800" b="1" i="1"/>
              <a:t>La tradition libérale : </a:t>
            </a:r>
            <a:r>
              <a:rPr lang="fr-FR" altLang="en-US" sz="2800" i="1"/>
              <a:t>un revenu universel plutôt que des aides ciblées</a:t>
            </a:r>
            <a:endParaRPr lang="fr-FR" altLang="en-US" sz="2800" i="1"/>
          </a:p>
          <a:p>
            <a:pPr marL="0" indent="0">
              <a:buNone/>
            </a:pPr>
            <a:endParaRPr lang="fr-FR" altLang="en-US" sz="2800" b="1" i="1"/>
          </a:p>
          <a:p>
            <a:pPr marL="0" indent="0">
              <a:buClrTx/>
            </a:pPr>
            <a:r>
              <a:rPr lang="fr-FR" altLang="en-US" sz="2400"/>
              <a:t>     Milton Friedman - </a:t>
            </a:r>
            <a:r>
              <a:rPr lang="fr-FR" altLang="en-US" sz="2400" i="1"/>
              <a:t>Capitalisme et Liberté 1962</a:t>
            </a:r>
            <a:endParaRPr lang="fr-FR" altLang="en-US" sz="2400" i="1"/>
          </a:p>
          <a:p>
            <a:pPr marL="0" indent="0">
              <a:buClrTx/>
            </a:pPr>
            <a:r>
              <a:rPr lang="fr-FR" altLang="en-US" sz="2400"/>
              <a:t>     Richard Nixon</a:t>
            </a:r>
            <a:r>
              <a:rPr lang="fr-FR" altLang="en-US" sz="2400" i="1"/>
              <a:t> - Family assistance act 1970</a:t>
            </a:r>
            <a:endParaRPr lang="fr-FR" altLang="en-US" sz="2400" i="1"/>
          </a:p>
          <a:p>
            <a:pPr marL="0" indent="0">
              <a:buClrTx/>
            </a:pPr>
            <a:r>
              <a:rPr lang="fr-FR" altLang="en-US" sz="2400"/>
              <a:t>     James Tobin, John Kenneth Galbraith et Paul Samuelson       </a:t>
            </a:r>
            <a:endParaRPr lang="fr-FR" altLang="en-US" sz="2400"/>
          </a:p>
          <a:p>
            <a:pPr marL="0" indent="0">
              <a:buClrTx/>
              <a:buNone/>
            </a:pPr>
            <a:r>
              <a:rPr lang="fr-FR" altLang="en-US" sz="2400"/>
              <a:t>       ainsi que 1200 économistes : </a:t>
            </a:r>
            <a:r>
              <a:rPr lang="fr-FR" altLang="en-US" sz="2400" i="1"/>
              <a:t>appel pour un revenu de base 1970</a:t>
            </a:r>
            <a:endParaRPr lang="fr-FR" altLang="en-US" sz="2400" i="1"/>
          </a:p>
          <a:p>
            <a:pPr marL="0" indent="0">
              <a:buClrTx/>
            </a:pPr>
            <a:r>
              <a:rPr lang="fr-FR" altLang="en-US" sz="2400"/>
              <a:t>     James Tobin - programme du candidat Georges Mc Govern - </a:t>
            </a:r>
            <a:endParaRPr lang="fr-FR" altLang="en-US" sz="2400"/>
          </a:p>
          <a:p>
            <a:pPr marL="0" indent="0">
              <a:buClrTx/>
              <a:buNone/>
            </a:pPr>
            <a:r>
              <a:rPr lang="fr-FR" altLang="en-US" sz="2400"/>
              <a:t>       </a:t>
            </a:r>
            <a:r>
              <a:rPr lang="fr-FR" altLang="en-US" sz="2400" i="1"/>
              <a:t>Démogrant 1972</a:t>
            </a:r>
            <a:endParaRPr lang="fr-FR" altLang="en-US" sz="2400" i="1"/>
          </a:p>
          <a:p>
            <a:pPr marL="0" indent="0">
              <a:buNone/>
            </a:pPr>
            <a:endParaRPr lang="fr-FR" altLang="en-US" sz="2400"/>
          </a:p>
          <a:p>
            <a:pPr marL="0" indent="0">
              <a:buNone/>
            </a:pPr>
            <a:r>
              <a:rPr lang="fr-FR" altLang="en-US" sz="2400" i="1"/>
              <a:t>		           </a:t>
            </a:r>
            <a:endParaRPr lang="fr-FR" altLang="en-US" sz="2400" i="1"/>
          </a:p>
          <a:p>
            <a:pPr marL="0" indent="0">
              <a:buNone/>
            </a:pPr>
            <a:r>
              <a:rPr lang="fr-FR" altLang="en-US" sz="2000" i="1"/>
              <a:t>	 </a:t>
            </a:r>
            <a:endParaRPr lang="fr-FR" altLang="en-US" sz="2000" i="1"/>
          </a:p>
          <a:p>
            <a:pPr marL="0" indent="0">
              <a:buNone/>
            </a:pPr>
            <a:r>
              <a:rPr lang="fr-FR" altLang="en-US" sz="2200"/>
              <a:t>	</a:t>
            </a:r>
            <a:endParaRPr lang="fr-FR" altLang="en-US" sz="2000" i="1"/>
          </a:p>
          <a:p>
            <a:pPr marL="0" indent="0">
              <a:buNone/>
            </a:pPr>
            <a:endParaRPr lang="fr-FR" altLang="en-US" sz="2000" i="1"/>
          </a:p>
        </p:txBody>
      </p:sp>
      <p:sp>
        <p:nvSpPr>
          <p:cNvPr id="6" name="Titre 1"/>
          <p:cNvSpPr>
            <a:spLocks noGrp="1"/>
          </p:cNvSpPr>
          <p:nvPr/>
        </p:nvSpPr>
        <p:spPr>
          <a:xfrm>
            <a:off x="457200" y="21748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Une idée qui réapparaît périodiquement (3)</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2030730"/>
            <a:ext cx="8230235" cy="4867910"/>
          </a:xfrm>
        </p:spPr>
        <p:txBody>
          <a:bodyPr>
            <a:normAutofit/>
          </a:bodyPr>
          <a:p>
            <a:pPr marL="0" indent="0">
              <a:buNone/>
            </a:pPr>
            <a:r>
              <a:rPr lang="fr-FR" altLang="en-US" i="1"/>
              <a:t>1. Un modèle focalisé sur les pauvres</a:t>
            </a:r>
            <a:endParaRPr lang="fr-FR" altLang="en-US" i="1"/>
          </a:p>
          <a:p>
            <a:pPr marL="0" indent="0">
              <a:buNone/>
            </a:pPr>
            <a:r>
              <a:rPr lang="fr-FR" altLang="en-US" i="1"/>
              <a:t>2. Une forme de solidarité entre les travailleurs</a:t>
            </a:r>
            <a:endParaRPr lang="fr-FR" altLang="en-US" i="1"/>
          </a:p>
          <a:p>
            <a:pPr marL="0" indent="0">
              <a:buNone/>
            </a:pPr>
            <a:r>
              <a:rPr lang="fr-FR" altLang="en-US" i="1"/>
              <a:t>3. Le dividende social - revenu de base </a:t>
            </a:r>
            <a:endParaRPr lang="fr-FR" altLang="en-US" sz="2800"/>
          </a:p>
          <a:p>
            <a:pPr marL="0" indent="0">
              <a:buNone/>
            </a:pPr>
            <a:endParaRPr lang="fr-FR" altLang="en-US" sz="2000" b="1" i="1"/>
          </a:p>
          <a:p>
            <a:pPr marL="0" indent="0">
              <a:buNone/>
            </a:pPr>
            <a:r>
              <a:rPr lang="fr-FR" altLang="en-US" sz="2200"/>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91796"/>
            <a:ext cx="8229600" cy="4603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400" b="1" dirty="0">
                <a:solidFill>
                  <a:schemeClr val="tx1"/>
                </a:solidFill>
                <a:latin typeface="+mn-lt"/>
                <a:ea typeface="+mn-ea"/>
                <a:cs typeface="+mn-cs"/>
              </a:rPr>
              <a:t>Trois modèles différents  </a:t>
            </a:r>
            <a:endParaRPr lang="fr-FR" sz="2400" b="1" dirty="0">
              <a:solidFill>
                <a:schemeClr val="tx1"/>
              </a:solidFill>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80112" y="871709"/>
            <a:ext cx="1944216" cy="18161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lIns="91425" tIns="45700" rIns="91425" bIns="45700" anchor="ctr" anchorCtr="0"/>
          <a:lstStyle/>
          <a:p>
            <a:pPr algn="ctr">
              <a:spcAft>
                <a:spcPts val="0"/>
              </a:spcAft>
            </a:pPr>
            <a:r>
              <a:rPr lang="fr-FR" sz="1400" b="1" dirty="0">
                <a:solidFill>
                  <a:srgbClr val="002060"/>
                </a:solidFill>
                <a:effectLst/>
                <a:latin typeface="+mj-lt"/>
                <a:ea typeface="Calibri" panose="020F0502020204030204"/>
                <a:cs typeface="Calibri" panose="020F0502020204030204"/>
              </a:rPr>
              <a:t>Inconditionnel :</a:t>
            </a:r>
            <a:endParaRPr lang="fr-FR" sz="1400" dirty="0">
              <a:solidFill>
                <a:srgbClr val="002060"/>
              </a:solidFill>
              <a:effectLst/>
              <a:latin typeface="+mj-lt"/>
              <a:ea typeface="Times New Roman" panose="02020603050405020304"/>
            </a:endParaRPr>
          </a:p>
          <a:p>
            <a:pPr algn="ctr">
              <a:spcAft>
                <a:spcPts val="0"/>
              </a:spcAft>
            </a:pPr>
            <a:r>
              <a:rPr lang="fr-FR" sz="1400" dirty="0">
                <a:solidFill>
                  <a:srgbClr val="002060"/>
                </a:solidFill>
                <a:effectLst/>
                <a:latin typeface="+mj-lt"/>
                <a:ea typeface="Calibri" panose="020F0502020204030204"/>
                <a:cs typeface="Calibri" panose="020F0502020204030204"/>
              </a:rPr>
              <a:t>Le Revenu de Base n’exige aucune condition préalable, ni contrepartie. Il est cumulable avec d’autres revenus.</a:t>
            </a:r>
            <a:endParaRPr lang="fr-FR" sz="1400" dirty="0">
              <a:solidFill>
                <a:srgbClr val="002060"/>
              </a:solidFill>
              <a:effectLst/>
              <a:latin typeface="+mj-lt"/>
              <a:ea typeface="Times New Roman" panose="02020603050405020304"/>
            </a:endParaRPr>
          </a:p>
        </p:txBody>
      </p:sp>
      <p:sp>
        <p:nvSpPr>
          <p:cNvPr id="5" name="Rectangle 4"/>
          <p:cNvSpPr/>
          <p:nvPr/>
        </p:nvSpPr>
        <p:spPr>
          <a:xfrm>
            <a:off x="1691680" y="823389"/>
            <a:ext cx="2082924" cy="1816100"/>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lIns="91425" tIns="45700" rIns="91425" bIns="45700" anchor="ctr" anchorCtr="0"/>
          <a:lstStyle/>
          <a:p>
            <a:pPr algn="ctr">
              <a:spcAft>
                <a:spcPts val="0"/>
              </a:spcAft>
            </a:pPr>
            <a:r>
              <a:rPr lang="fr-FR" sz="1400" b="1" dirty="0">
                <a:solidFill>
                  <a:schemeClr val="tx2"/>
                </a:solidFill>
                <a:effectLst/>
                <a:latin typeface="Calibri" panose="020F0502020204030204"/>
                <a:ea typeface="Calibri" panose="020F0502020204030204"/>
                <a:cs typeface="Calibri" panose="020F0502020204030204"/>
              </a:rPr>
              <a:t>Inaliénable :</a:t>
            </a:r>
            <a:endParaRPr lang="fr-FR" sz="1400" b="1" dirty="0">
              <a:solidFill>
                <a:schemeClr val="tx2"/>
              </a:solidFill>
              <a:effectLst/>
              <a:latin typeface="Times New Roman" panose="02020603050405020304"/>
              <a:ea typeface="Times New Roman" panose="02020603050405020304"/>
            </a:endParaRPr>
          </a:p>
          <a:p>
            <a:pPr algn="ctr">
              <a:spcAft>
                <a:spcPts val="0"/>
              </a:spcAft>
            </a:pPr>
            <a:r>
              <a:rPr lang="fr-FR" sz="1400" dirty="0">
                <a:solidFill>
                  <a:schemeClr val="tx2"/>
                </a:solidFill>
                <a:effectLst/>
                <a:latin typeface="Calibri" panose="020F0502020204030204"/>
                <a:ea typeface="Calibri" panose="020F0502020204030204"/>
                <a:cs typeface="Calibri" panose="020F0502020204030204"/>
              </a:rPr>
              <a:t>Le Revenu de Base ne peut être saisi, le bénéficiaire ne peut en être dépossédé.</a:t>
            </a:r>
            <a:endParaRPr lang="fr-FR" sz="1400" dirty="0">
              <a:solidFill>
                <a:schemeClr val="tx2"/>
              </a:solidFill>
              <a:effectLst/>
              <a:latin typeface="Times New Roman" panose="02020603050405020304"/>
              <a:ea typeface="Times New Roman" panose="02020603050405020304"/>
            </a:endParaRPr>
          </a:p>
        </p:txBody>
      </p:sp>
      <p:sp>
        <p:nvSpPr>
          <p:cNvPr id="6" name="Rectangle 5"/>
          <p:cNvSpPr/>
          <p:nvPr/>
        </p:nvSpPr>
        <p:spPr>
          <a:xfrm>
            <a:off x="5657428" y="4345000"/>
            <a:ext cx="1866900" cy="2032124"/>
          </a:xfrm>
          <a:prstGeom prst="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lIns="91425" tIns="45700" rIns="91425" bIns="45700" anchor="ctr" anchorCtr="0"/>
          <a:lstStyle/>
          <a:p>
            <a:pPr algn="ctr">
              <a:spcAft>
                <a:spcPts val="0"/>
              </a:spcAft>
            </a:pPr>
            <a:r>
              <a:rPr lang="fr-FR" sz="1400" b="1" dirty="0">
                <a:solidFill>
                  <a:srgbClr val="000000"/>
                </a:solidFill>
                <a:effectLst/>
                <a:latin typeface="Calibri" panose="020F0502020204030204"/>
                <a:ea typeface="Calibri" panose="020F0502020204030204"/>
                <a:cs typeface="Calibri" panose="020F0502020204030204"/>
              </a:rPr>
              <a:t>Individuel :</a:t>
            </a:r>
            <a:endParaRPr lang="fr-FR" sz="1400" dirty="0">
              <a:solidFill>
                <a:srgbClr val="000000"/>
              </a:solidFill>
              <a:effectLst/>
              <a:latin typeface="Times New Roman" panose="02020603050405020304"/>
              <a:ea typeface="Times New Roman" panose="02020603050405020304"/>
            </a:endParaRPr>
          </a:p>
          <a:p>
            <a:pPr algn="ctr">
              <a:spcAft>
                <a:spcPts val="0"/>
              </a:spcAft>
            </a:pPr>
            <a:r>
              <a:rPr lang="fr-FR" sz="1400" dirty="0">
                <a:solidFill>
                  <a:srgbClr val="000000"/>
                </a:solidFill>
                <a:effectLst/>
                <a:latin typeface="Calibri" panose="020F0502020204030204"/>
                <a:ea typeface="Calibri" panose="020F0502020204030204"/>
                <a:cs typeface="Calibri" panose="020F0502020204030204"/>
              </a:rPr>
              <a:t>Le Revenu de Base est un droit individuel. Il garantit à chacun son autonomie, indépendamment de sa situation familiale ou maritale</a:t>
            </a:r>
            <a:r>
              <a:rPr lang="fr-FR" sz="1400" b="1" dirty="0">
                <a:solidFill>
                  <a:srgbClr val="000000"/>
                </a:solidFill>
                <a:effectLst/>
                <a:latin typeface="Calibri" panose="020F0502020204030204"/>
                <a:ea typeface="Calibri" panose="020F0502020204030204"/>
                <a:cs typeface="Calibri" panose="020F0502020204030204"/>
              </a:rPr>
              <a:t>.</a:t>
            </a:r>
            <a:endParaRPr lang="fr-FR" sz="1400" dirty="0">
              <a:solidFill>
                <a:srgbClr val="000000"/>
              </a:solidFill>
              <a:effectLst/>
              <a:latin typeface="Times New Roman" panose="02020603050405020304"/>
              <a:ea typeface="Times New Roman" panose="02020603050405020304"/>
            </a:endParaRPr>
          </a:p>
        </p:txBody>
      </p:sp>
      <p:sp>
        <p:nvSpPr>
          <p:cNvPr id="9" name="Rectangle 8"/>
          <p:cNvSpPr/>
          <p:nvPr/>
        </p:nvSpPr>
        <p:spPr>
          <a:xfrm>
            <a:off x="1691680" y="4370993"/>
            <a:ext cx="2100534" cy="2032124"/>
          </a:xfrm>
          <a:prstGeom prst="rect">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lIns="91425" tIns="45700" rIns="91425" bIns="45700" anchor="ctr" anchorCtr="0"/>
          <a:lstStyle/>
          <a:p>
            <a:pPr algn="ctr">
              <a:spcAft>
                <a:spcPts val="0"/>
              </a:spcAft>
            </a:pPr>
            <a:r>
              <a:rPr lang="fr-FR" sz="1400" b="1" dirty="0">
                <a:solidFill>
                  <a:srgbClr val="002060"/>
                </a:solidFill>
                <a:effectLst/>
                <a:latin typeface="Calibri" panose="020F0502020204030204"/>
                <a:ea typeface="Calibri" panose="020F0502020204030204"/>
                <a:cs typeface="Calibri" panose="020F0502020204030204"/>
              </a:rPr>
              <a:t>Universel :</a:t>
            </a:r>
            <a:endParaRPr lang="fr-FR" sz="1400" dirty="0">
              <a:solidFill>
                <a:srgbClr val="002060"/>
              </a:solidFill>
              <a:effectLst/>
              <a:latin typeface="Times New Roman" panose="02020603050405020304"/>
              <a:ea typeface="Times New Roman" panose="02020603050405020304"/>
            </a:endParaRPr>
          </a:p>
          <a:p>
            <a:pPr algn="ctr">
              <a:spcAft>
                <a:spcPts val="0"/>
              </a:spcAft>
            </a:pPr>
            <a:r>
              <a:rPr lang="fr-FR" sz="1400" dirty="0">
                <a:solidFill>
                  <a:srgbClr val="002060"/>
                </a:solidFill>
                <a:effectLst/>
                <a:latin typeface="Calibri" panose="020F0502020204030204"/>
                <a:ea typeface="Calibri" panose="020F0502020204030204"/>
                <a:cs typeface="Calibri" panose="020F0502020204030204"/>
              </a:rPr>
              <a:t>Toute personne perçoit un même Revenu de Base inconditionnel, quels que soient ses origines, son lieu de résidence, son activité. Il est versé à tous, de la naissance à la mort.</a:t>
            </a:r>
            <a:endParaRPr lang="fr-FR" sz="1400" dirty="0">
              <a:solidFill>
                <a:srgbClr val="002060"/>
              </a:solidFill>
              <a:effectLst/>
              <a:latin typeface="Times New Roman" panose="02020603050405020304"/>
              <a:ea typeface="Times New Roman" panose="02020603050405020304"/>
            </a:endParaRPr>
          </a:p>
        </p:txBody>
      </p:sp>
      <p:sp>
        <p:nvSpPr>
          <p:cNvPr id="2" name="Rectangle 1"/>
          <p:cNvSpPr/>
          <p:nvPr/>
        </p:nvSpPr>
        <p:spPr>
          <a:xfrm>
            <a:off x="611560" y="2734490"/>
            <a:ext cx="8064896"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fr-FR" b="1" dirty="0">
                <a:solidFill>
                  <a:schemeClr val="bg1"/>
                </a:solidFill>
              </a:rPr>
              <a:t>LE REVENU DE BASE EST UN DROIT INALIÉNABLE, INCONDITIONNEL, CUMULABLE AVEC D’AUTRES REVENUS, DISTRIBUÉ PAR UNE COMMUNAUTÉ POLITIQUE À TOUS SES MEMBRES, DE LA NAISSANCE À LA MORT, SUR BASE INDIVIDUELLE, SANS CONTRÔLE DES RESSOURCES NI EXIGENCE DE CONTREPARTIE, DONT LE MONTANT ET LE FINANCEMENT SONT AJUSTÉS DÉMOCRATIQUEMENT.</a:t>
            </a:r>
            <a:endParaRPr lang="fr-FR" b="1" dirty="0">
              <a:solidFill>
                <a:schemeClr val="bg1"/>
              </a:solidFill>
            </a:endParaRPr>
          </a:p>
        </p:txBody>
      </p:sp>
      <p:cxnSp>
        <p:nvCxnSpPr>
          <p:cNvPr id="7" name="Connecteur droit avec flèche 6"/>
          <p:cNvCxnSpPr/>
          <p:nvPr/>
        </p:nvCxnSpPr>
        <p:spPr>
          <a:xfrm flipH="1" flipV="1">
            <a:off x="3432174" y="2423465"/>
            <a:ext cx="851794" cy="311025"/>
          </a:xfrm>
          <a:prstGeom prst="straightConnector1">
            <a:avLst/>
          </a:prstGeom>
          <a:ln w="28575">
            <a:solidFill>
              <a:schemeClr val="tx1"/>
            </a:solidFill>
            <a:tailEnd type="arrow"/>
          </a:ln>
        </p:spPr>
        <p:style>
          <a:lnRef idx="1">
            <a:schemeClr val="accent4"/>
          </a:lnRef>
          <a:fillRef idx="0">
            <a:schemeClr val="accent4"/>
          </a:fillRef>
          <a:effectRef idx="0">
            <a:schemeClr val="accent4"/>
          </a:effectRef>
          <a:fontRef idx="minor">
            <a:schemeClr val="tx1"/>
          </a:fontRef>
        </p:style>
      </p:cxnSp>
      <p:sp>
        <p:nvSpPr>
          <p:cNvPr id="8" name="ZoneTexte 7"/>
          <p:cNvSpPr txBox="1"/>
          <p:nvPr/>
        </p:nvSpPr>
        <p:spPr>
          <a:xfrm>
            <a:off x="1691680" y="260648"/>
            <a:ext cx="5832648" cy="4603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fr-FR" sz="2400" b="1" dirty="0">
                <a:solidFill>
                  <a:schemeClr val="tx1"/>
                </a:solidFill>
              </a:rPr>
              <a:t>Le revenu de base selon le MFRB</a:t>
            </a:r>
            <a:r>
              <a:rPr lang="fr-FR" sz="2400" b="1" dirty="0"/>
              <a:t> </a:t>
            </a:r>
            <a:endParaRPr lang="fr-FR" sz="2400" b="1" dirty="0"/>
          </a:p>
        </p:txBody>
      </p:sp>
      <p:cxnSp>
        <p:nvCxnSpPr>
          <p:cNvPr id="10" name="Connecteur droit avec flèche 9"/>
          <p:cNvCxnSpPr/>
          <p:nvPr/>
        </p:nvCxnSpPr>
        <p:spPr>
          <a:xfrm flipV="1">
            <a:off x="4788024" y="2302442"/>
            <a:ext cx="869404" cy="432048"/>
          </a:xfrm>
          <a:prstGeom prst="straightConnector1">
            <a:avLst/>
          </a:prstGeom>
          <a:ln w="28575">
            <a:solidFill>
              <a:schemeClr val="tx1"/>
            </a:solidFill>
            <a:tailEnd type="arrow"/>
          </a:ln>
        </p:spPr>
        <p:style>
          <a:lnRef idx="1">
            <a:schemeClr val="accent4"/>
          </a:lnRef>
          <a:fillRef idx="0">
            <a:schemeClr val="accent4"/>
          </a:fillRef>
          <a:effectRef idx="0">
            <a:schemeClr val="accent4"/>
          </a:effectRef>
          <a:fontRef idx="minor">
            <a:schemeClr val="tx1"/>
          </a:fontRef>
        </p:style>
      </p:cxnSp>
      <p:cxnSp>
        <p:nvCxnSpPr>
          <p:cNvPr id="17" name="Connecteur droit avec flèche 16"/>
          <p:cNvCxnSpPr/>
          <p:nvPr/>
        </p:nvCxnSpPr>
        <p:spPr>
          <a:xfrm flipH="1">
            <a:off x="3773369" y="4223662"/>
            <a:ext cx="720080" cy="861522"/>
          </a:xfrm>
          <a:prstGeom prst="straightConnector1">
            <a:avLst/>
          </a:prstGeom>
          <a:ln w="28575">
            <a:solidFill>
              <a:schemeClr val="tx1"/>
            </a:solidFill>
            <a:tailEnd type="arrow"/>
          </a:ln>
        </p:spPr>
        <p:style>
          <a:lnRef idx="1">
            <a:schemeClr val="accent4"/>
          </a:lnRef>
          <a:fillRef idx="0">
            <a:schemeClr val="accent4"/>
          </a:fillRef>
          <a:effectRef idx="0">
            <a:schemeClr val="accent4"/>
          </a:effectRef>
          <a:fontRef idx="minor">
            <a:schemeClr val="tx1"/>
          </a:fontRef>
        </p:style>
      </p:cxnSp>
      <p:cxnSp>
        <p:nvCxnSpPr>
          <p:cNvPr id="19" name="Connecteur droit avec flèche 18"/>
          <p:cNvCxnSpPr/>
          <p:nvPr/>
        </p:nvCxnSpPr>
        <p:spPr>
          <a:xfrm>
            <a:off x="5148064" y="4241846"/>
            <a:ext cx="509364" cy="1275386"/>
          </a:xfrm>
          <a:prstGeom prst="straightConnector1">
            <a:avLst/>
          </a:prstGeom>
          <a:ln w="28575">
            <a:solidFill>
              <a:schemeClr val="tx1"/>
            </a:solidFill>
            <a:tailEnd type="arrow"/>
          </a:ln>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230235" cy="4867910"/>
          </a:xfrm>
        </p:spPr>
        <p:txBody>
          <a:bodyPr>
            <a:normAutofit fontScale="90000"/>
          </a:bodyPr>
          <a:p>
            <a:pPr marL="0" indent="0">
              <a:buNone/>
            </a:pPr>
            <a:r>
              <a:rPr lang="fr-FR" altLang="en-US" sz="3600" b="1" i="1"/>
              <a:t>a. Des promoteurs de plus en plus structurés</a:t>
            </a:r>
            <a:endParaRPr lang="fr-FR" altLang="en-US" sz="3600" b="1" i="1"/>
          </a:p>
          <a:p>
            <a:pPr marL="0" indent="0">
              <a:buNone/>
            </a:pPr>
            <a:endParaRPr lang="fr-FR" altLang="en-US" sz="2200" b="1" i="1"/>
          </a:p>
          <a:p>
            <a:pPr marL="0" indent="0">
              <a:buNone/>
            </a:pPr>
            <a:r>
              <a:rPr lang="fr-FR" altLang="en-US" sz="2200" b="1"/>
              <a:t>     </a:t>
            </a:r>
            <a:r>
              <a:rPr lang="fr-FR" altLang="en-US" sz="2800" b="1"/>
              <a:t> </a:t>
            </a:r>
            <a:r>
              <a:rPr lang="fr-FR" altLang="en-US" sz="2400" b="1"/>
              <a:t>- Basic Income European Network (B.I.E.N.) </a:t>
            </a:r>
            <a:r>
              <a:rPr lang="fr-FR" altLang="en-US" sz="2400"/>
              <a:t>- P. Van Parijs -1986</a:t>
            </a:r>
            <a:endParaRPr lang="fr-FR" altLang="en-US" sz="2400"/>
          </a:p>
          <a:p>
            <a:pPr marL="0" indent="0">
              <a:buNone/>
            </a:pPr>
            <a:r>
              <a:rPr lang="fr-FR" altLang="en-US" sz="2400"/>
              <a:t>      </a:t>
            </a:r>
            <a:r>
              <a:rPr lang="fr-FR" altLang="en-US" sz="2400" b="1"/>
              <a:t>- Association pour l'Instauration d'un Revenu d'Existence 	(A.I.R.E) - </a:t>
            </a:r>
            <a:r>
              <a:rPr lang="fr-FR" altLang="en-US" sz="2400"/>
              <a:t>Yoland Bresson 1989  - Marc de Basquiat 2014</a:t>
            </a:r>
            <a:endParaRPr lang="fr-FR" altLang="en-US" sz="2400"/>
          </a:p>
          <a:p>
            <a:pPr marL="0" indent="0">
              <a:buNone/>
            </a:pPr>
            <a:r>
              <a:rPr lang="fr-FR" altLang="en-US" sz="2400"/>
              <a:t>      - </a:t>
            </a:r>
            <a:r>
              <a:rPr lang="fr-FR" altLang="en-US" sz="2400" b="1"/>
              <a:t>Mouvement Français pour un revenu de Base (MFRB) - </a:t>
            </a:r>
            <a:r>
              <a:rPr lang="fr-FR" altLang="en-US" sz="2400"/>
              <a:t>2013</a:t>
            </a:r>
            <a:endParaRPr lang="fr-FR" altLang="en-US" sz="2400"/>
          </a:p>
          <a:p>
            <a:pPr marL="0" indent="0">
              <a:buNone/>
            </a:pPr>
            <a:endParaRPr lang="fr-FR" altLang="en-US" sz="2400"/>
          </a:p>
          <a:p>
            <a:pPr marL="0" indent="0">
              <a:buNone/>
            </a:pPr>
            <a:endParaRPr lang="fr-FR" altLang="en-US" sz="2000" i="1"/>
          </a:p>
          <a:p>
            <a:pPr marL="0" indent="0">
              <a:buNone/>
            </a:pPr>
            <a:r>
              <a:rPr lang="fr-FR" altLang="en-US" sz="2200"/>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 débat d'actualité à travers le monde (1)</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600200"/>
            <a:ext cx="8230235" cy="4867910"/>
          </a:xfrm>
        </p:spPr>
        <p:txBody>
          <a:bodyPr>
            <a:normAutofit fontScale="90000" lnSpcReduction="10000"/>
          </a:bodyPr>
          <a:p>
            <a:pPr marL="0" indent="0">
              <a:buNone/>
            </a:pPr>
            <a:r>
              <a:rPr lang="fr-FR" altLang="en-US" b="1" i="1"/>
              <a:t>b. Un sujet qui s'installe dans le débat public français</a:t>
            </a:r>
            <a:endParaRPr lang="fr-FR" altLang="en-US" b="1" i="1"/>
          </a:p>
          <a:p>
            <a:pPr marL="0" indent="0">
              <a:buNone/>
            </a:pPr>
            <a:endParaRPr lang="fr-FR" altLang="en-US" b="1" i="1"/>
          </a:p>
          <a:p>
            <a:pPr marL="0" indent="0">
              <a:buNone/>
            </a:pPr>
            <a:r>
              <a:rPr lang="fr-FR" altLang="en-US" sz="2200" b="1"/>
              <a:t>      </a:t>
            </a:r>
            <a:r>
              <a:rPr lang="fr-FR" altLang="en-US" sz="2800" b="1"/>
              <a:t> </a:t>
            </a:r>
            <a:r>
              <a:rPr lang="fr-FR" altLang="en-US" sz="2800">
                <a:sym typeface="+mn-ea"/>
              </a:rPr>
              <a:t>- Fondation jean Jaurès</a:t>
            </a:r>
            <a:endParaRPr lang="fr-FR" altLang="en-US" sz="2800" b="1"/>
          </a:p>
          <a:p>
            <a:pPr marL="0" indent="0">
              <a:buNone/>
            </a:pPr>
            <a:r>
              <a:rPr lang="fr-FR" altLang="en-US" sz="2800" b="1"/>
              <a:t>      - </a:t>
            </a:r>
            <a:r>
              <a:rPr lang="fr-FR" altLang="en-US" sz="2800"/>
              <a:t>Conseil national du Numérique</a:t>
            </a:r>
            <a:endParaRPr lang="fr-FR" altLang="en-US" sz="2800"/>
          </a:p>
          <a:p>
            <a:pPr marL="0" indent="0">
              <a:buNone/>
            </a:pPr>
            <a:r>
              <a:rPr lang="fr-FR" altLang="en-US" sz="2800"/>
              <a:t>      - Conseil Economique, Social et Environnemental</a:t>
            </a:r>
            <a:endParaRPr lang="fr-FR" altLang="en-US" sz="2800"/>
          </a:p>
          <a:p>
            <a:pPr marL="0" indent="0">
              <a:buNone/>
            </a:pPr>
            <a:r>
              <a:rPr lang="fr-FR" altLang="en-US" sz="2800" b="1" i="1">
                <a:sym typeface="+mn-ea"/>
              </a:rPr>
              <a:t>      - </a:t>
            </a:r>
            <a:r>
              <a:rPr lang="fr-FR" altLang="en-US" sz="2800">
                <a:sym typeface="+mn-ea"/>
              </a:rPr>
              <a:t>Commission sénatoriale</a:t>
            </a:r>
            <a:endParaRPr lang="fr-FR" altLang="en-US" sz="2800">
              <a:sym typeface="+mn-ea"/>
            </a:endParaRPr>
          </a:p>
          <a:p>
            <a:pPr marL="0" indent="0">
              <a:buNone/>
            </a:pPr>
            <a:r>
              <a:rPr lang="fr-FR" altLang="en-US" sz="2800">
                <a:sym typeface="+mn-ea"/>
              </a:rPr>
              <a:t>    </a:t>
            </a:r>
            <a:endParaRPr lang="fr-FR" altLang="en-US" sz="2800">
              <a:sym typeface="+mn-ea"/>
            </a:endParaRPr>
          </a:p>
          <a:p>
            <a:pPr marL="0" indent="0">
              <a:buNone/>
            </a:pPr>
            <a:endParaRPr lang="fr-FR" altLang="en-US" sz="2800"/>
          </a:p>
          <a:p>
            <a:pPr marL="0" indent="0">
              <a:buNone/>
            </a:pPr>
            <a:endParaRPr lang="fr-FR" altLang="en-US" sz="2000" i="1"/>
          </a:p>
          <a:p>
            <a:pPr marL="0" indent="0">
              <a:buNone/>
            </a:pPr>
            <a:r>
              <a:rPr lang="fr-FR" altLang="en-US" sz="2200"/>
              <a:t>	</a:t>
            </a:r>
            <a:endParaRPr lang="fr-FR" altLang="en-US" sz="2000" i="1"/>
          </a:p>
          <a:p>
            <a:pPr marL="0" indent="0">
              <a:buNone/>
            </a:pPr>
            <a:r>
              <a:rPr lang="fr-FR" altLang="en-US" sz="2000" i="1"/>
              <a:t>	</a:t>
            </a:r>
            <a:endParaRPr lang="fr-FR" altLang="en-US" sz="2000" i="1"/>
          </a:p>
          <a:p>
            <a:pPr marL="0" indent="0">
              <a:buNone/>
            </a:pPr>
            <a:endParaRPr lang="fr-FR" altLang="en-US" sz="2000" i="1"/>
          </a:p>
        </p:txBody>
      </p:sp>
      <p:sp>
        <p:nvSpPr>
          <p:cNvPr id="5" name="Titre 1"/>
          <p:cNvSpPr>
            <a:spLocks noGrp="1"/>
          </p:cNvSpPr>
          <p:nvPr/>
        </p:nvSpPr>
        <p:spPr>
          <a:xfrm>
            <a:off x="457200" y="360998"/>
            <a:ext cx="8229600" cy="5219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r>
              <a:rPr lang="fr-FR" sz="2800" b="1" dirty="0">
                <a:solidFill>
                  <a:schemeClr val="tx1"/>
                </a:solidFill>
                <a:latin typeface="+mn-lt"/>
                <a:ea typeface="+mn-ea"/>
                <a:cs typeface="+mn-cs"/>
              </a:rPr>
              <a:t>Un débat d'actualité à travers le monde (2)</a:t>
            </a:r>
            <a:r>
              <a:rPr lang="fr-FR" sz="2400" b="1" dirty="0">
                <a:solidFill>
                  <a:schemeClr val="tx1"/>
                </a:solidFill>
                <a:latin typeface="+mn-lt"/>
                <a:ea typeface="+mn-ea"/>
                <a:cs typeface="+mn-cs"/>
              </a:rPr>
              <a:t> </a:t>
            </a:r>
            <a:endParaRPr lang="fr-FR" sz="2400" b="1" dirty="0">
              <a:solidFill>
                <a:schemeClr val="tx1"/>
              </a:solidFill>
              <a:latin typeface="+mn-lt"/>
              <a:ea typeface="+mn-ea"/>
              <a:cs typeface="+mn-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13329</Words>
  <Application>WPS Presentation</Application>
  <PresentationFormat>Affichage à l'écran (4:3)</PresentationFormat>
  <Paragraphs>445</Paragraphs>
  <Slides>32</Slides>
  <Notes>8</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32</vt:i4>
      </vt:variant>
    </vt:vector>
  </HeadingPairs>
  <TitlesOfParts>
    <vt:vector size="41" baseType="lpstr">
      <vt:lpstr>Arial</vt:lpstr>
      <vt:lpstr>SimSun</vt:lpstr>
      <vt:lpstr>Wingdings</vt:lpstr>
      <vt:lpstr>Calibri</vt:lpstr>
      <vt:lpstr>Times New Roman</vt:lpstr>
      <vt:lpstr>Segoe UI</vt:lpstr>
      <vt:lpstr>Calibri</vt:lpstr>
      <vt:lpstr>Microsoft YaHei</vt:lpstr>
      <vt:lpstr>Thème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Comment le financer ?</vt:lpstr>
      <vt:lpstr>Nécessité d'une réforme fiscale</vt:lpstr>
      <vt:lpstr>PowerPoint 演示文稿</vt:lpstr>
      <vt:lpstr>Gagnants et perdants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POUR ALLER PLUS LOIN </vt:lpstr>
      <vt:lpstr>Quelques références bibliographiques</vt:lpstr>
      <vt:lpstr>Films  et Vidéos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Anouk</dc:creator>
  <cp:lastModifiedBy>rcaun</cp:lastModifiedBy>
  <cp:revision>180</cp:revision>
  <dcterms:created xsi:type="dcterms:W3CDTF">2016-08-29T13:24:00Z</dcterms:created>
  <dcterms:modified xsi:type="dcterms:W3CDTF">2017-04-03T07:32:11Z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1033-10.2.0.5811</vt:lpwstr>
  </property>
</Properties>
</file>