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0" r:id="rId3"/>
    <p:sldId id="351" r:id="rId4"/>
    <p:sldId id="346" r:id="rId5"/>
    <p:sldId id="350" r:id="rId6"/>
    <p:sldId id="349" r:id="rId7"/>
  </p:sldIdLst>
  <p:sldSz cx="9144000" cy="5143500" type="screen16x9"/>
  <p:notesSz cx="7099300" cy="10234613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1B55"/>
    <a:srgbClr val="FF0000"/>
    <a:srgbClr val="FF3300"/>
    <a:srgbClr val="64A848"/>
    <a:srgbClr val="004A99"/>
    <a:srgbClr val="E0E9FC"/>
    <a:srgbClr val="F4F7FE"/>
    <a:srgbClr val="5E6F87"/>
    <a:srgbClr val="D1D6DD"/>
    <a:srgbClr val="E2E5E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91" autoAdjust="0"/>
    <p:restoredTop sz="86377" autoAdjust="0"/>
  </p:normalViewPr>
  <p:slideViewPr>
    <p:cSldViewPr>
      <p:cViewPr varScale="1">
        <p:scale>
          <a:sx n="119" d="100"/>
          <a:sy n="119" d="100"/>
        </p:scale>
        <p:origin x="-1302" y="-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00D1820-98F9-449F-B51B-0B601D427B86}" type="datetimeFigureOut">
              <a:rPr lang="bg-BG"/>
              <a:pPr>
                <a:defRPr/>
              </a:pPr>
              <a:t>10.3.2015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bg-BG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bg-BG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64A9D08B-D5D5-4EC2-B8E1-D0EFA7B2C8C6}" type="slidenum">
              <a:rPr lang="bg-BG" altLang="fr-FR"/>
              <a:pPr/>
              <a:t>‹N°›</a:t>
            </a:fld>
            <a:endParaRPr lang="bg-BG" altLang="fr-FR"/>
          </a:p>
        </p:txBody>
      </p:sp>
    </p:spTree>
    <p:extLst>
      <p:ext uri="{BB962C8B-B14F-4D97-AF65-F5344CB8AC3E}">
        <p14:creationId xmlns:p14="http://schemas.microsoft.com/office/powerpoint/2010/main" xmlns="" val="26464843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 baseline="0"/>
            </a:lvl1pPr>
          </a:lstStyle>
          <a:p>
            <a:r>
              <a:rPr lang="en-US" dirty="0" smtClean="0"/>
              <a:t>PEDAGOGIE NUMERIQUE EN DIMA</a:t>
            </a:r>
            <a:endParaRPr lang="bg-B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03.03.2015</a:t>
            </a:r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18D27AA-E13F-4D4F-B8DC-0E71058D8BC1}" type="slidenum">
              <a:rPr lang="bg-BG" altLang="fr-FR"/>
              <a:pPr/>
              <a:t>‹N°›</a:t>
            </a:fld>
            <a:endParaRPr lang="bg-BG" altLang="fr-FR"/>
          </a:p>
        </p:txBody>
      </p:sp>
    </p:spTree>
    <p:extLst>
      <p:ext uri="{BB962C8B-B14F-4D97-AF65-F5344CB8AC3E}">
        <p14:creationId xmlns:p14="http://schemas.microsoft.com/office/powerpoint/2010/main" xmlns="" val="3689264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DCE09-E231-479A-ABFC-1EC854907A0B}" type="datetimeFigureOut">
              <a:rPr lang="bg-BG"/>
              <a:pPr>
                <a:defRPr/>
              </a:pPr>
              <a:t>10.3.2015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62DDA43-CE2A-4F16-BA06-17A81B2A3461}" type="slidenum">
              <a:rPr lang="bg-BG" altLang="fr-FR"/>
              <a:pPr/>
              <a:t>‹N°›</a:t>
            </a:fld>
            <a:endParaRPr lang="bg-BG" altLang="fr-FR"/>
          </a:p>
        </p:txBody>
      </p:sp>
    </p:spTree>
    <p:extLst>
      <p:ext uri="{BB962C8B-B14F-4D97-AF65-F5344CB8AC3E}">
        <p14:creationId xmlns:p14="http://schemas.microsoft.com/office/powerpoint/2010/main" xmlns="" val="3697482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0169D-FCBD-403A-B9E3-0CAFD970C901}" type="datetimeFigureOut">
              <a:rPr lang="bg-BG"/>
              <a:pPr>
                <a:defRPr/>
              </a:pPr>
              <a:t>10.3.2015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A8D498D-592B-4982-A6DC-7E702EFB2ED2}" type="slidenum">
              <a:rPr lang="bg-BG" altLang="fr-FR"/>
              <a:pPr/>
              <a:t>‹N°›</a:t>
            </a:fld>
            <a:endParaRPr lang="bg-BG" altLang="fr-FR"/>
          </a:p>
        </p:txBody>
      </p:sp>
    </p:spTree>
    <p:extLst>
      <p:ext uri="{BB962C8B-B14F-4D97-AF65-F5344CB8AC3E}">
        <p14:creationId xmlns:p14="http://schemas.microsoft.com/office/powerpoint/2010/main" xmlns="" val="1761951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 userDrawn="1"/>
        </p:nvSpPr>
        <p:spPr>
          <a:xfrm>
            <a:off x="1259632" y="1491630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/>
              <a:t>Pédagogie</a:t>
            </a:r>
            <a:r>
              <a:rPr lang="fr-FR" sz="3600" baseline="0" dirty="0" smtClean="0"/>
              <a:t> numérique en 3</a:t>
            </a:r>
            <a:r>
              <a:rPr lang="fr-FR" sz="3600" baseline="30000" dirty="0" smtClean="0"/>
              <a:t>ème</a:t>
            </a:r>
            <a:r>
              <a:rPr lang="fr-FR" sz="3600" baseline="0" dirty="0" smtClean="0"/>
              <a:t> DIMA 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xmlns="" val="4239911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 err="1" smtClean="0"/>
              <a:t>Pédagogie</a:t>
            </a:r>
            <a:r>
              <a:rPr lang="en-US" dirty="0" smtClean="0"/>
              <a:t> </a:t>
            </a:r>
            <a:r>
              <a:rPr lang="en-US" dirty="0" err="1" smtClean="0"/>
              <a:t>Numérique</a:t>
            </a:r>
            <a:r>
              <a:rPr lang="en-US" dirty="0" smtClean="0"/>
              <a:t> en DIMA 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>
            <a:lvl1pPr marL="514350" indent="-514350">
              <a:buNone/>
              <a:defRPr baseline="0"/>
            </a:lvl1pPr>
            <a:lvl2pPr>
              <a:buNone/>
              <a:defRPr/>
            </a:lvl2pPr>
          </a:lstStyle>
          <a:p>
            <a:pPr lvl="0"/>
            <a:r>
              <a:rPr lang="en-US" dirty="0" smtClean="0"/>
              <a:t>1. </a:t>
            </a:r>
            <a:r>
              <a:rPr lang="en-US" dirty="0" err="1" smtClean="0"/>
              <a:t>Présentation</a:t>
            </a:r>
            <a:r>
              <a:rPr lang="en-US" dirty="0" smtClean="0"/>
              <a:t> de la </a:t>
            </a:r>
            <a:r>
              <a:rPr lang="en-US" dirty="0" err="1" smtClean="0"/>
              <a:t>classe</a:t>
            </a:r>
            <a:r>
              <a:rPr lang="en-US" dirty="0" smtClean="0"/>
              <a:t> 3ème DIMA </a:t>
            </a:r>
          </a:p>
          <a:p>
            <a:pPr lvl="0"/>
            <a:r>
              <a:rPr lang="en-US" dirty="0" smtClean="0"/>
              <a:t>2. </a:t>
            </a:r>
            <a:r>
              <a:rPr lang="en-US" dirty="0" err="1" smtClean="0"/>
              <a:t>Présentation</a:t>
            </a:r>
            <a:r>
              <a:rPr lang="en-US" dirty="0" smtClean="0"/>
              <a:t> des </a:t>
            </a:r>
            <a:r>
              <a:rPr lang="en-US" dirty="0" err="1" smtClean="0"/>
              <a:t>outils</a:t>
            </a:r>
            <a:r>
              <a:rPr lang="en-US" dirty="0" smtClean="0"/>
              <a:t> </a:t>
            </a:r>
            <a:r>
              <a:rPr lang="en-US" dirty="0" err="1" smtClean="0"/>
              <a:t>numériques</a:t>
            </a:r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3. Les </a:t>
            </a:r>
            <a:r>
              <a:rPr lang="en-US" dirty="0" err="1" smtClean="0"/>
              <a:t>apports</a:t>
            </a:r>
            <a:r>
              <a:rPr lang="en-US" dirty="0" smtClean="0"/>
              <a:t> du </a:t>
            </a:r>
            <a:r>
              <a:rPr lang="en-US" dirty="0" err="1" smtClean="0"/>
              <a:t>numérique</a:t>
            </a:r>
            <a:r>
              <a:rPr lang="en-US" dirty="0" smtClean="0"/>
              <a:t>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03.03.2015</a:t>
            </a:r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42627FC-1D97-4375-B307-50C4306BDD89}" type="slidenum">
              <a:rPr lang="bg-BG" altLang="fr-FR"/>
              <a:pPr/>
              <a:t>‹N°›</a:t>
            </a:fld>
            <a:endParaRPr lang="bg-BG" altLang="fr-FR"/>
          </a:p>
        </p:txBody>
      </p:sp>
    </p:spTree>
    <p:extLst>
      <p:ext uri="{BB962C8B-B14F-4D97-AF65-F5344CB8AC3E}">
        <p14:creationId xmlns:p14="http://schemas.microsoft.com/office/powerpoint/2010/main" xmlns="" val="1698242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68EFD-1F02-4A49-A3E6-F067B83BA4EC}" type="datetimeFigureOut">
              <a:rPr lang="bg-BG"/>
              <a:pPr>
                <a:defRPr/>
              </a:pPr>
              <a:t>10.3.2015 г.</a:t>
            </a:fld>
            <a:endParaRPr lang="bg-B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C99D12E-2268-49CA-80AC-60915FFCD98C}" type="slidenum">
              <a:rPr lang="bg-BG" altLang="fr-FR"/>
              <a:pPr/>
              <a:t>‹N°›</a:t>
            </a:fld>
            <a:endParaRPr lang="bg-BG" altLang="fr-FR"/>
          </a:p>
        </p:txBody>
      </p:sp>
    </p:spTree>
    <p:extLst>
      <p:ext uri="{BB962C8B-B14F-4D97-AF65-F5344CB8AC3E}">
        <p14:creationId xmlns:p14="http://schemas.microsoft.com/office/powerpoint/2010/main" xmlns="" val="4077627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8E774-D038-4C37-AA3A-CF1F2FC4BF86}" type="datetimeFigureOut">
              <a:rPr lang="bg-BG"/>
              <a:pPr>
                <a:defRPr/>
              </a:pPr>
              <a:t>10.3.2015 г.</a:t>
            </a:fld>
            <a:endParaRPr lang="bg-BG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2EE8AE9-101B-4B88-9BCF-5500B127BF3F}" type="slidenum">
              <a:rPr lang="bg-BG" altLang="fr-FR"/>
              <a:pPr/>
              <a:t>‹N°›</a:t>
            </a:fld>
            <a:endParaRPr lang="bg-BG" altLang="fr-FR"/>
          </a:p>
        </p:txBody>
      </p:sp>
    </p:spTree>
    <p:extLst>
      <p:ext uri="{BB962C8B-B14F-4D97-AF65-F5344CB8AC3E}">
        <p14:creationId xmlns:p14="http://schemas.microsoft.com/office/powerpoint/2010/main" xmlns="" val="533740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anchor="t" anchorCtr="1"/>
          <a:lstStyle/>
          <a:p>
            <a:r>
              <a:rPr lang="en-US" dirty="0" smtClean="0"/>
              <a:t>Click to edit Master title style</a:t>
            </a:r>
            <a:endParaRPr lang="bg-BG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BDC5B-4AAA-4076-9C03-B0F297CD10FF}" type="datetimeFigureOut">
              <a:rPr lang="bg-BG"/>
              <a:pPr>
                <a:defRPr/>
              </a:pPr>
              <a:t>10.3.2015 г.</a:t>
            </a:fld>
            <a:endParaRPr lang="bg-B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A425BF0-9236-4CB8-93EC-34C4D5BCD401}" type="slidenum">
              <a:rPr lang="bg-BG" altLang="fr-FR"/>
              <a:pPr/>
              <a:t>‹N°›</a:t>
            </a:fld>
            <a:endParaRPr lang="bg-BG" altLang="fr-FR"/>
          </a:p>
        </p:txBody>
      </p:sp>
    </p:spTree>
    <p:extLst>
      <p:ext uri="{BB962C8B-B14F-4D97-AF65-F5344CB8AC3E}">
        <p14:creationId xmlns:p14="http://schemas.microsoft.com/office/powerpoint/2010/main" xmlns="" val="3451618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92F36-E7EF-4940-8428-C61CF8CA2289}" type="datetimeFigureOut">
              <a:rPr lang="bg-BG"/>
              <a:pPr>
                <a:defRPr/>
              </a:pPr>
              <a:t>10.3.2015 г.</a:t>
            </a:fld>
            <a:endParaRPr lang="bg-BG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F60C1EA-BBBC-4194-ACF1-C0B28C71DBC9}" type="slidenum">
              <a:rPr lang="bg-BG" altLang="fr-FR"/>
              <a:pPr/>
              <a:t>‹N°›</a:t>
            </a:fld>
            <a:endParaRPr lang="bg-BG" altLang="fr-FR"/>
          </a:p>
        </p:txBody>
      </p:sp>
    </p:spTree>
    <p:extLst>
      <p:ext uri="{BB962C8B-B14F-4D97-AF65-F5344CB8AC3E}">
        <p14:creationId xmlns:p14="http://schemas.microsoft.com/office/powerpoint/2010/main" xmlns="" val="3489456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DEC95-6B97-4405-A384-0DC777645724}" type="datetimeFigureOut">
              <a:rPr lang="bg-BG"/>
              <a:pPr>
                <a:defRPr/>
              </a:pPr>
              <a:t>10.3.2015 г.</a:t>
            </a:fld>
            <a:endParaRPr lang="bg-B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C950532-B30F-4FE1-B9C7-4190E887D0C4}" type="slidenum">
              <a:rPr lang="bg-BG" altLang="fr-FR"/>
              <a:pPr/>
              <a:t>‹N°›</a:t>
            </a:fld>
            <a:endParaRPr lang="bg-BG" altLang="fr-FR"/>
          </a:p>
        </p:txBody>
      </p:sp>
    </p:spTree>
    <p:extLst>
      <p:ext uri="{BB962C8B-B14F-4D97-AF65-F5344CB8AC3E}">
        <p14:creationId xmlns:p14="http://schemas.microsoft.com/office/powerpoint/2010/main" xmlns="" val="2875990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F2628-9268-41F5-A5F2-D34355B0C94A}" type="datetimeFigureOut">
              <a:rPr lang="bg-BG"/>
              <a:pPr>
                <a:defRPr/>
              </a:pPr>
              <a:t>10.3.2015 г.</a:t>
            </a:fld>
            <a:endParaRPr lang="bg-B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46C2207-319C-49B6-8D4B-9466CD6284DA}" type="slidenum">
              <a:rPr lang="bg-BG" altLang="fr-FR"/>
              <a:pPr/>
              <a:t>‹N°›</a:t>
            </a:fld>
            <a:endParaRPr lang="bg-BG" altLang="fr-FR"/>
          </a:p>
        </p:txBody>
      </p:sp>
    </p:spTree>
    <p:extLst>
      <p:ext uri="{BB962C8B-B14F-4D97-AF65-F5344CB8AC3E}">
        <p14:creationId xmlns:p14="http://schemas.microsoft.com/office/powerpoint/2010/main" xmlns="" val="3378855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7000">
              <a:srgbClr val="D3DFFA"/>
            </a:gs>
            <a:gs pos="13000">
              <a:srgbClr val="DEE7FB"/>
            </a:gs>
            <a:gs pos="45000">
              <a:srgbClr val="E0E9FC"/>
            </a:gs>
            <a:gs pos="0">
              <a:schemeClr val="accent4">
                <a:lumMod val="20000"/>
                <a:lumOff val="80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 rot="10800000">
            <a:off x="-1684588" y="-20539"/>
            <a:ext cx="12491866" cy="5164038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21" name="Rectangle 20"/>
          <p:cNvSpPr/>
          <p:nvPr userDrawn="1"/>
        </p:nvSpPr>
        <p:spPr>
          <a:xfrm>
            <a:off x="0" y="-20538"/>
            <a:ext cx="9138804" cy="6345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 userDrawn="1"/>
        </p:nvSpPr>
        <p:spPr>
          <a:xfrm>
            <a:off x="0" y="4496778"/>
            <a:ext cx="9138804" cy="6467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98085" y="-20538"/>
            <a:ext cx="1045915" cy="60519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8424" y="4496778"/>
            <a:ext cx="750380" cy="64672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803" y="0"/>
            <a:ext cx="601765" cy="61397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803" y="4496778"/>
            <a:ext cx="621894" cy="646722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7248" y="4617388"/>
            <a:ext cx="1277873" cy="43948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5947" y="4633857"/>
            <a:ext cx="504205" cy="436978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2394" y="4619890"/>
            <a:ext cx="624028" cy="436978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1763688" y="216972"/>
            <a:ext cx="53158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aseline="30000" dirty="0">
                <a:solidFill>
                  <a:srgbClr val="F51B55"/>
                </a:solidFill>
                <a:latin typeface="Days" panose="02000505050000020004" pitchFamily="2" charset="0"/>
              </a:rPr>
              <a:t>A</a:t>
            </a:r>
            <a:r>
              <a:rPr lang="fr-FR" sz="2400" baseline="30000" dirty="0">
                <a:solidFill>
                  <a:srgbClr val="24408E"/>
                </a:solidFill>
                <a:latin typeface="Days" panose="02000505050000020004" pitchFamily="2" charset="0"/>
              </a:rPr>
              <a:t>ssociation </a:t>
            </a:r>
            <a:r>
              <a:rPr lang="fr-FR" sz="2400" baseline="30000" dirty="0">
                <a:solidFill>
                  <a:srgbClr val="F51B55"/>
                </a:solidFill>
                <a:latin typeface="Days" panose="02000505050000020004" pitchFamily="2" charset="0"/>
              </a:rPr>
              <a:t>P</a:t>
            </a:r>
            <a:r>
              <a:rPr lang="fr-FR" sz="2400" baseline="30000" dirty="0">
                <a:solidFill>
                  <a:srgbClr val="24408E"/>
                </a:solidFill>
                <a:latin typeface="Days" panose="02000505050000020004" pitchFamily="2" charset="0"/>
              </a:rPr>
              <a:t>our l’</a:t>
            </a:r>
            <a:r>
              <a:rPr lang="fr-FR" sz="2400" baseline="30000" dirty="0">
                <a:solidFill>
                  <a:srgbClr val="F51B55"/>
                </a:solidFill>
                <a:latin typeface="Days" panose="02000505050000020004" pitchFamily="2" charset="0"/>
              </a:rPr>
              <a:t>A</a:t>
            </a:r>
            <a:r>
              <a:rPr lang="fr-FR" sz="2400" baseline="30000" dirty="0">
                <a:solidFill>
                  <a:srgbClr val="24408E"/>
                </a:solidFill>
                <a:latin typeface="Days" panose="02000505050000020004" pitchFamily="2" charset="0"/>
              </a:rPr>
              <a:t>pprentissage en </a:t>
            </a:r>
            <a:r>
              <a:rPr lang="fr-FR" sz="2400" baseline="30000" dirty="0">
                <a:solidFill>
                  <a:srgbClr val="F51B55"/>
                </a:solidFill>
                <a:latin typeface="Days" panose="02000505050000020004" pitchFamily="2" charset="0"/>
              </a:rPr>
              <a:t>M</a:t>
            </a:r>
            <a:r>
              <a:rPr lang="fr-FR" sz="2400" baseline="30000" dirty="0">
                <a:solidFill>
                  <a:srgbClr val="24408E"/>
                </a:solidFill>
                <a:latin typeface="Days" panose="02000505050000020004" pitchFamily="2" charset="0"/>
              </a:rPr>
              <a:t>ayenne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timentcfamayenne.fr/" TargetMode="External"/><Relationship Id="rId2" Type="http://schemas.openxmlformats.org/officeDocument/2006/relationships/hyperlink" Target="http://monprojetprofessionnelcfamayenne.jimdo.com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restaurationcfamayenne.jimdo.com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3612" y="1491630"/>
            <a:ext cx="9144000" cy="1800845"/>
          </a:xfrm>
          <a:prstGeom prst="rect">
            <a:avLst/>
          </a:prstGeom>
          <a:solidFill>
            <a:schemeClr val="accent4">
              <a:lumMod val="20000"/>
              <a:lumOff val="8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altLang="fr-FR" sz="3200" dirty="0" smtClean="0">
                <a:solidFill>
                  <a:srgbClr val="F51B55"/>
                </a:solidFill>
                <a:latin typeface="Days" pitchFamily="2" charset="0"/>
                <a:ea typeface="Charis SIL" pitchFamily="2" charset="-52"/>
                <a:cs typeface="Charis SIL" pitchFamily="2" charset="-52"/>
              </a:rPr>
              <a:t>   </a:t>
            </a:r>
            <a:r>
              <a:rPr lang="fr-FR" altLang="fr-FR" sz="3200" dirty="0" smtClean="0">
                <a:solidFill>
                  <a:srgbClr val="F51B55"/>
                </a:solidFill>
                <a:ea typeface="Charis SIL" pitchFamily="2" charset="-52"/>
                <a:cs typeface="Charis SIL" pitchFamily="2" charset="-52"/>
              </a:rPr>
              <a:t>CFA </a:t>
            </a:r>
            <a:r>
              <a:rPr lang="fr-FR" altLang="fr-FR" sz="3200" dirty="0" smtClean="0">
                <a:solidFill>
                  <a:srgbClr val="F51B55"/>
                </a:solidFill>
                <a:ea typeface="Charis SIL" pitchFamily="2" charset="-52"/>
                <a:cs typeface="Charis SIL" pitchFamily="2" charset="-52"/>
              </a:rPr>
              <a:t>des Villes de la Mayenne</a:t>
            </a:r>
            <a:endParaRPr lang="en-US" altLang="fr-FR" sz="3200" dirty="0" smtClean="0">
              <a:solidFill>
                <a:srgbClr val="F51B55"/>
              </a:solidFill>
              <a:ea typeface="Charis SIL" pitchFamily="2" charset="-52"/>
              <a:cs typeface="Charis SIL" pitchFamily="2" charset="-52"/>
            </a:endParaRPr>
          </a:p>
          <a:p>
            <a:pPr algn="ctr"/>
            <a:r>
              <a:rPr lang="fr-FR" altLang="fr-FR" sz="3200" dirty="0" smtClean="0">
                <a:solidFill>
                  <a:srgbClr val="F51B55"/>
                </a:solidFill>
                <a:ea typeface="Charis SIL" pitchFamily="2" charset="-52"/>
                <a:cs typeface="Charis SIL" pitchFamily="2" charset="-52"/>
              </a:rPr>
              <a:t>PEDAGOGIES INNOVANTES ET OUTILS NUMERIQUES</a:t>
            </a:r>
            <a:endParaRPr lang="fr-FR" altLang="fr-FR" sz="3200" dirty="0" smtClean="0">
              <a:solidFill>
                <a:srgbClr val="F51B55"/>
              </a:solidFill>
              <a:ea typeface="Charis SIL" pitchFamily="2" charset="-52"/>
              <a:cs typeface="Charis SIL" pitchFamily="2" charset="-52"/>
            </a:endParaRPr>
          </a:p>
          <a:p>
            <a:pPr algn="ctr"/>
            <a:r>
              <a:rPr lang="en-US" altLang="fr-FR" sz="3200" dirty="0" smtClean="0">
                <a:solidFill>
                  <a:srgbClr val="F51B55"/>
                </a:solidFill>
                <a:ea typeface="Charis SIL" pitchFamily="2" charset="-52"/>
                <a:cs typeface="Charis SIL" pitchFamily="2" charset="-52"/>
              </a:rPr>
              <a:t>11</a:t>
            </a:r>
            <a:r>
              <a:rPr lang="fr-FR" altLang="fr-FR" sz="3200" dirty="0" smtClean="0">
                <a:solidFill>
                  <a:srgbClr val="F51B55"/>
                </a:solidFill>
                <a:ea typeface="Charis SIL" pitchFamily="2" charset="-52"/>
                <a:cs typeface="Charis SIL" pitchFamily="2" charset="-52"/>
              </a:rPr>
              <a:t> </a:t>
            </a:r>
            <a:r>
              <a:rPr lang="fr-FR" altLang="fr-FR" sz="3200" dirty="0" smtClean="0">
                <a:solidFill>
                  <a:srgbClr val="F51B55"/>
                </a:solidFill>
                <a:ea typeface="Charis SIL" pitchFamily="2" charset="-52"/>
                <a:cs typeface="Charis SIL" pitchFamily="2" charset="-52"/>
              </a:rPr>
              <a:t>mars 2015</a:t>
            </a:r>
            <a:endParaRPr lang="fr-FR" sz="1200" dirty="0">
              <a:solidFill>
                <a:srgbClr val="F51B55"/>
              </a:solidFill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-23366" y="627534"/>
            <a:ext cx="9144000" cy="301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cap="all" dirty="0" smtClean="0">
                <a:solidFill>
                  <a:srgbClr val="F51B55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Presentation   </a:t>
            </a:r>
            <a:endParaRPr lang="bg-BG" cap="all" dirty="0">
              <a:solidFill>
                <a:srgbClr val="F51B55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17" name="Gruppierung 76"/>
          <p:cNvGrpSpPr/>
          <p:nvPr/>
        </p:nvGrpSpPr>
        <p:grpSpPr>
          <a:xfrm>
            <a:off x="2267744" y="2372644"/>
            <a:ext cx="2327832" cy="369332"/>
            <a:chOff x="795177" y="1146247"/>
            <a:chExt cx="2327832" cy="369331"/>
          </a:xfrm>
        </p:grpSpPr>
        <p:sp>
          <p:nvSpPr>
            <p:cNvPr id="18" name="Textfeld 91"/>
            <p:cNvSpPr txBox="1"/>
            <p:nvPr/>
          </p:nvSpPr>
          <p:spPr>
            <a:xfrm>
              <a:off x="1091299" y="1146247"/>
              <a:ext cx="2031710" cy="369331"/>
            </a:xfrm>
            <a:prstGeom prst="rect">
              <a:avLst/>
            </a:prstGeom>
          </p:spPr>
          <p:txBody>
            <a:bodyPr vert="horz" wrap="none" rtlCol="0">
              <a:spAutoFit/>
            </a:bodyPr>
            <a:lstStyle/>
            <a:p>
              <a:r>
                <a:rPr lang="fr-FR" dirty="0" smtClean="0">
                  <a:latin typeface="+mn-lt"/>
                  <a:ea typeface="Open Sans" pitchFamily="34" charset="0"/>
                  <a:cs typeface="Open Sans" pitchFamily="34" charset="0"/>
                </a:rPr>
                <a:t>Evolution du projet </a:t>
              </a:r>
              <a:endParaRPr lang="de-DE" kern="900" dirty="0">
                <a:latin typeface="+mn-lt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19" name="Rechteck 92"/>
            <p:cNvSpPr>
              <a:spLocks noChangeAspect="1"/>
            </p:cNvSpPr>
            <p:nvPr/>
          </p:nvSpPr>
          <p:spPr>
            <a:xfrm>
              <a:off x="795177" y="1166915"/>
              <a:ext cx="251052" cy="25105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 lIns="36000" tIns="36000" rIns="36000" bIns="36000" rtlCol="0" anchor="ctr">
              <a:normAutofit fontScale="92500" lnSpcReduction="10000"/>
            </a:bodyPr>
            <a:lstStyle/>
            <a:p>
              <a:pPr algn="ctr"/>
              <a:r>
                <a:rPr lang="de-DE" sz="1400" dirty="0" smtClean="0">
                  <a:solidFill>
                    <a:srgbClr val="004A99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4</a:t>
              </a:r>
              <a:endParaRPr lang="de-DE" sz="1400" dirty="0">
                <a:solidFill>
                  <a:srgbClr val="004A99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  <p:grpSp>
        <p:nvGrpSpPr>
          <p:cNvPr id="20" name="Gruppierung 73"/>
          <p:cNvGrpSpPr/>
          <p:nvPr/>
        </p:nvGrpSpPr>
        <p:grpSpPr>
          <a:xfrm>
            <a:off x="2267744" y="1902484"/>
            <a:ext cx="3853058" cy="369332"/>
            <a:chOff x="795177" y="1146247"/>
            <a:chExt cx="3853058" cy="369331"/>
          </a:xfrm>
        </p:grpSpPr>
        <p:sp>
          <p:nvSpPr>
            <p:cNvPr id="21" name="Textfeld 74"/>
            <p:cNvSpPr txBox="1"/>
            <p:nvPr/>
          </p:nvSpPr>
          <p:spPr>
            <a:xfrm>
              <a:off x="1091299" y="1146247"/>
              <a:ext cx="3556936" cy="369331"/>
            </a:xfrm>
            <a:prstGeom prst="rect">
              <a:avLst/>
            </a:prstGeom>
          </p:spPr>
          <p:txBody>
            <a:bodyPr vert="horz" wrap="none" rtlCol="0">
              <a:spAutoFit/>
            </a:bodyPr>
            <a:lstStyle/>
            <a:p>
              <a:r>
                <a:rPr lang="fr-FR" dirty="0" smtClean="0">
                  <a:latin typeface="+mn-lt"/>
                  <a:ea typeface="Open Sans" pitchFamily="34" charset="0"/>
                  <a:cs typeface="Open Sans" pitchFamily="34" charset="0"/>
                </a:rPr>
                <a:t>Présentation des outils numériques </a:t>
              </a:r>
              <a:endParaRPr lang="de-DE" b="0" i="0" kern="900" dirty="0" smtClean="0">
                <a:latin typeface="+mn-lt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22" name="Rechteck 75"/>
            <p:cNvSpPr>
              <a:spLocks noChangeAspect="1"/>
            </p:cNvSpPr>
            <p:nvPr/>
          </p:nvSpPr>
          <p:spPr>
            <a:xfrm>
              <a:off x="795177" y="1166915"/>
              <a:ext cx="251052" cy="251052"/>
            </a:xfrm>
            <a:prstGeom prst="rect">
              <a:avLst/>
            </a:prstGeom>
            <a:solidFill>
              <a:srgbClr val="92D050"/>
            </a:solidFill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rtlCol="0" anchor="ctr">
              <a:normAutofit fontScale="92500" lnSpcReduction="10000"/>
            </a:bodyPr>
            <a:lstStyle/>
            <a:p>
              <a:pPr algn="ctr"/>
              <a:r>
                <a:rPr lang="de-DE" sz="1400" dirty="0" smtClean="0">
                  <a:solidFill>
                    <a:srgbClr val="004A99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3</a:t>
              </a:r>
              <a:endParaRPr lang="de-DE" sz="1400" dirty="0">
                <a:solidFill>
                  <a:srgbClr val="004A99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  <p:grpSp>
        <p:nvGrpSpPr>
          <p:cNvPr id="41" name="Gruppierung 73"/>
          <p:cNvGrpSpPr/>
          <p:nvPr/>
        </p:nvGrpSpPr>
        <p:grpSpPr>
          <a:xfrm>
            <a:off x="2267744" y="987573"/>
            <a:ext cx="3925192" cy="369332"/>
            <a:chOff x="795177" y="1146247"/>
            <a:chExt cx="3925192" cy="369331"/>
          </a:xfrm>
        </p:grpSpPr>
        <p:sp>
          <p:nvSpPr>
            <p:cNvPr id="42" name="Textfeld 74"/>
            <p:cNvSpPr txBox="1"/>
            <p:nvPr/>
          </p:nvSpPr>
          <p:spPr>
            <a:xfrm>
              <a:off x="1091299" y="1146247"/>
              <a:ext cx="3629070" cy="369331"/>
            </a:xfrm>
            <a:prstGeom prst="rect">
              <a:avLst/>
            </a:prstGeom>
          </p:spPr>
          <p:txBody>
            <a:bodyPr vert="horz" wrap="none" rtlCol="0">
              <a:spAutoFit/>
            </a:bodyPr>
            <a:lstStyle/>
            <a:p>
              <a:r>
                <a:rPr lang="fr-FR" sz="1400" dirty="0" smtClean="0">
                  <a:solidFill>
                    <a:srgbClr val="004A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Open Sans" pitchFamily="34" charset="0"/>
                  <a:ea typeface="Open Sans" pitchFamily="34" charset="0"/>
                  <a:cs typeface="Open Sans" pitchFamily="34" charset="0"/>
                </a:rPr>
                <a:t> </a:t>
              </a:r>
              <a:r>
                <a:rPr lang="fr-FR" dirty="0" smtClean="0">
                  <a:latin typeface="+mn-lt"/>
                  <a:ea typeface="Open Sans" pitchFamily="34" charset="0"/>
                  <a:cs typeface="Open Sans" pitchFamily="34" charset="0"/>
                </a:rPr>
                <a:t>Présentation  du public cible : DIMA</a:t>
              </a:r>
              <a:r>
                <a:rPr lang="fr-FR" dirty="0" smtClean="0">
                  <a:solidFill>
                    <a:srgbClr val="004A99"/>
                  </a:solidFill>
                  <a:latin typeface="+mn-lt"/>
                  <a:ea typeface="Open Sans" pitchFamily="34" charset="0"/>
                  <a:cs typeface="Open Sans" pitchFamily="34" charset="0"/>
                </a:rPr>
                <a:t> </a:t>
              </a:r>
              <a:endParaRPr lang="de-DE" b="0" i="0" kern="900" dirty="0" smtClean="0">
                <a:solidFill>
                  <a:srgbClr val="004A99"/>
                </a:solidFill>
                <a:latin typeface="+mn-lt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44" name="Rechteck 75"/>
            <p:cNvSpPr>
              <a:spLocks noChangeAspect="1"/>
            </p:cNvSpPr>
            <p:nvPr/>
          </p:nvSpPr>
          <p:spPr>
            <a:xfrm>
              <a:off x="795177" y="1166915"/>
              <a:ext cx="251052" cy="251052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rtlCol="0" anchor="ctr">
              <a:normAutofit fontScale="92500" lnSpcReduction="10000"/>
            </a:bodyPr>
            <a:lstStyle/>
            <a:p>
              <a:pPr algn="ctr"/>
              <a:r>
                <a:rPr lang="de-DE" sz="1400" dirty="0" smtClean="0">
                  <a:solidFill>
                    <a:srgbClr val="004A99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1</a:t>
              </a:r>
              <a:endParaRPr lang="de-DE" sz="1400" dirty="0">
                <a:solidFill>
                  <a:srgbClr val="004A99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  <p:grpSp>
        <p:nvGrpSpPr>
          <p:cNvPr id="45" name="Gruppierung 73"/>
          <p:cNvGrpSpPr/>
          <p:nvPr/>
        </p:nvGrpSpPr>
        <p:grpSpPr>
          <a:xfrm>
            <a:off x="2267744" y="1442210"/>
            <a:ext cx="6084823" cy="369332"/>
            <a:chOff x="795177" y="1146247"/>
            <a:chExt cx="6084823" cy="369331"/>
          </a:xfrm>
        </p:grpSpPr>
        <p:sp>
          <p:nvSpPr>
            <p:cNvPr id="46" name="Textfeld 74"/>
            <p:cNvSpPr txBox="1"/>
            <p:nvPr/>
          </p:nvSpPr>
          <p:spPr>
            <a:xfrm>
              <a:off x="1091299" y="1146247"/>
              <a:ext cx="5788701" cy="369331"/>
            </a:xfrm>
            <a:prstGeom prst="rect">
              <a:avLst/>
            </a:prstGeom>
          </p:spPr>
          <p:txBody>
            <a:bodyPr vert="horz" wrap="none" rtlCol="0">
              <a:spAutoFit/>
            </a:bodyPr>
            <a:lstStyle/>
            <a:p>
              <a:r>
                <a:rPr lang="fr-FR" dirty="0" smtClean="0">
                  <a:latin typeface="+mn-lt"/>
                  <a:ea typeface="Open Sans" pitchFamily="34" charset="0"/>
                  <a:cs typeface="Open Sans" pitchFamily="34" charset="0"/>
                </a:rPr>
                <a:t>Présentation </a:t>
              </a:r>
              <a:r>
                <a:rPr lang="fr-FR" dirty="0" smtClean="0">
                  <a:latin typeface="+mn-lt"/>
                  <a:ea typeface="Open Sans" pitchFamily="34" charset="0"/>
                  <a:cs typeface="Open Sans" pitchFamily="34" charset="0"/>
                </a:rPr>
                <a:t>du projet : construire son projet professionnel </a:t>
              </a:r>
              <a:endParaRPr lang="de-DE" b="0" i="0" kern="900" dirty="0" smtClean="0">
                <a:latin typeface="+mn-lt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47" name="Rechteck 75"/>
            <p:cNvSpPr>
              <a:spLocks noChangeAspect="1"/>
            </p:cNvSpPr>
            <p:nvPr/>
          </p:nvSpPr>
          <p:spPr>
            <a:xfrm>
              <a:off x="795177" y="1166915"/>
              <a:ext cx="251052" cy="251052"/>
            </a:xfrm>
            <a:prstGeom prst="rect">
              <a:avLst/>
            </a:prstGeom>
            <a:solidFill>
              <a:schemeClr val="accent2"/>
            </a:solidFill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rtlCol="0" anchor="ctr">
              <a:normAutofit fontScale="92500" lnSpcReduction="10000"/>
            </a:bodyPr>
            <a:lstStyle/>
            <a:p>
              <a:pPr algn="ctr"/>
              <a:r>
                <a:rPr lang="de-DE" sz="1400" dirty="0" smtClean="0">
                  <a:solidFill>
                    <a:srgbClr val="004A99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2</a:t>
              </a:r>
              <a:endParaRPr lang="de-DE" sz="1400" dirty="0">
                <a:solidFill>
                  <a:srgbClr val="004A99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/>
          <p:cNvSpPr/>
          <p:nvPr/>
        </p:nvSpPr>
        <p:spPr>
          <a:xfrm>
            <a:off x="-23366" y="627534"/>
            <a:ext cx="9144000" cy="301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g-BG" sz="1400" cap="all" dirty="0">
              <a:solidFill>
                <a:srgbClr val="F51B55"/>
              </a:solidFill>
              <a:latin typeface="Days" panose="02000505050000020004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6" name="Gruppierung 73"/>
          <p:cNvGrpSpPr/>
          <p:nvPr/>
        </p:nvGrpSpPr>
        <p:grpSpPr>
          <a:xfrm>
            <a:off x="179512" y="699542"/>
            <a:ext cx="4316710" cy="400110"/>
            <a:chOff x="795177" y="1146248"/>
            <a:chExt cx="4316710" cy="400109"/>
          </a:xfrm>
        </p:grpSpPr>
        <p:sp>
          <p:nvSpPr>
            <p:cNvPr id="7" name="Textfeld 74"/>
            <p:cNvSpPr txBox="1"/>
            <p:nvPr/>
          </p:nvSpPr>
          <p:spPr>
            <a:xfrm>
              <a:off x="1091299" y="1146248"/>
              <a:ext cx="4020588" cy="400109"/>
            </a:xfrm>
            <a:prstGeom prst="rect">
              <a:avLst/>
            </a:prstGeom>
          </p:spPr>
          <p:txBody>
            <a:bodyPr vert="horz" wrap="none" rtlCol="0">
              <a:spAutoFit/>
            </a:bodyPr>
            <a:lstStyle/>
            <a:p>
              <a:r>
                <a:rPr lang="fr-FR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ea typeface="Open Sans" pitchFamily="34" charset="0"/>
                  <a:cs typeface="Open Sans" pitchFamily="34" charset="0"/>
                </a:rPr>
                <a:t> </a:t>
              </a:r>
              <a:r>
                <a:rPr lang="fr-FR" sz="2000" dirty="0" smtClean="0">
                  <a:latin typeface="+mn-lt"/>
                  <a:ea typeface="Open Sans" pitchFamily="34" charset="0"/>
                  <a:cs typeface="Open Sans" pitchFamily="34" charset="0"/>
                </a:rPr>
                <a:t>Présentation  du public cible : DIMA </a:t>
              </a:r>
              <a:endParaRPr lang="de-DE" sz="2000" b="0" i="0" kern="900" dirty="0" smtClean="0">
                <a:latin typeface="+mn-lt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8" name="Rechteck 75"/>
            <p:cNvSpPr>
              <a:spLocks noChangeAspect="1"/>
            </p:cNvSpPr>
            <p:nvPr/>
          </p:nvSpPr>
          <p:spPr>
            <a:xfrm>
              <a:off x="795177" y="1166915"/>
              <a:ext cx="251052" cy="251052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rtlCol="0" anchor="ctr">
              <a:normAutofit fontScale="92500" lnSpcReduction="10000"/>
            </a:bodyPr>
            <a:lstStyle/>
            <a:p>
              <a:pPr algn="ctr"/>
              <a:r>
                <a:rPr lang="de-DE" sz="1400" dirty="0" smtClean="0">
                  <a:solidFill>
                    <a:srgbClr val="004A99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1</a:t>
              </a:r>
              <a:endParaRPr lang="de-DE" sz="1400" dirty="0">
                <a:solidFill>
                  <a:srgbClr val="004A99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  <p:sp>
        <p:nvSpPr>
          <p:cNvPr id="9" name="ZoneTexte 8"/>
          <p:cNvSpPr txBox="1"/>
          <p:nvPr/>
        </p:nvSpPr>
        <p:spPr>
          <a:xfrm>
            <a:off x="467544" y="987574"/>
            <a:ext cx="83529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FR" dirty="0" smtClean="0">
              <a:latin typeface="+mn-lt"/>
            </a:endParaRPr>
          </a:p>
          <a:p>
            <a:pPr algn="just"/>
            <a:r>
              <a:rPr lang="fr-FR" dirty="0" smtClean="0">
                <a:latin typeface="+mn-lt"/>
              </a:rPr>
              <a:t>Dispositif </a:t>
            </a:r>
            <a:r>
              <a:rPr lang="fr-FR" dirty="0" smtClean="0">
                <a:latin typeface="+mn-lt"/>
              </a:rPr>
              <a:t>d’Initiation aux Métiers en </a:t>
            </a:r>
            <a:r>
              <a:rPr lang="fr-FR" dirty="0" smtClean="0">
                <a:latin typeface="+mn-lt"/>
              </a:rPr>
              <a:t>Alternance</a:t>
            </a:r>
            <a:endParaRPr lang="fr-FR" dirty="0" smtClean="0">
              <a:latin typeface="+mn-lt"/>
            </a:endParaRPr>
          </a:p>
          <a:p>
            <a:pPr>
              <a:buNone/>
            </a:pPr>
            <a:r>
              <a:rPr lang="fr-FR" u="sng" dirty="0" smtClean="0">
                <a:latin typeface="+mn-lt"/>
              </a:rPr>
              <a:t>Le </a:t>
            </a:r>
            <a:r>
              <a:rPr lang="fr-FR" u="sng" dirty="0" smtClean="0">
                <a:latin typeface="+mn-lt"/>
              </a:rPr>
              <a:t>public </a:t>
            </a:r>
            <a:r>
              <a:rPr lang="fr-FR" dirty="0" smtClean="0">
                <a:latin typeface="+mn-lt"/>
              </a:rPr>
              <a:t>: </a:t>
            </a:r>
          </a:p>
          <a:p>
            <a:r>
              <a:rPr lang="fr-FR" dirty="0" smtClean="0">
                <a:latin typeface="+mn-lt"/>
              </a:rPr>
              <a:t>Avoir 15 ans, être </a:t>
            </a:r>
            <a:r>
              <a:rPr lang="fr-FR" dirty="0" smtClean="0">
                <a:latin typeface="+mn-lt"/>
              </a:rPr>
              <a:t>volontaire, avoir un projet en bâtiment ou restauration </a:t>
            </a:r>
            <a:endParaRPr lang="fr-FR" dirty="0" smtClean="0">
              <a:latin typeface="+mn-lt"/>
            </a:endParaRPr>
          </a:p>
          <a:p>
            <a:r>
              <a:rPr lang="fr-FR" dirty="0" smtClean="0">
                <a:latin typeface="+mn-lt"/>
              </a:rPr>
              <a:t>Horizons différents (MFR, Collège, </a:t>
            </a:r>
            <a:r>
              <a:rPr lang="fr-FR" dirty="0" smtClean="0">
                <a:latin typeface="+mn-lt"/>
              </a:rPr>
              <a:t>SEGPA, Classe Relais, </a:t>
            </a:r>
            <a:r>
              <a:rPr lang="fr-FR" dirty="0" err="1" smtClean="0">
                <a:latin typeface="+mn-lt"/>
              </a:rPr>
              <a:t>Ulis</a:t>
            </a:r>
            <a:r>
              <a:rPr lang="fr-FR" dirty="0" smtClean="0">
                <a:latin typeface="+mn-lt"/>
              </a:rPr>
              <a:t>…) </a:t>
            </a:r>
            <a:endParaRPr lang="fr-FR" dirty="0" smtClean="0">
              <a:latin typeface="+mn-lt"/>
            </a:endParaRPr>
          </a:p>
          <a:p>
            <a:pPr algn="just">
              <a:buNone/>
            </a:pPr>
            <a:r>
              <a:rPr lang="fr-FR" u="sng" dirty="0" smtClean="0">
                <a:latin typeface="+mn-lt"/>
              </a:rPr>
              <a:t>Objectifs</a:t>
            </a:r>
            <a:r>
              <a:rPr lang="fr-FR" dirty="0" smtClean="0">
                <a:latin typeface="+mn-lt"/>
              </a:rPr>
              <a:t>  </a:t>
            </a:r>
            <a:r>
              <a:rPr lang="fr-FR" dirty="0" smtClean="0">
                <a:latin typeface="+mn-lt"/>
              </a:rPr>
              <a:t>:</a:t>
            </a:r>
          </a:p>
          <a:p>
            <a:pPr algn="just">
              <a:buNone/>
            </a:pPr>
            <a:r>
              <a:rPr lang="fr-FR" dirty="0" smtClean="0">
                <a:latin typeface="+mn-lt"/>
              </a:rPr>
              <a:t>  </a:t>
            </a:r>
            <a:r>
              <a:rPr lang="fr-FR" dirty="0" smtClean="0">
                <a:latin typeface="+mn-lt"/>
              </a:rPr>
              <a:t>● Découvrir </a:t>
            </a:r>
            <a:r>
              <a:rPr lang="fr-FR" dirty="0" smtClean="0">
                <a:latin typeface="+mn-lt"/>
              </a:rPr>
              <a:t>des métiers </a:t>
            </a:r>
            <a:r>
              <a:rPr lang="fr-FR" dirty="0" smtClean="0">
                <a:latin typeface="+mn-lt"/>
              </a:rPr>
              <a:t>(stages pratiques, atelier)</a:t>
            </a:r>
            <a:endParaRPr lang="fr-FR" dirty="0" smtClean="0">
              <a:latin typeface="+mn-lt"/>
            </a:endParaRPr>
          </a:p>
          <a:p>
            <a:pPr algn="just">
              <a:buNone/>
            </a:pPr>
            <a:r>
              <a:rPr lang="fr-FR" dirty="0" smtClean="0">
                <a:latin typeface="+mn-lt"/>
              </a:rPr>
              <a:t>  </a:t>
            </a:r>
            <a:r>
              <a:rPr lang="fr-FR" dirty="0" smtClean="0">
                <a:latin typeface="+mn-lt"/>
              </a:rPr>
              <a:t>● Vérifier </a:t>
            </a:r>
            <a:r>
              <a:rPr lang="fr-FR" dirty="0" smtClean="0">
                <a:latin typeface="+mn-lt"/>
              </a:rPr>
              <a:t>et valider un projet de formation </a:t>
            </a:r>
            <a:r>
              <a:rPr lang="fr-FR" dirty="0" smtClean="0">
                <a:latin typeface="+mn-lt"/>
              </a:rPr>
              <a:t>en </a:t>
            </a:r>
            <a:r>
              <a:rPr lang="fr-FR" dirty="0" smtClean="0">
                <a:latin typeface="+mn-lt"/>
              </a:rPr>
              <a:t>alternance </a:t>
            </a:r>
          </a:p>
          <a:p>
            <a:pPr algn="just">
              <a:buNone/>
            </a:pPr>
            <a:r>
              <a:rPr lang="fr-FR" dirty="0" smtClean="0">
                <a:latin typeface="+mn-lt"/>
              </a:rPr>
              <a:t>  </a:t>
            </a:r>
            <a:r>
              <a:rPr lang="fr-FR" dirty="0" smtClean="0">
                <a:latin typeface="+mn-lt"/>
              </a:rPr>
              <a:t>● Obtenir </a:t>
            </a:r>
            <a:r>
              <a:rPr lang="fr-FR" dirty="0" smtClean="0">
                <a:latin typeface="+mn-lt"/>
              </a:rPr>
              <a:t>le C.F.G. (certificat de formation générale) </a:t>
            </a:r>
            <a:r>
              <a:rPr lang="fr-FR" dirty="0" smtClean="0">
                <a:latin typeface="+mn-lt"/>
              </a:rPr>
              <a:t>ou le Brevet </a:t>
            </a:r>
          </a:p>
          <a:p>
            <a:pPr algn="just">
              <a:buNone/>
            </a:pPr>
            <a:r>
              <a:rPr lang="fr-FR" u="sng" dirty="0" smtClean="0"/>
              <a:t>Alternance</a:t>
            </a:r>
            <a:r>
              <a:rPr lang="fr-FR" dirty="0" smtClean="0"/>
              <a:t> </a:t>
            </a:r>
            <a:r>
              <a:rPr lang="fr-FR" dirty="0" smtClean="0"/>
              <a:t>: </a:t>
            </a:r>
            <a:r>
              <a:rPr lang="fr-FR" dirty="0" smtClean="0"/>
              <a:t>16 semaines de stage </a:t>
            </a:r>
          </a:p>
          <a:p>
            <a:pPr algn="just">
              <a:buNone/>
            </a:pPr>
            <a:r>
              <a:rPr lang="fr-FR" u="sng" dirty="0" smtClean="0"/>
              <a:t>Pédagogie</a:t>
            </a:r>
            <a:r>
              <a:rPr lang="fr-FR" dirty="0" smtClean="0"/>
              <a:t> : </a:t>
            </a:r>
            <a:r>
              <a:rPr lang="fr-FR" dirty="0" smtClean="0"/>
              <a:t>Accès sur le métier et le comportement en entreprise </a:t>
            </a:r>
          </a:p>
          <a:p>
            <a:pPr algn="just">
              <a:buNone/>
            </a:pPr>
            <a:r>
              <a:rPr lang="fr-FR" dirty="0" smtClean="0"/>
              <a:t>CFG </a:t>
            </a:r>
            <a:r>
              <a:rPr lang="fr-FR" dirty="0" smtClean="0"/>
              <a:t>en CCF, pas de notes, matin matières générales, après midi TP</a:t>
            </a:r>
          </a:p>
          <a:p>
            <a:pPr algn="just">
              <a:buNone/>
            </a:pPr>
            <a:endParaRPr lang="fr-FR" dirty="0" smtClean="0">
              <a:latin typeface="+mn-lt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174191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/>
          <p:cNvSpPr/>
          <p:nvPr/>
        </p:nvSpPr>
        <p:spPr>
          <a:xfrm>
            <a:off x="-23366" y="627534"/>
            <a:ext cx="9144000" cy="301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g-BG" sz="1400" cap="all" dirty="0">
              <a:solidFill>
                <a:srgbClr val="F51B55"/>
              </a:solidFill>
              <a:latin typeface="Days" panose="02000505050000020004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5" name="Gruppierung 73"/>
          <p:cNvGrpSpPr/>
          <p:nvPr/>
        </p:nvGrpSpPr>
        <p:grpSpPr>
          <a:xfrm>
            <a:off x="107504" y="699542"/>
            <a:ext cx="2939090" cy="400110"/>
            <a:chOff x="795177" y="1146247"/>
            <a:chExt cx="2939090" cy="400109"/>
          </a:xfrm>
        </p:grpSpPr>
        <p:sp>
          <p:nvSpPr>
            <p:cNvPr id="6" name="Textfeld 74"/>
            <p:cNvSpPr txBox="1"/>
            <p:nvPr/>
          </p:nvSpPr>
          <p:spPr>
            <a:xfrm>
              <a:off x="1091299" y="1146247"/>
              <a:ext cx="2642968" cy="400109"/>
            </a:xfrm>
            <a:prstGeom prst="rect">
              <a:avLst/>
            </a:prstGeom>
          </p:spPr>
          <p:txBody>
            <a:bodyPr vert="horz" wrap="none" rtlCol="0">
              <a:spAutoFit/>
            </a:bodyPr>
            <a:lstStyle/>
            <a:p>
              <a:r>
                <a:rPr lang="fr-FR" sz="2000" dirty="0" smtClean="0">
                  <a:latin typeface="+mn-lt"/>
                  <a:ea typeface="Open Sans" pitchFamily="34" charset="0"/>
                  <a:cs typeface="Open Sans" pitchFamily="34" charset="0"/>
                </a:rPr>
                <a:t>Présentation </a:t>
              </a:r>
              <a:r>
                <a:rPr lang="fr-FR" sz="2000" dirty="0" smtClean="0">
                  <a:latin typeface="+mn-lt"/>
                  <a:ea typeface="Open Sans" pitchFamily="34" charset="0"/>
                  <a:cs typeface="Open Sans" pitchFamily="34" charset="0"/>
                </a:rPr>
                <a:t>du projet  </a:t>
              </a:r>
              <a:endParaRPr lang="de-DE" sz="2000" b="0" i="0" kern="900" dirty="0" smtClean="0">
                <a:latin typeface="+mn-lt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7" name="Rechteck 75"/>
            <p:cNvSpPr>
              <a:spLocks noChangeAspect="1"/>
            </p:cNvSpPr>
            <p:nvPr/>
          </p:nvSpPr>
          <p:spPr>
            <a:xfrm>
              <a:off x="795177" y="1166915"/>
              <a:ext cx="251052" cy="251052"/>
            </a:xfrm>
            <a:prstGeom prst="rect">
              <a:avLst/>
            </a:prstGeom>
            <a:solidFill>
              <a:schemeClr val="accent2"/>
            </a:solidFill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rtlCol="0" anchor="ctr">
              <a:normAutofit fontScale="92500" lnSpcReduction="10000"/>
            </a:bodyPr>
            <a:lstStyle/>
            <a:p>
              <a:pPr algn="ctr"/>
              <a:r>
                <a:rPr lang="de-DE" sz="1400" dirty="0" smtClean="0">
                  <a:solidFill>
                    <a:srgbClr val="004A99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2</a:t>
              </a:r>
              <a:endParaRPr lang="de-DE" sz="1400" dirty="0">
                <a:solidFill>
                  <a:srgbClr val="004A99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  <p:sp>
        <p:nvSpPr>
          <p:cNvPr id="8" name="ZoneTexte 7"/>
          <p:cNvSpPr txBox="1"/>
          <p:nvPr/>
        </p:nvSpPr>
        <p:spPr>
          <a:xfrm>
            <a:off x="107504" y="1059582"/>
            <a:ext cx="892899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fr-FR" dirty="0" smtClean="0"/>
              <a:t> </a:t>
            </a:r>
          </a:p>
          <a:p>
            <a:pPr algn="just">
              <a:buNone/>
            </a:pPr>
            <a:r>
              <a:rPr lang="fr-FR" dirty="0" smtClean="0"/>
              <a:t>Accompagner à construire </a:t>
            </a:r>
            <a:r>
              <a:rPr lang="fr-FR" dirty="0" smtClean="0"/>
              <a:t>son projet professionnel par la réalisation d’un </a:t>
            </a:r>
            <a:r>
              <a:rPr lang="fr-FR" dirty="0" smtClean="0"/>
              <a:t>portefeuille numérique </a:t>
            </a:r>
            <a:r>
              <a:rPr lang="fr-FR" dirty="0" smtClean="0"/>
              <a:t>retraçant son expérience au </a:t>
            </a:r>
            <a:r>
              <a:rPr lang="fr-FR" dirty="0" smtClean="0"/>
              <a:t>CFA.  </a:t>
            </a:r>
          </a:p>
          <a:p>
            <a:pPr algn="just">
              <a:buNone/>
            </a:pPr>
            <a:endParaRPr lang="fr-FR" dirty="0" smtClean="0"/>
          </a:p>
          <a:p>
            <a:pPr algn="just">
              <a:buNone/>
            </a:pPr>
            <a:r>
              <a:rPr lang="fr-FR" dirty="0" smtClean="0"/>
              <a:t>Pour un public majoritairement de décrocheur </a:t>
            </a:r>
          </a:p>
          <a:p>
            <a:pPr algn="just">
              <a:buFontTx/>
              <a:buChar char="-"/>
            </a:pPr>
            <a:r>
              <a:rPr lang="fr-FR" dirty="0" smtClean="0"/>
              <a:t>Mettre des mots sur des gestes professionnels par le biais de la vidéo.</a:t>
            </a:r>
          </a:p>
          <a:p>
            <a:pPr algn="just">
              <a:buFontTx/>
              <a:buChar char="-"/>
            </a:pPr>
            <a:r>
              <a:rPr lang="fr-FR" dirty="0" smtClean="0"/>
              <a:t>Appréhender la pratique professionnelle (observation, attention, restitution, vocabulaire pro)</a:t>
            </a:r>
          </a:p>
          <a:p>
            <a:pPr algn="just">
              <a:buFontTx/>
              <a:buChar char="-"/>
            </a:pPr>
            <a:r>
              <a:rPr lang="fr-FR" dirty="0" smtClean="0"/>
              <a:t>V</a:t>
            </a:r>
            <a:r>
              <a:rPr lang="fr-FR" dirty="0" smtClean="0"/>
              <a:t>erbaliser </a:t>
            </a:r>
            <a:r>
              <a:rPr lang="fr-FR" dirty="0" smtClean="0"/>
              <a:t>sa motivation et son potentiel pour convaincre un employeur (entretien d'embauche, recherche de stage</a:t>
            </a:r>
            <a:r>
              <a:rPr lang="fr-FR" dirty="0" smtClean="0"/>
              <a:t>)</a:t>
            </a:r>
          </a:p>
          <a:p>
            <a:pPr algn="just">
              <a:buFontTx/>
              <a:buChar char="-"/>
            </a:pPr>
            <a:r>
              <a:rPr lang="fr-FR" dirty="0" smtClean="0"/>
              <a:t>Garder des traces (portefeuille de compétences ) </a:t>
            </a:r>
            <a:endParaRPr lang="fr-FR" dirty="0" smtClean="0"/>
          </a:p>
          <a:p>
            <a:pPr algn="just">
              <a:buFontTx/>
              <a:buChar char="-"/>
            </a:pPr>
            <a:endParaRPr lang="fr-FR" dirty="0" smtClean="0"/>
          </a:p>
          <a:p>
            <a:pPr algn="just">
              <a:buNone/>
            </a:pPr>
            <a:r>
              <a:rPr lang="fr-FR" dirty="0" smtClean="0"/>
              <a:t>   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174191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/>
          <p:cNvSpPr/>
          <p:nvPr/>
        </p:nvSpPr>
        <p:spPr>
          <a:xfrm>
            <a:off x="-23366" y="627534"/>
            <a:ext cx="9144000" cy="301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g-BG" sz="1400" cap="all" dirty="0">
              <a:solidFill>
                <a:srgbClr val="F51B55"/>
              </a:solidFill>
              <a:latin typeface="Days" panose="02000505050000020004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5" name="Gruppierung 73"/>
          <p:cNvGrpSpPr/>
          <p:nvPr/>
        </p:nvGrpSpPr>
        <p:grpSpPr>
          <a:xfrm>
            <a:off x="179512" y="699542"/>
            <a:ext cx="4230148" cy="400110"/>
            <a:chOff x="795177" y="1146247"/>
            <a:chExt cx="4230148" cy="400109"/>
          </a:xfrm>
        </p:grpSpPr>
        <p:sp>
          <p:nvSpPr>
            <p:cNvPr id="6" name="Textfeld 74"/>
            <p:cNvSpPr txBox="1"/>
            <p:nvPr/>
          </p:nvSpPr>
          <p:spPr>
            <a:xfrm>
              <a:off x="1091299" y="1146247"/>
              <a:ext cx="3934026" cy="400109"/>
            </a:xfrm>
            <a:prstGeom prst="rect">
              <a:avLst/>
            </a:prstGeom>
          </p:spPr>
          <p:txBody>
            <a:bodyPr vert="horz" wrap="none" rtlCol="0">
              <a:spAutoFit/>
            </a:bodyPr>
            <a:lstStyle/>
            <a:p>
              <a:r>
                <a:rPr lang="fr-FR" sz="2000" dirty="0" smtClean="0">
                  <a:latin typeface="+mn-lt"/>
                  <a:ea typeface="Open Sans" pitchFamily="34" charset="0"/>
                  <a:cs typeface="Open Sans" pitchFamily="34" charset="0"/>
                </a:rPr>
                <a:t>Présentation des outils numériques </a:t>
              </a:r>
              <a:endParaRPr lang="de-DE" sz="2000" b="0" i="0" kern="900" dirty="0" smtClean="0">
                <a:latin typeface="+mn-lt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7" name="Rechteck 75"/>
            <p:cNvSpPr>
              <a:spLocks noChangeAspect="1"/>
            </p:cNvSpPr>
            <p:nvPr/>
          </p:nvSpPr>
          <p:spPr>
            <a:xfrm>
              <a:off x="795177" y="1166915"/>
              <a:ext cx="251052" cy="251052"/>
            </a:xfrm>
            <a:prstGeom prst="rect">
              <a:avLst/>
            </a:prstGeom>
            <a:solidFill>
              <a:srgbClr val="92D050"/>
            </a:solidFill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rtlCol="0" anchor="ctr">
              <a:normAutofit fontScale="92500" lnSpcReduction="10000"/>
            </a:bodyPr>
            <a:lstStyle/>
            <a:p>
              <a:pPr algn="ctr"/>
              <a:r>
                <a:rPr lang="de-DE" sz="1400" dirty="0" smtClean="0">
                  <a:solidFill>
                    <a:srgbClr val="004A99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3</a:t>
              </a:r>
              <a:endParaRPr lang="de-DE" sz="1400" dirty="0">
                <a:solidFill>
                  <a:srgbClr val="004A99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  <p:sp>
        <p:nvSpPr>
          <p:cNvPr id="8" name="ZoneTexte 7"/>
          <p:cNvSpPr txBox="1"/>
          <p:nvPr/>
        </p:nvSpPr>
        <p:spPr>
          <a:xfrm>
            <a:off x="179512" y="1131590"/>
            <a:ext cx="87129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Accompagner à élaborer leur projet professionnel d’après un site ressources :</a:t>
            </a:r>
          </a:p>
          <a:p>
            <a:pPr algn="just"/>
            <a:endParaRPr lang="fr-FR" dirty="0" smtClean="0"/>
          </a:p>
          <a:p>
            <a:pPr algn="just"/>
            <a:endParaRPr lang="fr-FR" dirty="0" smtClean="0"/>
          </a:p>
          <a:p>
            <a:pPr algn="just"/>
            <a:endParaRPr lang="fr-FR" dirty="0" smtClean="0"/>
          </a:p>
          <a:p>
            <a:pPr algn="just"/>
            <a:r>
              <a:rPr lang="fr-FR" dirty="0" smtClean="0"/>
              <a:t>Réaliser des activités multimédias et interactives d’après leurs expériences</a:t>
            </a:r>
            <a:r>
              <a:rPr lang="fr-FR" dirty="0" smtClean="0"/>
              <a:t>.</a:t>
            </a:r>
          </a:p>
          <a:p>
            <a:pPr algn="just"/>
            <a:endParaRPr lang="fr-FR" dirty="0" smtClean="0"/>
          </a:p>
          <a:p>
            <a:pPr algn="just"/>
            <a:endParaRPr lang="fr-FR" dirty="0" smtClean="0"/>
          </a:p>
          <a:p>
            <a:pPr algn="just"/>
            <a:endParaRPr lang="fr-FR" dirty="0" smtClean="0"/>
          </a:p>
        </p:txBody>
      </p:sp>
      <p:sp>
        <p:nvSpPr>
          <p:cNvPr id="9" name="Parchemin horizontal 8"/>
          <p:cNvSpPr/>
          <p:nvPr/>
        </p:nvSpPr>
        <p:spPr>
          <a:xfrm>
            <a:off x="395536" y="1491630"/>
            <a:ext cx="8136904" cy="576064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539552" y="1635646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hlinkClick r:id="rId2"/>
              </a:rPr>
              <a:t>Construire son projet professionnel </a:t>
            </a:r>
            <a:endParaRPr lang="fr-FR" dirty="0"/>
          </a:p>
        </p:txBody>
      </p:sp>
      <p:sp>
        <p:nvSpPr>
          <p:cNvPr id="11" name="Parchemin horizontal 10"/>
          <p:cNvSpPr/>
          <p:nvPr/>
        </p:nvSpPr>
        <p:spPr>
          <a:xfrm>
            <a:off x="395536" y="2643758"/>
            <a:ext cx="8136904" cy="648072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83568" y="2787774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hlinkClick r:id="rId3"/>
              </a:rPr>
              <a:t>Site interactif bâtiment </a:t>
            </a:r>
            <a:endParaRPr lang="fr-FR" dirty="0"/>
          </a:p>
        </p:txBody>
      </p:sp>
      <p:sp>
        <p:nvSpPr>
          <p:cNvPr id="13" name="Parchemin horizontal 12"/>
          <p:cNvSpPr/>
          <p:nvPr/>
        </p:nvSpPr>
        <p:spPr>
          <a:xfrm>
            <a:off x="395536" y="3507854"/>
            <a:ext cx="8136904" cy="648072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539552" y="3651870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hlinkClick r:id="rId4"/>
              </a:rPr>
              <a:t>Site interactif Restauration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174191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/>
          <p:cNvSpPr/>
          <p:nvPr/>
        </p:nvSpPr>
        <p:spPr>
          <a:xfrm>
            <a:off x="-23366" y="627534"/>
            <a:ext cx="9144000" cy="301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g-BG" sz="1400" cap="all" dirty="0">
              <a:solidFill>
                <a:srgbClr val="F51B55"/>
              </a:solidFill>
              <a:latin typeface="Days" panose="02000505050000020004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5" name="Gruppierung 76"/>
          <p:cNvGrpSpPr/>
          <p:nvPr/>
        </p:nvGrpSpPr>
        <p:grpSpPr>
          <a:xfrm>
            <a:off x="251520" y="771550"/>
            <a:ext cx="2528400" cy="400110"/>
            <a:chOff x="795177" y="1146247"/>
            <a:chExt cx="2528400" cy="400109"/>
          </a:xfrm>
        </p:grpSpPr>
        <p:sp>
          <p:nvSpPr>
            <p:cNvPr id="6" name="Textfeld 91"/>
            <p:cNvSpPr txBox="1"/>
            <p:nvPr/>
          </p:nvSpPr>
          <p:spPr>
            <a:xfrm>
              <a:off x="1091299" y="1146247"/>
              <a:ext cx="2232278" cy="400109"/>
            </a:xfrm>
            <a:prstGeom prst="rect">
              <a:avLst/>
            </a:prstGeom>
          </p:spPr>
          <p:txBody>
            <a:bodyPr vert="horz" wrap="none" rtlCol="0">
              <a:spAutoFit/>
            </a:bodyPr>
            <a:lstStyle/>
            <a:p>
              <a:r>
                <a:rPr lang="fr-FR" sz="2000" dirty="0" smtClean="0">
                  <a:latin typeface="+mn-lt"/>
                  <a:ea typeface="Open Sans" pitchFamily="34" charset="0"/>
                  <a:cs typeface="Open Sans" pitchFamily="34" charset="0"/>
                </a:rPr>
                <a:t>Evolution du projet </a:t>
              </a:r>
              <a:endParaRPr lang="de-DE" sz="2000" kern="900" dirty="0">
                <a:latin typeface="+mn-lt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7" name="Rechteck 92"/>
            <p:cNvSpPr>
              <a:spLocks noChangeAspect="1"/>
            </p:cNvSpPr>
            <p:nvPr/>
          </p:nvSpPr>
          <p:spPr>
            <a:xfrm>
              <a:off x="795177" y="1166915"/>
              <a:ext cx="251052" cy="25105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 lIns="36000" tIns="36000" rIns="36000" bIns="36000" rtlCol="0" anchor="ctr">
              <a:noAutofit/>
            </a:bodyPr>
            <a:lstStyle/>
            <a:p>
              <a:pPr algn="ctr"/>
              <a:r>
                <a:rPr lang="de-DE" dirty="0" smtClean="0">
                  <a:solidFill>
                    <a:srgbClr val="004A99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4</a:t>
              </a:r>
              <a:endParaRPr lang="de-DE" dirty="0">
                <a:solidFill>
                  <a:srgbClr val="004A99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  <p:sp>
        <p:nvSpPr>
          <p:cNvPr id="8" name="ZoneTexte 7"/>
          <p:cNvSpPr txBox="1"/>
          <p:nvPr/>
        </p:nvSpPr>
        <p:spPr>
          <a:xfrm>
            <a:off x="251520" y="1131590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fr-FR" dirty="0" smtClean="0"/>
              <a:t> Alimenter </a:t>
            </a:r>
            <a:r>
              <a:rPr lang="fr-FR" dirty="0" smtClean="0"/>
              <a:t>leur site régulièrement en </a:t>
            </a:r>
            <a:r>
              <a:rPr lang="fr-FR" dirty="0" smtClean="0"/>
              <a:t>intégrant les activités et leurs images</a:t>
            </a:r>
          </a:p>
          <a:p>
            <a:pPr algn="just"/>
            <a:r>
              <a:rPr lang="fr-FR" dirty="0" smtClean="0"/>
              <a:t>- Commenter </a:t>
            </a:r>
            <a:r>
              <a:rPr lang="fr-FR" dirty="0" smtClean="0"/>
              <a:t>leurs activités en </a:t>
            </a:r>
            <a:r>
              <a:rPr lang="fr-FR" dirty="0" err="1" smtClean="0"/>
              <a:t>screen</a:t>
            </a:r>
            <a:r>
              <a:rPr lang="fr-FR" dirty="0" smtClean="0"/>
              <a:t> </a:t>
            </a:r>
            <a:r>
              <a:rPr lang="fr-FR" dirty="0" err="1" smtClean="0"/>
              <a:t>cast</a:t>
            </a:r>
            <a:r>
              <a:rPr lang="fr-FR" dirty="0" smtClean="0"/>
              <a:t> </a:t>
            </a:r>
            <a:r>
              <a:rPr lang="fr-FR" dirty="0" smtClean="0"/>
              <a:t>(vidéo commenté)</a:t>
            </a:r>
            <a:endParaRPr lang="fr-FR" dirty="0" smtClean="0"/>
          </a:p>
          <a:p>
            <a:pPr algn="just">
              <a:buNone/>
            </a:pPr>
            <a:r>
              <a:rPr lang="fr-FR" dirty="0" smtClean="0"/>
              <a:t>- Filmer soi-même </a:t>
            </a:r>
            <a:r>
              <a:rPr lang="fr-FR" dirty="0" smtClean="0"/>
              <a:t>(main libre) </a:t>
            </a:r>
          </a:p>
          <a:p>
            <a:pPr algn="just">
              <a:buNone/>
            </a:pPr>
            <a:r>
              <a:rPr lang="fr-FR" dirty="0" smtClean="0"/>
              <a:t>-Réaliser soi-même des </a:t>
            </a:r>
            <a:r>
              <a:rPr lang="fr-FR" dirty="0" smtClean="0"/>
              <a:t>activités en ligne (défis apprentis)</a:t>
            </a:r>
          </a:p>
        </p:txBody>
      </p:sp>
    </p:spTree>
    <p:extLst>
      <p:ext uri="{BB962C8B-B14F-4D97-AF65-F5344CB8AC3E}">
        <p14:creationId xmlns:p14="http://schemas.microsoft.com/office/powerpoint/2010/main" xmlns="" val="3174191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Rouge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3609</TotalTime>
  <Words>323</Words>
  <Application>Microsoft Office PowerPoint</Application>
  <PresentationFormat>Affichage à l'écran (16:9)</PresentationFormat>
  <Paragraphs>55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Office Theme</vt:lpstr>
      <vt:lpstr>Diapositive 1</vt:lpstr>
      <vt:lpstr>Diapositive 2</vt:lpstr>
      <vt:lpstr>Diapositive 3</vt:lpstr>
      <vt:lpstr>Diapositive 4</vt:lpstr>
      <vt:lpstr>Diapositive 5</vt:lpstr>
      <vt:lpstr>Diapositive 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Umbrella</dc:creator>
  <cp:lastModifiedBy>Angélina</cp:lastModifiedBy>
  <cp:revision>1063</cp:revision>
  <dcterms:created xsi:type="dcterms:W3CDTF">2014-05-09T12:20:25Z</dcterms:created>
  <dcterms:modified xsi:type="dcterms:W3CDTF">2015-03-10T11:19:37Z</dcterms:modified>
</cp:coreProperties>
</file>