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2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8701B-806B-48ED-85E9-ED82F1170C8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C8A08199-74D2-4691-BF3F-99ED1B078C4D}">
      <dgm:prSet phldrT="[Texte]"/>
      <dgm:spPr/>
      <dgm:t>
        <a:bodyPr/>
        <a:lstStyle/>
        <a:p>
          <a:r>
            <a: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PRATIQUER ENSEMBLE                                                                </a:t>
          </a:r>
          <a:r>
            <a:rPr lang="fr-FR" dirty="0" smtClean="0"/>
            <a:t>Les élèves pratiquent de concert de telle sorte qu’ils ressentent synchroniquement les mêmes sensations.</a:t>
          </a:r>
          <a:endParaRPr lang="fr-FR" dirty="0"/>
        </a:p>
      </dgm:t>
    </dgm:pt>
    <dgm:pt modelId="{0D2E31D5-8054-4737-B825-01994F14FF29}" type="parTrans" cxnId="{830DBEEC-0DB7-4849-A3EC-B59F7EEA7AAB}">
      <dgm:prSet/>
      <dgm:spPr/>
      <dgm:t>
        <a:bodyPr/>
        <a:lstStyle/>
        <a:p>
          <a:endParaRPr lang="fr-FR"/>
        </a:p>
      </dgm:t>
    </dgm:pt>
    <dgm:pt modelId="{11D74887-266E-4873-844B-9FC3B69467B6}" type="sibTrans" cxnId="{830DBEEC-0DB7-4849-A3EC-B59F7EEA7AAB}">
      <dgm:prSet/>
      <dgm:spPr/>
      <dgm:t>
        <a:bodyPr/>
        <a:lstStyle/>
        <a:p>
          <a:endParaRPr lang="fr-FR"/>
        </a:p>
      </dgm:t>
    </dgm:pt>
    <dgm:pt modelId="{6255C608-9C38-463F-90CE-BCF6E70EE26A}">
      <dgm:prSet/>
      <dgm:spPr/>
      <dgm:t>
        <a:bodyPr/>
        <a:lstStyle/>
        <a:p>
          <a:r>
            <a: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PARLER DE RESSENTIS            </a:t>
          </a:r>
          <a:r>
            <a:rPr lang="fr-FR" dirty="0" smtClean="0"/>
            <a:t>Les élèves parlent de leurs ressentis de telle sorte qu’ils décrivent et expriment leurs sensations et émotions en présence de pairs sans en pâtir.</a:t>
          </a:r>
          <a:endParaRPr lang="fr-FR" dirty="0"/>
        </a:p>
      </dgm:t>
    </dgm:pt>
    <dgm:pt modelId="{BD006AFC-1C10-4FA5-A135-01C4BE57EFBF}" type="parTrans" cxnId="{0E5DA4AA-9D2C-4C92-AB58-C9A5BE9DC58F}">
      <dgm:prSet/>
      <dgm:spPr/>
      <dgm:t>
        <a:bodyPr/>
        <a:lstStyle/>
        <a:p>
          <a:endParaRPr lang="fr-FR"/>
        </a:p>
      </dgm:t>
    </dgm:pt>
    <dgm:pt modelId="{6AD6C71B-CD14-4D95-A947-8E926D390088}" type="sibTrans" cxnId="{0E5DA4AA-9D2C-4C92-AB58-C9A5BE9DC58F}">
      <dgm:prSet/>
      <dgm:spPr/>
      <dgm:t>
        <a:bodyPr/>
        <a:lstStyle/>
        <a:p>
          <a:endParaRPr lang="fr-FR"/>
        </a:p>
      </dgm:t>
    </dgm:pt>
    <dgm:pt modelId="{7015F289-F7C0-4FC6-8F11-5E0C9B9F765C}">
      <dgm:prSet phldrT="[Texte]"/>
      <dgm:spPr/>
      <dgm:t>
        <a:bodyPr/>
        <a:lstStyle/>
        <a:p>
          <a:r>
            <a: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OBSERVER AUTRUI                                                                        </a:t>
          </a:r>
          <a:r>
            <a:rPr lang="fr-FR" dirty="0" smtClean="0"/>
            <a:t>Les élèves s’observent de telle sorte à ce que leur disposition à l’empathie soit sollicitée.</a:t>
          </a:r>
          <a:endParaRPr lang="fr-FR" dirty="0"/>
        </a:p>
      </dgm:t>
    </dgm:pt>
    <dgm:pt modelId="{E07F80B9-5A6A-4CC4-B6B4-D5287B5E3CBA}" type="parTrans" cxnId="{3FA7BC4B-82F7-45F4-8555-6DE58EC84440}">
      <dgm:prSet/>
      <dgm:spPr/>
      <dgm:t>
        <a:bodyPr/>
        <a:lstStyle/>
        <a:p>
          <a:endParaRPr lang="fr-FR"/>
        </a:p>
      </dgm:t>
    </dgm:pt>
    <dgm:pt modelId="{F0EF74AE-63CA-40B4-B38B-0969AE04556A}" type="sibTrans" cxnId="{3FA7BC4B-82F7-45F4-8555-6DE58EC84440}">
      <dgm:prSet/>
      <dgm:spPr/>
      <dgm:t>
        <a:bodyPr/>
        <a:lstStyle/>
        <a:p>
          <a:endParaRPr lang="fr-FR"/>
        </a:p>
      </dgm:t>
    </dgm:pt>
    <dgm:pt modelId="{0A65204B-98D0-41A8-B63A-B4B97DB378A1}">
      <dgm:prSet/>
      <dgm:spPr/>
      <dgm:t>
        <a:bodyPr/>
        <a:lstStyle/>
        <a:p>
          <a:r>
            <a: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INVERSER LES RÔLES           </a:t>
          </a:r>
          <a:r>
            <a:rPr lang="fr-FR" dirty="0" smtClean="0"/>
            <a:t>Les élèves changent de rôle de telle sorte qu’ils éprouvent les mêmes ressentis.</a:t>
          </a:r>
          <a:endParaRPr lang="fr-FR" dirty="0"/>
        </a:p>
      </dgm:t>
    </dgm:pt>
    <dgm:pt modelId="{CA203E64-9057-4546-B978-752744498A63}" type="parTrans" cxnId="{5418FFC3-1C64-4EB3-BE71-F0F1C56BD814}">
      <dgm:prSet/>
      <dgm:spPr/>
      <dgm:t>
        <a:bodyPr/>
        <a:lstStyle/>
        <a:p>
          <a:endParaRPr lang="fr-FR"/>
        </a:p>
      </dgm:t>
    </dgm:pt>
    <dgm:pt modelId="{98A0C3D4-447E-4513-AD97-B02C9BF0E587}" type="sibTrans" cxnId="{5418FFC3-1C64-4EB3-BE71-F0F1C56BD814}">
      <dgm:prSet/>
      <dgm:spPr/>
      <dgm:t>
        <a:bodyPr/>
        <a:lstStyle/>
        <a:p>
          <a:endParaRPr lang="fr-FR"/>
        </a:p>
      </dgm:t>
    </dgm:pt>
    <dgm:pt modelId="{E5BE39CC-D0EC-42D0-B70C-6B77B686B9CD}" type="pres">
      <dgm:prSet presAssocID="{A3A8701B-806B-48ED-85E9-ED82F1170C8A}" presName="diagram" presStyleCnt="0">
        <dgm:presLayoutVars>
          <dgm:dir/>
          <dgm:resizeHandles val="exact"/>
        </dgm:presLayoutVars>
      </dgm:prSet>
      <dgm:spPr/>
    </dgm:pt>
    <dgm:pt modelId="{62EC2811-A595-4479-A6B9-78E7B326EAF1}" type="pres">
      <dgm:prSet presAssocID="{C8A08199-74D2-4691-BF3F-99ED1B078C4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D623F4-2CB9-498C-BB23-FCAFE438569C}" type="pres">
      <dgm:prSet presAssocID="{11D74887-266E-4873-844B-9FC3B69467B6}" presName="sibTrans" presStyleCnt="0"/>
      <dgm:spPr/>
    </dgm:pt>
    <dgm:pt modelId="{AEF6212E-031C-4AB3-8E25-22C363312ACB}" type="pres">
      <dgm:prSet presAssocID="{7015F289-F7C0-4FC6-8F11-5E0C9B9F765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245B2F-09C8-46FC-A20C-316AD9469F41}" type="pres">
      <dgm:prSet presAssocID="{F0EF74AE-63CA-40B4-B38B-0969AE04556A}" presName="sibTrans" presStyleCnt="0"/>
      <dgm:spPr/>
    </dgm:pt>
    <dgm:pt modelId="{C63DFB2B-B696-4C8F-9427-9DA935979A7C}" type="pres">
      <dgm:prSet presAssocID="{0A65204B-98D0-41A8-B63A-B4B97DB378A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1E32C1-E395-4542-97A9-464C2A1818E1}" type="pres">
      <dgm:prSet presAssocID="{98A0C3D4-447E-4513-AD97-B02C9BF0E587}" presName="sibTrans" presStyleCnt="0"/>
      <dgm:spPr/>
    </dgm:pt>
    <dgm:pt modelId="{061EB20B-278D-4D9B-BFC6-590B265D6878}" type="pres">
      <dgm:prSet presAssocID="{6255C608-9C38-463F-90CE-BCF6E70EE2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10160E3-3CCE-4492-9E2F-F3109C2D132B}" type="presOf" srcId="{6255C608-9C38-463F-90CE-BCF6E70EE26A}" destId="{061EB20B-278D-4D9B-BFC6-590B265D6878}" srcOrd="0" destOrd="0" presId="urn:microsoft.com/office/officeart/2005/8/layout/default"/>
    <dgm:cxn modelId="{3FA7BC4B-82F7-45F4-8555-6DE58EC84440}" srcId="{A3A8701B-806B-48ED-85E9-ED82F1170C8A}" destId="{7015F289-F7C0-4FC6-8F11-5E0C9B9F765C}" srcOrd="1" destOrd="0" parTransId="{E07F80B9-5A6A-4CC4-B6B4-D5287B5E3CBA}" sibTransId="{F0EF74AE-63CA-40B4-B38B-0969AE04556A}"/>
    <dgm:cxn modelId="{E8CC2042-7507-4791-8D64-6216F4A69533}" type="presOf" srcId="{A3A8701B-806B-48ED-85E9-ED82F1170C8A}" destId="{E5BE39CC-D0EC-42D0-B70C-6B77B686B9CD}" srcOrd="0" destOrd="0" presId="urn:microsoft.com/office/officeart/2005/8/layout/default"/>
    <dgm:cxn modelId="{AF8EA8D9-41D2-4AFE-828D-5B3357A6C906}" type="presOf" srcId="{0A65204B-98D0-41A8-B63A-B4B97DB378A1}" destId="{C63DFB2B-B696-4C8F-9427-9DA935979A7C}" srcOrd="0" destOrd="0" presId="urn:microsoft.com/office/officeart/2005/8/layout/default"/>
    <dgm:cxn modelId="{56E33459-C748-4FE6-AEDE-5367DE3E59B4}" type="presOf" srcId="{7015F289-F7C0-4FC6-8F11-5E0C9B9F765C}" destId="{AEF6212E-031C-4AB3-8E25-22C363312ACB}" srcOrd="0" destOrd="0" presId="urn:microsoft.com/office/officeart/2005/8/layout/default"/>
    <dgm:cxn modelId="{0E5DA4AA-9D2C-4C92-AB58-C9A5BE9DC58F}" srcId="{A3A8701B-806B-48ED-85E9-ED82F1170C8A}" destId="{6255C608-9C38-463F-90CE-BCF6E70EE26A}" srcOrd="3" destOrd="0" parTransId="{BD006AFC-1C10-4FA5-A135-01C4BE57EFBF}" sibTransId="{6AD6C71B-CD14-4D95-A947-8E926D390088}"/>
    <dgm:cxn modelId="{5418FFC3-1C64-4EB3-BE71-F0F1C56BD814}" srcId="{A3A8701B-806B-48ED-85E9-ED82F1170C8A}" destId="{0A65204B-98D0-41A8-B63A-B4B97DB378A1}" srcOrd="2" destOrd="0" parTransId="{CA203E64-9057-4546-B978-752744498A63}" sibTransId="{98A0C3D4-447E-4513-AD97-B02C9BF0E587}"/>
    <dgm:cxn modelId="{ADDD22B6-5470-46B4-A12D-7E0826F83DB0}" type="presOf" srcId="{C8A08199-74D2-4691-BF3F-99ED1B078C4D}" destId="{62EC2811-A595-4479-A6B9-78E7B326EAF1}" srcOrd="0" destOrd="0" presId="urn:microsoft.com/office/officeart/2005/8/layout/default"/>
    <dgm:cxn modelId="{830DBEEC-0DB7-4849-A3EC-B59F7EEA7AAB}" srcId="{A3A8701B-806B-48ED-85E9-ED82F1170C8A}" destId="{C8A08199-74D2-4691-BF3F-99ED1B078C4D}" srcOrd="0" destOrd="0" parTransId="{0D2E31D5-8054-4737-B825-01994F14FF29}" sibTransId="{11D74887-266E-4873-844B-9FC3B69467B6}"/>
    <dgm:cxn modelId="{532943A1-5EA0-4497-936C-9DE6B82E85DC}" type="presParOf" srcId="{E5BE39CC-D0EC-42D0-B70C-6B77B686B9CD}" destId="{62EC2811-A595-4479-A6B9-78E7B326EAF1}" srcOrd="0" destOrd="0" presId="urn:microsoft.com/office/officeart/2005/8/layout/default"/>
    <dgm:cxn modelId="{3476CC4E-4073-4DFA-9C21-56431DFF95F0}" type="presParOf" srcId="{E5BE39CC-D0EC-42D0-B70C-6B77B686B9CD}" destId="{8CD623F4-2CB9-498C-BB23-FCAFE438569C}" srcOrd="1" destOrd="0" presId="urn:microsoft.com/office/officeart/2005/8/layout/default"/>
    <dgm:cxn modelId="{757440AD-9295-4C8C-8F3F-2CA03A07D6CE}" type="presParOf" srcId="{E5BE39CC-D0EC-42D0-B70C-6B77B686B9CD}" destId="{AEF6212E-031C-4AB3-8E25-22C363312ACB}" srcOrd="2" destOrd="0" presId="urn:microsoft.com/office/officeart/2005/8/layout/default"/>
    <dgm:cxn modelId="{5FB74023-56F2-4C0A-87B7-44B923A04567}" type="presParOf" srcId="{E5BE39CC-D0EC-42D0-B70C-6B77B686B9CD}" destId="{19245B2F-09C8-46FC-A20C-316AD9469F41}" srcOrd="3" destOrd="0" presId="urn:microsoft.com/office/officeart/2005/8/layout/default"/>
    <dgm:cxn modelId="{15D7483D-C289-410C-8F11-2C4F6CC5A62C}" type="presParOf" srcId="{E5BE39CC-D0EC-42D0-B70C-6B77B686B9CD}" destId="{C63DFB2B-B696-4C8F-9427-9DA935979A7C}" srcOrd="4" destOrd="0" presId="urn:microsoft.com/office/officeart/2005/8/layout/default"/>
    <dgm:cxn modelId="{BB549701-511F-4649-9894-E81B6009E1C5}" type="presParOf" srcId="{E5BE39CC-D0EC-42D0-B70C-6B77B686B9CD}" destId="{DF1E32C1-E395-4542-97A9-464C2A1818E1}" srcOrd="5" destOrd="0" presId="urn:microsoft.com/office/officeart/2005/8/layout/default"/>
    <dgm:cxn modelId="{8979F1F0-F897-4748-9A52-0A9848C48A5F}" type="presParOf" srcId="{E5BE39CC-D0EC-42D0-B70C-6B77B686B9CD}" destId="{061EB20B-278D-4D9B-BFC6-590B265D687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C2811-A595-4479-A6B9-78E7B326EAF1}">
      <dsp:nvSpPr>
        <dsp:cNvPr id="0" name=""/>
        <dsp:cNvSpPr/>
      </dsp:nvSpPr>
      <dsp:spPr>
        <a:xfrm>
          <a:off x="488" y="141754"/>
          <a:ext cx="1905077" cy="11430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PRATIQUER ENSEMBLE                                                                </a:t>
          </a:r>
          <a:r>
            <a:rPr lang="fr-FR" sz="1100" kern="1200" dirty="0" smtClean="0"/>
            <a:t>Les élèves pratiquent de concert de telle sorte qu’ils ressentent synchroniquement les mêmes sensations.</a:t>
          </a:r>
          <a:endParaRPr lang="fr-FR" sz="1100" kern="1200" dirty="0"/>
        </a:p>
      </dsp:txBody>
      <dsp:txXfrm>
        <a:off x="488" y="141754"/>
        <a:ext cx="1905077" cy="1143046"/>
      </dsp:txXfrm>
    </dsp:sp>
    <dsp:sp modelId="{AEF6212E-031C-4AB3-8E25-22C363312ACB}">
      <dsp:nvSpPr>
        <dsp:cNvPr id="0" name=""/>
        <dsp:cNvSpPr/>
      </dsp:nvSpPr>
      <dsp:spPr>
        <a:xfrm>
          <a:off x="2096073" y="141754"/>
          <a:ext cx="1905077" cy="1143046"/>
        </a:xfrm>
        <a:prstGeom prst="rect">
          <a:avLst/>
        </a:prstGeom>
        <a:solidFill>
          <a:schemeClr val="accent5">
            <a:hueOff val="6371560"/>
            <a:satOff val="-13612"/>
            <a:lumOff val="-5686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OBSERVER AUTRUI                                                                        </a:t>
          </a:r>
          <a:r>
            <a:rPr lang="fr-FR" sz="1100" kern="1200" dirty="0" smtClean="0"/>
            <a:t>Les élèves s’observent de telle sorte à ce que leur disposition à l’empathie soit sollicitée.</a:t>
          </a:r>
          <a:endParaRPr lang="fr-FR" sz="1100" kern="1200" dirty="0"/>
        </a:p>
      </dsp:txBody>
      <dsp:txXfrm>
        <a:off x="2096073" y="141754"/>
        <a:ext cx="1905077" cy="1143046"/>
      </dsp:txXfrm>
    </dsp:sp>
    <dsp:sp modelId="{C63DFB2B-B696-4C8F-9427-9DA935979A7C}">
      <dsp:nvSpPr>
        <dsp:cNvPr id="0" name=""/>
        <dsp:cNvSpPr/>
      </dsp:nvSpPr>
      <dsp:spPr>
        <a:xfrm>
          <a:off x="488" y="1475308"/>
          <a:ext cx="1905077" cy="1143046"/>
        </a:xfrm>
        <a:prstGeom prst="rect">
          <a:avLst/>
        </a:prstGeom>
        <a:solidFill>
          <a:schemeClr val="accent5">
            <a:hueOff val="12743121"/>
            <a:satOff val="-27225"/>
            <a:lumOff val="-11373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INVERSER LES RÔLES           </a:t>
          </a:r>
          <a:r>
            <a:rPr lang="fr-FR" sz="1100" kern="1200" dirty="0" smtClean="0"/>
            <a:t>Les élèves changent de rôle de telle sorte qu’ils éprouvent les mêmes ressentis.</a:t>
          </a:r>
          <a:endParaRPr lang="fr-FR" sz="1100" kern="1200" dirty="0"/>
        </a:p>
      </dsp:txBody>
      <dsp:txXfrm>
        <a:off x="488" y="1475308"/>
        <a:ext cx="1905077" cy="1143046"/>
      </dsp:txXfrm>
    </dsp:sp>
    <dsp:sp modelId="{061EB20B-278D-4D9B-BFC6-590B265D6878}">
      <dsp:nvSpPr>
        <dsp:cNvPr id="0" name=""/>
        <dsp:cNvSpPr/>
      </dsp:nvSpPr>
      <dsp:spPr>
        <a:xfrm>
          <a:off x="2096073" y="1475308"/>
          <a:ext cx="1905077" cy="1143046"/>
        </a:xfrm>
        <a:prstGeom prst="rect">
          <a:avLst/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PARLER DE RESSENTIS            </a:t>
          </a:r>
          <a:r>
            <a:rPr lang="fr-FR" sz="1100" kern="1200" dirty="0" smtClean="0"/>
            <a:t>Les élèves parlent de leurs ressentis de telle sorte qu’ils décrivent et expriment leurs sensations et émotions en présence de pairs sans en pâtir.</a:t>
          </a:r>
          <a:endParaRPr lang="fr-FR" sz="1100" kern="1200" dirty="0"/>
        </a:p>
      </dsp:txBody>
      <dsp:txXfrm>
        <a:off x="2096073" y="1475308"/>
        <a:ext cx="1905077" cy="1143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8750F6-D2E4-4654-9F02-C3821E7B272D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C0D274-7308-4342-A238-17C67CF2F5A5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72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50F6-D2E4-4654-9F02-C3821E7B272D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74-7308-4342-A238-17C67CF2F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18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50F6-D2E4-4654-9F02-C3821E7B272D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74-7308-4342-A238-17C67CF2F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17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50F6-D2E4-4654-9F02-C3821E7B272D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74-7308-4342-A238-17C67CF2F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84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28750F6-D2E4-4654-9F02-C3821E7B272D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4C0D274-7308-4342-A238-17C67CF2F5A5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29692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50F6-D2E4-4654-9F02-C3821E7B272D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74-7308-4342-A238-17C67CF2F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270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50F6-D2E4-4654-9F02-C3821E7B272D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74-7308-4342-A238-17C67CF2F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7556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50F6-D2E4-4654-9F02-C3821E7B272D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74-7308-4342-A238-17C67CF2F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01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50F6-D2E4-4654-9F02-C3821E7B272D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74-7308-4342-A238-17C67CF2F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53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28750F6-D2E4-4654-9F02-C3821E7B272D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4C0D274-7308-4342-A238-17C67CF2F5A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5015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28750F6-D2E4-4654-9F02-C3821E7B272D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4C0D274-7308-4342-A238-17C67CF2F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1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28750F6-D2E4-4654-9F02-C3821E7B272D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4C0D274-7308-4342-A238-17C67CF2F5A5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501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hyperlink" Target="https://cache.media.eduscol.education.fr/file/vocabulaire_maternelle/13/6/Module_4_les_emotions_30113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9.png"/><Relationship Id="rId5" Type="http://schemas.openxmlformats.org/officeDocument/2006/relationships/image" Target="../media/image4.jpg"/><Relationship Id="rId10" Type="http://schemas.openxmlformats.org/officeDocument/2006/relationships/hyperlink" Target="https://www.lumni.fr/programme/les-emotions-de-p-tit-cube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png"/><Relationship Id="rId7" Type="http://schemas.openxmlformats.org/officeDocument/2006/relationships/image" Target="../media/image17.jpg"/><Relationship Id="rId2" Type="http://schemas.openxmlformats.org/officeDocument/2006/relationships/hyperlink" Target="https://www.cartablecps.org/page-17-20-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hyperlink" Target="https://cartablecps.org/page-18-14-0.html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18" Type="http://schemas.openxmlformats.org/officeDocument/2006/relationships/image" Target="../media/image33.png"/><Relationship Id="rId3" Type="http://schemas.openxmlformats.org/officeDocument/2006/relationships/diagramLayout" Target="../diagrams/layout1.xml"/><Relationship Id="rId7" Type="http://schemas.openxmlformats.org/officeDocument/2006/relationships/hyperlink" Target="https://www.youtube.com/watch?v=u1C5jS7TEr8" TargetMode="External"/><Relationship Id="rId12" Type="http://schemas.openxmlformats.org/officeDocument/2006/relationships/hyperlink" Target="https://vimeo.com/159940401" TargetMode="External"/><Relationship Id="rId17" Type="http://schemas.openxmlformats.org/officeDocument/2006/relationships/hyperlink" Target="https://vimeo.com/277946556" TargetMode="External"/><Relationship Id="rId2" Type="http://schemas.openxmlformats.org/officeDocument/2006/relationships/diagramData" Target="../diagrams/data1.xml"/><Relationship Id="rId16" Type="http://schemas.openxmlformats.org/officeDocument/2006/relationships/image" Target="../media/image32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9.png"/><Relationship Id="rId5" Type="http://schemas.openxmlformats.org/officeDocument/2006/relationships/diagramColors" Target="../diagrams/colors1.xml"/><Relationship Id="rId15" Type="http://schemas.openxmlformats.org/officeDocument/2006/relationships/hyperlink" Target="https://vimeo.com/187137030" TargetMode="External"/><Relationship Id="rId10" Type="http://schemas.openxmlformats.org/officeDocument/2006/relationships/hyperlink" Target="https://vimeo.com/137681120" TargetMode="External"/><Relationship Id="rId19" Type="http://schemas.openxmlformats.org/officeDocument/2006/relationships/image" Target="../media/image34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hyperlink" Target="http://www.occe.coop/~ad72/spip.php?article52" TargetMode="External"/><Relationship Id="rId2" Type="http://schemas.openxmlformats.org/officeDocument/2006/relationships/hyperlink" Target="https://cache.media.eduscol.education.fr/file/EMC/03/2/Ress_emc_conflits_messages_clairs_50903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s://www.youtube.com/watch?v=a6Ftzn6vfb4" TargetMode="External"/><Relationship Id="rId4" Type="http://schemas.openxmlformats.org/officeDocument/2006/relationships/image" Target="../media/image31.png"/><Relationship Id="rId9" Type="http://schemas.openxmlformats.org/officeDocument/2006/relationships/hyperlink" Target="http://www.occe.coop/~ur-limousin/spip.php?action=acceder_document&amp;arg=971&amp;cle=0ea05dbfee257a539a7867418b1dc1268d980bcc&amp;file=pdf%2FMESSAGES-CLAIRS-Bernard-Pasteur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8023" y="198430"/>
            <a:ext cx="8971496" cy="3168146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 fontScale="90000"/>
          </a:bodyPr>
          <a:lstStyle/>
          <a:p>
            <a:r>
              <a:rPr lang="fr-F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Reconnaitre </a:t>
            </a:r>
            <a:br>
              <a:rPr lang="fr-F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fr-F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et gérer </a:t>
            </a:r>
            <a:br>
              <a:rPr lang="fr-F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fr-F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les émotions</a:t>
            </a:r>
            <a:endParaRPr lang="fr-FR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98023" y="4415778"/>
            <a:ext cx="8971496" cy="1655762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>
                <a:latin typeface="Clarendon" panose="02040604040505020204" pitchFamily="18" charset="0"/>
              </a:rPr>
              <a:t>« Les émotions sont faites pour être partagées. »</a:t>
            </a:r>
          </a:p>
          <a:p>
            <a:pPr>
              <a:lnSpc>
                <a:spcPct val="200000"/>
              </a:lnSpc>
            </a:pPr>
            <a:r>
              <a:rPr lang="fr-FR" sz="1800" dirty="0" smtClean="0">
                <a:latin typeface="Clarendon" panose="02040604040505020204" pitchFamily="18" charset="0"/>
              </a:rPr>
              <a:t>Marc Levy</a:t>
            </a:r>
            <a:endParaRPr lang="fr-FR" sz="1800" dirty="0">
              <a:latin typeface="Clarendon" panose="02040604040505020204" pitchFamily="18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69" y="3649026"/>
            <a:ext cx="3895404" cy="74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205" y="21443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Reconnaitre et nommer les émotions</a:t>
            </a:r>
          </a:p>
        </p:txBody>
      </p:sp>
      <p:pic>
        <p:nvPicPr>
          <p:cNvPr id="4" name="Imag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363" y="1880072"/>
            <a:ext cx="5173385" cy="11737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26" y="3780591"/>
            <a:ext cx="2779923" cy="23740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5427" y="6154644"/>
            <a:ext cx="27799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/>
              <a:t>Anna </a:t>
            </a:r>
            <a:r>
              <a:rPr lang="fr-FR" sz="1400" b="1" dirty="0" err="1" smtClean="0"/>
              <a:t>Llenas</a:t>
            </a: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298687" y="6181549"/>
            <a:ext cx="20557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err="1" smtClean="0"/>
              <a:t>Browne</a:t>
            </a:r>
            <a:r>
              <a:rPr lang="fr-FR" sz="1400" b="1" dirty="0" smtClean="0"/>
              <a:t> Anthony</a:t>
            </a:r>
            <a:endParaRPr lang="fr-FR" sz="1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68" y="3798013"/>
            <a:ext cx="2080865" cy="238353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0" y="1019949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u="sng" dirty="0" smtClean="0"/>
              <a:t>Aborder le vocabulaire des émotions au cycle 1</a:t>
            </a:r>
            <a:endParaRPr lang="fr-FR" sz="2200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7042135" y="6154644"/>
            <a:ext cx="18596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/>
              <a:t>Mireille d’</a:t>
            </a:r>
            <a:r>
              <a:rPr lang="fr-FR" sz="1400" b="1" dirty="0" err="1" smtClean="0"/>
              <a:t>Allancé</a:t>
            </a:r>
            <a:endParaRPr lang="fr-FR" sz="14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34" y="3800705"/>
            <a:ext cx="1859612" cy="23539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615573" y="6137224"/>
            <a:ext cx="18841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/>
              <a:t>Ed </a:t>
            </a:r>
            <a:r>
              <a:rPr lang="fr-FR" sz="1400" b="1" dirty="0" err="1" smtClean="0"/>
              <a:t>Emberley</a:t>
            </a:r>
            <a:endParaRPr lang="fr-FR" sz="14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5573" y="3780591"/>
            <a:ext cx="1884129" cy="2383536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950784" y="1681809"/>
            <a:ext cx="1560881" cy="1276336"/>
            <a:chOff x="6636445" y="1399573"/>
            <a:chExt cx="2299932" cy="999467"/>
          </a:xfrm>
        </p:grpSpPr>
        <p:pic>
          <p:nvPicPr>
            <p:cNvPr id="3" name="Image 2">
              <a:hlinkClick r:id="rId2"/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36445" y="1399573"/>
              <a:ext cx="2299932" cy="999467"/>
            </a:xfrm>
            <a:prstGeom prst="rect">
              <a:avLst/>
            </a:prstGeom>
          </p:spPr>
        </p:pic>
        <p:pic>
          <p:nvPicPr>
            <p:cNvPr id="17" name="Image 16">
              <a:hlinkClick r:id="rId2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03808" y="2017417"/>
              <a:ext cx="1154462" cy="271638"/>
            </a:xfrm>
            <a:prstGeom prst="rect">
              <a:avLst/>
            </a:prstGeom>
          </p:spPr>
        </p:pic>
      </p:grpSp>
      <p:grpSp>
        <p:nvGrpSpPr>
          <p:cNvPr id="20" name="Groupe 19"/>
          <p:cNvGrpSpPr/>
          <p:nvPr/>
        </p:nvGrpSpPr>
        <p:grpSpPr>
          <a:xfrm>
            <a:off x="9611506" y="1329403"/>
            <a:ext cx="1829884" cy="2099881"/>
            <a:chOff x="9534802" y="1440153"/>
            <a:chExt cx="2121070" cy="2430347"/>
          </a:xfrm>
        </p:grpSpPr>
        <p:pic>
          <p:nvPicPr>
            <p:cNvPr id="6" name="Image 5">
              <a:hlinkClick r:id="rId10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34802" y="1757948"/>
              <a:ext cx="2121070" cy="2112552"/>
            </a:xfrm>
            <a:prstGeom prst="rect">
              <a:avLst/>
            </a:prstGeom>
          </p:spPr>
        </p:pic>
        <p:pic>
          <p:nvPicPr>
            <p:cNvPr id="19" name="Image 18">
              <a:hlinkClick r:id="rId10"/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534802" y="1440153"/>
              <a:ext cx="2121070" cy="275976"/>
            </a:xfrm>
            <a:prstGeom prst="rect">
              <a:avLst/>
            </a:prstGeom>
          </p:spPr>
        </p:pic>
      </p:grpSp>
      <p:sp>
        <p:nvSpPr>
          <p:cNvPr id="5" name="Rectangle à coins arrondis 4"/>
          <p:cNvSpPr/>
          <p:nvPr/>
        </p:nvSpPr>
        <p:spPr>
          <a:xfrm rot="20371851">
            <a:off x="176849" y="3611186"/>
            <a:ext cx="2106086" cy="4926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Entrée par l’album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185" y="2317375"/>
            <a:ext cx="397755" cy="43311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37" y="2996173"/>
            <a:ext cx="397755" cy="43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16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2527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Des outils à construire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15" y="2149911"/>
            <a:ext cx="6301272" cy="36238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15" y="1784497"/>
            <a:ext cx="4169932" cy="43562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019949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u="sng" dirty="0" smtClean="0"/>
              <a:t>Garder trace pour s’approprier et réinvestir le vocabulaire</a:t>
            </a:r>
            <a:endParaRPr lang="fr-FR" sz="2200" b="1" u="sng" dirty="0"/>
          </a:p>
        </p:txBody>
      </p:sp>
    </p:spTree>
    <p:extLst>
      <p:ext uri="{BB962C8B-B14F-4D97-AF65-F5344CB8AC3E}">
        <p14:creationId xmlns:p14="http://schemas.microsoft.com/office/powerpoint/2010/main" val="17825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94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Reconnaitre et nommer les émotions</a:t>
            </a:r>
          </a:p>
        </p:txBody>
      </p:sp>
      <p:sp>
        <p:nvSpPr>
          <p:cNvPr id="11" name="Rectangle 10">
            <a:hlinkClick r:id="rId2"/>
          </p:cNvPr>
          <p:cNvSpPr/>
          <p:nvPr/>
        </p:nvSpPr>
        <p:spPr>
          <a:xfrm>
            <a:off x="9403986" y="1921828"/>
            <a:ext cx="2718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Savoir gérer ses émotions</a:t>
            </a:r>
            <a:endParaRPr lang="fr-FR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028" y="1772352"/>
            <a:ext cx="5648987" cy="132335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786" y="2163499"/>
            <a:ext cx="1424937" cy="947062"/>
          </a:xfrm>
          <a:prstGeom prst="rect">
            <a:avLst/>
          </a:prstGeom>
        </p:spPr>
      </p:pic>
      <p:sp>
        <p:nvSpPr>
          <p:cNvPr id="14" name="Rectangle 13">
            <a:hlinkClick r:id="rId5"/>
          </p:cNvPr>
          <p:cNvSpPr/>
          <p:nvPr/>
        </p:nvSpPr>
        <p:spPr>
          <a:xfrm>
            <a:off x="9404627" y="2635351"/>
            <a:ext cx="2717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"Le </a:t>
            </a:r>
            <a:r>
              <a:rPr lang="fr-FR" b="1" dirty="0" err="1" smtClean="0"/>
              <a:t>B.A.Ba</a:t>
            </a:r>
            <a:r>
              <a:rPr lang="fr-FR" b="1" dirty="0" smtClean="0"/>
              <a:t> des émotions"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810655" y="2266019"/>
            <a:ext cx="204596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Fiches d’activités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Connecteur droit avec flèche 18"/>
          <p:cNvCxnSpPr>
            <a:stCxn id="17" idx="3"/>
            <a:endCxn id="11" idx="1"/>
          </p:cNvCxnSpPr>
          <p:nvPr/>
        </p:nvCxnSpPr>
        <p:spPr>
          <a:xfrm flipV="1">
            <a:off x="8856616" y="2106494"/>
            <a:ext cx="547370" cy="344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7" idx="3"/>
            <a:endCxn id="14" idx="1"/>
          </p:cNvCxnSpPr>
          <p:nvPr/>
        </p:nvCxnSpPr>
        <p:spPr>
          <a:xfrm>
            <a:off x="8856616" y="2450685"/>
            <a:ext cx="548011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85" y="3717665"/>
            <a:ext cx="2557985" cy="262806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14285" y="6345732"/>
            <a:ext cx="25579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effectLst/>
              </a:rPr>
              <a:t>Jaume Marco</a:t>
            </a:r>
            <a:endParaRPr lang="fr-FR" sz="1200" b="1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64" y="3717665"/>
            <a:ext cx="2396030" cy="26330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110563" y="6345732"/>
            <a:ext cx="23960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Claire Harcourt</a:t>
            </a:r>
            <a:endParaRPr lang="fr-FR" sz="1200" b="1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84" y="3717665"/>
            <a:ext cx="2194075" cy="262806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099928" y="6345732"/>
            <a:ext cx="21940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Laurent Moreau </a:t>
            </a:r>
            <a:endParaRPr lang="fr-FR" sz="1200" b="1" dirty="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722" y="3717666"/>
            <a:ext cx="1723916" cy="262806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9965723" y="6347388"/>
            <a:ext cx="1723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Ndiaye Marie / Nadja</a:t>
            </a:r>
            <a:endParaRPr lang="fr-FR" sz="1200" b="1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1127672" y="1482010"/>
            <a:ext cx="10561967" cy="1831929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0" y="1019949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u="sng" dirty="0" smtClean="0"/>
              <a:t>Enrichir le vocabulaire des émotions au cycle 2 et 3</a:t>
            </a:r>
            <a:endParaRPr lang="fr-FR" sz="2200" b="1" u="sng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168" y="2113468"/>
            <a:ext cx="229164" cy="24953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168" y="2792056"/>
            <a:ext cx="229164" cy="249534"/>
          </a:xfrm>
          <a:prstGeom prst="rect">
            <a:avLst/>
          </a:prstGeom>
        </p:spPr>
      </p:pic>
      <p:sp>
        <p:nvSpPr>
          <p:cNvPr id="24" name="Rectangle à coins arrondis 23"/>
          <p:cNvSpPr/>
          <p:nvPr/>
        </p:nvSpPr>
        <p:spPr>
          <a:xfrm rot="20371851">
            <a:off x="292463" y="3587395"/>
            <a:ext cx="2106086" cy="4926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Entrée par l’album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76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2527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Des outils à construire</a:t>
            </a:r>
          </a:p>
        </p:txBody>
      </p:sp>
      <p:pic>
        <p:nvPicPr>
          <p:cNvPr id="4" name="Image 3" descr="idée folle 2018 005.jpg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24225" y="2523474"/>
            <a:ext cx="3958050" cy="264707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1019949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u="sng" dirty="0" smtClean="0"/>
              <a:t>Garder trace pour s’approprier et réinvestir le vocabulaire</a:t>
            </a:r>
            <a:endParaRPr lang="fr-FR" sz="2200" b="1" u="sng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54" y="1868839"/>
            <a:ext cx="2941862" cy="39571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982" y="1867986"/>
            <a:ext cx="4898575" cy="395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1338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 parcours citoyen</a:t>
            </a:r>
            <a:endParaRPr lang="fr-F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26" y="1710952"/>
            <a:ext cx="4921976" cy="3706568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 rot="21180135">
            <a:off x="9165509" y="5442417"/>
            <a:ext cx="2821413" cy="828792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 perception des émotions des personnages en littérature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89" y="1707384"/>
            <a:ext cx="3381805" cy="3710136"/>
          </a:xfrm>
          <a:prstGeom prst="rect">
            <a:avLst/>
          </a:prstGeom>
        </p:spPr>
      </p:pic>
      <p:sp>
        <p:nvSpPr>
          <p:cNvPr id="14" name="Espace réservé du contenu 2"/>
          <p:cNvSpPr txBox="1">
            <a:spLocks/>
          </p:cNvSpPr>
          <p:nvPr/>
        </p:nvSpPr>
        <p:spPr>
          <a:xfrm rot="21311782">
            <a:off x="3714311" y="1925090"/>
            <a:ext cx="1678343" cy="1029632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 lexique des sentiments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dans l’art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994" y="3388146"/>
            <a:ext cx="2904410" cy="1550955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409789" y="6134458"/>
            <a:ext cx="3410607" cy="571442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Parcours Citoyen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5746529" y="5342825"/>
            <a:ext cx="740980" cy="843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lèche vers le bas 7"/>
          <p:cNvSpPr/>
          <p:nvPr/>
        </p:nvSpPr>
        <p:spPr>
          <a:xfrm rot="20168028">
            <a:off x="4275480" y="5445595"/>
            <a:ext cx="623415" cy="764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Flèche vers le bas 8"/>
          <p:cNvSpPr/>
          <p:nvPr/>
        </p:nvSpPr>
        <p:spPr>
          <a:xfrm rot="1308744">
            <a:off x="7405473" y="5419938"/>
            <a:ext cx="621819" cy="784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22116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262626"/>
                </a:solidFill>
                <a:latin typeface="Clarendon" panose="02040604040505020204" pitchFamily="18" charset="0"/>
              </a:rPr>
              <a:t>N’importe quel enseignement peut alimenter le parcours citoyen,</a:t>
            </a:r>
          </a:p>
          <a:p>
            <a:pPr algn="ctr"/>
            <a:r>
              <a:rPr lang="fr-FR" dirty="0">
                <a:solidFill>
                  <a:srgbClr val="262626"/>
                </a:solidFill>
                <a:latin typeface="Clarendon" panose="02040604040505020204" pitchFamily="18" charset="0"/>
              </a:rPr>
              <a:t>dès lors qu’il y a un lien avec le domaine 3 du Socle commun, en termes de contenus :</a:t>
            </a:r>
            <a:endParaRPr lang="fr-FR" dirty="0">
              <a:latin typeface="Clarendon" panose="020406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1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1677" y="145459"/>
            <a:ext cx="10178322" cy="77287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Reconnaitre les émotions de l’autre sans s’y confondre </a:t>
            </a:r>
            <a:r>
              <a:rPr lang="fr-FR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endParaRPr lang="fr-FR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6125" y="1151612"/>
            <a:ext cx="4001639" cy="3944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400" b="1" dirty="0" smtClean="0">
                <a:solidFill>
                  <a:srgbClr val="7030A0"/>
                </a:solidFill>
              </a:rPr>
              <a:t>Une démarche pédagogique en </a:t>
            </a:r>
            <a:r>
              <a:rPr lang="fr-FR" sz="1400" b="1" dirty="0">
                <a:solidFill>
                  <a:srgbClr val="7030A0"/>
                </a:solidFill>
              </a:rPr>
              <a:t>4 </a:t>
            </a:r>
            <a:r>
              <a:rPr lang="fr-FR" sz="1400" b="1" dirty="0" smtClean="0">
                <a:solidFill>
                  <a:srgbClr val="7030A0"/>
                </a:solidFill>
              </a:rPr>
              <a:t>étapes</a:t>
            </a:r>
            <a:endParaRPr lang="fr-FR" sz="1400" dirty="0"/>
          </a:p>
        </p:txBody>
      </p:sp>
      <p:sp>
        <p:nvSpPr>
          <p:cNvPr id="4" name="Rectangle 3"/>
          <p:cNvSpPr/>
          <p:nvPr/>
        </p:nvSpPr>
        <p:spPr>
          <a:xfrm>
            <a:off x="1251677" y="705203"/>
            <a:ext cx="101783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u="sng" dirty="0"/>
              <a:t>Cultiver </a:t>
            </a:r>
            <a:r>
              <a:rPr lang="fr-FR" sz="2200" b="1" u="sng" dirty="0"/>
              <a:t>l’empathie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557950506"/>
              </p:ext>
            </p:extLst>
          </p:nvPr>
        </p:nvGraphicFramePr>
        <p:xfrm>
          <a:off x="1251677" y="1279155"/>
          <a:ext cx="4001640" cy="2760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5610448" y="1601279"/>
            <a:ext cx="2543850" cy="2203411"/>
            <a:chOff x="3212763" y="1420837"/>
            <a:chExt cx="6081291" cy="4677986"/>
          </a:xfrm>
        </p:grpSpPr>
        <p:pic>
          <p:nvPicPr>
            <p:cNvPr id="7" name="Image 6">
              <a:hlinkClick r:id="rId7"/>
            </p:cNvPr>
            <p:cNvPicPr>
              <a:picLocks noChangeAspect="1"/>
            </p:cNvPicPr>
            <p:nvPr/>
          </p:nvPicPr>
          <p:blipFill rotWithShape="1">
            <a:blip r:embed="rId8"/>
            <a:srcRect t="11976" b="14970"/>
            <a:stretch/>
          </p:blipFill>
          <p:spPr>
            <a:xfrm>
              <a:off x="3212763" y="1420837"/>
              <a:ext cx="6081291" cy="1716258"/>
            </a:xfrm>
            <a:prstGeom prst="rect">
              <a:avLst/>
            </a:prstGeom>
          </p:spPr>
        </p:pic>
        <p:pic>
          <p:nvPicPr>
            <p:cNvPr id="8" name="Image 7">
              <a:hlinkClick r:id="rId7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12763" y="3137095"/>
              <a:ext cx="6081291" cy="2961728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459842" y="1174169"/>
            <a:ext cx="269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7030A0"/>
                </a:solidFill>
              </a:rPr>
              <a:t>Un exemple en école primaire</a:t>
            </a:r>
            <a:endParaRPr lang="fr-FR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75657" y="4182329"/>
            <a:ext cx="41303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solidFill>
                  <a:srgbClr val="7030A0"/>
                </a:solidFill>
              </a:rPr>
              <a:t>Des activités pour développer l’empathie</a:t>
            </a:r>
            <a:endParaRPr lang="fr-FR" sz="16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Image 11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6125" y="4818714"/>
            <a:ext cx="2528453" cy="1461965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1215818" y="6280679"/>
            <a:ext cx="253876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/>
              <a:t>Pour prendre la mesure de l’autre.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68926" y="4505297"/>
            <a:ext cx="20325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 smtClean="0"/>
              <a:t>Le jeu des mousquetaires</a:t>
            </a:r>
            <a:endParaRPr lang="fr-FR" sz="1400" dirty="0"/>
          </a:p>
        </p:txBody>
      </p:sp>
      <p:pic>
        <p:nvPicPr>
          <p:cNvPr id="15" name="Image 14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37347" y="4807956"/>
            <a:ext cx="1781830" cy="151396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137347" y="4505297"/>
            <a:ext cx="1781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La visite au musée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7347" y="6275875"/>
            <a:ext cx="17818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/>
              <a:t>Pour incarner l’autre. 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45" y="6046969"/>
            <a:ext cx="252503" cy="27494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987" y="6046968"/>
            <a:ext cx="252503" cy="274947"/>
          </a:xfrm>
          <a:prstGeom prst="rect">
            <a:avLst/>
          </a:prstGeom>
        </p:spPr>
      </p:pic>
      <p:pic>
        <p:nvPicPr>
          <p:cNvPr id="23" name="Image 22">
            <a:hlinkClick r:id="rId15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87457" y="4818713"/>
            <a:ext cx="2364342" cy="1503201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6315737" y="4495548"/>
            <a:ext cx="2364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À la lisière de la frontière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11156" y="6275875"/>
            <a:ext cx="252087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/>
              <a:t>Apprendre à </a:t>
            </a:r>
            <a:r>
              <a:rPr lang="fr-FR" sz="1300" dirty="0"/>
              <a:t>vivre avec les </a:t>
            </a:r>
            <a:r>
              <a:rPr lang="fr-FR" sz="1300" dirty="0" smtClean="0"/>
              <a:t>autres.</a:t>
            </a:r>
            <a:endParaRPr lang="fr-FR" sz="1300" dirty="0"/>
          </a:p>
        </p:txBody>
      </p:sp>
      <p:pic>
        <p:nvPicPr>
          <p:cNvPr id="26" name="Image 25">
            <a:hlinkClick r:id="rId17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24683" y="4807957"/>
            <a:ext cx="2313457" cy="1513958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7" name="Rectangle 26"/>
          <p:cNvSpPr/>
          <p:nvPr/>
        </p:nvSpPr>
        <p:spPr>
          <a:xfrm>
            <a:off x="9224683" y="6275875"/>
            <a:ext cx="23134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/>
              <a:t>Apprendre </a:t>
            </a:r>
            <a:r>
              <a:rPr lang="fr-FR" sz="1300" dirty="0"/>
              <a:t>à se mettre à la place de </a:t>
            </a:r>
            <a:r>
              <a:rPr lang="fr-FR" sz="1300" dirty="0" smtClean="0"/>
              <a:t>l’autre.</a:t>
            </a:r>
            <a:endParaRPr lang="fr-FR" sz="1300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13" y="6053936"/>
            <a:ext cx="252503" cy="27494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402" y="6046968"/>
            <a:ext cx="252503" cy="27494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150443" y="4495548"/>
            <a:ext cx="2522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Au delà du stéréotype </a:t>
            </a:r>
            <a:r>
              <a:rPr lang="fr-FR" sz="1400" dirty="0" smtClean="0"/>
              <a:t>de </a:t>
            </a:r>
            <a:r>
              <a:rPr lang="fr-FR" sz="1400" dirty="0"/>
              <a:t>genre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482" y="3529259"/>
            <a:ext cx="252503" cy="274947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r="15023" b="1382"/>
          <a:stretch/>
        </p:blipFill>
        <p:spPr>
          <a:xfrm>
            <a:off x="8941800" y="1488237"/>
            <a:ext cx="1390472" cy="2106775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236664" y="2347542"/>
            <a:ext cx="1301476" cy="183859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0151155" y="1871009"/>
            <a:ext cx="147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7030A0"/>
                </a:solidFill>
              </a:rPr>
              <a:t>Des ouvrages</a:t>
            </a:r>
            <a:endParaRPr lang="fr-FR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251677" y="273848"/>
            <a:ext cx="10178322" cy="77287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Exprimer </a:t>
            </a:r>
            <a:r>
              <a:rPr lang="fr-FR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</a:t>
            </a:r>
            <a:r>
              <a:rPr lang="fr-FR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 </a:t>
            </a:r>
            <a:r>
              <a:rPr lang="fr-FR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émotions </a:t>
            </a:r>
            <a:r>
              <a:rPr lang="fr-FR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dans la résolution de conflits :</a:t>
            </a:r>
            <a:endParaRPr lang="fr-FR" sz="2700" dirty="0"/>
          </a:p>
        </p:txBody>
      </p:sp>
      <p:sp>
        <p:nvSpPr>
          <p:cNvPr id="5" name="Rectangle 4"/>
          <p:cNvSpPr/>
          <p:nvPr/>
        </p:nvSpPr>
        <p:spPr>
          <a:xfrm>
            <a:off x="1251677" y="986310"/>
            <a:ext cx="101783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u="sng" dirty="0" smtClean="0"/>
              <a:t>Les messages clairs</a:t>
            </a:r>
          </a:p>
        </p:txBody>
      </p:sp>
      <p:pic>
        <p:nvPicPr>
          <p:cNvPr id="6" name="Image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3443" t="5" r="4472" b="51299"/>
          <a:stretch/>
        </p:blipFill>
        <p:spPr>
          <a:xfrm>
            <a:off x="1502247" y="1907649"/>
            <a:ext cx="4233766" cy="187495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13" y="3493897"/>
            <a:ext cx="252503" cy="274947"/>
          </a:xfrm>
          <a:prstGeom prst="rect">
            <a:avLst/>
          </a:prstGeom>
        </p:spPr>
      </p:pic>
      <p:pic>
        <p:nvPicPr>
          <p:cNvPr id="8" name="Image 7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2348" y="2020444"/>
            <a:ext cx="3033456" cy="276987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805" y="4480646"/>
            <a:ext cx="276088" cy="309669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2409949" y="3894273"/>
            <a:ext cx="5140654" cy="2406992"/>
            <a:chOff x="1426743" y="3835332"/>
            <a:chExt cx="4989735" cy="2209974"/>
          </a:xfrm>
        </p:grpSpPr>
        <p:pic>
          <p:nvPicPr>
            <p:cNvPr id="11" name="Image 10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743" y="3835332"/>
              <a:ext cx="2539682" cy="1688889"/>
            </a:xfrm>
            <a:prstGeom prst="rect">
              <a:avLst/>
            </a:prstGeom>
          </p:spPr>
        </p:pic>
        <p:sp>
          <p:nvSpPr>
            <p:cNvPr id="12" name="ZoneTexte 11">
              <a:hlinkClick r:id="rId9"/>
            </p:cNvPr>
            <p:cNvSpPr txBox="1"/>
            <p:nvPr/>
          </p:nvSpPr>
          <p:spPr>
            <a:xfrm>
              <a:off x="1516371" y="5398975"/>
              <a:ext cx="4900107" cy="6463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Proposition de trame pour la formation des élèves au « message clair »</a:t>
              </a:r>
              <a:endParaRPr lang="fr-FR" dirty="0"/>
            </a:p>
          </p:txBody>
        </p: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45" y="6021872"/>
            <a:ext cx="252503" cy="274947"/>
          </a:xfrm>
          <a:prstGeom prst="rect">
            <a:avLst/>
          </a:prstGeom>
        </p:spPr>
      </p:pic>
      <p:sp>
        <p:nvSpPr>
          <p:cNvPr id="17" name="Bulle ronde 16"/>
          <p:cNvSpPr/>
          <p:nvPr/>
        </p:nvSpPr>
        <p:spPr>
          <a:xfrm>
            <a:off x="9034774" y="2374283"/>
            <a:ext cx="1048081" cy="847278"/>
          </a:xfrm>
          <a:prstGeom prst="wedgeEllipseCallout">
            <a:avLst>
              <a:gd name="adj1" fmla="val 82186"/>
              <a:gd name="adj2" fmla="val -38599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Je vais te faire un message clair.</a:t>
            </a:r>
            <a:endParaRPr lang="fr-FR" sz="12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3150" y="4951889"/>
            <a:ext cx="258275" cy="27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288</TotalTime>
  <Words>349</Words>
  <Application>Microsoft Office PowerPoint</Application>
  <PresentationFormat>Grand écran</PresentationFormat>
  <Paragraphs>53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Arial Rounded MT Bold</vt:lpstr>
      <vt:lpstr>Calibri</vt:lpstr>
      <vt:lpstr>Clarendon</vt:lpstr>
      <vt:lpstr>Gill Sans MT</vt:lpstr>
      <vt:lpstr>Impact</vt:lpstr>
      <vt:lpstr>Wingdings</vt:lpstr>
      <vt:lpstr>Badge</vt:lpstr>
      <vt:lpstr>Reconnaitre  et gérer  les émotions</vt:lpstr>
      <vt:lpstr>Reconnaitre et nommer les émotions</vt:lpstr>
      <vt:lpstr>Des outils à construire</vt:lpstr>
      <vt:lpstr>Présentation PowerPoint</vt:lpstr>
      <vt:lpstr>Des outils à construire</vt:lpstr>
      <vt:lpstr>Le parcours citoyen</vt:lpstr>
      <vt:lpstr>Reconnaitre les émotions de l’autre sans s’y confondre :</vt:lpstr>
      <vt:lpstr>Exprimer ses émotions dans la résolution de conflits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Reconnaitre et gérer les émotions</dc:title>
  <dc:creator>Pascal Montagne</dc:creator>
  <cp:lastModifiedBy>pmontagne</cp:lastModifiedBy>
  <cp:revision>68</cp:revision>
  <dcterms:created xsi:type="dcterms:W3CDTF">2022-05-19T13:09:33Z</dcterms:created>
  <dcterms:modified xsi:type="dcterms:W3CDTF">2022-11-09T15:15:43Z</dcterms:modified>
</cp:coreProperties>
</file>