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61" r:id="rId4"/>
    <p:sldId id="280" r:id="rId5"/>
    <p:sldId id="273" r:id="rId6"/>
    <p:sldId id="279" r:id="rId7"/>
    <p:sldId id="257" r:id="rId8"/>
    <p:sldId id="258" r:id="rId9"/>
    <p:sldId id="259" r:id="rId10"/>
    <p:sldId id="260"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02" autoAdjust="0"/>
  </p:normalViewPr>
  <p:slideViewPr>
    <p:cSldViewPr>
      <p:cViewPr varScale="1">
        <p:scale>
          <a:sx n="56" d="100"/>
          <a:sy n="56" d="100"/>
        </p:scale>
        <p:origin x="18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14746-98CB-4865-8000-2162C70CA225}" type="datetimeFigureOut">
              <a:rPr lang="fr-FR" smtClean="0"/>
              <a:t>09/06/2016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1AEFD-99E7-43FA-A6E3-DEDBFD82A1BC}" type="slidenum">
              <a:rPr lang="fr-FR" smtClean="0"/>
              <a:t>‹N°›</a:t>
            </a:fld>
            <a:endParaRPr lang="fr-FR"/>
          </a:p>
        </p:txBody>
      </p:sp>
    </p:spTree>
    <p:extLst>
      <p:ext uri="{BB962C8B-B14F-4D97-AF65-F5344CB8AC3E}">
        <p14:creationId xmlns:p14="http://schemas.microsoft.com/office/powerpoint/2010/main" val="162465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E1AEFD-99E7-43FA-A6E3-DEDBFD82A1BC}" type="slidenum">
              <a:rPr lang="fr-FR" smtClean="0"/>
              <a:t>2</a:t>
            </a:fld>
            <a:endParaRPr lang="fr-FR"/>
          </a:p>
        </p:txBody>
      </p:sp>
    </p:spTree>
    <p:extLst>
      <p:ext uri="{BB962C8B-B14F-4D97-AF65-F5344CB8AC3E}">
        <p14:creationId xmlns:p14="http://schemas.microsoft.com/office/powerpoint/2010/main" val="147696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E1AEFD-99E7-43FA-A6E3-DEDBFD82A1BC}" type="slidenum">
              <a:rPr lang="fr-FR" smtClean="0"/>
              <a:t>3</a:t>
            </a:fld>
            <a:endParaRPr lang="fr-FR"/>
          </a:p>
        </p:txBody>
      </p:sp>
    </p:spTree>
    <p:extLst>
      <p:ext uri="{BB962C8B-B14F-4D97-AF65-F5344CB8AC3E}">
        <p14:creationId xmlns:p14="http://schemas.microsoft.com/office/powerpoint/2010/main" val="127571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E1AEFD-99E7-43FA-A6E3-DEDBFD82A1BC}" type="slidenum">
              <a:rPr lang="fr-FR" smtClean="0"/>
              <a:t>4</a:t>
            </a:fld>
            <a:endParaRPr lang="fr-FR"/>
          </a:p>
        </p:txBody>
      </p:sp>
    </p:spTree>
    <p:extLst>
      <p:ext uri="{BB962C8B-B14F-4D97-AF65-F5344CB8AC3E}">
        <p14:creationId xmlns:p14="http://schemas.microsoft.com/office/powerpoint/2010/main" val="147696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E1AEFD-99E7-43FA-A6E3-DEDBFD82A1BC}" type="slidenum">
              <a:rPr lang="fr-FR" smtClean="0"/>
              <a:t>8</a:t>
            </a:fld>
            <a:endParaRPr lang="fr-FR"/>
          </a:p>
        </p:txBody>
      </p:sp>
    </p:spTree>
    <p:extLst>
      <p:ext uri="{BB962C8B-B14F-4D97-AF65-F5344CB8AC3E}">
        <p14:creationId xmlns:p14="http://schemas.microsoft.com/office/powerpoint/2010/main" val="258704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E1AEFD-99E7-43FA-A6E3-DEDBFD82A1BC}" type="slidenum">
              <a:rPr lang="fr-FR" smtClean="0"/>
              <a:t>11</a:t>
            </a:fld>
            <a:endParaRPr lang="fr-FR"/>
          </a:p>
        </p:txBody>
      </p:sp>
    </p:spTree>
    <p:extLst>
      <p:ext uri="{BB962C8B-B14F-4D97-AF65-F5344CB8AC3E}">
        <p14:creationId xmlns:p14="http://schemas.microsoft.com/office/powerpoint/2010/main" val="308750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09/06/2016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09/06/2016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09/06/2016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09/06/2016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09/06/2016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09/06/2016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09/06/2016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2.ac-lyon.fr/enseigne/histoire/IMG/pdf/conceptualiser_la_republique_web.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britishmuseum.org/explore/highlights/highlight_image.aspx?image=an12545.jpg&amp;retpage=1909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1340768"/>
            <a:ext cx="8229600" cy="2079104"/>
          </a:xfrm>
        </p:spPr>
        <p:txBody>
          <a:bodyPr>
            <a:noAutofit/>
          </a:bodyPr>
          <a:lstStyle/>
          <a:p>
            <a:r>
              <a:rPr lang="fr-FR" sz="4000" dirty="0">
                <a:latin typeface="Comic Sans MS" panose="030F0702030302020204" pitchFamily="66" charset="0"/>
              </a:rPr>
              <a:t>Construction d’un concept sur la durée de la scolarité 6</a:t>
            </a:r>
            <a:r>
              <a:rPr lang="fr-FR" sz="4000" baseline="30000" dirty="0">
                <a:latin typeface="Comic Sans MS" panose="030F0702030302020204" pitchFamily="66" charset="0"/>
              </a:rPr>
              <a:t>e</a:t>
            </a:r>
            <a:r>
              <a:rPr lang="fr-FR" sz="4000" dirty="0">
                <a:latin typeface="Comic Sans MS" panose="030F0702030302020204" pitchFamily="66" charset="0"/>
              </a:rPr>
              <a:t>-3</a:t>
            </a:r>
            <a:r>
              <a:rPr lang="fr-FR" sz="4000" baseline="30000" dirty="0">
                <a:latin typeface="Comic Sans MS" panose="030F0702030302020204" pitchFamily="66" charset="0"/>
              </a:rPr>
              <a:t>e</a:t>
            </a:r>
            <a:r>
              <a:rPr lang="fr-FR" sz="4000" dirty="0">
                <a:latin typeface="Comic Sans MS" panose="030F0702030302020204" pitchFamily="66" charset="0"/>
              </a:rPr>
              <a:t> : L’Etat </a:t>
            </a:r>
            <a:r>
              <a:rPr lang="fr-FR" sz="2800" dirty="0">
                <a:latin typeface="Comic Sans MS" panose="030F0702030302020204" pitchFamily="66" charset="0"/>
              </a:rPr>
              <a:t>sous le prisme historique et en E.M..C</a:t>
            </a:r>
            <a:br>
              <a:rPr lang="fr-FR" sz="2000" dirty="0">
                <a:latin typeface="Comic Sans MS" panose="030F0702030302020204" pitchFamily="66" charset="0"/>
              </a:rPr>
            </a:br>
            <a:endParaRPr lang="fr-FR" sz="3200" dirty="0">
              <a:latin typeface="Comic Sans MS" panose="030F0702030302020204" pitchFamily="66" charset="0"/>
            </a:endParaRPr>
          </a:p>
        </p:txBody>
      </p:sp>
      <p:sp>
        <p:nvSpPr>
          <p:cNvPr id="5" name="ZoneTexte 4"/>
          <p:cNvSpPr txBox="1"/>
          <p:nvPr/>
        </p:nvSpPr>
        <p:spPr>
          <a:xfrm>
            <a:off x="374188" y="4509120"/>
            <a:ext cx="2613636" cy="646331"/>
          </a:xfrm>
          <a:prstGeom prst="rect">
            <a:avLst/>
          </a:prstGeom>
          <a:noFill/>
        </p:spPr>
        <p:txBody>
          <a:bodyPr wrap="square" rtlCol="0">
            <a:spAutoFit/>
          </a:bodyPr>
          <a:lstStyle/>
          <a:p>
            <a:pPr algn="just"/>
            <a:r>
              <a:rPr lang="fr-FR" dirty="0">
                <a:latin typeface="Comic Sans MS" panose="030F0702030302020204" pitchFamily="66" charset="0"/>
              </a:rPr>
              <a:t>Nathalie BOILOT, </a:t>
            </a:r>
          </a:p>
          <a:p>
            <a:pPr algn="just"/>
            <a:r>
              <a:rPr lang="fr-FR" dirty="0">
                <a:latin typeface="Comic Sans MS" panose="030F0702030302020204" pitchFamily="66" charset="0"/>
              </a:rPr>
              <a:t>Valérie LEJEUNE.</a:t>
            </a:r>
          </a:p>
        </p:txBody>
      </p:sp>
    </p:spTree>
    <p:extLst>
      <p:ext uri="{BB962C8B-B14F-4D97-AF65-F5344CB8AC3E}">
        <p14:creationId xmlns:p14="http://schemas.microsoft.com/office/powerpoint/2010/main" val="121213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064896" cy="2585323"/>
          </a:xfrm>
          <a:prstGeom prst="rect">
            <a:avLst/>
          </a:prstGeom>
          <a:ln w="19050">
            <a:solidFill>
              <a:schemeClr val="tx1"/>
            </a:solidFill>
          </a:ln>
        </p:spPr>
        <p:txBody>
          <a:bodyPr wrap="square">
            <a:spAutoFit/>
          </a:bodyPr>
          <a:lstStyle/>
          <a:p>
            <a:r>
              <a:rPr lang="fr-FR" b="1" dirty="0">
                <a:latin typeface="Comic Sans MS" panose="030F0702030302020204" pitchFamily="66" charset="0"/>
              </a:rPr>
              <a:t>« La puissance législative appartient au peuple, et ne peut appartenir qu’à lui. La loi exprime ainsi la volonté générale. Le prince n’est pas au-dessus des lois puisqu’il est membre de l’Etat. Pour assurer les lois, il faut un gouvernement, mais il n’est que le ministre du peuple souverain. Si l’on cherche en quoi consiste le but de toute loi, on trouvera qu’il se réduit à ses deux objets principaux : la liberté et l’égalité. Le pacte social établit entre les citoyens une telle égalité qu’ils doivent jouir tous des mêmes droits. » </a:t>
            </a:r>
          </a:p>
          <a:p>
            <a:pPr algn="r"/>
            <a:r>
              <a:rPr lang="fr-FR" dirty="0">
                <a:latin typeface="Comic Sans MS" panose="030F0702030302020204" pitchFamily="66" charset="0"/>
              </a:rPr>
              <a:t>Rousseau, </a:t>
            </a:r>
            <a:r>
              <a:rPr lang="fr-FR" i="1" dirty="0">
                <a:latin typeface="Comic Sans MS" panose="030F0702030302020204" pitchFamily="66" charset="0"/>
              </a:rPr>
              <a:t>Du contrat social</a:t>
            </a:r>
            <a:r>
              <a:rPr lang="fr-FR" dirty="0">
                <a:latin typeface="Comic Sans MS" panose="030F0702030302020204" pitchFamily="66" charset="0"/>
              </a:rPr>
              <a:t>, 1762.</a:t>
            </a:r>
          </a:p>
        </p:txBody>
      </p:sp>
      <p:sp>
        <p:nvSpPr>
          <p:cNvPr id="3" name="ZoneTexte 2"/>
          <p:cNvSpPr txBox="1"/>
          <p:nvPr/>
        </p:nvSpPr>
        <p:spPr>
          <a:xfrm>
            <a:off x="539552" y="3515055"/>
            <a:ext cx="8216227" cy="2585323"/>
          </a:xfrm>
          <a:prstGeom prst="rect">
            <a:avLst/>
          </a:prstGeom>
          <a:noFill/>
          <a:ln w="19050">
            <a:solidFill>
              <a:schemeClr val="tx1"/>
            </a:solidFill>
          </a:ln>
        </p:spPr>
        <p:txBody>
          <a:bodyPr wrap="square" rtlCol="0">
            <a:spAutoFit/>
          </a:bodyPr>
          <a:lstStyle/>
          <a:p>
            <a:r>
              <a:rPr lang="fr-FR" b="1" dirty="0">
                <a:latin typeface="Comic Sans MS" panose="030F0702030302020204" pitchFamily="66" charset="0"/>
              </a:rPr>
              <a:t>« La liberté est un don du ciel, et chaque individu de la même espèce a le droit d’en jouir aussitôt qu’il jouit de la raison. Aucun homme n’a reçu de la nature le droit de commander aux autres. (...)</a:t>
            </a:r>
            <a:endParaRPr lang="fr-FR" dirty="0">
              <a:latin typeface="Comic Sans MS" panose="030F0702030302020204" pitchFamily="66" charset="0"/>
            </a:endParaRPr>
          </a:p>
          <a:p>
            <a:r>
              <a:rPr lang="fr-FR" b="1" dirty="0">
                <a:latin typeface="Comic Sans MS" panose="030F0702030302020204" pitchFamily="66" charset="0"/>
              </a:rPr>
              <a:t>Le prince tient de ses sujets mêmes l’autorité qu’il a sur eux, et cette autorité est bornée par les lois de la nature et de l’Etat. Le prince ne peut donc pas disposer de son pouvoir et de ses sujets sans le consentement de la nation. »</a:t>
            </a:r>
            <a:endParaRPr lang="fr-FR" dirty="0">
              <a:latin typeface="Comic Sans MS" panose="030F0702030302020204" pitchFamily="66" charset="0"/>
            </a:endParaRPr>
          </a:p>
          <a:p>
            <a:pPr algn="r"/>
            <a:r>
              <a:rPr lang="fr-FR" dirty="0">
                <a:latin typeface="Comic Sans MS" panose="030F0702030302020204" pitchFamily="66" charset="0"/>
              </a:rPr>
              <a:t>Diderot, article «Autorité politique» de </a:t>
            </a:r>
            <a:r>
              <a:rPr lang="fr-FR" i="1" dirty="0">
                <a:latin typeface="Comic Sans MS" panose="030F0702030302020204" pitchFamily="66" charset="0"/>
              </a:rPr>
              <a:t>L’Encyclopédie</a:t>
            </a:r>
            <a:r>
              <a:rPr lang="fr-FR" dirty="0">
                <a:latin typeface="Comic Sans MS" panose="030F0702030302020204" pitchFamily="66" charset="0"/>
              </a:rPr>
              <a:t>, ouvrage collectif publié entre 1751 et 1772.</a:t>
            </a:r>
          </a:p>
        </p:txBody>
      </p:sp>
    </p:spTree>
    <p:extLst>
      <p:ext uri="{BB962C8B-B14F-4D97-AF65-F5344CB8AC3E}">
        <p14:creationId xmlns:p14="http://schemas.microsoft.com/office/powerpoint/2010/main" val="67316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296"/>
          <a:stretch/>
        </p:blipFill>
        <p:spPr bwMode="auto">
          <a:xfrm>
            <a:off x="4822296" y="221996"/>
            <a:ext cx="4680000" cy="537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0568" b="15409"/>
          <a:stretch/>
        </p:blipFill>
        <p:spPr bwMode="auto">
          <a:xfrm>
            <a:off x="452310" y="764704"/>
            <a:ext cx="4365474" cy="350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822296" y="5356292"/>
            <a:ext cx="4146704" cy="861774"/>
          </a:xfrm>
          <a:prstGeom prst="rect">
            <a:avLst/>
          </a:prstGeom>
          <a:noFill/>
        </p:spPr>
        <p:txBody>
          <a:bodyPr wrap="square" rtlCol="0">
            <a:spAutoFit/>
          </a:bodyPr>
          <a:lstStyle/>
          <a:p>
            <a:r>
              <a:rPr lang="fr-FR" sz="1600" dirty="0">
                <a:latin typeface="Comic Sans MS" panose="030F0702030302020204" pitchFamily="66" charset="0"/>
              </a:rPr>
              <a:t>Dachau, un camp de concentration. Couverture du journal nazi </a:t>
            </a:r>
            <a:r>
              <a:rPr lang="fr-FR" sz="1600" i="1" dirty="0" err="1">
                <a:latin typeface="Comic Sans MS" panose="030F0702030302020204" pitchFamily="66" charset="0"/>
              </a:rPr>
              <a:t>Juustrierter</a:t>
            </a:r>
            <a:r>
              <a:rPr lang="fr-FR" sz="1600" i="1" dirty="0">
                <a:latin typeface="Comic Sans MS" panose="030F0702030302020204" pitchFamily="66" charset="0"/>
              </a:rPr>
              <a:t> </a:t>
            </a:r>
            <a:r>
              <a:rPr lang="fr-FR" sz="1600" i="1" dirty="0" err="1">
                <a:latin typeface="Comic Sans MS" panose="030F0702030302020204" pitchFamily="66" charset="0"/>
              </a:rPr>
              <a:t>Beabachter</a:t>
            </a:r>
            <a:r>
              <a:rPr lang="fr-FR" sz="1600" dirty="0">
                <a:latin typeface="Comic Sans MS" panose="030F0702030302020204" pitchFamily="66" charset="0"/>
              </a:rPr>
              <a:t>, 3 décembre 1936</a:t>
            </a:r>
          </a:p>
        </p:txBody>
      </p:sp>
      <p:sp>
        <p:nvSpPr>
          <p:cNvPr id="3" name="ZoneTexte 2"/>
          <p:cNvSpPr txBox="1"/>
          <p:nvPr/>
        </p:nvSpPr>
        <p:spPr>
          <a:xfrm>
            <a:off x="452310" y="4176275"/>
            <a:ext cx="3384376" cy="584775"/>
          </a:xfrm>
          <a:prstGeom prst="rect">
            <a:avLst/>
          </a:prstGeom>
          <a:noFill/>
        </p:spPr>
        <p:txBody>
          <a:bodyPr wrap="square" rtlCol="0">
            <a:spAutoFit/>
          </a:bodyPr>
          <a:lstStyle/>
          <a:p>
            <a:r>
              <a:rPr lang="fr-FR" sz="1600" dirty="0">
                <a:latin typeface="Comic Sans MS" panose="030F0702030302020204" pitchFamily="66" charset="0"/>
              </a:rPr>
              <a:t>Les prisonniers du Goulag , photographie de 1932.</a:t>
            </a:r>
          </a:p>
        </p:txBody>
      </p:sp>
      <p:sp>
        <p:nvSpPr>
          <p:cNvPr id="4" name="ZoneTexte 3"/>
          <p:cNvSpPr txBox="1"/>
          <p:nvPr/>
        </p:nvSpPr>
        <p:spPr>
          <a:xfrm>
            <a:off x="452310" y="5301208"/>
            <a:ext cx="4047682" cy="646331"/>
          </a:xfrm>
          <a:prstGeom prst="rect">
            <a:avLst/>
          </a:prstGeom>
          <a:noFill/>
        </p:spPr>
        <p:txBody>
          <a:bodyPr wrap="square" rtlCol="0">
            <a:spAutoFit/>
          </a:bodyPr>
          <a:lstStyle/>
          <a:p>
            <a:r>
              <a:rPr lang="fr-FR" dirty="0">
                <a:latin typeface="Comic Sans MS" panose="030F0702030302020204" pitchFamily="66" charset="0"/>
              </a:rPr>
              <a:t>Histoire Géographie  3</a:t>
            </a:r>
            <a:r>
              <a:rPr lang="fr-FR" baseline="30000" dirty="0">
                <a:latin typeface="Comic Sans MS" panose="030F0702030302020204" pitchFamily="66" charset="0"/>
              </a:rPr>
              <a:t>e</a:t>
            </a:r>
            <a:r>
              <a:rPr lang="fr-FR" dirty="0">
                <a:latin typeface="Comic Sans MS" panose="030F0702030302020204" pitchFamily="66" charset="0"/>
              </a:rPr>
              <a:t>, Hatier, Paris 2012</a:t>
            </a:r>
          </a:p>
        </p:txBody>
      </p:sp>
    </p:spTree>
    <p:extLst>
      <p:ext uri="{BB962C8B-B14F-4D97-AF65-F5344CB8AC3E}">
        <p14:creationId xmlns:p14="http://schemas.microsoft.com/office/powerpoint/2010/main" val="204413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74642"/>
          </a:xfrm>
        </p:spPr>
        <p:txBody>
          <a:bodyPr>
            <a:normAutofit/>
          </a:bodyPr>
          <a:lstStyle/>
          <a:p>
            <a:pPr algn="l"/>
            <a:r>
              <a:rPr lang="fr-FR" sz="2800" b="1" dirty="0">
                <a:solidFill>
                  <a:schemeClr val="accent2"/>
                </a:solidFill>
                <a:latin typeface="Comic Sans MS" panose="030F0702030302020204" pitchFamily="66" charset="0"/>
              </a:rPr>
              <a:t>Pourquoi réfléchir à la construction </a:t>
            </a:r>
            <a:br>
              <a:rPr lang="fr-FR" sz="2800" b="1" dirty="0">
                <a:solidFill>
                  <a:schemeClr val="accent2"/>
                </a:solidFill>
                <a:latin typeface="Comic Sans MS" panose="030F0702030302020204" pitchFamily="66" charset="0"/>
              </a:rPr>
            </a:br>
            <a:r>
              <a:rPr lang="fr-FR" sz="2800" b="1" dirty="0">
                <a:solidFill>
                  <a:schemeClr val="accent2"/>
                </a:solidFill>
                <a:latin typeface="Comic Sans MS" panose="030F0702030302020204" pitchFamily="66" charset="0"/>
              </a:rPr>
              <a:t>du concept d’Etat ?</a:t>
            </a:r>
            <a:br>
              <a:rPr lang="fr-FR" sz="2800" b="1" dirty="0">
                <a:solidFill>
                  <a:schemeClr val="accent2"/>
                </a:solidFill>
                <a:latin typeface="Comic Sans MS" panose="030F0702030302020204" pitchFamily="66" charset="0"/>
              </a:rPr>
            </a:br>
            <a:br>
              <a:rPr lang="fr-FR" sz="2400" b="1" dirty="0">
                <a:solidFill>
                  <a:schemeClr val="accent2"/>
                </a:solidFill>
                <a:latin typeface="Comic Sans MS" panose="030F0702030302020204" pitchFamily="66" charset="0"/>
              </a:rPr>
            </a:br>
            <a:r>
              <a:rPr lang="fr-FR" sz="2400" dirty="0">
                <a:latin typeface="Comic Sans MS" panose="030F0702030302020204" pitchFamily="66" charset="0"/>
              </a:rPr>
              <a:t>Le concept d’Etat est très présent dans la scolarité d’un collégien en Histoire et Géographie. Construire ce concept avec les élèves de la 6</a:t>
            </a:r>
            <a:r>
              <a:rPr lang="fr-FR" sz="2400" baseline="30000" dirty="0">
                <a:latin typeface="Comic Sans MS" panose="030F0702030302020204" pitchFamily="66" charset="0"/>
              </a:rPr>
              <a:t>e</a:t>
            </a:r>
            <a:r>
              <a:rPr lang="fr-FR" sz="2400" dirty="0">
                <a:latin typeface="Comic Sans MS" panose="030F0702030302020204" pitchFamily="66" charset="0"/>
              </a:rPr>
              <a:t> à la 3</a:t>
            </a:r>
            <a:r>
              <a:rPr lang="fr-FR" sz="2400" baseline="30000" dirty="0">
                <a:latin typeface="Comic Sans MS" panose="030F0702030302020204" pitchFamily="66" charset="0"/>
              </a:rPr>
              <a:t>e</a:t>
            </a:r>
            <a:r>
              <a:rPr lang="fr-FR" sz="2400" dirty="0">
                <a:latin typeface="Comic Sans MS" panose="030F0702030302020204" pitchFamily="66" charset="0"/>
              </a:rPr>
              <a:t> doit les aider à </a:t>
            </a:r>
            <a:r>
              <a:rPr lang="fr-FR" sz="2400" b="1" dirty="0">
                <a:latin typeface="Comic Sans MS" panose="030F0702030302020204" pitchFamily="66" charset="0"/>
              </a:rPr>
              <a:t>se l’approprier </a:t>
            </a:r>
            <a:r>
              <a:rPr lang="fr-FR" sz="2400" dirty="0">
                <a:latin typeface="Comic Sans MS" panose="030F0702030302020204" pitchFamily="66" charset="0"/>
              </a:rPr>
              <a:t>et </a:t>
            </a:r>
            <a:r>
              <a:rPr lang="fr-FR" sz="2400" b="1" dirty="0">
                <a:latin typeface="Comic Sans MS" panose="030F0702030302020204" pitchFamily="66" charset="0"/>
              </a:rPr>
              <a:t>à être capables de le réutiliser</a:t>
            </a:r>
            <a:r>
              <a:rPr lang="fr-FR" sz="2400" dirty="0">
                <a:latin typeface="Comic Sans MS" panose="030F0702030302020204" pitchFamily="66" charset="0"/>
              </a:rPr>
              <a:t>. Notre objectif est de faire en sorte que les élèves en fin de cycle 4 </a:t>
            </a:r>
            <a:r>
              <a:rPr lang="fr-FR" sz="2400" b="1" dirty="0">
                <a:latin typeface="Comic Sans MS" panose="030F0702030302020204" pitchFamily="66" charset="0"/>
              </a:rPr>
              <a:t>sachent réinvestir la compréhension du concept dans des situations de travail variées</a:t>
            </a:r>
            <a:r>
              <a:rPr lang="fr-FR" sz="2400" dirty="0">
                <a:latin typeface="Comic Sans MS" panose="030F0702030302020204" pitchFamily="66" charset="0"/>
              </a:rPr>
              <a:t>. Le schéma présenté dans la diapositive suivante rappelle quelles sont les trois phases de la conceptualisation.</a:t>
            </a:r>
          </a:p>
        </p:txBody>
      </p:sp>
    </p:spTree>
    <p:extLst>
      <p:ext uri="{BB962C8B-B14F-4D97-AF65-F5344CB8AC3E}">
        <p14:creationId xmlns:p14="http://schemas.microsoft.com/office/powerpoint/2010/main" val="387557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5805264"/>
            <a:ext cx="9036496" cy="861774"/>
          </a:xfrm>
          <a:prstGeom prst="rect">
            <a:avLst/>
          </a:prstGeom>
          <a:noFill/>
        </p:spPr>
        <p:txBody>
          <a:bodyPr wrap="square" rtlCol="0">
            <a:spAutoFit/>
          </a:bodyPr>
          <a:lstStyle/>
          <a:p>
            <a:r>
              <a:rPr lang="fr-FR" sz="1600" dirty="0">
                <a:latin typeface="Comic Sans MS" panose="030F0702030302020204" pitchFamily="66" charset="0"/>
              </a:rPr>
              <a:t>Enseigner la République en classe de troisième, décembre 2013, </a:t>
            </a:r>
          </a:p>
          <a:p>
            <a:r>
              <a:rPr lang="fr-FR" sz="1600" dirty="0">
                <a:latin typeface="Comic Sans MS" panose="030F0702030302020204" pitchFamily="66" charset="0"/>
                <a:hlinkClick r:id="rId3"/>
              </a:rPr>
              <a:t>https://www2.ac-lyon.fr/enseigne/histoire/IMG/pdf/conceptualiser_la_republique_web.pdf</a:t>
            </a:r>
            <a:endParaRPr lang="fr-FR" sz="1600" dirty="0">
              <a:latin typeface="Comic Sans MS" panose="030F0702030302020204" pitchFamily="66" charset="0"/>
            </a:endParaRPr>
          </a:p>
          <a:p>
            <a:endParaRPr lang="fr-FR" sz="1600" dirty="0">
              <a:latin typeface="Comic Sans MS" panose="030F0702030302020204" pitchFamily="66" charset="0"/>
            </a:endParaRPr>
          </a:p>
        </p:txBody>
      </p:sp>
      <p:sp>
        <p:nvSpPr>
          <p:cNvPr id="4" name="Titre 3"/>
          <p:cNvSpPr>
            <a:spLocks noGrp="1"/>
          </p:cNvSpPr>
          <p:nvPr>
            <p:ph type="title"/>
          </p:nvPr>
        </p:nvSpPr>
        <p:spPr/>
        <p:txBody>
          <a:bodyPr>
            <a:noAutofit/>
          </a:bodyPr>
          <a:lstStyle/>
          <a:p>
            <a:r>
              <a:rPr lang="fr-FR" sz="2800" dirty="0">
                <a:latin typeface="Comic Sans MS" panose="030F0702030302020204" pitchFamily="66" charset="0"/>
              </a:rPr>
              <a:t>Rappel : les étapes d’une conceptualisation</a:t>
            </a:r>
          </a:p>
        </p:txBody>
      </p:sp>
      <p:pic>
        <p:nvPicPr>
          <p:cNvPr id="5" name="Picture 2" descr="C:\Users\nathalie\Pictures\img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52" y="1179819"/>
            <a:ext cx="8280000" cy="462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6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74642"/>
          </a:xfrm>
        </p:spPr>
        <p:txBody>
          <a:bodyPr>
            <a:normAutofit/>
          </a:bodyPr>
          <a:lstStyle/>
          <a:p>
            <a:pPr algn="l"/>
            <a:r>
              <a:rPr lang="fr-FR" sz="2800" b="1" dirty="0">
                <a:solidFill>
                  <a:schemeClr val="accent2"/>
                </a:solidFill>
                <a:latin typeface="Comic Sans MS" panose="030F0702030302020204" pitchFamily="66" charset="0"/>
              </a:rPr>
              <a:t>Pourquoi privilégier l’approche historique ?</a:t>
            </a:r>
            <a:br>
              <a:rPr lang="fr-FR" sz="2800" b="1" dirty="0">
                <a:solidFill>
                  <a:schemeClr val="accent2"/>
                </a:solidFill>
                <a:latin typeface="Comic Sans MS" panose="030F0702030302020204" pitchFamily="66" charset="0"/>
              </a:rPr>
            </a:br>
            <a:br>
              <a:rPr lang="fr-FR" sz="2400" b="1" dirty="0">
                <a:solidFill>
                  <a:schemeClr val="accent2"/>
                </a:solidFill>
                <a:latin typeface="Comic Sans MS" panose="030F0702030302020204" pitchFamily="66" charset="0"/>
              </a:rPr>
            </a:br>
            <a:r>
              <a:rPr lang="fr-FR" sz="2400" dirty="0">
                <a:latin typeface="Comic Sans MS" panose="030F0702030302020204" pitchFamily="66" charset="0"/>
              </a:rPr>
              <a:t>Construire le concept d’Etat au fil d’une progression chronologique, c’est donner la possibilité aux élèves d’en </a:t>
            </a:r>
            <a:r>
              <a:rPr lang="fr-FR" sz="2400" b="1" dirty="0">
                <a:latin typeface="Comic Sans MS" panose="030F0702030302020204" pitchFamily="66" charset="0"/>
              </a:rPr>
              <a:t>percevoir la complexité </a:t>
            </a:r>
            <a:r>
              <a:rPr lang="fr-FR" sz="2400" dirty="0">
                <a:latin typeface="Comic Sans MS" panose="030F0702030302020204" pitchFamily="66" charset="0"/>
              </a:rPr>
              <a:t>.  Il s’agit de leur faire comprendre que </a:t>
            </a:r>
            <a:r>
              <a:rPr lang="fr-FR" sz="2400" b="1" dirty="0">
                <a:latin typeface="Comic Sans MS" panose="030F0702030302020204" pitchFamily="66" charset="0"/>
              </a:rPr>
              <a:t>ce concept s’est « épaissi »</a:t>
            </a:r>
            <a:r>
              <a:rPr lang="fr-FR" sz="2400" dirty="0">
                <a:latin typeface="Comic Sans MS" panose="030F0702030302020204" pitchFamily="66" charset="0"/>
              </a:rPr>
              <a:t>,  que les invariants qui permettent de le définir ont augmenté en nombre </a:t>
            </a:r>
            <a:r>
              <a:rPr lang="fr-FR" sz="2400" b="1" dirty="0">
                <a:latin typeface="Comic Sans MS" panose="030F0702030302020204" pitchFamily="66" charset="0"/>
              </a:rPr>
              <a:t>au cours du temps</a:t>
            </a:r>
            <a:r>
              <a:rPr lang="fr-FR" sz="2400" dirty="0">
                <a:latin typeface="Comic Sans MS" panose="030F0702030302020204" pitchFamily="66" charset="0"/>
              </a:rPr>
              <a:t>. </a:t>
            </a:r>
            <a:br>
              <a:rPr lang="fr-FR" sz="2400" dirty="0">
                <a:latin typeface="Comic Sans MS" panose="030F0702030302020204" pitchFamily="66" charset="0"/>
              </a:rPr>
            </a:br>
            <a:r>
              <a:rPr lang="fr-FR" sz="2400" dirty="0">
                <a:latin typeface="Comic Sans MS" panose="030F0702030302020204" pitchFamily="66" charset="0"/>
              </a:rPr>
              <a:t>En outre, le programme d’Histoire doit aider les collégiens à acquérir </a:t>
            </a:r>
            <a:r>
              <a:rPr lang="fr-FR" sz="2400" b="1" dirty="0">
                <a:latin typeface="Comic Sans MS" panose="030F0702030302020204" pitchFamily="66" charset="0"/>
              </a:rPr>
              <a:t>« des éléments éclairant le monde contemporain dans lequel ils vivent. </a:t>
            </a:r>
            <a:r>
              <a:rPr lang="fr-FR" sz="2400" dirty="0">
                <a:latin typeface="Comic Sans MS" panose="030F0702030302020204" pitchFamily="66" charset="0"/>
              </a:rPr>
              <a:t>» Le concept d’Etat fait bien entendu partie de ces éléments. </a:t>
            </a:r>
          </a:p>
        </p:txBody>
      </p:sp>
    </p:spTree>
    <p:extLst>
      <p:ext uri="{BB962C8B-B14F-4D97-AF65-F5344CB8AC3E}">
        <p14:creationId xmlns:p14="http://schemas.microsoft.com/office/powerpoint/2010/main" val="74198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60648"/>
            <a:ext cx="8229600" cy="5832648"/>
          </a:xfrm>
        </p:spPr>
        <p:txBody>
          <a:bodyPr>
            <a:normAutofit fontScale="90000"/>
          </a:bodyPr>
          <a:lstStyle/>
          <a:p>
            <a:pPr algn="l"/>
            <a:br>
              <a:rPr lang="fr-FR" sz="2400" b="1" dirty="0">
                <a:solidFill>
                  <a:schemeClr val="accent2"/>
                </a:solidFill>
                <a:latin typeface="Comic Sans MS" panose="030F0702030302020204" pitchFamily="66" charset="0"/>
              </a:rPr>
            </a:br>
            <a:r>
              <a:rPr lang="fr-FR" sz="3100" b="1" dirty="0">
                <a:solidFill>
                  <a:schemeClr val="accent2"/>
                </a:solidFill>
                <a:latin typeface="Comic Sans MS" panose="030F0702030302020204" pitchFamily="66" charset="0"/>
              </a:rPr>
              <a:t>En quoi l’Accompagnement personnalisé peut-il être un outil pour construire ce concept ?</a:t>
            </a:r>
            <a:br>
              <a:rPr lang="fr-FR" sz="2700" dirty="0">
                <a:latin typeface="Comic Sans MS" panose="030F0702030302020204" pitchFamily="66" charset="0"/>
              </a:rPr>
            </a:br>
            <a:br>
              <a:rPr lang="fr-FR" sz="2700" dirty="0">
                <a:solidFill>
                  <a:schemeClr val="accent2"/>
                </a:solidFill>
                <a:latin typeface="Comic Sans MS" panose="030F0702030302020204" pitchFamily="66" charset="0"/>
              </a:rPr>
            </a:br>
            <a:r>
              <a:rPr lang="fr-FR" sz="2700" dirty="0">
                <a:latin typeface="Comic Sans MS" panose="030F0702030302020204" pitchFamily="66" charset="0"/>
              </a:rPr>
              <a:t>Dans le cadre de la construction du concept d’Etat, </a:t>
            </a:r>
            <a:r>
              <a:rPr lang="fr-FR" sz="2700" b="1" dirty="0">
                <a:latin typeface="Comic Sans MS" panose="030F0702030302020204" pitchFamily="66" charset="0"/>
              </a:rPr>
              <a:t>l’Accompagnement personnalisé </a:t>
            </a:r>
            <a:r>
              <a:rPr lang="fr-FR" sz="2700" dirty="0">
                <a:latin typeface="Comic Sans MS" panose="030F0702030302020204" pitchFamily="66" charset="0"/>
              </a:rPr>
              <a:t>offre des situations d’apprentissage destinées à transmettre la </a:t>
            </a:r>
            <a:r>
              <a:rPr lang="fr-FR" sz="2700" b="1" dirty="0">
                <a:latin typeface="Comic Sans MS" panose="030F0702030302020204" pitchFamily="66" charset="0"/>
              </a:rPr>
              <a:t>« culture de la persévérance scolaire  »</a:t>
            </a:r>
            <a:r>
              <a:rPr lang="fr-FR" sz="2700" dirty="0">
                <a:latin typeface="Comic Sans MS" panose="030F0702030302020204" pitchFamily="66" charset="0"/>
              </a:rPr>
              <a:t>. Aider nos élèves à utiliser ce concept de façon autonome, cet objectif final s’appuie sur des étapes en lien avec </a:t>
            </a:r>
            <a:r>
              <a:rPr lang="fr-FR" sz="2700" b="1" dirty="0">
                <a:latin typeface="Comic Sans MS" panose="030F0702030302020204" pitchFamily="66" charset="0"/>
              </a:rPr>
              <a:t>le domaine 1 du Socle </a:t>
            </a:r>
            <a:r>
              <a:rPr lang="fr-FR" sz="2700" dirty="0">
                <a:latin typeface="Comic Sans MS" panose="030F0702030302020204" pitchFamily="66" charset="0"/>
              </a:rPr>
              <a:t>, « (l’élève) reprend ses écrits pour rechercher la formulation qui convient le mieux (...) »; et le </a:t>
            </a:r>
            <a:r>
              <a:rPr lang="fr-FR" sz="2700" b="1" dirty="0">
                <a:latin typeface="Comic Sans MS" panose="030F0702030302020204" pitchFamily="66" charset="0"/>
              </a:rPr>
              <a:t>domaine 2</a:t>
            </a:r>
            <a:r>
              <a:rPr lang="fr-FR" sz="2700" dirty="0">
                <a:latin typeface="Comic Sans MS" panose="030F0702030302020204" pitchFamily="66" charset="0"/>
              </a:rPr>
              <a:t>, « permettre à tous les élèves d’apprendre à apprendre », « un apprentissage explicite en situation ».</a:t>
            </a:r>
          </a:p>
        </p:txBody>
      </p:sp>
    </p:spTree>
    <p:extLst>
      <p:ext uri="{BB962C8B-B14F-4D97-AF65-F5344CB8AC3E}">
        <p14:creationId xmlns:p14="http://schemas.microsoft.com/office/powerpoint/2010/main" val="272721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60648"/>
            <a:ext cx="8229600" cy="5832648"/>
          </a:xfrm>
        </p:spPr>
        <p:txBody>
          <a:bodyPr>
            <a:normAutofit/>
          </a:bodyPr>
          <a:lstStyle/>
          <a:p>
            <a:pPr algn="l"/>
            <a:br>
              <a:rPr lang="fr-FR" sz="2400" b="1" dirty="0">
                <a:solidFill>
                  <a:schemeClr val="accent2"/>
                </a:solidFill>
                <a:latin typeface="Comic Sans MS" panose="030F0702030302020204" pitchFamily="66" charset="0"/>
              </a:rPr>
            </a:br>
            <a:r>
              <a:rPr lang="fr-FR" sz="3100" b="1" dirty="0">
                <a:solidFill>
                  <a:schemeClr val="accent2"/>
                </a:solidFill>
                <a:latin typeface="Comic Sans MS" panose="030F0702030302020204" pitchFamily="66" charset="0"/>
              </a:rPr>
              <a:t>En quoi l’Accompagnement personnalisé peut-il être un outil pour construire ce concept ?</a:t>
            </a:r>
            <a:br>
              <a:rPr lang="fr-FR" sz="2700" dirty="0">
                <a:latin typeface="Comic Sans MS" panose="030F0702030302020204" pitchFamily="66" charset="0"/>
              </a:rPr>
            </a:br>
            <a:br>
              <a:rPr lang="fr-FR" sz="2700" dirty="0">
                <a:solidFill>
                  <a:schemeClr val="accent2"/>
                </a:solidFill>
                <a:latin typeface="Comic Sans MS" panose="030F0702030302020204" pitchFamily="66" charset="0"/>
              </a:rPr>
            </a:br>
            <a:r>
              <a:rPr lang="fr-FR" sz="2700" dirty="0">
                <a:latin typeface="Comic Sans MS" panose="030F0702030302020204" pitchFamily="66" charset="0"/>
              </a:rPr>
              <a:t>Si le travail proposé consiste d’abord à construire une carte mentale de plus en plus complexe, celle-ci doit être appréhendée comme le point de départ d’un </a:t>
            </a:r>
            <a:r>
              <a:rPr lang="fr-FR" sz="2700" b="1" dirty="0">
                <a:latin typeface="Comic Sans MS" panose="030F0702030302020204" pitchFamily="66" charset="0"/>
              </a:rPr>
              <a:t>travail d’écriture</a:t>
            </a:r>
            <a:r>
              <a:rPr lang="fr-FR" sz="2700" dirty="0">
                <a:latin typeface="Comic Sans MS" panose="030F0702030302020204" pitchFamily="66" charset="0"/>
              </a:rPr>
              <a:t>. </a:t>
            </a:r>
            <a:br>
              <a:rPr lang="fr-FR" sz="2700" dirty="0">
                <a:latin typeface="Comic Sans MS" panose="030F0702030302020204" pitchFamily="66" charset="0"/>
              </a:rPr>
            </a:br>
            <a:r>
              <a:rPr lang="fr-FR" sz="2700" dirty="0">
                <a:latin typeface="Comic Sans MS" panose="030F0702030302020204" pitchFamily="66" charset="0"/>
              </a:rPr>
              <a:t>Or, l’Accompagnement personnalisé est un moment privilégié pour aider les élèves dans leur passage à l’écrit. </a:t>
            </a:r>
          </a:p>
        </p:txBody>
      </p:sp>
    </p:spTree>
    <p:extLst>
      <p:ext uri="{BB962C8B-B14F-4D97-AF65-F5344CB8AC3E}">
        <p14:creationId xmlns:p14="http://schemas.microsoft.com/office/powerpoint/2010/main" val="24367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subTitle" idx="4294967295"/>
          </p:nvPr>
        </p:nvSpPr>
        <p:spPr>
          <a:xfrm>
            <a:off x="755576" y="1340768"/>
            <a:ext cx="7128792" cy="2448272"/>
          </a:xfrm>
          <a:ln w="19050">
            <a:solidFill>
              <a:schemeClr val="tx1"/>
            </a:solidFill>
          </a:ln>
        </p:spPr>
        <p:txBody>
          <a:bodyPr>
            <a:noAutofit/>
          </a:bodyPr>
          <a:lstStyle/>
          <a:p>
            <a:pPr marL="0" indent="0">
              <a:buNone/>
            </a:pPr>
            <a:r>
              <a:rPr lang="fr-FR" sz="4000" dirty="0">
                <a:latin typeface="Comic Sans MS" panose="030F0702030302020204" pitchFamily="66" charset="0"/>
              </a:rPr>
              <a:t>Parmi les documents qu’il est possible d’exploiter avec les élèves : </a:t>
            </a:r>
          </a:p>
        </p:txBody>
      </p:sp>
    </p:spTree>
    <p:extLst>
      <p:ext uri="{BB962C8B-B14F-4D97-AF65-F5344CB8AC3E}">
        <p14:creationId xmlns:p14="http://schemas.microsoft.com/office/powerpoint/2010/main" val="16281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descr="C:\Documents and Settings\Marianne\Mes documents\Mes images\an12545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1048"/>
            <a:ext cx="54000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07504" y="5671048"/>
            <a:ext cx="8928992" cy="646331"/>
          </a:xfrm>
          <a:prstGeom prst="rect">
            <a:avLst/>
          </a:prstGeom>
          <a:noFill/>
        </p:spPr>
        <p:txBody>
          <a:bodyPr wrap="square" rtlCol="0">
            <a:spAutoFit/>
          </a:bodyPr>
          <a:lstStyle/>
          <a:p>
            <a:r>
              <a:rPr lang="fr-FR" sz="1200" dirty="0">
                <a:latin typeface="Comic Sans MS" panose="030F0702030302020204" pitchFamily="66" charset="0"/>
              </a:rPr>
              <a:t>D’après </a:t>
            </a:r>
            <a:r>
              <a:rPr lang="fr-FR" sz="1200" u="sng" dirty="0">
                <a:latin typeface="Comic Sans MS" panose="030F0702030302020204" pitchFamily="66" charset="0"/>
                <a:hlinkClick r:id="rId4"/>
              </a:rPr>
              <a:t>http://www.britishmuseum.org/explore/highlights/highlight_image.aspx?image=an12545.jpg&amp;retpage=19094</a:t>
            </a:r>
            <a:endParaRPr lang="fr-FR" sz="1200" dirty="0">
              <a:latin typeface="Comic Sans MS" panose="030F0702030302020204" pitchFamily="66" charset="0"/>
            </a:endParaRPr>
          </a:p>
          <a:p>
            <a:r>
              <a:rPr lang="fr-FR" sz="1200" dirty="0">
                <a:latin typeface="Comic Sans MS" panose="030F0702030302020204" pitchFamily="66" charset="0"/>
              </a:rPr>
              <a:t>Les deux principales faces du coffre représentent une scène de guerre et une scène de paix.</a:t>
            </a:r>
          </a:p>
          <a:p>
            <a:endParaRPr lang="fr-FR" sz="1200" dirty="0">
              <a:latin typeface="Comic Sans MS" panose="030F0702030302020204" pitchFamily="66" charset="0"/>
            </a:endParaRPr>
          </a:p>
        </p:txBody>
      </p:sp>
      <p:sp>
        <p:nvSpPr>
          <p:cNvPr id="3" name="ZoneTexte 2"/>
          <p:cNvSpPr txBox="1"/>
          <p:nvPr/>
        </p:nvSpPr>
        <p:spPr>
          <a:xfrm>
            <a:off x="251520" y="561454"/>
            <a:ext cx="2808312" cy="1938992"/>
          </a:xfrm>
          <a:prstGeom prst="rect">
            <a:avLst/>
          </a:prstGeom>
          <a:noFill/>
        </p:spPr>
        <p:txBody>
          <a:bodyPr wrap="square" rtlCol="0">
            <a:spAutoFit/>
          </a:bodyPr>
          <a:lstStyle/>
          <a:p>
            <a:r>
              <a:rPr lang="fr-FR" sz="2400" b="1" i="1" dirty="0">
                <a:latin typeface="Comic Sans MS" panose="030F0702030302020204" pitchFamily="66" charset="0"/>
              </a:rPr>
              <a:t>« L’étendard » d’Ur</a:t>
            </a:r>
            <a:r>
              <a:rPr lang="fr-FR" sz="2400" b="1" dirty="0">
                <a:latin typeface="Comic Sans MS" panose="030F0702030302020204" pitchFamily="66" charset="0"/>
              </a:rPr>
              <a:t>, IIIe millénaire avant JC </a:t>
            </a:r>
            <a:endParaRPr lang="fr-FR" sz="2400" dirty="0">
              <a:latin typeface="Comic Sans MS" panose="030F0702030302020204" pitchFamily="66" charset="0"/>
            </a:endParaRPr>
          </a:p>
          <a:p>
            <a:endParaRPr lang="fr-FR" sz="2400" dirty="0"/>
          </a:p>
        </p:txBody>
      </p:sp>
    </p:spTree>
    <p:extLst>
      <p:ext uri="{BB962C8B-B14F-4D97-AF65-F5344CB8AC3E}">
        <p14:creationId xmlns:p14="http://schemas.microsoft.com/office/powerpoint/2010/main" val="183779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6731" y="620688"/>
            <a:ext cx="4320480" cy="3785652"/>
          </a:xfrm>
          <a:prstGeom prst="rect">
            <a:avLst/>
          </a:prstGeom>
          <a:noFill/>
        </p:spPr>
        <p:txBody>
          <a:bodyPr wrap="square" rtlCol="0">
            <a:spAutoFit/>
          </a:bodyPr>
          <a:lstStyle/>
          <a:p>
            <a:pPr algn="just"/>
            <a:r>
              <a:rPr lang="fr-FR" sz="2000" dirty="0">
                <a:latin typeface="Comic Sans MS" panose="030F0702030302020204" pitchFamily="66" charset="0"/>
              </a:rPr>
              <a:t>« La monnaie royale aura désormais cours dans tout le royaume. Il est ordonné que nul ne puisse faire des monnaies semblables à la monnaie du Roi (...). Et qu’on ne serve d’aucune autre monnaie que celle du Roi, dans le royaume, à partir de la Saint-Jean prochaine, là où il n’y a pas de monnaie particulière. »</a:t>
            </a:r>
          </a:p>
          <a:p>
            <a:pPr algn="just"/>
            <a:endParaRPr lang="fr-FR" sz="2000" dirty="0">
              <a:latin typeface="Comic Sans MS" panose="030F0702030302020204" pitchFamily="66" charset="0"/>
            </a:endParaRPr>
          </a:p>
          <a:p>
            <a:pPr algn="just"/>
            <a:r>
              <a:rPr lang="fr-FR" sz="2000" dirty="0">
                <a:latin typeface="Comic Sans MS" panose="030F0702030302020204" pitchFamily="66" charset="0"/>
              </a:rPr>
              <a:t>Ordonnance de Louis IX, 1263</a:t>
            </a:r>
          </a:p>
        </p:txBody>
      </p:sp>
      <p:pic>
        <p:nvPicPr>
          <p:cNvPr id="2050" name="Picture 2" descr="C:\Users\nathalie\Pictures\img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836712"/>
            <a:ext cx="3746619"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220072" y="4083174"/>
            <a:ext cx="3744416" cy="1015663"/>
          </a:xfrm>
          <a:prstGeom prst="rect">
            <a:avLst/>
          </a:prstGeom>
          <a:noFill/>
        </p:spPr>
        <p:txBody>
          <a:bodyPr wrap="square" rtlCol="0">
            <a:spAutoFit/>
          </a:bodyPr>
          <a:lstStyle/>
          <a:p>
            <a:r>
              <a:rPr lang="fr-FR" sz="2000" dirty="0">
                <a:latin typeface="Comic Sans MS" panose="030F0702030302020204" pitchFamily="66" charset="0"/>
              </a:rPr>
              <a:t>L’écu de Louis IX</a:t>
            </a:r>
          </a:p>
          <a:p>
            <a:r>
              <a:rPr lang="fr-FR" sz="2000" dirty="0">
                <a:latin typeface="Comic Sans MS" panose="030F0702030302020204" pitchFamily="66" charset="0"/>
              </a:rPr>
              <a:t>Monnaie en or, XIIIe siècle, BNF, Paris</a:t>
            </a:r>
          </a:p>
        </p:txBody>
      </p:sp>
      <p:sp>
        <p:nvSpPr>
          <p:cNvPr id="5" name="ZoneTexte 4"/>
          <p:cNvSpPr txBox="1"/>
          <p:nvPr/>
        </p:nvSpPr>
        <p:spPr>
          <a:xfrm>
            <a:off x="452310" y="5301208"/>
            <a:ext cx="4047682" cy="646331"/>
          </a:xfrm>
          <a:prstGeom prst="rect">
            <a:avLst/>
          </a:prstGeom>
          <a:noFill/>
        </p:spPr>
        <p:txBody>
          <a:bodyPr wrap="square" rtlCol="0">
            <a:spAutoFit/>
          </a:bodyPr>
          <a:lstStyle/>
          <a:p>
            <a:r>
              <a:rPr lang="fr-FR" dirty="0">
                <a:latin typeface="Comic Sans MS" panose="030F0702030302020204" pitchFamily="66" charset="0"/>
              </a:rPr>
              <a:t>Histoire Géographie  5</a:t>
            </a:r>
            <a:r>
              <a:rPr lang="fr-FR" baseline="30000" dirty="0">
                <a:latin typeface="Comic Sans MS" panose="030F0702030302020204" pitchFamily="66" charset="0"/>
              </a:rPr>
              <a:t>e</a:t>
            </a:r>
            <a:r>
              <a:rPr lang="fr-FR" dirty="0">
                <a:latin typeface="Comic Sans MS" panose="030F0702030302020204" pitchFamily="66" charset="0"/>
              </a:rPr>
              <a:t>, Hatier, Paris 2010</a:t>
            </a:r>
          </a:p>
        </p:txBody>
      </p:sp>
    </p:spTree>
    <p:extLst>
      <p:ext uri="{BB962C8B-B14F-4D97-AF65-F5344CB8AC3E}">
        <p14:creationId xmlns:p14="http://schemas.microsoft.com/office/powerpoint/2010/main" val="35354481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143</Words>
  <Application>Microsoft Office PowerPoint</Application>
  <PresentationFormat>Affichage à l'écran (4:3)</PresentationFormat>
  <Paragraphs>33</Paragraphs>
  <Slides>11</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Comic Sans MS</vt:lpstr>
      <vt:lpstr>Thème Office</vt:lpstr>
      <vt:lpstr>Construction d’un concept sur la durée de la scolarité 6e-3e : L’Etat sous le prisme historique et en E.M..C </vt:lpstr>
      <vt:lpstr>Pourquoi réfléchir à la construction  du concept d’Etat ?  Le concept d’Etat est très présent dans la scolarité d’un collégien en Histoire et Géographie. Construire ce concept avec les élèves de la 6e à la 3e doit les aider à se l’approprier et à être capables de le réutiliser. Notre objectif est de faire en sorte que les élèves en fin de cycle 4 sachent réinvestir la compréhension du concept dans des situations de travail variées. Le schéma présenté dans la diapositive suivante rappelle quelles sont les trois phases de la conceptualisation.</vt:lpstr>
      <vt:lpstr>Rappel : les étapes d’une conceptualisation</vt:lpstr>
      <vt:lpstr>Pourquoi privilégier l’approche historique ?  Construire le concept d’Etat au fil d’une progression chronologique, c’est donner la possibilité aux élèves d’en percevoir la complexité .  Il s’agit de leur faire comprendre que ce concept s’est « épaissi »,  que les invariants qui permettent de le définir ont augmenté en nombre au cours du temps.  En outre, le programme d’Histoire doit aider les collégiens à acquérir « des éléments éclairant le monde contemporain dans lequel ils vivent. » Le concept d’Etat fait bien entendu partie de ces éléments. </vt:lpstr>
      <vt:lpstr> En quoi l’Accompagnement personnalisé peut-il être un outil pour construire ce concept ?  Dans le cadre de la construction du concept d’Etat, l’Accompagnement personnalisé offre des situations d’apprentissage destinées à transmettre la « culture de la persévérance scolaire  ». Aider nos élèves à utiliser ce concept de façon autonome, cet objectif final s’appuie sur des étapes en lien avec le domaine 1 du Socle , « (l’élève) reprend ses écrits pour rechercher la formulation qui convient le mieux (...) »; et le domaine 2, « permettre à tous les élèves d’apprendre à apprendre », « un apprentissage explicite en situation ».</vt:lpstr>
      <vt:lpstr> En quoi l’Accompagnement personnalisé peut-il être un outil pour construire ce concept ?  Si le travail proposé consiste d’abord à construire une carte mentale de plus en plus complexe, celle-ci doit être appréhendée comme le point de départ d’un travail d’écriture.  Or, l’Accompagnement personnalisé est un moment privilégié pour aider les élèves dans leur passage à l’écrit.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d’un concept sur la durée de la scolarité 6e-3e : L’Etat </dc:title>
  <dc:creator>nathalie</dc:creator>
  <cp:lastModifiedBy>Fabienne Joly</cp:lastModifiedBy>
  <cp:revision>46</cp:revision>
  <dcterms:created xsi:type="dcterms:W3CDTF">2016-01-10T16:16:30Z</dcterms:created>
  <dcterms:modified xsi:type="dcterms:W3CDTF">2016-06-09T16:49:09Z</dcterms:modified>
</cp:coreProperties>
</file>