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64" r:id="rId4"/>
    <p:sldId id="258" r:id="rId5"/>
    <p:sldId id="259" r:id="rId6"/>
    <p:sldId id="265" r:id="rId7"/>
    <p:sldId id="268" r:id="rId8"/>
    <p:sldId id="266" r:id="rId9"/>
    <p:sldId id="260" r:id="rId10"/>
    <p:sldId id="267" r:id="rId11"/>
    <p:sldId id="261" r:id="rId12"/>
    <p:sldId id="262"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7" d="100"/>
          <a:sy n="77" d="100"/>
        </p:scale>
        <p:origin x="-378" y="-4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8"/>
            <a:ext cx="8637073" cy="2920713"/>
          </a:xfrm>
        </p:spPr>
        <p:txBody>
          <a:bodyPr bIns="0" anchor="b">
            <a:normAutofit/>
          </a:bodyPr>
          <a:lstStyle>
            <a:lvl1pPr algn="ctr">
              <a:defRPr sz="6600"/>
            </a:lvl1pPr>
          </a:lstStyle>
          <a:p>
            <a:r>
              <a:rPr lang="fr-FR"/>
              <a:t>Modifiez le style du titre</a:t>
            </a:r>
            <a:endParaRPr lang="en-US" dirty="0"/>
          </a:p>
        </p:txBody>
      </p:sp>
      <p:sp>
        <p:nvSpPr>
          <p:cNvPr id="3" name="Subtitle 2"/>
          <p:cNvSpPr>
            <a:spLocks noGrp="1"/>
          </p:cNvSpPr>
          <p:nvPr>
            <p:ph type="subTitle" idx="1"/>
          </p:nvPr>
        </p:nvSpPr>
        <p:spPr>
          <a:xfrm>
            <a:off x="1774424" y="3724074"/>
            <a:ext cx="8637072" cy="977621"/>
          </a:xfrm>
        </p:spPr>
        <p:txBody>
          <a:bodyPr tIns="91440" bIns="91440">
            <a:normAutofit/>
          </a:bodyPr>
          <a:lstStyle>
            <a:lvl1pPr marL="0" indent="0" algn="ctr">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11/4/2016</a:t>
            </a:fld>
            <a:endParaRPr lang="en-US" dirty="0"/>
          </a:p>
        </p:txBody>
      </p:sp>
      <p:sp>
        <p:nvSpPr>
          <p:cNvPr id="5" name="Footer Placeholder 4"/>
          <p:cNvSpPr>
            <a:spLocks noGrp="1"/>
          </p:cNvSpPr>
          <p:nvPr>
            <p:ph type="ftr" sz="quarter" idx="11"/>
          </p:nvPr>
        </p:nvSpPr>
        <p:spPr>
          <a:xfrm>
            <a:off x="1451579" y="329307"/>
            <a:ext cx="5626774" cy="309201"/>
          </a:xfrm>
        </p:spPr>
        <p:txBody>
          <a:bodyPr/>
          <a:lstStyle/>
          <a:p>
            <a:endParaRPr lang="en-US" dirty="0"/>
          </a:p>
        </p:txBody>
      </p:sp>
      <p:sp>
        <p:nvSpPr>
          <p:cNvPr id="6" name="Slide Number Placeholder 5"/>
          <p:cNvSpPr>
            <a:spLocks noGrp="1"/>
          </p:cNvSpPr>
          <p:nvPr>
            <p:ph type="sldNum" sz="quarter" idx="12"/>
          </p:nvPr>
        </p:nvSpPr>
        <p:spPr>
          <a:xfrm>
            <a:off x="476834" y="798973"/>
            <a:ext cx="811019" cy="503578"/>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768230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69768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52"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444672" y="798973"/>
            <a:ext cx="7518654" cy="4659889"/>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27148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019812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774423" y="1756130"/>
            <a:ext cx="8643154" cy="1969007"/>
          </a:xfrm>
        </p:spPr>
        <p:txBody>
          <a:bodyPr anchor="b">
            <a:normAutofit/>
          </a:bodyPr>
          <a:lstStyle>
            <a:lvl1pPr algn="ctr">
              <a:defRPr sz="3600"/>
            </a:lvl1pPr>
          </a:lstStyle>
          <a:p>
            <a:r>
              <a:rPr lang="fr-FR"/>
              <a:t>Modifiez le style du titre</a:t>
            </a:r>
            <a:endParaRPr lang="en-US" dirty="0"/>
          </a:p>
        </p:txBody>
      </p:sp>
      <p:sp>
        <p:nvSpPr>
          <p:cNvPr id="3" name="Text Placeholder 2"/>
          <p:cNvSpPr>
            <a:spLocks noGrp="1"/>
          </p:cNvSpPr>
          <p:nvPr>
            <p:ph type="body" idx="1"/>
          </p:nvPr>
        </p:nvSpPr>
        <p:spPr>
          <a:xfrm>
            <a:off x="1774423" y="3725137"/>
            <a:ext cx="8643154" cy="1093987"/>
          </a:xfrm>
        </p:spPr>
        <p:txBody>
          <a:bodyPr tIns="91440">
            <a:normAutofit/>
          </a:bodyPr>
          <a:lstStyle>
            <a:lvl1pPr marL="0" indent="0" algn="ct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t>11/4/2016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736574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293577"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447331" y="2010878"/>
            <a:ext cx="4488654" cy="344859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54140" y="2017343"/>
            <a:ext cx="4488654" cy="344152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611470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295603"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447191" y="2019549"/>
            <a:ext cx="448879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447191" y="2824269"/>
            <a:ext cx="4488794" cy="264445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56025" y="2023003"/>
            <a:ext cx="448879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256025" y="2821491"/>
            <a:ext cx="4488794" cy="263737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11/4/2016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12437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11/4/2016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200821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11/4/2016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020644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2961967" cy="2406518"/>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4730324" y="798974"/>
            <a:ext cx="6012470" cy="4658826"/>
          </a:xfrm>
        </p:spPr>
        <p:txBody>
          <a:bodyPr anchor="ct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44671" y="3205491"/>
            <a:ext cx="2961967"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t>11/4/2016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587824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9" name="Group 8"/>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2"/>
            <a:ext cx="5532328" cy="1922299"/>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a:r>
              <a:rPr lang="fr-FR"/>
              <a:t>Cliquez sur l'icône pour ajouter une image</a:t>
            </a:r>
            <a:endParaRPr lang="en-US" dirty="0"/>
          </a:p>
        </p:txBody>
      </p:sp>
      <p:sp>
        <p:nvSpPr>
          <p:cNvPr id="4" name="Text Placeholder 3"/>
          <p:cNvSpPr>
            <a:spLocks noGrp="1"/>
          </p:cNvSpPr>
          <p:nvPr>
            <p:ph type="body" sz="half" idx="2"/>
          </p:nvPr>
        </p:nvSpPr>
        <p:spPr>
          <a:xfrm>
            <a:off x="1450329" y="3059600"/>
            <a:ext cx="5524404" cy="2090134"/>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smtClean="0"/>
              <a:pPr/>
              <a:t>11/4/2016</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73799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2000"/>
            <a:lum/>
          </a:blip>
          <a:srcRect/>
          <a:stretch>
            <a:fillRect t="-27000" b="-2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1579" y="804519"/>
            <a:ext cx="9291215" cy="1049235"/>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451579" y="2015732"/>
            <a:ext cx="929121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42079"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smtClean="0"/>
              <a:pPr/>
              <a:t>11/4/2016</a:t>
            </a:fld>
            <a:endParaRPr lang="en-US" dirty="0"/>
          </a:p>
        </p:txBody>
      </p:sp>
      <p:sp>
        <p:nvSpPr>
          <p:cNvPr id="5" name="Footer Placeholder 4"/>
          <p:cNvSpPr>
            <a:spLocks noGrp="1"/>
          </p:cNvSpPr>
          <p:nvPr>
            <p:ph type="ftr" sz="quarter" idx="3"/>
          </p:nvPr>
        </p:nvSpPr>
        <p:spPr>
          <a:xfrm>
            <a:off x="1451579" y="329307"/>
            <a:ext cx="562677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smtClean="0"/>
              <a:pPr/>
              <a:t>‹N°›</a:t>
            </a:fld>
            <a:endParaRPr lang="en-US" dirty="0"/>
          </a:p>
        </p:txBody>
      </p:sp>
      <p:sp>
        <p:nvSpPr>
          <p:cNvPr id="9" name="Rectangle 8"/>
          <p:cNvSpPr/>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cxnSp>
        <p:nvCxnSpPr>
          <p:cNvPr id="12" name="Straight Connector 11"/>
          <p:cNvCxnSpPr/>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922238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3200" b="0" i="0" kern="1200" cap="all">
          <a:solidFill>
            <a:schemeClr val="accent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istoire%20de%20jean%20petit.mp4"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74423" y="720436"/>
            <a:ext cx="8637073" cy="3541598"/>
          </a:xfrm>
          <a:solidFill>
            <a:schemeClr val="accent5">
              <a:lumMod val="20000"/>
              <a:lumOff val="80000"/>
            </a:schemeClr>
          </a:solidFill>
        </p:spPr>
        <p:txBody>
          <a:bodyPr>
            <a:normAutofit fontScale="90000"/>
          </a:bodyPr>
          <a:lstStyle/>
          <a:p>
            <a:r>
              <a:rPr lang="fr-FR" dirty="0">
                <a:solidFill>
                  <a:schemeClr val="bg1"/>
                </a:solidFill>
                <a:latin typeface="Albertus MT" panose="020E0602030304020304" pitchFamily="34" charset="0"/>
              </a:rPr>
              <a:t>Rondes et jeux dansés</a:t>
            </a:r>
            <a:br>
              <a:rPr lang="fr-FR" dirty="0">
                <a:solidFill>
                  <a:schemeClr val="bg1"/>
                </a:solidFill>
                <a:latin typeface="Albertus MT" panose="020E0602030304020304" pitchFamily="34" charset="0"/>
              </a:rPr>
            </a:br>
            <a:r>
              <a:rPr lang="fr-FR" dirty="0">
                <a:solidFill>
                  <a:schemeClr val="bg1"/>
                </a:solidFill>
                <a:latin typeface="Albertus MT" panose="020E0602030304020304" pitchFamily="34" charset="0"/>
              </a:rPr>
              <a:t/>
            </a:r>
            <a:br>
              <a:rPr lang="fr-FR" dirty="0">
                <a:solidFill>
                  <a:schemeClr val="bg1"/>
                </a:solidFill>
                <a:latin typeface="Albertus MT" panose="020E0602030304020304" pitchFamily="34" charset="0"/>
              </a:rPr>
            </a:br>
            <a:r>
              <a:rPr lang="fr-FR" sz="2700" b="1" dirty="0">
                <a:solidFill>
                  <a:schemeClr val="bg1"/>
                </a:solidFill>
                <a:latin typeface="Albertus MT" panose="020E0602030304020304" pitchFamily="34" charset="0"/>
              </a:rPr>
              <a:t>Quelles intentions pédagogiques?</a:t>
            </a:r>
            <a:br>
              <a:rPr lang="fr-FR" sz="2700" b="1" dirty="0">
                <a:solidFill>
                  <a:schemeClr val="bg1"/>
                </a:solidFill>
                <a:latin typeface="Albertus MT" panose="020E0602030304020304" pitchFamily="34" charset="0"/>
              </a:rPr>
            </a:br>
            <a:r>
              <a:rPr lang="fr-FR" sz="2700" b="1" dirty="0">
                <a:solidFill>
                  <a:schemeClr val="bg1"/>
                </a:solidFill>
                <a:latin typeface="Albertus MT" panose="020E0602030304020304" pitchFamily="34" charset="0"/>
              </a:rPr>
              <a:t/>
            </a:r>
            <a:br>
              <a:rPr lang="fr-FR" sz="2700" b="1" dirty="0">
                <a:solidFill>
                  <a:schemeClr val="bg1"/>
                </a:solidFill>
                <a:latin typeface="Albertus MT" panose="020E0602030304020304" pitchFamily="34" charset="0"/>
              </a:rPr>
            </a:br>
            <a:r>
              <a:rPr lang="fr-FR" sz="2700" b="1" dirty="0">
                <a:solidFill>
                  <a:schemeClr val="bg1"/>
                </a:solidFill>
                <a:latin typeface="Albertus MT" panose="020E0602030304020304" pitchFamily="34" charset="0"/>
              </a:rPr>
              <a:t>Que disent les programmes?</a:t>
            </a:r>
            <a:endParaRPr lang="fr-FR" dirty="0">
              <a:solidFill>
                <a:schemeClr val="bg1"/>
              </a:solidFill>
              <a:latin typeface="Albertus MT" panose="020E0602030304020304" pitchFamily="34" charset="0"/>
            </a:endParaRPr>
          </a:p>
        </p:txBody>
      </p:sp>
    </p:spTree>
    <p:extLst>
      <p:ext uri="{BB962C8B-B14F-4D97-AF65-F5344CB8AC3E}">
        <p14:creationId xmlns:p14="http://schemas.microsoft.com/office/powerpoint/2010/main" val="16872388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692727" y="124691"/>
            <a:ext cx="11152909" cy="5355312"/>
          </a:xfrm>
          <a:prstGeom prst="rect">
            <a:avLst/>
          </a:prstGeom>
          <a:noFill/>
        </p:spPr>
        <p:txBody>
          <a:bodyPr wrap="square" rtlCol="0">
            <a:spAutoFit/>
          </a:bodyPr>
          <a:lstStyle/>
          <a:p>
            <a:pPr algn="ctr"/>
            <a:r>
              <a:rPr lang="fr-FR" sz="3600" b="1" dirty="0">
                <a:solidFill>
                  <a:schemeClr val="bg1"/>
                </a:solidFill>
              </a:rPr>
              <a:t>Explorer le monde</a:t>
            </a:r>
          </a:p>
          <a:p>
            <a:pPr algn="ctr"/>
            <a:r>
              <a:rPr lang="fr-FR" sz="1400" b="1" dirty="0">
                <a:solidFill>
                  <a:schemeClr val="bg1"/>
                </a:solidFill>
              </a:rPr>
              <a:t>Le programme de l’école maternelle 26 mars 2015</a:t>
            </a:r>
          </a:p>
          <a:p>
            <a:endParaRPr lang="fr-FR" sz="2400" dirty="0">
              <a:solidFill>
                <a:schemeClr val="bg1"/>
              </a:solidFill>
            </a:endParaRPr>
          </a:p>
          <a:p>
            <a:r>
              <a:rPr lang="fr-FR" b="1" dirty="0">
                <a:solidFill>
                  <a:schemeClr val="bg1"/>
                </a:solidFill>
              </a:rPr>
              <a:t>Sensibiliser à la notion de durée</a:t>
            </a:r>
          </a:p>
          <a:p>
            <a:r>
              <a:rPr lang="fr-FR" sz="1600" dirty="0">
                <a:solidFill>
                  <a:schemeClr val="bg1"/>
                </a:solidFill>
              </a:rPr>
              <a:t>En recourant à des outils et dispositifs qui fournissent une appréciation plus objective, l'enseignant amène les enfants non pas à mesurer le temps à proprement parler, mais à le matérialiser en visualisant son écoulement. Ainsi, les sabliers, les enregistrements d'une comptine ou d'une chanson peuvent permettre une première appréhension d'une durée stable donnée ou la comparaison avec une autre.</a:t>
            </a:r>
          </a:p>
          <a:p>
            <a:endParaRPr lang="fr-FR" sz="2400" dirty="0">
              <a:solidFill>
                <a:schemeClr val="bg1"/>
              </a:solidFill>
            </a:endParaRPr>
          </a:p>
          <a:p>
            <a:r>
              <a:rPr lang="fr-FR" b="1" dirty="0">
                <a:solidFill>
                  <a:schemeClr val="bg1"/>
                </a:solidFill>
              </a:rPr>
              <a:t>Faire l'expérience de l'espace</a:t>
            </a:r>
          </a:p>
          <a:p>
            <a:r>
              <a:rPr lang="fr-FR" sz="1600" dirty="0">
                <a:solidFill>
                  <a:schemeClr val="bg1"/>
                </a:solidFill>
              </a:rPr>
              <a:t>L'expérience de l'espace porte sur l'acquisition de connaissances liées aux déplacements, aux distances et aux repères spatiaux élaborés par les enfants au cours de leurs activités. L'enseignant crée les conditions d'une accumulation d'expériences assorties de prises de repères sur l'espace en permettant aux enfants de l'explorer, de le parcourir, d'observer les positions d'éléments fixes ou mobiles, les déplacements de leurs pairs, d'anticiper progressivement leurs propres itinéraires au travers d'échanges langagiers.</a:t>
            </a:r>
          </a:p>
          <a:p>
            <a:endParaRPr lang="fr-FR" sz="1600" dirty="0">
              <a:solidFill>
                <a:schemeClr val="bg1"/>
              </a:solidFill>
            </a:endParaRPr>
          </a:p>
          <a:p>
            <a:r>
              <a:rPr lang="fr-FR" sz="2400" dirty="0">
                <a:solidFill>
                  <a:schemeClr val="bg1"/>
                </a:solidFill>
              </a:rPr>
              <a:t>Ce qui est attendu des enfants en fin d’école maternelle</a:t>
            </a:r>
          </a:p>
          <a:p>
            <a:pPr marL="285750" indent="-285750">
              <a:buFont typeface="Arial" panose="020B0604020202020204" pitchFamily="34" charset="0"/>
              <a:buChar char="•"/>
            </a:pPr>
            <a:r>
              <a:rPr lang="fr-FR" dirty="0">
                <a:solidFill>
                  <a:schemeClr val="bg1"/>
                </a:solidFill>
              </a:rPr>
              <a:t>Se situer par rapport à d'autres, par rapport à des objets repères.</a:t>
            </a:r>
            <a:endParaRPr lang="fr-FR" sz="2400" dirty="0">
              <a:solidFill>
                <a:schemeClr val="bg1"/>
              </a:solidFill>
            </a:endParaRPr>
          </a:p>
        </p:txBody>
      </p:sp>
    </p:spTree>
    <p:extLst>
      <p:ext uri="{BB962C8B-B14F-4D97-AF65-F5344CB8AC3E}">
        <p14:creationId xmlns:p14="http://schemas.microsoft.com/office/powerpoint/2010/main" val="595596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565564" y="955964"/>
            <a:ext cx="9393382" cy="4062651"/>
          </a:xfrm>
          <a:prstGeom prst="rect">
            <a:avLst/>
          </a:prstGeom>
          <a:noFill/>
        </p:spPr>
        <p:txBody>
          <a:bodyPr wrap="square" rtlCol="0">
            <a:spAutoFit/>
          </a:bodyPr>
          <a:lstStyle/>
          <a:p>
            <a:pPr algn="ctr"/>
            <a:r>
              <a:rPr lang="fr-FR" sz="2400" b="1" dirty="0">
                <a:solidFill>
                  <a:schemeClr val="bg1"/>
                </a:solidFill>
              </a:rPr>
              <a:t>Construire des repères sur l’espace et le temps</a:t>
            </a:r>
          </a:p>
          <a:p>
            <a:pPr algn="ctr"/>
            <a:endParaRPr lang="fr-FR" sz="2400" b="1" dirty="0">
              <a:solidFill>
                <a:schemeClr val="bg1"/>
              </a:solidFill>
            </a:endParaRPr>
          </a:p>
          <a:p>
            <a:pPr algn="ctr"/>
            <a:endParaRPr lang="fr-FR" sz="2400" b="1" dirty="0">
              <a:solidFill>
                <a:schemeClr val="bg1"/>
              </a:solidFill>
            </a:endParaRPr>
          </a:p>
          <a:p>
            <a:r>
              <a:rPr lang="fr-FR" sz="2400" dirty="0">
                <a:solidFill>
                  <a:schemeClr val="bg1"/>
                </a:solidFill>
              </a:rPr>
              <a:t>La chanson et sa musique donnent des repères dans le temps</a:t>
            </a:r>
          </a:p>
          <a:p>
            <a:pPr marL="285750" indent="-285750">
              <a:buFont typeface="Arial" panose="020B0604020202020204" pitchFamily="34" charset="0"/>
              <a:buChar char="•"/>
            </a:pPr>
            <a:r>
              <a:rPr lang="fr-FR" sz="2400" dirty="0">
                <a:solidFill>
                  <a:schemeClr val="bg1"/>
                </a:solidFill>
              </a:rPr>
              <a:t>Se repérer dans l’espace et le temps</a:t>
            </a:r>
          </a:p>
          <a:p>
            <a:pPr marL="285750" indent="-285750">
              <a:buFont typeface="Arial" panose="020B0604020202020204" pitchFamily="34" charset="0"/>
              <a:buChar char="•"/>
            </a:pPr>
            <a:r>
              <a:rPr lang="fr-FR" sz="2400" dirty="0">
                <a:solidFill>
                  <a:schemeClr val="bg1"/>
                </a:solidFill>
              </a:rPr>
              <a:t>Construire la notion de chronologie</a:t>
            </a:r>
          </a:p>
          <a:p>
            <a:pPr marL="285750" indent="-285750">
              <a:buFont typeface="Arial" panose="020B0604020202020204" pitchFamily="34" charset="0"/>
              <a:buChar char="•"/>
            </a:pPr>
            <a:r>
              <a:rPr lang="fr-FR" sz="2400" dirty="0">
                <a:solidFill>
                  <a:schemeClr val="bg1"/>
                </a:solidFill>
              </a:rPr>
              <a:t>Synchroniser des repères de temps et d’espace (à ce mot, je dois être à cet endroit, je dois déclencher cette action, je dois aller à la rencontre de mon partenaire…)Le corps qui se déplace évolue dans des espaces</a:t>
            </a:r>
          </a:p>
          <a:p>
            <a:endParaRPr lang="fr-FR" dirty="0"/>
          </a:p>
        </p:txBody>
      </p:sp>
    </p:spTree>
    <p:extLst>
      <p:ext uri="{BB962C8B-B14F-4D97-AF65-F5344CB8AC3E}">
        <p14:creationId xmlns:p14="http://schemas.microsoft.com/office/powerpoint/2010/main" val="884879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581891" y="955964"/>
            <a:ext cx="10875818" cy="3908762"/>
          </a:xfrm>
          <a:prstGeom prst="rect">
            <a:avLst/>
          </a:prstGeom>
          <a:noFill/>
        </p:spPr>
        <p:txBody>
          <a:bodyPr wrap="square" rtlCol="0">
            <a:spAutoFit/>
          </a:bodyPr>
          <a:lstStyle/>
          <a:p>
            <a:pPr algn="ctr"/>
            <a:r>
              <a:rPr lang="fr-FR" sz="3600" b="1" dirty="0">
                <a:solidFill>
                  <a:schemeClr val="bg1"/>
                </a:solidFill>
              </a:rPr>
              <a:t>Apprendre ensemble et vivre ensemble</a:t>
            </a:r>
          </a:p>
          <a:p>
            <a:pPr algn="ctr"/>
            <a:r>
              <a:rPr lang="fr-FR" sz="1400" b="1" dirty="0">
                <a:solidFill>
                  <a:schemeClr val="bg1"/>
                </a:solidFill>
              </a:rPr>
              <a:t>Le programme de l’école maternelle 26 mars 2015</a:t>
            </a:r>
          </a:p>
          <a:p>
            <a:pPr algn="ctr"/>
            <a:endParaRPr lang="fr-FR" sz="2400" dirty="0">
              <a:solidFill>
                <a:schemeClr val="bg1"/>
              </a:solidFill>
            </a:endParaRPr>
          </a:p>
          <a:p>
            <a:r>
              <a:rPr lang="fr-FR" dirty="0">
                <a:solidFill>
                  <a:schemeClr val="bg1"/>
                </a:solidFill>
              </a:rPr>
              <a:t>Se construire comme personne singulière, c'est découvrir le rôle du groupe dans ses propres cheminements, participer à la réalisation de projets communs, apprendre à coopérer. C'est progressivement partager des tâches et prendre des initiatives et des responsabilités au sein du groupe.</a:t>
            </a:r>
          </a:p>
          <a:p>
            <a:endParaRPr lang="fr-FR" sz="2400" dirty="0">
              <a:solidFill>
                <a:schemeClr val="bg1"/>
              </a:solidFill>
            </a:endParaRPr>
          </a:p>
          <a:p>
            <a:r>
              <a:rPr lang="fr-FR" sz="2400" dirty="0">
                <a:solidFill>
                  <a:schemeClr val="bg1"/>
                </a:solidFill>
              </a:rPr>
              <a:t>Attendu de fin de cycle:</a:t>
            </a:r>
          </a:p>
          <a:p>
            <a:pPr marL="285750" indent="-285750">
              <a:buFont typeface="Arial" panose="020B0604020202020204" pitchFamily="34" charset="0"/>
              <a:buChar char="•"/>
            </a:pPr>
            <a:r>
              <a:rPr lang="fr-FR" dirty="0">
                <a:solidFill>
                  <a:schemeClr val="bg1"/>
                </a:solidFill>
              </a:rPr>
              <a:t>Coopérer, exercer des rôles différents complémentaires, s'opposer, élaborer des stratégies pour viser un but ou un effet commun.</a:t>
            </a:r>
            <a:r>
              <a:rPr lang="fr-FR" sz="2400" dirty="0">
                <a:solidFill>
                  <a:schemeClr val="bg1"/>
                </a:solidFill>
              </a:rPr>
              <a:t/>
            </a:r>
            <a:br>
              <a:rPr lang="fr-FR" sz="2400" dirty="0">
                <a:solidFill>
                  <a:schemeClr val="bg1"/>
                </a:solidFill>
              </a:rPr>
            </a:br>
            <a:endParaRPr lang="fr-FR" dirty="0"/>
          </a:p>
        </p:txBody>
      </p:sp>
    </p:spTree>
    <p:extLst>
      <p:ext uri="{BB962C8B-B14F-4D97-AF65-F5344CB8AC3E}">
        <p14:creationId xmlns:p14="http://schemas.microsoft.com/office/powerpoint/2010/main" val="2622672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540327" y="955964"/>
            <a:ext cx="11388437" cy="4154984"/>
          </a:xfrm>
          <a:prstGeom prst="rect">
            <a:avLst/>
          </a:prstGeom>
          <a:noFill/>
        </p:spPr>
        <p:txBody>
          <a:bodyPr wrap="square" rtlCol="0">
            <a:spAutoFit/>
          </a:bodyPr>
          <a:lstStyle/>
          <a:p>
            <a:pPr algn="ctr"/>
            <a:r>
              <a:rPr lang="fr-FR" sz="3600" b="1" dirty="0">
                <a:solidFill>
                  <a:schemeClr val="bg1"/>
                </a:solidFill>
              </a:rPr>
              <a:t>Agir, s’exprimer, comprendre à travers des activités artistiques</a:t>
            </a:r>
          </a:p>
          <a:p>
            <a:pPr algn="ctr"/>
            <a:r>
              <a:rPr lang="fr-FR" sz="1600" b="1" dirty="0">
                <a:solidFill>
                  <a:schemeClr val="bg1"/>
                </a:solidFill>
              </a:rPr>
              <a:t>Le programme de l’école maternelle 26 mars 2015</a:t>
            </a:r>
          </a:p>
          <a:p>
            <a:pPr algn="ctr"/>
            <a:endParaRPr lang="fr-FR" sz="1600" b="1" dirty="0">
              <a:solidFill>
                <a:schemeClr val="bg1"/>
              </a:solidFill>
            </a:endParaRPr>
          </a:p>
          <a:p>
            <a:pPr algn="ctr"/>
            <a:endParaRPr lang="fr-FR" sz="1600" b="1" dirty="0">
              <a:solidFill>
                <a:schemeClr val="bg1"/>
              </a:solidFill>
            </a:endParaRPr>
          </a:p>
          <a:p>
            <a:r>
              <a:rPr lang="fr-FR" dirty="0">
                <a:solidFill>
                  <a:schemeClr val="bg1"/>
                </a:solidFill>
              </a:rPr>
              <a:t>L'école maternelle … constitue la première étape du parcours d'éducation artistique et culturelle que chacun accomplit durant ses scolarités primaire et secondaire et qui vise l'acquisition d'une culture artistique personnelle, fondée sur des repères communs.</a:t>
            </a:r>
          </a:p>
          <a:p>
            <a:endParaRPr lang="fr-FR" sz="1600" b="1" dirty="0">
              <a:solidFill>
                <a:schemeClr val="bg1"/>
              </a:solidFill>
            </a:endParaRPr>
          </a:p>
          <a:p>
            <a:r>
              <a:rPr lang="fr-FR" sz="1600" b="1" dirty="0">
                <a:solidFill>
                  <a:schemeClr val="bg1"/>
                </a:solidFill>
              </a:rPr>
              <a:t>Connaissez-vous la véritable histoire de Jean Petit? </a:t>
            </a:r>
          </a:p>
          <a:p>
            <a:endParaRPr lang="fr-FR" sz="1600" b="1" dirty="0">
              <a:solidFill>
                <a:schemeClr val="bg1"/>
              </a:solidFill>
            </a:endParaRPr>
          </a:p>
          <a:p>
            <a:endParaRPr lang="fr-FR" sz="2400" dirty="0">
              <a:solidFill>
                <a:schemeClr val="bg1"/>
              </a:solidFill>
            </a:endParaRPr>
          </a:p>
          <a:p>
            <a:pPr marL="285750" indent="-285750">
              <a:buFont typeface="Arial" panose="020B0604020202020204" pitchFamily="34" charset="0"/>
              <a:buChar char="•"/>
            </a:pPr>
            <a:endParaRPr lang="fr-FR" dirty="0"/>
          </a:p>
        </p:txBody>
      </p:sp>
      <p:sp>
        <p:nvSpPr>
          <p:cNvPr id="2" name="AutoShape 2" descr="https://s2.qwant.com/thumbr/0x0/6/1/293427e176ebe3287d0dc9c6575e2a/b_1_q_0_p_0.jpg?u=http%3A%2F%2Fi.ytimg.com%2Fvi%2F9Ih67sZklRo%2Fmaxresdefault.jpg&amp;q=0&amp;b=1&amp;p=0&amp;a=1"/>
          <p:cNvSpPr>
            <a:spLocks noChangeAspect="1" noChangeArrowheads="1"/>
          </p:cNvSpPr>
          <p:nvPr/>
        </p:nvSpPr>
        <p:spPr bwMode="auto">
          <a:xfrm>
            <a:off x="5943600" y="3243191"/>
            <a:ext cx="304800" cy="35660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3" name="Image 2">
            <a:hlinkClick r:id="rId2" action="ppaction://hlinkfile"/>
          </p:cNvPr>
          <p:cNvPicPr>
            <a:picLocks noChangeAspect="1"/>
          </p:cNvPicPr>
          <p:nvPr/>
        </p:nvPicPr>
        <p:blipFill>
          <a:blip r:embed="rId3"/>
          <a:stretch>
            <a:fillRect/>
          </a:stretch>
        </p:blipFill>
        <p:spPr>
          <a:xfrm>
            <a:off x="6705600" y="3599794"/>
            <a:ext cx="2549236" cy="1433945"/>
          </a:xfrm>
          <a:prstGeom prst="rect">
            <a:avLst/>
          </a:prstGeom>
        </p:spPr>
      </p:pic>
    </p:spTree>
    <p:extLst>
      <p:ext uri="{BB962C8B-B14F-4D97-AF65-F5344CB8AC3E}">
        <p14:creationId xmlns:p14="http://schemas.microsoft.com/office/powerpoint/2010/main" val="764869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593273" y="415636"/>
            <a:ext cx="9393382" cy="5539978"/>
          </a:xfrm>
          <a:prstGeom prst="rect">
            <a:avLst/>
          </a:prstGeom>
          <a:noFill/>
        </p:spPr>
        <p:txBody>
          <a:bodyPr wrap="square" rtlCol="0">
            <a:spAutoFit/>
          </a:bodyPr>
          <a:lstStyle/>
          <a:p>
            <a:pPr marL="285750" indent="-285750">
              <a:buFont typeface="Arial" panose="020B0604020202020204" pitchFamily="34" charset="0"/>
              <a:buChar char="•"/>
            </a:pPr>
            <a:r>
              <a:rPr lang="fr-FR" sz="2400" dirty="0">
                <a:solidFill>
                  <a:schemeClr val="bg1"/>
                </a:solidFill>
              </a:rPr>
              <a:t>Établir un lien avec les familles</a:t>
            </a:r>
            <a:br>
              <a:rPr lang="fr-FR" sz="2400" dirty="0">
                <a:solidFill>
                  <a:schemeClr val="bg1"/>
                </a:solidFill>
              </a:rPr>
            </a:br>
            <a:endParaRPr lang="fr-FR" sz="2400" dirty="0">
              <a:solidFill>
                <a:schemeClr val="bg1"/>
              </a:solidFill>
            </a:endParaRPr>
          </a:p>
          <a:p>
            <a:pPr marL="285750" indent="-285750">
              <a:buFont typeface="Arial" panose="020B0604020202020204" pitchFamily="34" charset="0"/>
              <a:buChar char="•"/>
            </a:pPr>
            <a:r>
              <a:rPr lang="fr-FR" sz="2400" dirty="0">
                <a:solidFill>
                  <a:schemeClr val="bg1"/>
                </a:solidFill>
              </a:rPr>
              <a:t>Lien fort avec les apprentissages liés à la langue orale et écrite</a:t>
            </a:r>
            <a:br>
              <a:rPr lang="fr-FR" sz="2400" dirty="0">
                <a:solidFill>
                  <a:schemeClr val="bg1"/>
                </a:solidFill>
              </a:rPr>
            </a:br>
            <a:endParaRPr lang="fr-FR" sz="2400" dirty="0">
              <a:solidFill>
                <a:schemeClr val="bg1"/>
              </a:solidFill>
            </a:endParaRPr>
          </a:p>
          <a:p>
            <a:pPr marL="285750" indent="-285750">
              <a:buFont typeface="Arial" panose="020B0604020202020204" pitchFamily="34" charset="0"/>
              <a:buChar char="•"/>
            </a:pPr>
            <a:r>
              <a:rPr lang="fr-FR" sz="2400" dirty="0">
                <a:solidFill>
                  <a:schemeClr val="bg1"/>
                </a:solidFill>
              </a:rPr>
              <a:t>Moyen éducatif pour favoriser le développement de la motricité</a:t>
            </a:r>
          </a:p>
          <a:p>
            <a:pPr marL="285750" indent="-285750">
              <a:buFont typeface="Arial" panose="020B0604020202020204" pitchFamily="34" charset="0"/>
              <a:buChar char="•"/>
            </a:pPr>
            <a:endParaRPr lang="fr-FR" sz="2400" dirty="0">
              <a:solidFill>
                <a:schemeClr val="bg1"/>
              </a:solidFill>
            </a:endParaRPr>
          </a:p>
          <a:p>
            <a:pPr marL="285750" indent="-285750">
              <a:buFont typeface="Arial" panose="020B0604020202020204" pitchFamily="34" charset="0"/>
              <a:buChar char="•"/>
            </a:pPr>
            <a:r>
              <a:rPr lang="fr-FR" sz="2400" dirty="0">
                <a:solidFill>
                  <a:schemeClr val="bg1"/>
                </a:solidFill>
              </a:rPr>
              <a:t>Apprendre en se remémorant et en mémorisant</a:t>
            </a:r>
            <a:br>
              <a:rPr lang="fr-FR" sz="2400" dirty="0">
                <a:solidFill>
                  <a:schemeClr val="bg1"/>
                </a:solidFill>
              </a:rPr>
            </a:br>
            <a:endParaRPr lang="fr-FR" sz="2400" dirty="0">
              <a:solidFill>
                <a:schemeClr val="bg1"/>
              </a:solidFill>
            </a:endParaRPr>
          </a:p>
          <a:p>
            <a:pPr marL="285750" indent="-285750">
              <a:buFont typeface="Arial" panose="020B0604020202020204" pitchFamily="34" charset="0"/>
              <a:buChar char="•"/>
            </a:pPr>
            <a:r>
              <a:rPr lang="fr-FR" sz="2400" dirty="0">
                <a:solidFill>
                  <a:schemeClr val="bg1"/>
                </a:solidFill>
              </a:rPr>
              <a:t>Construire des repères sur l’espace et le temps</a:t>
            </a:r>
            <a:br>
              <a:rPr lang="fr-FR" sz="2400" dirty="0">
                <a:solidFill>
                  <a:schemeClr val="bg1"/>
                </a:solidFill>
              </a:rPr>
            </a:br>
            <a:endParaRPr lang="fr-FR" sz="2400" dirty="0">
              <a:solidFill>
                <a:schemeClr val="bg1"/>
              </a:solidFill>
            </a:endParaRPr>
          </a:p>
          <a:p>
            <a:pPr marL="285750" indent="-285750">
              <a:buFont typeface="Arial" panose="020B0604020202020204" pitchFamily="34" charset="0"/>
              <a:buChar char="•"/>
            </a:pPr>
            <a:r>
              <a:rPr lang="fr-FR" sz="2400" dirty="0">
                <a:solidFill>
                  <a:schemeClr val="bg1"/>
                </a:solidFill>
              </a:rPr>
              <a:t>S’intégrer à un groupe</a:t>
            </a:r>
            <a:br>
              <a:rPr lang="fr-FR" sz="2400" dirty="0">
                <a:solidFill>
                  <a:schemeClr val="bg1"/>
                </a:solidFill>
              </a:rPr>
            </a:br>
            <a:endParaRPr lang="fr-FR" sz="2400" dirty="0">
              <a:solidFill>
                <a:schemeClr val="bg1"/>
              </a:solidFill>
            </a:endParaRPr>
          </a:p>
          <a:p>
            <a:pPr marL="285750" indent="-285750">
              <a:buFont typeface="Arial" panose="020B0604020202020204" pitchFamily="34" charset="0"/>
              <a:buChar char="•"/>
            </a:pPr>
            <a:r>
              <a:rPr lang="fr-FR" sz="2400" dirty="0">
                <a:solidFill>
                  <a:schemeClr val="bg1"/>
                </a:solidFill>
              </a:rPr>
              <a:t>Entrer dans le parcours d’éducation artistique et culturel </a:t>
            </a:r>
          </a:p>
          <a:p>
            <a:pPr marL="285750" indent="-285750">
              <a:buFont typeface="Arial" panose="020B0604020202020204" pitchFamily="34" charset="0"/>
              <a:buChar char="•"/>
            </a:pPr>
            <a:endParaRPr lang="fr-FR" dirty="0"/>
          </a:p>
        </p:txBody>
      </p:sp>
    </p:spTree>
    <p:extLst>
      <p:ext uri="{BB962C8B-B14F-4D97-AF65-F5344CB8AC3E}">
        <p14:creationId xmlns:p14="http://schemas.microsoft.com/office/powerpoint/2010/main" val="2541775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565564" y="955964"/>
            <a:ext cx="9393382" cy="4555093"/>
          </a:xfrm>
          <a:prstGeom prst="rect">
            <a:avLst/>
          </a:prstGeom>
          <a:noFill/>
        </p:spPr>
        <p:txBody>
          <a:bodyPr wrap="square" rtlCol="0">
            <a:spAutoFit/>
          </a:bodyPr>
          <a:lstStyle/>
          <a:p>
            <a:pPr algn="ctr"/>
            <a:r>
              <a:rPr lang="fr-FR" sz="3600" b="1" dirty="0">
                <a:solidFill>
                  <a:schemeClr val="bg1"/>
                </a:solidFill>
              </a:rPr>
              <a:t>Établir un lien avec les familles</a:t>
            </a:r>
          </a:p>
          <a:p>
            <a:pPr algn="ctr"/>
            <a:r>
              <a:rPr lang="fr-FR" sz="1400" b="1" dirty="0">
                <a:solidFill>
                  <a:schemeClr val="bg1"/>
                </a:solidFill>
              </a:rPr>
              <a:t>Le programme de l’école maternelle 26 mars 2015</a:t>
            </a:r>
          </a:p>
          <a:p>
            <a:pPr algn="ctr"/>
            <a:endParaRPr lang="fr-FR" sz="3600" b="1" dirty="0">
              <a:solidFill>
                <a:schemeClr val="bg1"/>
              </a:solidFill>
            </a:endParaRPr>
          </a:p>
          <a:p>
            <a:r>
              <a:rPr lang="fr-FR" b="1" dirty="0">
                <a:solidFill>
                  <a:schemeClr val="bg1"/>
                </a:solidFill>
              </a:rPr>
              <a:t>1.1. Une école qui accueille les enfants et leurs parents</a:t>
            </a:r>
          </a:p>
          <a:p>
            <a:r>
              <a:rPr lang="fr-FR" dirty="0">
                <a:solidFill>
                  <a:schemeClr val="bg1"/>
                </a:solidFill>
              </a:rPr>
              <a:t>Dès l'accueil de l'enfant à l'école, un dialogue régulier et constructif s'établit entre enseignants et parents ; il exige de la confiance et une information réciproques…</a:t>
            </a:r>
            <a:br>
              <a:rPr lang="fr-FR" dirty="0">
                <a:solidFill>
                  <a:schemeClr val="bg1"/>
                </a:solidFill>
              </a:rPr>
            </a:br>
            <a:r>
              <a:rPr lang="fr-FR" dirty="0">
                <a:solidFill>
                  <a:schemeClr val="bg1"/>
                </a:solidFill>
              </a:rPr>
              <a:t/>
            </a:r>
            <a:br>
              <a:rPr lang="fr-FR" dirty="0">
                <a:solidFill>
                  <a:schemeClr val="bg1"/>
                </a:solidFill>
              </a:rPr>
            </a:br>
            <a:r>
              <a:rPr lang="fr-FR" dirty="0">
                <a:solidFill>
                  <a:schemeClr val="bg1"/>
                </a:solidFill>
              </a:rPr>
              <a:t>Ces relations permettent aux parents de comprendre le fonctionnement et les spécificités de l'école maternelle (la place du langage, le rôle du jeu, l'importance des activités physiques et artistiques...).</a:t>
            </a:r>
            <a:br>
              <a:rPr lang="fr-FR" dirty="0">
                <a:solidFill>
                  <a:schemeClr val="bg1"/>
                </a:solidFill>
              </a:rPr>
            </a:br>
            <a:endParaRPr lang="fr-FR" dirty="0">
              <a:solidFill>
                <a:schemeClr val="bg1"/>
              </a:solidFill>
            </a:endParaRPr>
          </a:p>
          <a:p>
            <a:r>
              <a:rPr lang="fr-FR" b="1" dirty="0">
                <a:solidFill>
                  <a:schemeClr val="bg1"/>
                </a:solidFill>
              </a:rPr>
              <a:t>1.2. Une école qui accompagne les transitions vécues par les enfants</a:t>
            </a:r>
          </a:p>
          <a:p>
            <a:r>
              <a:rPr lang="fr-FR" dirty="0">
                <a:solidFill>
                  <a:schemeClr val="bg1"/>
                </a:solidFill>
              </a:rPr>
              <a:t>L'école maternelle construit des passerelles au quotidien entre la famille et l'école,...</a:t>
            </a:r>
            <a:r>
              <a:rPr lang="fr-FR" sz="2400" dirty="0">
                <a:solidFill>
                  <a:schemeClr val="bg1"/>
                </a:solidFill>
              </a:rPr>
              <a:t/>
            </a:r>
            <a:br>
              <a:rPr lang="fr-FR" sz="2400" dirty="0">
                <a:solidFill>
                  <a:schemeClr val="bg1"/>
                </a:solidFill>
              </a:rPr>
            </a:br>
            <a:endParaRPr lang="fr-FR" sz="2400" dirty="0">
              <a:solidFill>
                <a:schemeClr val="bg1"/>
              </a:solidFill>
            </a:endParaRPr>
          </a:p>
        </p:txBody>
      </p:sp>
    </p:spTree>
    <p:extLst>
      <p:ext uri="{BB962C8B-B14F-4D97-AF65-F5344CB8AC3E}">
        <p14:creationId xmlns:p14="http://schemas.microsoft.com/office/powerpoint/2010/main" val="3218546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565564" y="955964"/>
            <a:ext cx="9393382" cy="4893647"/>
          </a:xfrm>
          <a:prstGeom prst="rect">
            <a:avLst/>
          </a:prstGeom>
          <a:noFill/>
        </p:spPr>
        <p:txBody>
          <a:bodyPr wrap="square" rtlCol="0">
            <a:spAutoFit/>
          </a:bodyPr>
          <a:lstStyle/>
          <a:p>
            <a:pPr algn="ctr"/>
            <a:r>
              <a:rPr lang="fr-FR" sz="3600" b="1" dirty="0">
                <a:solidFill>
                  <a:schemeClr val="bg1"/>
                </a:solidFill>
              </a:rPr>
              <a:t>Établir un lien avec les familles</a:t>
            </a:r>
          </a:p>
          <a:p>
            <a:pPr algn="ctr"/>
            <a:endParaRPr lang="fr-FR" sz="3600" b="1" dirty="0">
              <a:solidFill>
                <a:schemeClr val="bg1"/>
              </a:solidFill>
            </a:endParaRPr>
          </a:p>
          <a:p>
            <a:pPr marL="285750" indent="-285750">
              <a:buFont typeface="Arial" panose="020B0604020202020204" pitchFamily="34" charset="0"/>
              <a:buChar char="•"/>
            </a:pPr>
            <a:r>
              <a:rPr lang="fr-FR" sz="2400" dirty="0">
                <a:solidFill>
                  <a:schemeClr val="bg1"/>
                </a:solidFill>
              </a:rPr>
              <a:t>L’enfant doit être capable de mémoriser les paroles et les gestes et de les partager dans sa famille.</a:t>
            </a:r>
          </a:p>
          <a:p>
            <a:pPr marL="285750" indent="-285750">
              <a:buFont typeface="Arial" panose="020B0604020202020204" pitchFamily="34" charset="0"/>
              <a:buChar char="•"/>
            </a:pPr>
            <a:r>
              <a:rPr lang="fr-FR" sz="2400" dirty="0">
                <a:solidFill>
                  <a:schemeClr val="bg1"/>
                </a:solidFill>
              </a:rPr>
              <a:t>Lien </a:t>
            </a:r>
            <a:r>
              <a:rPr lang="fr-FR" sz="2400" dirty="0" err="1">
                <a:solidFill>
                  <a:schemeClr val="bg1"/>
                </a:solidFill>
              </a:rPr>
              <a:t>inter-générationnel</a:t>
            </a:r>
            <a:endParaRPr lang="fr-FR" sz="2400" dirty="0">
              <a:solidFill>
                <a:schemeClr val="bg1"/>
              </a:solidFill>
            </a:endParaRPr>
          </a:p>
          <a:p>
            <a:pPr marL="285750" indent="-285750">
              <a:buFont typeface="Arial" panose="020B0604020202020204" pitchFamily="34" charset="0"/>
              <a:buChar char="•"/>
            </a:pPr>
            <a:r>
              <a:rPr lang="fr-FR" sz="2400" dirty="0">
                <a:solidFill>
                  <a:schemeClr val="bg1"/>
                </a:solidFill>
              </a:rPr>
              <a:t>Renforcer: ce qui est réalisé dans l’école est repris, reconnu dans la famille et de fait renforce ce qui est enseigné et appris à l’école</a:t>
            </a:r>
          </a:p>
          <a:p>
            <a:pPr marL="285750" indent="-285750">
              <a:buFont typeface="Arial" panose="020B0604020202020204" pitchFamily="34" charset="0"/>
              <a:buChar char="•"/>
            </a:pPr>
            <a:r>
              <a:rPr lang="fr-FR" sz="2400" dirty="0">
                <a:solidFill>
                  <a:schemeClr val="bg1"/>
                </a:solidFill>
              </a:rPr>
              <a:t>Permet de parler dans la famille de ce qui est fait à l’école.</a:t>
            </a:r>
            <a:br>
              <a:rPr lang="fr-FR" sz="2400" dirty="0">
                <a:solidFill>
                  <a:schemeClr val="bg1"/>
                </a:solidFill>
              </a:rPr>
            </a:br>
            <a:endParaRPr lang="fr-FR" sz="2400" dirty="0">
              <a:solidFill>
                <a:schemeClr val="bg1"/>
              </a:solidFill>
            </a:endParaRPr>
          </a:p>
          <a:p>
            <a:pPr algn="ctr"/>
            <a:r>
              <a:rPr lang="fr-FR" sz="2400" dirty="0">
                <a:solidFill>
                  <a:schemeClr val="bg1"/>
                </a:solidFill>
              </a:rPr>
              <a:t>Comment réaliser ce lien avec la famille?</a:t>
            </a:r>
            <a:br>
              <a:rPr lang="fr-FR" sz="2400" dirty="0">
                <a:solidFill>
                  <a:schemeClr val="bg1"/>
                </a:solidFill>
              </a:rPr>
            </a:br>
            <a:endParaRPr lang="fr-FR" sz="2400" dirty="0">
              <a:solidFill>
                <a:schemeClr val="bg1"/>
              </a:solidFill>
            </a:endParaRPr>
          </a:p>
        </p:txBody>
      </p:sp>
    </p:spTree>
    <p:extLst>
      <p:ext uri="{BB962C8B-B14F-4D97-AF65-F5344CB8AC3E}">
        <p14:creationId xmlns:p14="http://schemas.microsoft.com/office/powerpoint/2010/main" val="4140419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540327" y="955964"/>
            <a:ext cx="11152909" cy="5016758"/>
          </a:xfrm>
          <a:prstGeom prst="rect">
            <a:avLst/>
          </a:prstGeom>
          <a:noFill/>
        </p:spPr>
        <p:txBody>
          <a:bodyPr wrap="square" rtlCol="0">
            <a:spAutoFit/>
          </a:bodyPr>
          <a:lstStyle/>
          <a:p>
            <a:pPr algn="ctr"/>
            <a:r>
              <a:rPr lang="fr-FR" sz="3600" b="1" dirty="0">
                <a:solidFill>
                  <a:schemeClr val="bg1"/>
                </a:solidFill>
              </a:rPr>
              <a:t>Mobiliser le langage dans toutes ses dimensions</a:t>
            </a:r>
          </a:p>
          <a:p>
            <a:pPr algn="ctr"/>
            <a:r>
              <a:rPr lang="fr-FR" sz="1400" b="1" dirty="0">
                <a:solidFill>
                  <a:schemeClr val="bg1"/>
                </a:solidFill>
              </a:rPr>
              <a:t>Le programme de l’école maternelle 26 mars 2015</a:t>
            </a:r>
          </a:p>
          <a:p>
            <a:endParaRPr lang="fr-FR" sz="2400" dirty="0">
              <a:solidFill>
                <a:schemeClr val="bg1"/>
              </a:solidFill>
            </a:endParaRPr>
          </a:p>
          <a:p>
            <a:pPr marL="285750" indent="-285750">
              <a:buFont typeface="Arial" panose="020B0604020202020204" pitchFamily="34" charset="0"/>
              <a:buChar char="•"/>
            </a:pPr>
            <a:r>
              <a:rPr lang="fr-FR" dirty="0">
                <a:solidFill>
                  <a:schemeClr val="bg1"/>
                </a:solidFill>
              </a:rPr>
              <a:t>le langage oral : utilisé dans les interactions, en production et en réception, il permet aux enfants de communiquer, de comprendre, d'apprendre et de réfléchir. C'est le moyen de découvrir les caractéristiques de la langue française et d'écouter d'autres langues parlées.</a:t>
            </a:r>
          </a:p>
          <a:p>
            <a:pPr marL="285750" indent="-285750">
              <a:buFont typeface="Arial" panose="020B0604020202020204" pitchFamily="34" charset="0"/>
              <a:buChar char="•"/>
            </a:pPr>
            <a:r>
              <a:rPr lang="fr-FR" dirty="0">
                <a:solidFill>
                  <a:schemeClr val="bg1"/>
                </a:solidFill>
              </a:rPr>
              <a:t>le langage écrit : présenté aux enfants progressivement </a:t>
            </a:r>
            <a:r>
              <a:rPr lang="fr-FR" dirty="0" err="1">
                <a:solidFill>
                  <a:schemeClr val="bg1"/>
                </a:solidFill>
              </a:rPr>
              <a:t>jusquà</a:t>
            </a:r>
            <a:r>
              <a:rPr lang="fr-FR" dirty="0">
                <a:solidFill>
                  <a:schemeClr val="bg1"/>
                </a:solidFill>
              </a:rPr>
              <a:t> ce qu’ils commencent à l’utiliser, il les habitue à une forme de communication dont ils découvrent les spécificité et le rôle pour garder une trace, réfléchir, anticiper, s’adresser à un destinataire absent.</a:t>
            </a:r>
          </a:p>
          <a:p>
            <a:pPr marL="285750" indent="-285750">
              <a:buFont typeface="Arial" panose="020B0604020202020204" pitchFamily="34" charset="0"/>
              <a:buChar char="•"/>
            </a:pPr>
            <a:endParaRPr lang="fr-FR" sz="2400" dirty="0">
              <a:solidFill>
                <a:schemeClr val="bg1"/>
              </a:solidFill>
            </a:endParaRPr>
          </a:p>
          <a:p>
            <a:r>
              <a:rPr lang="fr-FR" sz="2400" dirty="0">
                <a:solidFill>
                  <a:schemeClr val="bg1"/>
                </a:solidFill>
              </a:rPr>
              <a:t>Ce qui est attendu des enfants en fin d’école maternelle</a:t>
            </a:r>
          </a:p>
          <a:p>
            <a:pPr marL="285750" indent="-285750">
              <a:buFont typeface="Arial" panose="020B0604020202020204" pitchFamily="34" charset="0"/>
              <a:buChar char="•"/>
            </a:pPr>
            <a:r>
              <a:rPr lang="fr-FR" sz="2400" dirty="0">
                <a:solidFill>
                  <a:schemeClr val="bg1"/>
                </a:solidFill>
              </a:rPr>
              <a:t>Dire de mémoire et de manière expressive plusieurs comptines et poésies</a:t>
            </a:r>
          </a:p>
          <a:p>
            <a:r>
              <a:rPr lang="fr-FR" sz="2400" dirty="0">
                <a:solidFill>
                  <a:schemeClr val="bg1"/>
                </a:solidFill>
              </a:rPr>
              <a:t/>
            </a:r>
            <a:br>
              <a:rPr lang="fr-FR" sz="2400" dirty="0">
                <a:solidFill>
                  <a:schemeClr val="bg1"/>
                </a:solidFill>
              </a:rPr>
            </a:br>
            <a:endParaRPr lang="fr-FR" sz="2400" dirty="0">
              <a:solidFill>
                <a:schemeClr val="bg1"/>
              </a:solidFill>
            </a:endParaRPr>
          </a:p>
          <a:p>
            <a:pPr marL="285750" indent="-285750">
              <a:buFont typeface="Arial" panose="020B0604020202020204" pitchFamily="34" charset="0"/>
              <a:buChar char="•"/>
            </a:pPr>
            <a:endParaRPr lang="fr-FR" dirty="0"/>
          </a:p>
        </p:txBody>
      </p:sp>
    </p:spTree>
    <p:extLst>
      <p:ext uri="{BB962C8B-B14F-4D97-AF65-F5344CB8AC3E}">
        <p14:creationId xmlns:p14="http://schemas.microsoft.com/office/powerpoint/2010/main" val="4002293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540327" y="955964"/>
            <a:ext cx="11152909" cy="4985980"/>
          </a:xfrm>
          <a:prstGeom prst="rect">
            <a:avLst/>
          </a:prstGeom>
          <a:noFill/>
        </p:spPr>
        <p:txBody>
          <a:bodyPr wrap="square" rtlCol="0">
            <a:spAutoFit/>
          </a:bodyPr>
          <a:lstStyle/>
          <a:p>
            <a:pPr algn="ctr"/>
            <a:r>
              <a:rPr lang="fr-FR" sz="3600" b="1" dirty="0">
                <a:solidFill>
                  <a:schemeClr val="bg1"/>
                </a:solidFill>
              </a:rPr>
              <a:t>Mobiliser le langage dans toutes ses dimensions</a:t>
            </a:r>
          </a:p>
          <a:p>
            <a:endParaRPr lang="fr-FR" sz="2400" dirty="0">
              <a:solidFill>
                <a:schemeClr val="bg1"/>
              </a:solidFill>
            </a:endParaRPr>
          </a:p>
          <a:p>
            <a:pPr marL="342900" indent="-342900">
              <a:buFont typeface="Arial" panose="020B0604020202020204" pitchFamily="34" charset="0"/>
              <a:buChar char="•"/>
            </a:pPr>
            <a:endParaRPr lang="fr-FR" sz="2400" dirty="0">
              <a:solidFill>
                <a:schemeClr val="bg1"/>
              </a:solidFill>
            </a:endParaRPr>
          </a:p>
          <a:p>
            <a:pPr marL="342900" indent="-342900">
              <a:buFont typeface="Arial" panose="020B0604020202020204" pitchFamily="34" charset="0"/>
              <a:buChar char="•"/>
            </a:pPr>
            <a:r>
              <a:rPr lang="fr-FR" sz="2400" dirty="0">
                <a:solidFill>
                  <a:schemeClr val="bg1"/>
                </a:solidFill>
              </a:rPr>
              <a:t>Le langage lié à l’activité, le lieu, les espaces, les placements dans l’espace et par rapports aux autres…</a:t>
            </a:r>
          </a:p>
          <a:p>
            <a:pPr marL="342900" indent="-342900">
              <a:buFont typeface="Arial" panose="020B0604020202020204" pitchFamily="34" charset="0"/>
              <a:buChar char="•"/>
            </a:pPr>
            <a:r>
              <a:rPr lang="fr-FR" sz="2400" dirty="0">
                <a:solidFill>
                  <a:schemeClr val="bg1"/>
                </a:solidFill>
              </a:rPr>
              <a:t>Nommer les actions, tourner, sauter, sautiller…</a:t>
            </a:r>
          </a:p>
          <a:p>
            <a:pPr marL="342900" indent="-342900">
              <a:buFont typeface="Arial" panose="020B0604020202020204" pitchFamily="34" charset="0"/>
              <a:buChar char="•"/>
            </a:pPr>
            <a:r>
              <a:rPr lang="fr-FR" sz="2400" dirty="0">
                <a:solidFill>
                  <a:schemeClr val="bg1"/>
                </a:solidFill>
              </a:rPr>
              <a:t>Mise en geste des mots, mimer…</a:t>
            </a:r>
          </a:p>
          <a:p>
            <a:pPr marL="342900" indent="-342900">
              <a:buFont typeface="Arial" panose="020B0604020202020204" pitchFamily="34" charset="0"/>
              <a:buChar char="•"/>
            </a:pPr>
            <a:r>
              <a:rPr lang="fr-FR" sz="2400" dirty="0">
                <a:solidFill>
                  <a:schemeClr val="bg1"/>
                </a:solidFill>
              </a:rPr>
              <a:t>Le vocabulaire, la sonorité des mots</a:t>
            </a:r>
          </a:p>
          <a:p>
            <a:pPr marL="342900" indent="-342900">
              <a:buFont typeface="Arial" panose="020B0604020202020204" pitchFamily="34" charset="0"/>
              <a:buChar char="•"/>
            </a:pPr>
            <a:r>
              <a:rPr lang="fr-FR" sz="2400" dirty="0">
                <a:solidFill>
                  <a:schemeClr val="bg1"/>
                </a:solidFill>
              </a:rPr>
              <a:t>La trace écrite associée à la ronde et à ses paroles</a:t>
            </a:r>
          </a:p>
          <a:p>
            <a:pPr marL="342900" indent="-342900">
              <a:buFont typeface="Arial" panose="020B0604020202020204" pitchFamily="34" charset="0"/>
              <a:buChar char="•"/>
            </a:pPr>
            <a:r>
              <a:rPr lang="fr-FR" sz="2400" dirty="0">
                <a:solidFill>
                  <a:schemeClr val="bg1"/>
                </a:solidFill>
              </a:rPr>
              <a:t>Coder les actions, construire des phrases codées</a:t>
            </a:r>
          </a:p>
          <a:p>
            <a:r>
              <a:rPr lang="fr-FR" sz="2400" dirty="0">
                <a:solidFill>
                  <a:schemeClr val="bg1"/>
                </a:solidFill>
              </a:rPr>
              <a:t/>
            </a:r>
            <a:br>
              <a:rPr lang="fr-FR" sz="2400" dirty="0">
                <a:solidFill>
                  <a:schemeClr val="bg1"/>
                </a:solidFill>
              </a:rPr>
            </a:br>
            <a:endParaRPr lang="fr-FR" sz="2400" dirty="0">
              <a:solidFill>
                <a:schemeClr val="bg1"/>
              </a:solidFill>
            </a:endParaRPr>
          </a:p>
          <a:p>
            <a:pPr marL="285750" indent="-285750">
              <a:buFont typeface="Arial" panose="020B0604020202020204" pitchFamily="34" charset="0"/>
              <a:buChar char="•"/>
            </a:pPr>
            <a:endParaRPr lang="fr-FR" dirty="0"/>
          </a:p>
        </p:txBody>
      </p:sp>
    </p:spTree>
    <p:extLst>
      <p:ext uri="{BB962C8B-B14F-4D97-AF65-F5344CB8AC3E}">
        <p14:creationId xmlns:p14="http://schemas.microsoft.com/office/powerpoint/2010/main" val="1038929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565564" y="955964"/>
            <a:ext cx="9393382" cy="3170099"/>
          </a:xfrm>
          <a:prstGeom prst="rect">
            <a:avLst/>
          </a:prstGeom>
          <a:noFill/>
        </p:spPr>
        <p:txBody>
          <a:bodyPr wrap="square" rtlCol="0">
            <a:spAutoFit/>
          </a:bodyPr>
          <a:lstStyle/>
          <a:p>
            <a:pPr algn="ctr"/>
            <a:r>
              <a:rPr lang="fr-FR" sz="3600" b="1" dirty="0">
                <a:solidFill>
                  <a:schemeClr val="bg1"/>
                </a:solidFill>
              </a:rPr>
              <a:t>Apprendre en se remémorant et en mémorisant</a:t>
            </a:r>
          </a:p>
          <a:p>
            <a:pPr algn="ctr"/>
            <a:r>
              <a:rPr lang="fr-FR" sz="1400" b="1" dirty="0">
                <a:solidFill>
                  <a:schemeClr val="bg1"/>
                </a:solidFill>
              </a:rPr>
              <a:t>Le programme de l’école maternelle 26 mars 2015</a:t>
            </a:r>
          </a:p>
          <a:p>
            <a:pPr algn="ctr"/>
            <a:endParaRPr lang="fr-FR" sz="3600" b="1" dirty="0">
              <a:solidFill>
                <a:schemeClr val="bg1"/>
              </a:solidFill>
            </a:endParaRPr>
          </a:p>
          <a:p>
            <a:r>
              <a:rPr lang="fr-FR" dirty="0">
                <a:solidFill>
                  <a:schemeClr val="bg1"/>
                </a:solidFill>
              </a:rPr>
              <a:t>Les opérations mentales de mémorisation chez les jeunes enfants ne sont pas volontaires. Chez les plus jeunes, elles dépendent de l'aspect émotionnel des situations et du vécu d'évènements répétitifs qu'un adulte a nommés et commentés. </a:t>
            </a:r>
            <a:r>
              <a:rPr lang="fr-FR" sz="2400" dirty="0">
                <a:solidFill>
                  <a:schemeClr val="bg1"/>
                </a:solidFill>
              </a:rPr>
              <a:t/>
            </a:r>
            <a:br>
              <a:rPr lang="fr-FR" sz="2400" dirty="0">
                <a:solidFill>
                  <a:schemeClr val="bg1"/>
                </a:solidFill>
              </a:rPr>
            </a:br>
            <a:endParaRPr lang="fr-FR" sz="2400" dirty="0">
              <a:solidFill>
                <a:schemeClr val="bg1"/>
              </a:solidFill>
            </a:endParaRPr>
          </a:p>
        </p:txBody>
      </p:sp>
    </p:spTree>
    <p:extLst>
      <p:ext uri="{BB962C8B-B14F-4D97-AF65-F5344CB8AC3E}">
        <p14:creationId xmlns:p14="http://schemas.microsoft.com/office/powerpoint/2010/main" val="1040971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540327" y="955964"/>
            <a:ext cx="11152909" cy="4801314"/>
          </a:xfrm>
          <a:prstGeom prst="rect">
            <a:avLst/>
          </a:prstGeom>
          <a:noFill/>
        </p:spPr>
        <p:txBody>
          <a:bodyPr wrap="square" rtlCol="0">
            <a:spAutoFit/>
          </a:bodyPr>
          <a:lstStyle/>
          <a:p>
            <a:pPr algn="ctr"/>
            <a:r>
              <a:rPr lang="fr-FR" sz="2800" b="1" dirty="0">
                <a:solidFill>
                  <a:schemeClr val="bg1"/>
                </a:solidFill>
              </a:rPr>
              <a:t>Agir, s'exprimer, comprendre à travers l'activité physique</a:t>
            </a:r>
          </a:p>
          <a:p>
            <a:pPr algn="ctr"/>
            <a:r>
              <a:rPr lang="fr-FR" sz="1400" b="1" dirty="0">
                <a:solidFill>
                  <a:schemeClr val="bg1"/>
                </a:solidFill>
              </a:rPr>
              <a:t>Le programme de l’école maternelle 26 mars 2015</a:t>
            </a:r>
          </a:p>
          <a:p>
            <a:endParaRPr lang="fr-FR" sz="2400" dirty="0">
              <a:solidFill>
                <a:schemeClr val="bg1"/>
              </a:solidFill>
            </a:endParaRPr>
          </a:p>
          <a:p>
            <a:r>
              <a:rPr lang="fr-FR" sz="2400" dirty="0">
                <a:solidFill>
                  <a:schemeClr val="bg1"/>
                </a:solidFill>
              </a:rPr>
              <a:t>Il est difficile de placer les rondes et jeux chantés dans les compétences développées dans ce chapitre.</a:t>
            </a:r>
          </a:p>
          <a:p>
            <a:pPr marL="285750" indent="-285750">
              <a:buFont typeface="Arial" panose="020B0604020202020204" pitchFamily="34" charset="0"/>
              <a:buChar char="•"/>
            </a:pPr>
            <a:endParaRPr lang="fr-FR" sz="2400" dirty="0">
              <a:solidFill>
                <a:schemeClr val="bg1"/>
              </a:solidFill>
            </a:endParaRPr>
          </a:p>
          <a:p>
            <a:r>
              <a:rPr lang="fr-FR" sz="2400" dirty="0">
                <a:solidFill>
                  <a:schemeClr val="bg1"/>
                </a:solidFill>
              </a:rPr>
              <a:t>Cependant:</a:t>
            </a:r>
          </a:p>
          <a:p>
            <a:endParaRPr lang="fr-FR" sz="2400" dirty="0">
              <a:solidFill>
                <a:schemeClr val="bg1"/>
              </a:solidFill>
            </a:endParaRPr>
          </a:p>
          <a:p>
            <a:r>
              <a:rPr lang="fr-FR" sz="2400" dirty="0">
                <a:solidFill>
                  <a:schemeClr val="bg1"/>
                </a:solidFill>
              </a:rPr>
              <a:t>Ce qui est attendu des enfants en fin d’école maternelle</a:t>
            </a:r>
          </a:p>
          <a:p>
            <a:pPr marL="285750" indent="-285750">
              <a:buFont typeface="Arial" panose="020B0604020202020204" pitchFamily="34" charset="0"/>
              <a:buChar char="•"/>
            </a:pPr>
            <a:r>
              <a:rPr lang="fr-FR" dirty="0">
                <a:solidFill>
                  <a:schemeClr val="bg1"/>
                </a:solidFill>
              </a:rPr>
              <a:t>Construire et conserver une séquence d'actions et de déplacements, en relation avec d'autres partenaires, avec ou sans support musical.</a:t>
            </a:r>
          </a:p>
          <a:p>
            <a:pPr marL="285750" indent="-285750">
              <a:buFont typeface="Arial" panose="020B0604020202020204" pitchFamily="34" charset="0"/>
              <a:buChar char="•"/>
            </a:pPr>
            <a:r>
              <a:rPr lang="fr-FR" dirty="0">
                <a:solidFill>
                  <a:schemeClr val="bg1"/>
                </a:solidFill>
              </a:rPr>
              <a:t>- Coordonner ses gestes et ses déplacements avec ceux des autres, lors de rondes et jeux chantés.</a:t>
            </a:r>
            <a:r>
              <a:rPr lang="fr-FR" sz="2400" dirty="0">
                <a:solidFill>
                  <a:schemeClr val="bg1"/>
                </a:solidFill>
              </a:rPr>
              <a:t/>
            </a:r>
            <a:br>
              <a:rPr lang="fr-FR" sz="2400" dirty="0">
                <a:solidFill>
                  <a:schemeClr val="bg1"/>
                </a:solidFill>
              </a:rPr>
            </a:br>
            <a:endParaRPr lang="fr-FR" sz="2400" dirty="0">
              <a:solidFill>
                <a:schemeClr val="bg1"/>
              </a:solidFill>
            </a:endParaRPr>
          </a:p>
          <a:p>
            <a:pPr marL="285750" indent="-285750">
              <a:buFont typeface="Arial" panose="020B0604020202020204" pitchFamily="34" charset="0"/>
              <a:buChar char="•"/>
            </a:pPr>
            <a:endParaRPr lang="fr-FR" dirty="0"/>
          </a:p>
        </p:txBody>
      </p:sp>
    </p:spTree>
    <p:extLst>
      <p:ext uri="{BB962C8B-B14F-4D97-AF65-F5344CB8AC3E}">
        <p14:creationId xmlns:p14="http://schemas.microsoft.com/office/powerpoint/2010/main" val="182087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565564" y="955964"/>
            <a:ext cx="9393382" cy="4524315"/>
          </a:xfrm>
          <a:prstGeom prst="rect">
            <a:avLst/>
          </a:prstGeom>
          <a:noFill/>
        </p:spPr>
        <p:txBody>
          <a:bodyPr wrap="square" rtlCol="0">
            <a:spAutoFit/>
          </a:bodyPr>
          <a:lstStyle/>
          <a:p>
            <a:r>
              <a:rPr lang="fr-FR" sz="2400" dirty="0">
                <a:solidFill>
                  <a:schemeClr val="bg1"/>
                </a:solidFill>
              </a:rPr>
              <a:t>Moyen éducatif pour favoriser le développement de la motricité</a:t>
            </a:r>
            <a:br>
              <a:rPr lang="fr-FR" sz="2400" dirty="0">
                <a:solidFill>
                  <a:schemeClr val="bg1"/>
                </a:solidFill>
              </a:rPr>
            </a:br>
            <a:endParaRPr lang="fr-FR" sz="2400" dirty="0">
              <a:solidFill>
                <a:schemeClr val="bg1"/>
              </a:solidFill>
            </a:endParaRPr>
          </a:p>
          <a:p>
            <a:pPr marL="342900" indent="-342900">
              <a:buFont typeface="Arial" panose="020B0604020202020204" pitchFamily="34" charset="0"/>
              <a:buChar char="•"/>
            </a:pPr>
            <a:r>
              <a:rPr lang="fr-FR" sz="2400" dirty="0">
                <a:solidFill>
                  <a:schemeClr val="bg1"/>
                </a:solidFill>
              </a:rPr>
              <a:t>Structurer l’espace et le temps: se déplacer dans un espace, selon un rythme, synchroniser un déplacement par rapport à des repères de temps, par rapport aux autres qui se déplacent ou non</a:t>
            </a:r>
          </a:p>
          <a:p>
            <a:pPr marL="342900" indent="-342900">
              <a:buFont typeface="Arial" panose="020B0604020202020204" pitchFamily="34" charset="0"/>
              <a:buChar char="•"/>
            </a:pPr>
            <a:r>
              <a:rPr lang="fr-FR" sz="2400" dirty="0">
                <a:solidFill>
                  <a:schemeClr val="bg1"/>
                </a:solidFill>
              </a:rPr>
              <a:t>Agir en prenant en compte les autres, s’intégrer dans un projet collectif, accepter les autres</a:t>
            </a:r>
          </a:p>
          <a:p>
            <a:pPr marL="342900" indent="-342900">
              <a:buFont typeface="Arial" panose="020B0604020202020204" pitchFamily="34" charset="0"/>
              <a:buChar char="•"/>
            </a:pPr>
            <a:r>
              <a:rPr lang="fr-FR" sz="2400" dirty="0">
                <a:solidFill>
                  <a:schemeClr val="bg1"/>
                </a:solidFill>
              </a:rPr>
              <a:t>Construire une motricité complexe, affiner une motricité ordinaire</a:t>
            </a:r>
          </a:p>
          <a:p>
            <a:pPr marL="342900" indent="-342900">
              <a:buFont typeface="Arial" panose="020B0604020202020204" pitchFamily="34" charset="0"/>
              <a:buChar char="•"/>
            </a:pPr>
            <a:r>
              <a:rPr lang="fr-FR" sz="2400" dirty="0">
                <a:solidFill>
                  <a:schemeClr val="bg1"/>
                </a:solidFill>
              </a:rPr>
              <a:t>Innover, inventer</a:t>
            </a:r>
            <a:br>
              <a:rPr lang="fr-FR" sz="2400" dirty="0">
                <a:solidFill>
                  <a:schemeClr val="bg1"/>
                </a:solidFill>
              </a:rPr>
            </a:br>
            <a:endParaRPr lang="fr-FR" sz="2400" dirty="0">
              <a:solidFill>
                <a:schemeClr val="bg1"/>
              </a:solidFill>
            </a:endParaRPr>
          </a:p>
        </p:txBody>
      </p:sp>
    </p:spTree>
    <p:extLst>
      <p:ext uri="{BB962C8B-B14F-4D97-AF65-F5344CB8AC3E}">
        <p14:creationId xmlns:p14="http://schemas.microsoft.com/office/powerpoint/2010/main" val="2847898067"/>
      </p:ext>
    </p:extLst>
  </p:cSld>
  <p:clrMapOvr>
    <a:masterClrMapping/>
  </p:clrMapOvr>
</p:sld>
</file>

<file path=ppt/theme/theme1.xml><?xml version="1.0" encoding="utf-8"?>
<a:theme xmlns:a="http://schemas.openxmlformats.org/drawingml/2006/main" name="Galerie">
  <a:themeElements>
    <a:clrScheme name="Galerie">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06BFDE"/>
      </a:accent6>
      <a:hlink>
        <a:srgbClr val="FBAE29"/>
      </a:hlink>
      <a:folHlink>
        <a:srgbClr val="EDC47E"/>
      </a:folHlink>
    </a:clrScheme>
    <a:fontScheme name="Galerie">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e">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xmlns="" name="Gallery" id="{BBFCD31E-59A1-489D-B089-A3EAD7CAE12E}" vid="{BB5F5D82-B5E9-469E-A815-C655ED4AF243}"/>
    </a:ext>
  </a:extLst>
</a:theme>
</file>

<file path=docProps/app.xml><?xml version="1.0" encoding="utf-8"?>
<Properties xmlns="http://schemas.openxmlformats.org/officeDocument/2006/extended-properties" xmlns:vt="http://schemas.openxmlformats.org/officeDocument/2006/docPropsVTypes">
  <Template>Gallery</Template>
  <TotalTime>339</TotalTime>
  <Words>895</Words>
  <Application>Microsoft Office PowerPoint</Application>
  <PresentationFormat>Personnalisé</PresentationFormat>
  <Paragraphs>94</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Galerie</vt:lpstr>
      <vt:lpstr>Rondes et jeux dansés  Quelles intentions pédagogiques?  Que disent les programmes?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Rondes et jeux dansés  Quelles intentions pédagogiques?  Que disent les programmes?</dc:title>
  <dc:creator>ph</dc:creator>
  <cp:lastModifiedBy>ppierre</cp:lastModifiedBy>
  <cp:revision>7</cp:revision>
  <dcterms:created xsi:type="dcterms:W3CDTF">2016-10-24T08:52:05Z</dcterms:created>
  <dcterms:modified xsi:type="dcterms:W3CDTF">2016-11-04T20:42:55Z</dcterms:modified>
</cp:coreProperties>
</file>