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iapositive de tit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def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 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FC96D21-2DE7-4F57-B603-5081A9411569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éditer le format du plan de texte</a:t>
            </a:r>
          </a:p>
          <a:p>
            <a:pPr marL="864000" lvl="1" indent="-324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niveau de plan</a:t>
            </a:r>
          </a:p>
          <a:p>
            <a:pPr marL="1296000" lvl="2" indent="-288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 de plan</a:t>
            </a:r>
          </a:p>
          <a:p>
            <a:pPr marL="1728000" lvl="3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 de plan</a:t>
            </a:r>
          </a:p>
          <a:p>
            <a:pPr marL="2160000" lvl="4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 de plan</a:t>
            </a:r>
          </a:p>
          <a:p>
            <a:pPr marL="2592000" lvl="5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Sixième niveau de plan</a:t>
            </a:r>
          </a:p>
          <a:p>
            <a:pPr marL="3024000" lvl="6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Septième niveau de plan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52" name="PlaceHolder 3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D648E90-01C4-484B-8DF1-668A6C62CEB1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u avec légen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fr-FR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</p:txBody>
      </p:sp>
      <p:sp>
        <p:nvSpPr>
          <p:cNvPr id="56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58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9235E5A-45F3-483C-AF15-BC6AE94EBE8F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 avec légen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éditer le format du plan de texte</a:t>
            </a:r>
          </a:p>
          <a:p>
            <a:pPr marL="457200"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niveau de plan</a:t>
            </a:r>
          </a:p>
          <a:p>
            <a:pPr marL="914400"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 de plan</a:t>
            </a:r>
          </a:p>
          <a:p>
            <a:pPr marL="1371600"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 de plan</a:t>
            </a:r>
          </a:p>
          <a:p>
            <a:pPr marL="1828800"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 de plan</a:t>
            </a:r>
          </a:p>
          <a:p>
            <a:pPr marL="2286000"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Sixième niveau de plan</a:t>
            </a:r>
          </a:p>
          <a:p>
            <a:pPr marL="2743200"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Septième niveau de plan</a:t>
            </a: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fr-FR" sz="16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16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</p:txBody>
      </p:sp>
      <p:sp>
        <p:nvSpPr>
          <p:cNvPr id="62" name="PlaceHolder 4"/>
          <p:cNvSpPr>
            <a:spLocks noGrp="1"/>
          </p:cNvSpPr>
          <p:nvPr>
            <p:ph type="dt" idx="3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63" name="PlaceHolder 5"/>
          <p:cNvSpPr>
            <a:spLocks noGrp="1"/>
          </p:cNvSpPr>
          <p:nvPr>
            <p:ph type="ftr" idx="3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64" name="PlaceHolder 6"/>
          <p:cNvSpPr>
            <a:spLocks noGrp="1"/>
          </p:cNvSpPr>
          <p:nvPr>
            <p:ph type="sldNum" idx="3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3D274F4-4DCC-41C3-96C2-0FE326BFE4F7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ctr" defTabSz="914400">
              <a:lnSpc>
                <a:spcPct val="90000"/>
              </a:lnSpc>
              <a:buNone/>
              <a:def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ctr" defTabSz="914400">
              <a:lnSpc>
                <a:spcPct val="90000"/>
              </a:lnSpc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 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 </a:t>
            </a:r>
          </a:p>
        </p:txBody>
      </p:sp>
      <p:sp>
        <p:nvSpPr>
          <p:cNvPr id="10" name="PlaceHolder 4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41AF875-1EB0-42B1-B2BB-1F39E21489C0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éditer le format du plan de texte</a:t>
            </a:r>
          </a:p>
          <a:p>
            <a:pPr marL="864000" lvl="1" indent="-324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niveau de plan</a:t>
            </a:r>
          </a:p>
          <a:p>
            <a:pPr marL="1296000" lvl="2" indent="-288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 de plan</a:t>
            </a:r>
          </a:p>
          <a:p>
            <a:pPr marL="1728000" lvl="3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 de plan</a:t>
            </a:r>
          </a:p>
          <a:p>
            <a:pPr marL="2160000" lvl="4" indent="-2160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 de plan</a:t>
            </a:r>
          </a:p>
          <a:p>
            <a:pPr marL="2592000" lvl="5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Sixième niveau de plan</a:t>
            </a:r>
          </a:p>
          <a:p>
            <a:pPr marL="3024000" lvl="6" indent="-216000" algn="l" defTabSz="9144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Septième niveau de plan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14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16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1C9877E3-C585-4612-B929-A229C9DAC1B8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vert="eaVert"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19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21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E4A4D34-F4EE-458B-8E4E-73E9C798178E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24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26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0FC3BDA-1224-4DAC-B1B2-C6DE0EB78F94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re de secti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fr-FR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4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</p:txBody>
      </p:sp>
      <p:sp>
        <p:nvSpPr>
          <p:cNvPr id="29" name="PlaceHolder 3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31" name="PlaceHolder 5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CC24477-CF27-4874-91A7-CC006F8AECE1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35" name="PlaceHolder 4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37" name="PlaceHolder 6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333805B-5B1D-48B8-8035-E9A5B2489680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aiso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fr-FR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  <a:endParaRPr lang="fr-F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  <a:defRPr lang="fr-FR" sz="2400" b="1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fr-FR" sz="2400" b="1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  <a:endParaRPr lang="fr-FR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>
            <a:lvl1pPr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  <a:def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</a:lstStyle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Cliquez pour modifier les styles du texte du masque</a:t>
            </a:r>
          </a:p>
          <a:p>
            <a:pPr marL="685800" lvl="1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Deuxième niveau</a:t>
            </a:r>
          </a:p>
          <a:p>
            <a:pPr marL="1143000" lvl="2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Troisième niveau</a:t>
            </a:r>
          </a:p>
          <a:p>
            <a:pPr marL="1600200" lvl="3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Quatrième niveau</a:t>
            </a:r>
          </a:p>
          <a:p>
            <a:pPr marL="2057400" lvl="4" indent="-228600" algn="l" defTabSz="9144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fr-FR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Cinquième niveau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45" name="PlaceHolder 8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E25A723-F974-4835-936B-7BD6DE4AF72A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90000"/>
              </a:lnSpc>
              <a:buNone/>
              <a:def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defRPr>
            </a:lvl1pPr>
          </a:lstStyle>
          <a:p>
            <a:pPr indent="0" algn="l" defTabSz="914400">
              <a:lnSpc>
                <a:spcPct val="90000"/>
              </a:lnSpc>
              <a:buNone/>
            </a:pPr>
            <a:r>
              <a:rPr lang="fr-FR" sz="4400" b="0" u="none" strike="noStrike">
                <a:solidFill>
                  <a:schemeClr val="dk1"/>
                </a:solidFill>
                <a:effectLst/>
                <a:uFillTx/>
                <a:latin typeface="Calibri Light"/>
              </a:rPr>
              <a:t>Modifiez le style du titre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l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l" defTabSz="914400">
              <a:lnSpc>
                <a:spcPct val="100000"/>
              </a:lnSpc>
              <a:buNone/>
            </a:pPr>
            <a:r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&lt;date/heure&gt;</a:t>
            </a:r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defRPr>
            </a:lvl1pPr>
          </a:lstStyle>
          <a:p>
            <a:pPr indent="0" algn="ctr">
              <a:buNone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&lt;pied de page&gt;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08849604-53BE-45F5-88C9-E91F5BDF295D}" type="slidenum">
              <a:rPr lang="fr-FR" sz="1200" b="0" u="none" strike="noStrik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pPr indent="0" algn="r" defTabSz="914400">
                <a:lnSpc>
                  <a:spcPct val="100000"/>
                </a:lnSpc>
                <a:buNone/>
              </a:pPr>
              <a:t>‹N°›</a:t>
            </a:fld>
            <a:endParaRPr lang="fr-FR" sz="1200" b="0" u="none" strike="noStrike">
              <a:solidFill>
                <a:srgbClr val="000000"/>
              </a:solidFill>
              <a:effectLst/>
              <a:uFillTx/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2"/>
          <p:cNvSpPr>
            <a:spLocks noGrp="1"/>
          </p:cNvSpPr>
          <p:nvPr>
            <p:ph type="subTitle"/>
          </p:nvPr>
        </p:nvSpPr>
        <p:spPr>
          <a:xfrm>
            <a:off x="1487488" y="764704"/>
            <a:ext cx="10009112" cy="5112568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lstStyle/>
          <a:p>
            <a:pPr algn="l">
              <a:spcBef>
                <a:spcPts val="1001"/>
              </a:spcBef>
              <a:tabLst>
                <a:tab pos="0" algn="l"/>
              </a:tabLst>
            </a:pPr>
            <a:r>
              <a:rPr lang="fr-FR" sz="2400" b="1" dirty="0" smtClean="0">
                <a:latin typeface="Calibri" pitchFamily="34" charset="0"/>
                <a:cs typeface="Calibri" pitchFamily="34" charset="0"/>
              </a:rPr>
              <a:t>L'ENCADREMENT DE L'UTILISATION DE L'IA POUR LA LETTRE DE MOTIVATION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b="1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>L'utilisation de l'IA par les élèves de terminale STMG pour rédiger leur lettre de motivation </a:t>
            </a:r>
            <a:r>
              <a:rPr lang="fr-FR" sz="1800" dirty="0" err="1" smtClean="0">
                <a:latin typeface="Calibri" pitchFamily="34" charset="0"/>
                <a:cs typeface="Calibri" pitchFamily="34" charset="0"/>
              </a:rPr>
              <a:t>Parcoursup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p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eut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être pensée comme une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expérimentation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IA en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classe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.</a:t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>•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1. Définir la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conception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de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l‘expérimentation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Avant toute utilisation, l'enseignant doit définir précisément les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objectifs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pédagogiques visés.</a:t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>◦ Il s'agit de décrire les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visées pédagogiques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et les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compétences ciblées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que l'usage de l'IA est censé développer chez l'élève (par exemple, la capacité à synthétiser des informations, ou à critiquer un texte généré).</a:t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>◦ Les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démarches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(étapes suivies) par les élèves lors de l'interaction avec l'IA doivent également être définies et documentées.</a:t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fr-FR" sz="1800" dirty="0" smtClean="0">
                <a:latin typeface="Calibri" pitchFamily="34" charset="0"/>
                <a:cs typeface="Calibri" pitchFamily="34" charset="0"/>
              </a:rPr>
            </a:br>
            <a:r>
              <a:rPr lang="fr-FR" sz="1800" dirty="0" smtClean="0">
                <a:latin typeface="Calibri" pitchFamily="34" charset="0"/>
                <a:cs typeface="Calibri" pitchFamily="34" charset="0"/>
              </a:rPr>
              <a:t>•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2. Résultats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attendus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L'enseignant doit anticiper les résultats et les changements espérés avant même de commencer l'activité. L'outil de suivi exige que soient précisées les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performances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concrètes attendues de la part des élèves utilisant l'IA pour cette tâche.</a:t>
            </a:r>
            <a:r>
              <a:rPr lang="fr-FR" sz="1800" dirty="0" smtClean="0"/>
              <a:t/>
            </a:r>
            <a:br>
              <a:rPr lang="fr-FR" sz="1800" dirty="0" smtClean="0"/>
            </a:br>
            <a:endParaRPr lang="fr-FR" sz="1800" b="0" u="none" strike="noStrike" dirty="0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pic>
        <p:nvPicPr>
          <p:cNvPr id="67" name="Picture 2" descr="Logo académie de Nantes"/>
          <p:cNvPicPr/>
          <p:nvPr/>
        </p:nvPicPr>
        <p:blipFill>
          <a:blip r:embed="rId2" cstate="print"/>
          <a:stretch/>
        </p:blipFill>
        <p:spPr>
          <a:xfrm>
            <a:off x="207720" y="194760"/>
            <a:ext cx="1269720" cy="82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68" name="Image 5"/>
          <p:cNvPicPr/>
          <p:nvPr/>
        </p:nvPicPr>
        <p:blipFill>
          <a:blip r:embed="rId3" cstate="print"/>
          <a:stretch/>
        </p:blipFill>
        <p:spPr>
          <a:xfrm>
            <a:off x="10308960" y="5735520"/>
            <a:ext cx="1769400" cy="11221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1559496" y="980728"/>
            <a:ext cx="8208912" cy="4708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lnSpcReduction="10000"/>
          </a:bodyPr>
          <a:lstStyle/>
          <a:p>
            <a:pPr algn="l"/>
            <a:r>
              <a:rPr lang="fr-FR" sz="2400" b="1" dirty="0" smtClean="0">
                <a:latin typeface="Calibri" pitchFamily="34" charset="0"/>
                <a:cs typeface="Calibri" pitchFamily="34" charset="0"/>
              </a:rPr>
              <a:t>LA VALEUR AJOUTÉE DE L'IA (LES BÉNÉFICES DE L'UTILISATION)</a:t>
            </a:r>
          </a:p>
          <a:p>
            <a:pPr algn="l"/>
            <a:endParaRPr lang="fr-FR" sz="2400" dirty="0" smtClean="0">
              <a:latin typeface="Calibri" pitchFamily="34" charset="0"/>
              <a:cs typeface="Calibri" pitchFamily="34" charset="0"/>
            </a:endParaRPr>
          </a:p>
          <a:p>
            <a:pPr algn="l"/>
            <a:endParaRPr lang="fr-FR" sz="2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L'intérêt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principal de l'intégration de l'IA réside dans la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valeur ajoutée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qu'elle apporte, notamment pour l'élève.</a:t>
            </a:r>
          </a:p>
          <a:p>
            <a:pPr algn="l"/>
            <a:endParaRPr lang="fr-FR" sz="1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•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Augmentation de la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valeur ajoutée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pour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l‘élève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algn="l"/>
            <a:endParaRPr lang="fr-FR" sz="1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◦ L'utilisation de l'IA peut potentiellement renforcer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l‘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engagement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des élèves dans la tâche de rédaction.</a:t>
            </a: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◦ Elle doit aussi favoriser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l‘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autonomie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de l'élève dans l'élaboration de son projet professionnel.</a:t>
            </a: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◦ L'objectif peut être d'atteindre une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compréhension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renforcée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des attendus spécifiques d'une lettre de motivation réussie.</a:t>
            </a:r>
          </a:p>
          <a:p>
            <a:pPr algn="l"/>
            <a:endParaRPr lang="fr-FR" sz="1800" dirty="0" smtClean="0">
              <a:latin typeface="Calibri" pitchFamily="34" charset="0"/>
              <a:cs typeface="Calibri" pitchFamily="34" charset="0"/>
            </a:endParaRPr>
          </a:p>
          <a:p>
            <a:pPr algn="l"/>
            <a:r>
              <a:rPr lang="fr-FR" sz="1800" dirty="0" smtClean="0">
                <a:latin typeface="Calibri" pitchFamily="34" charset="0"/>
                <a:cs typeface="Calibri" pitchFamily="34" charset="0"/>
              </a:rPr>
              <a:t>•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Indicateurs de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succès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Pour mesurer si cette valeur ajoutée est réelle, l'enseignant doit observer des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indicateurs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concrets pour mesurer le déroulement de l'activité. Ces indicateurs permettent d'assurer une </a:t>
            </a:r>
            <a:r>
              <a:rPr lang="fr-FR" sz="1800" b="1" dirty="0" smtClean="0">
                <a:latin typeface="Calibri" pitchFamily="34" charset="0"/>
                <a:cs typeface="Calibri" pitchFamily="34" charset="0"/>
              </a:rPr>
              <a:t>cohérence entre l'intention pédagogique initiale et les résultats finaux</a:t>
            </a:r>
            <a:r>
              <a:rPr lang="fr-FR" sz="1800" dirty="0" smtClean="0">
                <a:latin typeface="Calibri" pitchFamily="34" charset="0"/>
                <a:cs typeface="Calibri" pitchFamily="34" charset="0"/>
              </a:rPr>
              <a:t> observés lors de la production de la lettre.</a:t>
            </a:r>
          </a:p>
          <a:p>
            <a:pPr marL="228600" indent="-228600" algn="l" defTabSz="9144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endParaRPr lang="fr-FR" sz="2800" b="0" u="none" strike="noStrike" dirty="0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pic>
        <p:nvPicPr>
          <p:cNvPr id="71" name="Picture 1" descr="Logo académie de Nantes"/>
          <p:cNvPicPr/>
          <p:nvPr/>
        </p:nvPicPr>
        <p:blipFill>
          <a:blip r:embed="rId2" cstate="print"/>
          <a:stretch/>
        </p:blipFill>
        <p:spPr>
          <a:xfrm>
            <a:off x="208080" y="194760"/>
            <a:ext cx="1269720" cy="82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2" name="Image 1"/>
          <p:cNvPicPr/>
          <p:nvPr/>
        </p:nvPicPr>
        <p:blipFill>
          <a:blip r:embed="rId3" cstate="print"/>
          <a:stretch/>
        </p:blipFill>
        <p:spPr>
          <a:xfrm>
            <a:off x="10309320" y="5735880"/>
            <a:ext cx="1769400" cy="11221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/>
          </p:nvPr>
        </p:nvSpPr>
        <p:spPr>
          <a:xfrm>
            <a:off x="609480" y="1124744"/>
            <a:ext cx="10972440" cy="445705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fr-FR" sz="9600" b="1" dirty="0" smtClean="0"/>
              <a:t>LES LIMITES DE L'UTILISATION DE L'IA</a:t>
            </a:r>
          </a:p>
          <a:p>
            <a:pPr>
              <a:buNone/>
            </a:pPr>
            <a:endParaRPr lang="fr-FR" sz="2400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sz="7200" dirty="0" smtClean="0"/>
              <a:t>Après l'expérimentation, une phase de </a:t>
            </a:r>
            <a:r>
              <a:rPr lang="fr-FR" sz="7200" b="1" dirty="0" smtClean="0"/>
              <a:t>bilan et analyse</a:t>
            </a:r>
            <a:r>
              <a:rPr lang="fr-FR" sz="7200" dirty="0" smtClean="0"/>
              <a:t> est cruciale pour identifier les freins et les limites.</a:t>
            </a:r>
          </a:p>
          <a:p>
            <a:pPr>
              <a:buNone/>
            </a:pPr>
            <a:endParaRPr lang="fr-FR" sz="7200" dirty="0" smtClean="0"/>
          </a:p>
          <a:p>
            <a:pPr>
              <a:buNone/>
            </a:pPr>
            <a:r>
              <a:rPr lang="fr-FR" sz="7200" dirty="0" smtClean="0"/>
              <a:t>• </a:t>
            </a:r>
            <a:r>
              <a:rPr lang="fr-FR" sz="7200" b="1" dirty="0" smtClean="0"/>
              <a:t>Identification des limites :</a:t>
            </a:r>
            <a:r>
              <a:rPr lang="fr-FR" sz="7200" dirty="0" smtClean="0"/>
              <a:t> L'enseignant doit documenter les </a:t>
            </a:r>
            <a:r>
              <a:rPr lang="fr-FR" sz="7200" b="1" dirty="0" smtClean="0"/>
              <a:t>l</a:t>
            </a:r>
            <a:r>
              <a:rPr lang="fr-FR" sz="7200" b="1" dirty="0" smtClean="0"/>
              <a:t>imites de l'expérimentation</a:t>
            </a:r>
            <a:r>
              <a:rPr lang="fr-FR" sz="7200" dirty="0" smtClean="0"/>
              <a:t> rencontrées lors de l'usage de l'IA pour la rédaction de la lettre </a:t>
            </a:r>
            <a:r>
              <a:rPr lang="fr-FR" sz="7200" dirty="0" err="1" smtClean="0"/>
              <a:t>Parcoursup</a:t>
            </a:r>
            <a:r>
              <a:rPr lang="fr-FR" sz="7200" dirty="0" smtClean="0"/>
              <a:t>.</a:t>
            </a:r>
          </a:p>
          <a:p>
            <a:pPr>
              <a:buNone/>
            </a:pPr>
            <a:endParaRPr lang="fr-FR" sz="7200" dirty="0" smtClean="0"/>
          </a:p>
          <a:p>
            <a:pPr>
              <a:buNone/>
            </a:pPr>
            <a:r>
              <a:rPr lang="fr-FR" sz="7200" dirty="0" smtClean="0"/>
              <a:t>◦ Ceci inclut les </a:t>
            </a:r>
            <a:r>
              <a:rPr lang="fr-FR" sz="7200" b="1" dirty="0" smtClean="0"/>
              <a:t>d</a:t>
            </a:r>
            <a:r>
              <a:rPr lang="fr-FR" sz="7200" b="1" dirty="0" smtClean="0"/>
              <a:t>ifficultés rencontrées</a:t>
            </a:r>
            <a:r>
              <a:rPr lang="fr-FR" sz="7200" dirty="0" smtClean="0"/>
              <a:t> par les élèves ou dans la mise en œuvre de l'outil.</a:t>
            </a:r>
          </a:p>
          <a:p>
            <a:pPr>
              <a:buNone/>
            </a:pPr>
            <a:r>
              <a:rPr lang="fr-FR" sz="7200" dirty="0" smtClean="0"/>
              <a:t>◦ Il est impératif d'analyser les </a:t>
            </a:r>
            <a:r>
              <a:rPr lang="fr-FR" sz="7200" b="1" dirty="0" smtClean="0"/>
              <a:t>biais</a:t>
            </a:r>
            <a:r>
              <a:rPr lang="fr-FR" sz="7200" dirty="0" smtClean="0"/>
              <a:t> qui ont pu être générés par l'IA ou par son utilisation.</a:t>
            </a:r>
          </a:p>
          <a:p>
            <a:pPr>
              <a:buNone/>
            </a:pPr>
            <a:r>
              <a:rPr lang="fr-FR" sz="7200" dirty="0" smtClean="0"/>
              <a:t>◦ L'enseignant doit lister les </a:t>
            </a:r>
            <a:r>
              <a:rPr lang="fr-FR" sz="7200" b="1" dirty="0" smtClean="0"/>
              <a:t>points à améliorer</a:t>
            </a:r>
            <a:r>
              <a:rPr lang="fr-FR" sz="7200" dirty="0" smtClean="0"/>
              <a:t> pour les futures utilisations de l'IA.</a:t>
            </a:r>
          </a:p>
          <a:p>
            <a:pPr>
              <a:buNone/>
            </a:pPr>
            <a:r>
              <a:rPr lang="fr-FR" sz="7200" dirty="0" smtClean="0"/>
              <a:t>◦ </a:t>
            </a:r>
            <a:r>
              <a:rPr lang="fr-FR" sz="7200" b="1" dirty="0" smtClean="0"/>
              <a:t>L’absence d’informations importantes </a:t>
            </a:r>
            <a:r>
              <a:rPr lang="fr-FR" sz="7200" dirty="0" smtClean="0"/>
              <a:t>ou d’autres éléments potentiellement pertinents doit être relevée.</a:t>
            </a:r>
          </a:p>
          <a:p>
            <a:pPr>
              <a:buNone/>
            </a:pPr>
            <a:endParaRPr lang="fr-FR" sz="7200" dirty="0" smtClean="0"/>
          </a:p>
          <a:p>
            <a:pPr>
              <a:buNone/>
            </a:pPr>
            <a:r>
              <a:rPr lang="fr-FR" sz="7200" dirty="0" smtClean="0"/>
              <a:t>• </a:t>
            </a:r>
            <a:r>
              <a:rPr lang="fr-FR" sz="7200" b="1" dirty="0" smtClean="0"/>
              <a:t>Analyse des supports :</a:t>
            </a:r>
            <a:r>
              <a:rPr lang="fr-FR" sz="7200" dirty="0" smtClean="0"/>
              <a:t> L'analyse des limites doit s'appuyer sur la </a:t>
            </a:r>
            <a:r>
              <a:rPr lang="fr-FR" sz="7200" b="1" dirty="0" smtClean="0"/>
              <a:t>r</a:t>
            </a:r>
            <a:r>
              <a:rPr lang="fr-FR" sz="7200" b="1" dirty="0" smtClean="0"/>
              <a:t>estitution de supports numériques</a:t>
            </a:r>
            <a:r>
              <a:rPr lang="fr-FR" sz="7200" dirty="0" smtClean="0"/>
              <a:t>, qu'ils aient été produits par l'IA ou directement par les élèves, afin de tirer des conclusions précises sur l'efficacité et les écueils de l'outil.</a:t>
            </a:r>
          </a:p>
          <a:p>
            <a:endParaRPr lang="fr-FR" dirty="0"/>
          </a:p>
        </p:txBody>
      </p:sp>
      <p:pic>
        <p:nvPicPr>
          <p:cNvPr id="4" name="Picture 1" descr="Logo académie de Nantes"/>
          <p:cNvPicPr/>
          <p:nvPr/>
        </p:nvPicPr>
        <p:blipFill>
          <a:blip r:embed="rId2" cstate="print"/>
          <a:stretch/>
        </p:blipFill>
        <p:spPr>
          <a:xfrm>
            <a:off x="208080" y="194760"/>
            <a:ext cx="1269720" cy="8251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" name="Image 1"/>
          <p:cNvPicPr/>
          <p:nvPr/>
        </p:nvPicPr>
        <p:blipFill>
          <a:blip r:embed="rId3" cstate="print"/>
          <a:stretch/>
        </p:blipFill>
        <p:spPr>
          <a:xfrm>
            <a:off x="10272464" y="5735880"/>
            <a:ext cx="1769400" cy="1122120"/>
          </a:xfrm>
          <a:prstGeom prst="rect">
            <a:avLst/>
          </a:prstGeom>
          <a:noFill/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305</Words>
  <Application>Microsoft Office PowerPoint</Application>
  <PresentationFormat>Personnalisé</PresentationFormat>
  <Paragraphs>26</Paragraphs>
  <Slides>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4" baseType="lpstr">
      <vt:lpstr>Thème Office</vt:lpstr>
      <vt:lpstr>Diapositive 1</vt:lpstr>
      <vt:lpstr>Diapositive 2</vt:lpstr>
      <vt:lpstr>Diapositive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utilisateur</cp:lastModifiedBy>
  <cp:revision>4</cp:revision>
  <dcterms:created xsi:type="dcterms:W3CDTF">2026-05-06T16:20:50Z</dcterms:created>
  <dcterms:modified xsi:type="dcterms:W3CDTF">2026-05-06T17:05:42Z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Grand écran</vt:lpwstr>
  </property>
  <property fmtid="{D5CDD505-2E9C-101B-9397-08002B2CF9AE}" pid="3" name="Slides">
    <vt:r8>1</vt:r8>
  </property>
</Properties>
</file>