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6" r:id="rId2"/>
    <p:sldId id="265" r:id="rId3"/>
    <p:sldId id="257" r:id="rId4"/>
    <p:sldId id="258" r:id="rId5"/>
    <p:sldId id="259" r:id="rId6"/>
    <p:sldId id="261" r:id="rId7"/>
    <p:sldId id="263" r:id="rId8"/>
    <p:sldId id="266" r:id="rId9"/>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4" autoAdjust="0"/>
    <p:restoredTop sz="58065" autoAdjust="0"/>
  </p:normalViewPr>
  <p:slideViewPr>
    <p:cSldViewPr>
      <p:cViewPr varScale="1">
        <p:scale>
          <a:sx n="44" d="100"/>
          <a:sy n="44" d="100"/>
        </p:scale>
        <p:origin x="-1978"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fr-FR"/>
          </a:p>
        </p:txBody>
      </p:sp>
      <p:sp>
        <p:nvSpPr>
          <p:cNvPr id="3" name="Espace réservé de la date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DBB747F1-5E1D-4B24-B98B-F8A335F1037A}" type="datetimeFigureOut">
              <a:rPr lang="fr-FR" smtClean="0"/>
              <a:pPr/>
              <a:t>25/03/2015</a:t>
            </a:fld>
            <a:endParaRPr lang="fr-FR"/>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fr-FR"/>
          </a:p>
        </p:txBody>
      </p:sp>
      <p:sp>
        <p:nvSpPr>
          <p:cNvPr id="5" name="Espace réservé des commentaires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4C35FC3C-8395-4BC8-9F33-4E37995AEEE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Référentiel : « La mission globale du titulaire du baccalauréat professionnel Gestion-Administration consiste à prendre en charge les activités relevant de la gestion administrative, principalement au sein d’entreprises de petite et moyenne taille, de collectivités territoriales, d’administrations ou encore d’associations. »</a:t>
            </a:r>
          </a:p>
          <a:p>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Guide d’accompagnement pédagogique :</a:t>
            </a:r>
            <a:r>
              <a:rPr lang="fr-FR" sz="1200" kern="1200" baseline="0" dirty="0" smtClean="0">
                <a:solidFill>
                  <a:schemeClr val="tx1"/>
                </a:solidFill>
                <a:latin typeface="+mn-lt"/>
                <a:ea typeface="+mn-ea"/>
                <a:cs typeface="+mn-cs"/>
              </a:rPr>
              <a:t> « </a:t>
            </a:r>
            <a:r>
              <a:rPr lang="fr-FR" sz="1200" kern="1200" dirty="0" smtClean="0">
                <a:solidFill>
                  <a:schemeClr val="tx1"/>
                </a:solidFill>
                <a:latin typeface="+mn-lt"/>
                <a:ea typeface="+mn-ea"/>
                <a:cs typeface="+mn-cs"/>
              </a:rPr>
              <a:t>Les situations réelles se trouvent dans les organisations et sont rencontrées au cours des PFMP. En formation, l’accès aux situations réelles est le plus souvent impossible. Les situations simulées sont donc la règle. »</a:t>
            </a:r>
          </a:p>
          <a:p>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Un simulateur administratif</a:t>
            </a:r>
            <a:r>
              <a:rPr lang="fr-FR" sz="1200" kern="1200" baseline="0" dirty="0" smtClean="0">
                <a:solidFill>
                  <a:schemeClr val="tx1"/>
                </a:solidFill>
                <a:latin typeface="+mn-lt"/>
                <a:ea typeface="+mn-ea"/>
                <a:cs typeface="+mn-cs"/>
              </a:rPr>
              <a:t> sans les outils numériques n’est pas envisageable</a:t>
            </a:r>
            <a:endParaRPr lang="fr-FR" sz="1200" kern="1200" dirty="0" smtClean="0">
              <a:solidFill>
                <a:schemeClr val="tx1"/>
              </a:solidFill>
              <a:latin typeface="+mn-lt"/>
              <a:ea typeface="+mn-ea"/>
              <a:cs typeface="+mn-cs"/>
            </a:endParaRPr>
          </a:p>
          <a:p>
            <a:endParaRPr lang="fr-FR" sz="1200" kern="1200" dirty="0" smtClean="0">
              <a:solidFill>
                <a:schemeClr val="tx1"/>
              </a:solidFill>
              <a:latin typeface="+mn-lt"/>
              <a:ea typeface="+mn-ea"/>
              <a:cs typeface="+mn-cs"/>
            </a:endParaRPr>
          </a:p>
          <a:p>
            <a:endParaRPr lang="fr-FR" sz="1200" kern="1200" dirty="0">
              <a:solidFill>
                <a:schemeClr val="tx1"/>
              </a:solidFill>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4C35FC3C-8395-4BC8-9F33-4E37995AEEE7}"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Dans</a:t>
            </a:r>
            <a:r>
              <a:rPr lang="fr-FR" baseline="0" dirty="0" smtClean="0"/>
              <a:t> la classe, il y a 5 sociétés </a:t>
            </a:r>
            <a:r>
              <a:rPr lang="fr-FR" baseline="0" dirty="0" err="1" smtClean="0"/>
              <a:t>Biomag</a:t>
            </a:r>
            <a:r>
              <a:rPr lang="fr-FR" baseline="0" dirty="0" smtClean="0"/>
              <a:t> : de </a:t>
            </a:r>
            <a:r>
              <a:rPr lang="fr-FR" baseline="0" dirty="0" err="1" smtClean="0"/>
              <a:t>Biomag</a:t>
            </a:r>
            <a:r>
              <a:rPr lang="fr-FR" baseline="0" dirty="0" smtClean="0"/>
              <a:t> 1501 à </a:t>
            </a:r>
            <a:r>
              <a:rPr lang="fr-FR" baseline="0" dirty="0" err="1" smtClean="0"/>
              <a:t>Biomag</a:t>
            </a:r>
            <a:r>
              <a:rPr lang="fr-FR" baseline="0" dirty="0" smtClean="0"/>
              <a:t> 1505. Chacune est constituée de 3 ou 4 élèves.</a:t>
            </a:r>
          </a:p>
          <a:p>
            <a:r>
              <a:rPr lang="fr-FR" baseline="0" dirty="0" smtClean="0"/>
              <a:t>La maison mère </a:t>
            </a:r>
            <a:r>
              <a:rPr lang="fr-FR" baseline="0" dirty="0" err="1" smtClean="0"/>
              <a:t>Biomag</a:t>
            </a:r>
            <a:r>
              <a:rPr lang="fr-FR" baseline="0" dirty="0" smtClean="0"/>
              <a:t> est gérée par l’enseignante.</a:t>
            </a:r>
          </a:p>
          <a:p>
            <a:r>
              <a:rPr lang="fr-FR" baseline="0" dirty="0" smtClean="0"/>
              <a:t>Ce contexte est utilisé durant les trois années pour des scénarios très variés.</a:t>
            </a:r>
          </a:p>
          <a:p>
            <a:endParaRPr lang="fr-FR" baseline="0" dirty="0" smtClean="0"/>
          </a:p>
          <a:p>
            <a:r>
              <a:rPr lang="fr-FR" baseline="0" dirty="0" smtClean="0"/>
              <a:t>On remarque un contexte très riche en détails. Tous ces détails pourront faire l’objet à un moment ou à un autre des trois années d’une analyse (qu’est ce que le code NAF ? le SIRET ? </a:t>
            </a:r>
            <a:r>
              <a:rPr lang="fr-FR" baseline="0" dirty="0" err="1" smtClean="0"/>
              <a:t>Etc</a:t>
            </a:r>
            <a:r>
              <a:rPr lang="fr-FR" baseline="0" dirty="0" smtClean="0"/>
              <a:t>)</a:t>
            </a:r>
            <a:endParaRPr lang="fr-FR" dirty="0"/>
          </a:p>
        </p:txBody>
      </p:sp>
      <p:sp>
        <p:nvSpPr>
          <p:cNvPr id="4" name="Espace réservé du numéro de diapositive 3"/>
          <p:cNvSpPr>
            <a:spLocks noGrp="1"/>
          </p:cNvSpPr>
          <p:nvPr>
            <p:ph type="sldNum" sz="quarter" idx="10"/>
          </p:nvPr>
        </p:nvSpPr>
        <p:spPr/>
        <p:txBody>
          <a:bodyPr/>
          <a:lstStyle/>
          <a:p>
            <a:fld id="{4C35FC3C-8395-4BC8-9F33-4E37995AEEE7}"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Renforcement du contexte par l’usage d’outils spécialement conçus</a:t>
            </a:r>
            <a:r>
              <a:rPr lang="fr-FR" baseline="0" dirty="0" smtClean="0"/>
              <a:t> :</a:t>
            </a:r>
          </a:p>
          <a:p>
            <a:r>
              <a:rPr lang="fr-FR" baseline="0" dirty="0" smtClean="0"/>
              <a:t>	- une boutique en ligne, gérable totalement par l’enseignant et les élèves</a:t>
            </a:r>
          </a:p>
          <a:p>
            <a:r>
              <a:rPr lang="fr-FR" baseline="0" dirty="0" smtClean="0"/>
              <a:t>	- une banque en ligne avec possibilité d’édition de relevé de compte, de RIB, virements en ligne, </a:t>
            </a:r>
            <a:r>
              <a:rPr lang="fr-FR" baseline="0" dirty="0" err="1" smtClean="0"/>
              <a:t>etc</a:t>
            </a:r>
            <a:endParaRPr lang="fr-FR" baseline="0" dirty="0" smtClean="0"/>
          </a:p>
          <a:p>
            <a:r>
              <a:rPr lang="fr-FR" baseline="0" dirty="0" smtClean="0"/>
              <a:t>	- des moyens de paiement : chèque et CB au nom de l’entreprise</a:t>
            </a:r>
          </a:p>
          <a:p>
            <a:r>
              <a:rPr lang="fr-FR" baseline="0" dirty="0" smtClean="0"/>
              <a:t>	- un progiciel de gestion avec des données en quantité suffisante pour que cela soit réaliste</a:t>
            </a:r>
          </a:p>
          <a:p>
            <a:r>
              <a:rPr lang="fr-FR" baseline="0" dirty="0" smtClean="0"/>
              <a:t>	- une messagerie électronique</a:t>
            </a:r>
            <a:endParaRPr lang="fr-FR" dirty="0"/>
          </a:p>
        </p:txBody>
      </p:sp>
      <p:sp>
        <p:nvSpPr>
          <p:cNvPr id="4" name="Espace réservé du numéro de diapositive 3"/>
          <p:cNvSpPr>
            <a:spLocks noGrp="1"/>
          </p:cNvSpPr>
          <p:nvPr>
            <p:ph type="sldNum" sz="quarter" idx="10"/>
          </p:nvPr>
        </p:nvSpPr>
        <p:spPr/>
        <p:txBody>
          <a:bodyPr/>
          <a:lstStyle/>
          <a:p>
            <a:fld id="{4C35FC3C-8395-4BC8-9F33-4E37995AEEE7}"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Scénario créé par une enseignante, utilisé en classe de 1</a:t>
            </a:r>
            <a:r>
              <a:rPr lang="fr-FR" baseline="30000" dirty="0" smtClean="0"/>
              <a:t>ère</a:t>
            </a:r>
            <a:r>
              <a:rPr lang="fr-FR" dirty="0" smtClean="0"/>
              <a:t> BCP GA.</a:t>
            </a:r>
          </a:p>
          <a:p>
            <a:r>
              <a:rPr lang="fr-FR" dirty="0" smtClean="0"/>
              <a:t>Ce scénario est réalisé par chaque élève. Remarque</a:t>
            </a:r>
            <a:r>
              <a:rPr lang="fr-FR" baseline="0" dirty="0" smtClean="0"/>
              <a:t> : pour certains scénarios, les élèves de la même société peuvent avoir des rôles différents.</a:t>
            </a:r>
            <a:endParaRPr lang="fr-FR" dirty="0" smtClean="0"/>
          </a:p>
          <a:p>
            <a:endParaRPr lang="fr-FR" dirty="0" smtClean="0"/>
          </a:p>
          <a:p>
            <a:r>
              <a:rPr lang="fr-FR" dirty="0" smtClean="0"/>
              <a:t>Les situations professionnelles sont favorisées tout au long du scénario. Le contact entre enseignant et élève est lui aussi professionnel.</a:t>
            </a:r>
            <a:endParaRPr lang="fr-FR" dirty="0"/>
          </a:p>
        </p:txBody>
      </p:sp>
      <p:sp>
        <p:nvSpPr>
          <p:cNvPr id="4" name="Espace réservé du numéro de diapositive 3"/>
          <p:cNvSpPr>
            <a:spLocks noGrp="1"/>
          </p:cNvSpPr>
          <p:nvPr>
            <p:ph type="sldNum" sz="quarter" idx="10"/>
          </p:nvPr>
        </p:nvSpPr>
        <p:spPr/>
        <p:txBody>
          <a:bodyPr/>
          <a:lstStyle/>
          <a:p>
            <a:fld id="{4C35FC3C-8395-4BC8-9F33-4E37995AEEE7}"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Toute</a:t>
            </a:r>
            <a:r>
              <a:rPr lang="fr-FR" baseline="0" dirty="0" smtClean="0"/>
              <a:t> action d’un élève ou interaction avec son professeur se fait de la façon la plus </a:t>
            </a:r>
            <a:r>
              <a:rPr lang="fr-FR" baseline="0" dirty="0" smtClean="0"/>
              <a:t>professionnelle </a:t>
            </a:r>
            <a:r>
              <a:rPr lang="fr-FR" baseline="0" dirty="0" smtClean="0"/>
              <a:t>possible</a:t>
            </a:r>
          </a:p>
        </p:txBody>
      </p:sp>
      <p:sp>
        <p:nvSpPr>
          <p:cNvPr id="4" name="Espace réservé du numéro de diapositive 3"/>
          <p:cNvSpPr>
            <a:spLocks noGrp="1"/>
          </p:cNvSpPr>
          <p:nvPr>
            <p:ph type="sldNum" sz="quarter" idx="10"/>
          </p:nvPr>
        </p:nvSpPr>
        <p:spPr/>
        <p:txBody>
          <a:bodyPr/>
          <a:lstStyle/>
          <a:p>
            <a:fld id="{4C35FC3C-8395-4BC8-9F33-4E37995AEEE7}"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baseline="0" dirty="0" smtClean="0"/>
              <a:t>Outils utilisés uniquement par l’enseignant.</a:t>
            </a:r>
          </a:p>
          <a:p>
            <a:r>
              <a:rPr lang="fr-FR" baseline="0" dirty="0" smtClean="0"/>
              <a:t>PAGE : permet de créer les scénarios et préparer les outils associés. Le même scénario peut être copié X fois automatiquement pour X groupes.</a:t>
            </a:r>
          </a:p>
          <a:p>
            <a:pPr defTabSz="990478"/>
            <a:r>
              <a:rPr lang="fr-FR" baseline="0" dirty="0" smtClean="0"/>
              <a:t>GSCEN : harmonisation et mutualisation des scénarios.</a:t>
            </a:r>
          </a:p>
        </p:txBody>
      </p:sp>
      <p:sp>
        <p:nvSpPr>
          <p:cNvPr id="4" name="Espace réservé du numéro de diapositive 3"/>
          <p:cNvSpPr>
            <a:spLocks noGrp="1"/>
          </p:cNvSpPr>
          <p:nvPr>
            <p:ph type="sldNum" sz="quarter" idx="10"/>
          </p:nvPr>
        </p:nvSpPr>
        <p:spPr/>
        <p:txBody>
          <a:bodyPr/>
          <a:lstStyle/>
          <a:p>
            <a:fld id="{4C35FC3C-8395-4BC8-9F33-4E37995AEEE7}" type="slidenum">
              <a:rPr lang="fr-FR" smtClean="0"/>
              <a:pPr/>
              <a:t>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17B2B68E-40D6-4ED4-80A5-36BF3B43BE81}"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7B2B68E-40D6-4ED4-80A5-36BF3B43BE8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7B2B68E-40D6-4ED4-80A5-36BF3B43BE8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7B2B68E-40D6-4ED4-80A5-36BF3B43BE8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7B2B68E-40D6-4ED4-80A5-36BF3B43BE81}"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7B2B68E-40D6-4ED4-80A5-36BF3B43BE8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17B2B68E-40D6-4ED4-80A5-36BF3B43BE8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17B2B68E-40D6-4ED4-80A5-36BF3B43BE8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17B2B68E-40D6-4ED4-80A5-36BF3B43BE81}"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7B2B68E-40D6-4ED4-80A5-36BF3B43BE8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C1390791-D18D-47C1-8710-122EC61D1461}" type="datetimeFigureOut">
              <a:rPr lang="fr-FR" smtClean="0"/>
              <a:pPr/>
              <a:t>25/03/2015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7B2B68E-40D6-4ED4-80A5-36BF3B43BE81}"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1390791-D18D-47C1-8710-122EC61D1461}" type="datetimeFigureOut">
              <a:rPr lang="fr-FR" smtClean="0"/>
              <a:pPr/>
              <a:t>25/03/2015</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7B2B68E-40D6-4ED4-80A5-36BF3B43BE81}"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10" Type="http://schemas.openxmlformats.org/officeDocument/2006/relationships/image" Target="../media/image11.png"/><Relationship Id="rId4" Type="http://schemas.openxmlformats.org/officeDocument/2006/relationships/image" Target="../media/image6.png"/><Relationship Id="rId9"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85852" y="285728"/>
            <a:ext cx="7572396" cy="1285884"/>
          </a:xfrm>
        </p:spPr>
        <p:txBody>
          <a:bodyPr>
            <a:normAutofit fontScale="90000"/>
          </a:bodyPr>
          <a:lstStyle/>
          <a:p>
            <a:r>
              <a:rPr lang="fr-FR" b="1" dirty="0" smtClean="0">
                <a:ln w="1905"/>
                <a:solidFill>
                  <a:schemeClr val="bg2">
                    <a:lumMod val="50000"/>
                  </a:schemeClr>
                </a:solidFill>
                <a:effectLst>
                  <a:innerShdw blurRad="69850" dist="43180" dir="5400000">
                    <a:srgbClr val="000000">
                      <a:alpha val="65000"/>
                    </a:srgbClr>
                  </a:innerShdw>
                </a:effectLst>
                <a:latin typeface="Albertus Extra Bold" pitchFamily="34" charset="0"/>
              </a:rPr>
              <a:t>Faire entrer la professionnalité  </a:t>
            </a:r>
            <a:br>
              <a:rPr lang="fr-FR" b="1" dirty="0" smtClean="0">
                <a:ln w="1905"/>
                <a:solidFill>
                  <a:schemeClr val="bg2">
                    <a:lumMod val="50000"/>
                  </a:schemeClr>
                </a:solidFill>
                <a:effectLst>
                  <a:innerShdw blurRad="69850" dist="43180" dir="5400000">
                    <a:srgbClr val="000000">
                      <a:alpha val="65000"/>
                    </a:srgbClr>
                  </a:innerShdw>
                </a:effectLst>
                <a:latin typeface="Albertus Extra Bold" pitchFamily="34" charset="0"/>
              </a:rPr>
            </a:br>
            <a:r>
              <a:rPr lang="fr-FR" b="1" dirty="0" smtClean="0">
                <a:ln w="1905"/>
                <a:solidFill>
                  <a:schemeClr val="bg2">
                    <a:lumMod val="50000"/>
                  </a:schemeClr>
                </a:solidFill>
                <a:effectLst>
                  <a:innerShdw blurRad="69850" dist="43180" dir="5400000">
                    <a:srgbClr val="000000">
                      <a:alpha val="65000"/>
                    </a:srgbClr>
                  </a:innerShdw>
                </a:effectLst>
                <a:latin typeface="Albertus Extra Bold" pitchFamily="34" charset="0"/>
              </a:rPr>
              <a:t>dans la classe</a:t>
            </a:r>
            <a:endParaRPr lang="fr-FR" b="1" dirty="0">
              <a:ln w="1905"/>
              <a:solidFill>
                <a:schemeClr val="bg2">
                  <a:lumMod val="50000"/>
                </a:schemeClr>
              </a:solidFill>
              <a:effectLst>
                <a:innerShdw blurRad="69850" dist="43180" dir="5400000">
                  <a:srgbClr val="000000">
                    <a:alpha val="65000"/>
                  </a:srgbClr>
                </a:innerShdw>
              </a:effectLst>
              <a:latin typeface="Albertus Extra Bold" pitchFamily="34" charset="0"/>
            </a:endParaRPr>
          </a:p>
        </p:txBody>
      </p:sp>
      <p:sp>
        <p:nvSpPr>
          <p:cNvPr id="7" name="Titre 1"/>
          <p:cNvSpPr txBox="1">
            <a:spLocks/>
          </p:cNvSpPr>
          <p:nvPr/>
        </p:nvSpPr>
        <p:spPr>
          <a:xfrm>
            <a:off x="1643042" y="2714620"/>
            <a:ext cx="7000924" cy="1285884"/>
          </a:xfrm>
          <a:prstGeom prst="rect">
            <a:avLst/>
          </a:prstGeom>
        </p:spPr>
        <p:txBody>
          <a:bodyPr anchor="b">
            <a:normAutofit fontScale="975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Apports du numérique dans la scénarisation</a:t>
            </a:r>
            <a:r>
              <a:rPr kumimoji="0" lang="fr-FR" sz="43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pédagogique</a:t>
            </a:r>
            <a:endParaRPr kumimoji="0" lang="fr-FR"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pic>
        <p:nvPicPr>
          <p:cNvPr id="8" name="Picture 2" descr="http://www.pfinfo.fr/news/images/Logo_Bac_pro.png"/>
          <p:cNvPicPr>
            <a:picLocks noChangeAspect="1" noChangeArrowheads="1"/>
          </p:cNvPicPr>
          <p:nvPr/>
        </p:nvPicPr>
        <p:blipFill>
          <a:blip r:embed="rId2" cstate="print"/>
          <a:srcRect/>
          <a:stretch>
            <a:fillRect/>
          </a:stretch>
        </p:blipFill>
        <p:spPr bwMode="auto">
          <a:xfrm>
            <a:off x="2214546" y="5000636"/>
            <a:ext cx="1500198" cy="1000133"/>
          </a:xfrm>
          <a:prstGeom prst="rect">
            <a:avLst/>
          </a:prstGeom>
          <a:noFill/>
        </p:spPr>
      </p:pic>
      <p:pic>
        <p:nvPicPr>
          <p:cNvPr id="9" name="Image 8" descr="logo lpo 256.jpg"/>
          <p:cNvPicPr>
            <a:picLocks noChangeAspect="1"/>
          </p:cNvPicPr>
          <p:nvPr/>
        </p:nvPicPr>
        <p:blipFill>
          <a:blip r:embed="rId3" cstate="print"/>
          <a:stretch>
            <a:fillRect/>
          </a:stretch>
        </p:blipFill>
        <p:spPr>
          <a:xfrm>
            <a:off x="5429256" y="5000636"/>
            <a:ext cx="2106453" cy="104356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57290" y="0"/>
            <a:ext cx="7786710" cy="1143000"/>
          </a:xfrm>
        </p:spPr>
        <p:txBody>
          <a:bodyPr>
            <a:noAutofit/>
          </a:bodyPr>
          <a:lstStyle/>
          <a:p>
            <a:r>
              <a:rPr lang="fr-FR" sz="3400" dirty="0" smtClean="0"/>
              <a:t>Bac Professionnel Gestion-Administration</a:t>
            </a:r>
            <a:endParaRPr lang="fr-FR" sz="3400" dirty="0"/>
          </a:p>
        </p:txBody>
      </p:sp>
      <p:cxnSp>
        <p:nvCxnSpPr>
          <p:cNvPr id="7" name="Connecteur droit 6"/>
          <p:cNvCxnSpPr/>
          <p:nvPr/>
        </p:nvCxnSpPr>
        <p:spPr>
          <a:xfrm>
            <a:off x="1214414" y="928670"/>
            <a:ext cx="7786742" cy="1588"/>
          </a:xfrm>
          <a:prstGeom prst="line">
            <a:avLst/>
          </a:prstGeom>
        </p:spPr>
        <p:style>
          <a:lnRef idx="2">
            <a:schemeClr val="accent5"/>
          </a:lnRef>
          <a:fillRef idx="0">
            <a:schemeClr val="accent5"/>
          </a:fillRef>
          <a:effectRef idx="1">
            <a:schemeClr val="accent5"/>
          </a:effectRef>
          <a:fontRef idx="minor">
            <a:schemeClr val="tx1"/>
          </a:fontRef>
        </p:style>
      </p:cxnSp>
      <p:sp>
        <p:nvSpPr>
          <p:cNvPr id="8" name="ZoneTexte 7"/>
          <p:cNvSpPr txBox="1"/>
          <p:nvPr/>
        </p:nvSpPr>
        <p:spPr>
          <a:xfrm>
            <a:off x="1000100" y="1285860"/>
            <a:ext cx="8143900" cy="1200329"/>
          </a:xfrm>
          <a:prstGeom prst="rect">
            <a:avLst/>
          </a:prstGeom>
          <a:noFill/>
        </p:spPr>
        <p:txBody>
          <a:bodyPr wrap="square" rtlCol="0">
            <a:spAutoFit/>
          </a:bodyPr>
          <a:lstStyle/>
          <a:p>
            <a:pPr>
              <a:buFontTx/>
              <a:buChar char="-"/>
            </a:pPr>
            <a:r>
              <a:rPr lang="fr-FR" dirty="0" smtClean="0"/>
              <a:t> Des outils numériques au cœur du métier de Gestionnaire-Administratif</a:t>
            </a:r>
          </a:p>
          <a:p>
            <a:pPr>
              <a:buFontTx/>
              <a:buChar char="-"/>
            </a:pPr>
            <a:endParaRPr lang="fr-FR" dirty="0" smtClean="0"/>
          </a:p>
          <a:p>
            <a:pPr>
              <a:buFontTx/>
              <a:buChar char="-"/>
            </a:pPr>
            <a:r>
              <a:rPr lang="fr-FR" dirty="0" smtClean="0"/>
              <a:t> Un accès aux situations professionnelles réelles le plus souvent impossible en classe</a:t>
            </a:r>
          </a:p>
          <a:p>
            <a:pPr>
              <a:buFontTx/>
              <a:buChar char="-"/>
            </a:pPr>
            <a:endParaRPr lang="fr-FR" dirty="0"/>
          </a:p>
        </p:txBody>
      </p:sp>
      <p:pic>
        <p:nvPicPr>
          <p:cNvPr id="10" name="Picture 2" descr="http://www.pfinfo.fr/news/images/Logo_Bac_pro.png"/>
          <p:cNvPicPr>
            <a:picLocks noChangeAspect="1" noChangeArrowheads="1"/>
          </p:cNvPicPr>
          <p:nvPr/>
        </p:nvPicPr>
        <p:blipFill>
          <a:blip r:embed="rId3" cstate="print"/>
          <a:srcRect/>
          <a:stretch>
            <a:fillRect/>
          </a:stretch>
        </p:blipFill>
        <p:spPr bwMode="auto">
          <a:xfrm>
            <a:off x="1" y="6191266"/>
            <a:ext cx="1000099" cy="666733"/>
          </a:xfrm>
          <a:prstGeom prst="rect">
            <a:avLst/>
          </a:prstGeom>
          <a:noFill/>
        </p:spPr>
      </p:pic>
      <p:sp>
        <p:nvSpPr>
          <p:cNvPr id="12" name="Flèche vers le bas 11"/>
          <p:cNvSpPr/>
          <p:nvPr/>
        </p:nvSpPr>
        <p:spPr>
          <a:xfrm>
            <a:off x="4786314" y="2500306"/>
            <a:ext cx="500066" cy="928694"/>
          </a:xfrm>
          <a:prstGeom prst="downArrow">
            <a:avLst/>
          </a:prstGeom>
          <a:solidFill>
            <a:schemeClr val="bg2">
              <a:lumMod val="5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fr-FR"/>
          </a:p>
        </p:txBody>
      </p:sp>
      <p:sp>
        <p:nvSpPr>
          <p:cNvPr id="13" name="ZoneTexte 12"/>
          <p:cNvSpPr txBox="1"/>
          <p:nvPr/>
        </p:nvSpPr>
        <p:spPr>
          <a:xfrm>
            <a:off x="2285984" y="3643314"/>
            <a:ext cx="5478103" cy="646331"/>
          </a:xfrm>
          <a:prstGeom prst="rect">
            <a:avLst/>
          </a:prstGeom>
          <a:noFill/>
        </p:spPr>
        <p:txBody>
          <a:bodyPr wrap="none" rtlCol="0">
            <a:spAutoFit/>
          </a:bodyPr>
          <a:lstStyle/>
          <a:p>
            <a:r>
              <a:rPr lang="fr-FR" sz="3600" b="1" dirty="0" smtClean="0">
                <a:ln w="1905"/>
                <a:solidFill>
                  <a:schemeClr val="bg2">
                    <a:lumMod val="50000"/>
                  </a:schemeClr>
                </a:solidFill>
                <a:effectLst>
                  <a:innerShdw blurRad="69850" dist="43180" dir="5400000">
                    <a:srgbClr val="000000">
                      <a:alpha val="65000"/>
                    </a:srgbClr>
                  </a:innerShdw>
                </a:effectLst>
              </a:rPr>
              <a:t>Simulateur administratif</a:t>
            </a:r>
            <a:endParaRPr lang="fr-FR" sz="3600" b="1" dirty="0">
              <a:ln w="1905"/>
              <a:solidFill>
                <a:schemeClr val="bg2">
                  <a:lumMod val="50000"/>
                </a:schemeClr>
              </a:solidFill>
              <a:effectLst>
                <a:innerShdw blurRad="69850" dist="43180" dir="5400000">
                  <a:srgbClr val="000000">
                    <a:alpha val="65000"/>
                  </a:srgbClr>
                </a:innerShdw>
              </a:effectLst>
            </a:endParaRPr>
          </a:p>
        </p:txBody>
      </p:sp>
      <p:sp>
        <p:nvSpPr>
          <p:cNvPr id="14" name="ZoneTexte 13"/>
          <p:cNvSpPr txBox="1"/>
          <p:nvPr/>
        </p:nvSpPr>
        <p:spPr>
          <a:xfrm>
            <a:off x="928662" y="4643446"/>
            <a:ext cx="8358246" cy="1477328"/>
          </a:xfrm>
          <a:prstGeom prst="rect">
            <a:avLst/>
          </a:prstGeom>
          <a:noFill/>
        </p:spPr>
        <p:txBody>
          <a:bodyPr wrap="square" rtlCol="0">
            <a:spAutoFit/>
          </a:bodyPr>
          <a:lstStyle/>
          <a:p>
            <a:pPr>
              <a:buSzPct val="120000"/>
              <a:buFont typeface="Arial" pitchFamily="34" charset="0"/>
              <a:buChar char="•"/>
              <a:tabLst>
                <a:tab pos="182563" algn="l"/>
              </a:tabLst>
            </a:pPr>
            <a:r>
              <a:rPr lang="fr-FR" dirty="0" smtClean="0"/>
              <a:t> Une transposition d’une situation professionnelle dans le contexte d’une organisation, </a:t>
            </a:r>
          </a:p>
          <a:p>
            <a:pPr>
              <a:buSzPct val="120000"/>
              <a:buFont typeface="Arial" pitchFamily="34" charset="0"/>
              <a:buChar char="•"/>
              <a:tabLst>
                <a:tab pos="182563" algn="l"/>
              </a:tabLst>
            </a:pPr>
            <a:r>
              <a:rPr lang="fr-FR" dirty="0" smtClean="0"/>
              <a:t> Un environnement matériel et technologique, </a:t>
            </a:r>
          </a:p>
          <a:p>
            <a:pPr>
              <a:buSzPct val="120000"/>
              <a:buFont typeface="Arial" pitchFamily="34" charset="0"/>
              <a:buChar char="•"/>
              <a:tabLst>
                <a:tab pos="182563" algn="l"/>
              </a:tabLst>
            </a:pPr>
            <a:r>
              <a:rPr lang="fr-FR" dirty="0" smtClean="0"/>
              <a:t> Des locaux, </a:t>
            </a:r>
          </a:p>
          <a:p>
            <a:pPr>
              <a:buSzPct val="120000"/>
              <a:buFont typeface="Arial" pitchFamily="34" charset="0"/>
              <a:buChar char="•"/>
              <a:tabLst>
                <a:tab pos="182563" algn="l"/>
              </a:tabLst>
            </a:pPr>
            <a:r>
              <a:rPr lang="fr-FR" dirty="0" smtClean="0"/>
              <a:t> Des relations interpersonnelles</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57290" y="0"/>
            <a:ext cx="7498080" cy="1143000"/>
          </a:xfrm>
        </p:spPr>
        <p:txBody>
          <a:bodyPr/>
          <a:lstStyle/>
          <a:p>
            <a:r>
              <a:rPr lang="fr-FR" dirty="0" smtClean="0"/>
              <a:t>Un contexte très riche …</a:t>
            </a:r>
            <a:endParaRPr lang="fr-FR" dirty="0"/>
          </a:p>
        </p:txBody>
      </p:sp>
      <p:pic>
        <p:nvPicPr>
          <p:cNvPr id="26626" name="Picture 2"/>
          <p:cNvPicPr>
            <a:picLocks noGrp="1" noChangeAspect="1" noChangeArrowheads="1"/>
          </p:cNvPicPr>
          <p:nvPr>
            <p:ph idx="1"/>
          </p:nvPr>
        </p:nvPicPr>
        <p:blipFill>
          <a:blip r:embed="rId3" cstate="print"/>
          <a:srcRect/>
          <a:stretch>
            <a:fillRect/>
          </a:stretch>
        </p:blipFill>
        <p:spPr bwMode="auto">
          <a:xfrm>
            <a:off x="1571604" y="1214422"/>
            <a:ext cx="2676525" cy="1514475"/>
          </a:xfrm>
          <a:prstGeom prst="rect">
            <a:avLst/>
          </a:prstGeom>
          <a:noFill/>
          <a:ln w="9525">
            <a:noFill/>
            <a:miter lim="800000"/>
            <a:headEnd/>
            <a:tailEnd/>
          </a:ln>
          <a:effectLst/>
        </p:spPr>
      </p:pic>
      <p:sp>
        <p:nvSpPr>
          <p:cNvPr id="5" name="ZoneTexte 4"/>
          <p:cNvSpPr txBox="1"/>
          <p:nvPr/>
        </p:nvSpPr>
        <p:spPr>
          <a:xfrm>
            <a:off x="4786314" y="1285860"/>
            <a:ext cx="4151906" cy="2031325"/>
          </a:xfrm>
          <a:prstGeom prst="rect">
            <a:avLst/>
          </a:prstGeom>
          <a:noFill/>
        </p:spPr>
        <p:txBody>
          <a:bodyPr wrap="none" rtlCol="0">
            <a:spAutoFit/>
          </a:bodyPr>
          <a:lstStyle/>
          <a:p>
            <a:r>
              <a:rPr lang="fr-FR" dirty="0" smtClean="0"/>
              <a:t>9 rue des acacias – 72300 Sablé sur Sarthe</a:t>
            </a:r>
          </a:p>
          <a:p>
            <a:r>
              <a:rPr lang="fr-FR" dirty="0" smtClean="0"/>
              <a:t>Tél : 02 43 12 87 </a:t>
            </a:r>
            <a:r>
              <a:rPr lang="fr-FR" dirty="0" err="1" smtClean="0"/>
              <a:t>87</a:t>
            </a:r>
            <a:r>
              <a:rPr lang="fr-FR" dirty="0" smtClean="0"/>
              <a:t>   Fax : 02 43 12 88 52</a:t>
            </a:r>
          </a:p>
          <a:p>
            <a:endParaRPr lang="fr-FR" dirty="0" smtClean="0"/>
          </a:p>
          <a:p>
            <a:r>
              <a:rPr lang="fr-FR" dirty="0" smtClean="0"/>
              <a:t>Code NAF : 4711B</a:t>
            </a:r>
          </a:p>
          <a:p>
            <a:r>
              <a:rPr lang="fr-FR" dirty="0" smtClean="0"/>
              <a:t>SARL au capital de 50 000 €</a:t>
            </a:r>
          </a:p>
          <a:p>
            <a:r>
              <a:rPr lang="fr-FR" dirty="0" smtClean="0"/>
              <a:t>SIRET : 526 235 125 00001</a:t>
            </a:r>
          </a:p>
          <a:p>
            <a:r>
              <a:rPr lang="fr-FR" dirty="0" smtClean="0"/>
              <a:t>NII : FR 12 526 235 125</a:t>
            </a:r>
            <a:endParaRPr lang="fr-FR" dirty="0"/>
          </a:p>
        </p:txBody>
      </p:sp>
      <p:cxnSp>
        <p:nvCxnSpPr>
          <p:cNvPr id="7" name="Connecteur droit 6"/>
          <p:cNvCxnSpPr/>
          <p:nvPr/>
        </p:nvCxnSpPr>
        <p:spPr>
          <a:xfrm>
            <a:off x="1214414" y="928670"/>
            <a:ext cx="7786742" cy="1588"/>
          </a:xfrm>
          <a:prstGeom prst="line">
            <a:avLst/>
          </a:prstGeom>
        </p:spPr>
        <p:style>
          <a:lnRef idx="2">
            <a:schemeClr val="accent5"/>
          </a:lnRef>
          <a:fillRef idx="0">
            <a:schemeClr val="accent5"/>
          </a:fillRef>
          <a:effectRef idx="1">
            <a:schemeClr val="accent5"/>
          </a:effectRef>
          <a:fontRef idx="minor">
            <a:schemeClr val="tx1"/>
          </a:fontRef>
        </p:style>
      </p:cxnSp>
      <p:sp>
        <p:nvSpPr>
          <p:cNvPr id="8" name="ZoneTexte 7"/>
          <p:cNvSpPr txBox="1"/>
          <p:nvPr/>
        </p:nvSpPr>
        <p:spPr>
          <a:xfrm>
            <a:off x="1357290" y="3929066"/>
            <a:ext cx="7786710" cy="2031325"/>
          </a:xfrm>
          <a:prstGeom prst="rect">
            <a:avLst/>
          </a:prstGeom>
          <a:noFill/>
        </p:spPr>
        <p:txBody>
          <a:bodyPr wrap="square" rtlCol="0">
            <a:spAutoFit/>
          </a:bodyPr>
          <a:lstStyle/>
          <a:p>
            <a:r>
              <a:rPr lang="fr-FR" dirty="0" err="1" smtClean="0"/>
              <a:t>Biomag</a:t>
            </a:r>
            <a:r>
              <a:rPr lang="fr-FR" dirty="0" smtClean="0"/>
              <a:t> 1503 est une entreprise commerciale de vente au détail de produits </a:t>
            </a:r>
          </a:p>
          <a:p>
            <a:r>
              <a:rPr lang="fr-FR" dirty="0" smtClean="0"/>
              <a:t>biologiques (boissons, produits de beauté et de bien être).</a:t>
            </a:r>
          </a:p>
          <a:p>
            <a:endParaRPr lang="fr-FR" dirty="0" smtClean="0"/>
          </a:p>
          <a:p>
            <a:r>
              <a:rPr lang="fr-FR" dirty="0" smtClean="0"/>
              <a:t>L’entreprise vend ses produits à des particuliers, des professionnels de la santé </a:t>
            </a:r>
          </a:p>
          <a:p>
            <a:r>
              <a:rPr lang="fr-FR" dirty="0" smtClean="0"/>
              <a:t>et des instituts de beauté.</a:t>
            </a:r>
          </a:p>
          <a:p>
            <a:endParaRPr lang="fr-FR" dirty="0"/>
          </a:p>
          <a:p>
            <a:r>
              <a:rPr lang="fr-FR" dirty="0" smtClean="0"/>
              <a:t>Elle traite avec sa maison mère : </a:t>
            </a:r>
            <a:r>
              <a:rPr lang="fr-FR" dirty="0" err="1" smtClean="0"/>
              <a:t>Biomag</a:t>
            </a:r>
            <a:r>
              <a:rPr lang="fr-FR" dirty="0" smtClean="0"/>
              <a:t>.</a:t>
            </a:r>
            <a:endParaRPr lang="fr-FR" dirty="0"/>
          </a:p>
        </p:txBody>
      </p:sp>
      <p:sp>
        <p:nvSpPr>
          <p:cNvPr id="9" name="ZoneTexte 8"/>
          <p:cNvSpPr txBox="1"/>
          <p:nvPr/>
        </p:nvSpPr>
        <p:spPr>
          <a:xfrm>
            <a:off x="2285984" y="2571744"/>
            <a:ext cx="1285884" cy="646331"/>
          </a:xfrm>
          <a:prstGeom prst="rect">
            <a:avLst/>
          </a:prstGeom>
          <a:noFill/>
        </p:spPr>
        <p:txBody>
          <a:bodyPr wrap="square" rtlCol="0">
            <a:spAutoFit/>
          </a:bodyPr>
          <a:lstStyle/>
          <a:p>
            <a:r>
              <a:rPr lang="fr-FR" sz="3600" b="1" dirty="0" smtClean="0">
                <a:solidFill>
                  <a:srgbClr val="339933"/>
                </a:solidFill>
                <a:effectLst>
                  <a:outerShdw blurRad="50800" dist="38100" algn="l" rotWithShape="0">
                    <a:prstClr val="black">
                      <a:alpha val="40000"/>
                    </a:prstClr>
                  </a:outerShdw>
                </a:effectLst>
                <a:latin typeface="Lucida Calligraphy" pitchFamily="66" charset="0"/>
              </a:rPr>
              <a:t>1503</a:t>
            </a:r>
            <a:endParaRPr lang="fr-FR" sz="3600" b="1" dirty="0">
              <a:solidFill>
                <a:srgbClr val="339933"/>
              </a:solidFill>
              <a:effectLst>
                <a:outerShdw blurRad="50800" dist="38100" algn="l" rotWithShape="0">
                  <a:prstClr val="black">
                    <a:alpha val="40000"/>
                  </a:prstClr>
                </a:outerShdw>
              </a:effectLst>
              <a:latin typeface="Lucida Calligraphy" pitchFamily="66" charset="0"/>
            </a:endParaRPr>
          </a:p>
        </p:txBody>
      </p:sp>
      <p:pic>
        <p:nvPicPr>
          <p:cNvPr id="10" name="Picture 2" descr="http://www.pfinfo.fr/news/images/Logo_Bac_pro.png"/>
          <p:cNvPicPr>
            <a:picLocks noChangeAspect="1" noChangeArrowheads="1"/>
          </p:cNvPicPr>
          <p:nvPr/>
        </p:nvPicPr>
        <p:blipFill>
          <a:blip r:embed="rId4" cstate="print"/>
          <a:srcRect/>
          <a:stretch>
            <a:fillRect/>
          </a:stretch>
        </p:blipFill>
        <p:spPr bwMode="auto">
          <a:xfrm>
            <a:off x="1" y="6191266"/>
            <a:ext cx="1000099" cy="666733"/>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4414" y="0"/>
            <a:ext cx="7929586" cy="1143000"/>
          </a:xfrm>
        </p:spPr>
        <p:txBody>
          <a:bodyPr>
            <a:normAutofit fontScale="90000"/>
          </a:bodyPr>
          <a:lstStyle/>
          <a:p>
            <a:r>
              <a:rPr lang="fr-FR" dirty="0" smtClean="0"/>
              <a:t>… renforcé par les outils numériques</a:t>
            </a:r>
            <a:endParaRPr lang="fr-FR" dirty="0"/>
          </a:p>
        </p:txBody>
      </p:sp>
      <p:cxnSp>
        <p:nvCxnSpPr>
          <p:cNvPr id="7" name="Connecteur droit 6"/>
          <p:cNvCxnSpPr/>
          <p:nvPr/>
        </p:nvCxnSpPr>
        <p:spPr>
          <a:xfrm>
            <a:off x="1214414" y="928670"/>
            <a:ext cx="7786742" cy="1588"/>
          </a:xfrm>
          <a:prstGeom prst="line">
            <a:avLst/>
          </a:prstGeom>
        </p:spPr>
        <p:style>
          <a:lnRef idx="2">
            <a:schemeClr val="accent5"/>
          </a:lnRef>
          <a:fillRef idx="0">
            <a:schemeClr val="accent5"/>
          </a:fillRef>
          <a:effectRef idx="1">
            <a:schemeClr val="accent5"/>
          </a:effectRef>
          <a:fontRef idx="minor">
            <a:schemeClr val="tx1"/>
          </a:fontRef>
        </p:style>
      </p:cxnSp>
      <p:grpSp>
        <p:nvGrpSpPr>
          <p:cNvPr id="23" name="Groupe 22"/>
          <p:cNvGrpSpPr/>
          <p:nvPr/>
        </p:nvGrpSpPr>
        <p:grpSpPr>
          <a:xfrm>
            <a:off x="3643306" y="928670"/>
            <a:ext cx="2643206" cy="2273110"/>
            <a:chOff x="1500166" y="1071546"/>
            <a:chExt cx="2643206" cy="2273110"/>
          </a:xfrm>
        </p:grpSpPr>
        <p:pic>
          <p:nvPicPr>
            <p:cNvPr id="27650" name="Picture 2"/>
            <p:cNvPicPr>
              <a:picLocks noChangeAspect="1" noChangeArrowheads="1"/>
            </p:cNvPicPr>
            <p:nvPr/>
          </p:nvPicPr>
          <p:blipFill>
            <a:blip r:embed="rId3" cstate="print"/>
            <a:srcRect/>
            <a:stretch>
              <a:fillRect/>
            </a:stretch>
          </p:blipFill>
          <p:spPr bwMode="auto">
            <a:xfrm>
              <a:off x="1643042" y="1428736"/>
              <a:ext cx="2286016" cy="1915920"/>
            </a:xfrm>
            <a:prstGeom prst="rect">
              <a:avLst/>
            </a:prstGeom>
            <a:ln>
              <a:noFill/>
            </a:ln>
            <a:effectLst>
              <a:outerShdw blurRad="292100" dist="139700" dir="2700000" algn="tl" rotWithShape="0">
                <a:srgbClr val="333333">
                  <a:alpha val="65000"/>
                </a:srgbClr>
              </a:outerShdw>
            </a:effectLst>
          </p:spPr>
        </p:pic>
        <p:sp>
          <p:nvSpPr>
            <p:cNvPr id="11" name="ZoneTexte 10"/>
            <p:cNvSpPr txBox="1"/>
            <p:nvPr/>
          </p:nvSpPr>
          <p:spPr>
            <a:xfrm>
              <a:off x="1500166" y="1071546"/>
              <a:ext cx="2643206" cy="369332"/>
            </a:xfrm>
            <a:prstGeom prst="rect">
              <a:avLst/>
            </a:prstGeom>
            <a:noFill/>
          </p:spPr>
          <p:txBody>
            <a:bodyPr wrap="square" rtlCol="0">
              <a:spAutoFit/>
            </a:bodyPr>
            <a:lstStyle/>
            <a:p>
              <a:pPr algn="ctr"/>
              <a:r>
                <a:rPr lang="fr-FR" dirty="0" smtClean="0">
                  <a:latin typeface="Times New Roman" pitchFamily="18" charset="0"/>
                  <a:cs typeface="Times New Roman" pitchFamily="18" charset="0"/>
                </a:rPr>
                <a:t>Une boutique en ligne</a:t>
              </a:r>
              <a:endParaRPr lang="fr-FR" dirty="0">
                <a:latin typeface="Times New Roman" pitchFamily="18" charset="0"/>
                <a:cs typeface="Times New Roman" pitchFamily="18" charset="0"/>
              </a:endParaRPr>
            </a:p>
          </p:txBody>
        </p:sp>
      </p:grpSp>
      <p:grpSp>
        <p:nvGrpSpPr>
          <p:cNvPr id="21" name="Groupe 20"/>
          <p:cNvGrpSpPr/>
          <p:nvPr/>
        </p:nvGrpSpPr>
        <p:grpSpPr>
          <a:xfrm>
            <a:off x="571472" y="1500174"/>
            <a:ext cx="3244313" cy="2326270"/>
            <a:chOff x="242802" y="1255340"/>
            <a:chExt cx="3244313" cy="2326270"/>
          </a:xfrm>
        </p:grpSpPr>
        <p:sp>
          <p:nvSpPr>
            <p:cNvPr id="13" name="ZoneTexte 12"/>
            <p:cNvSpPr txBox="1"/>
            <p:nvPr/>
          </p:nvSpPr>
          <p:spPr>
            <a:xfrm rot="21171993">
              <a:off x="242802" y="1255340"/>
              <a:ext cx="3000396" cy="646331"/>
            </a:xfrm>
            <a:prstGeom prst="rect">
              <a:avLst/>
            </a:prstGeom>
            <a:noFill/>
          </p:spPr>
          <p:txBody>
            <a:bodyPr wrap="square" rtlCol="0">
              <a:spAutoFit/>
            </a:bodyPr>
            <a:lstStyle/>
            <a:p>
              <a:pPr algn="ctr"/>
              <a:r>
                <a:rPr lang="fr-FR" dirty="0" smtClean="0">
                  <a:latin typeface="Times New Roman" pitchFamily="18" charset="0"/>
                  <a:cs typeface="Times New Roman" pitchFamily="18" charset="0"/>
                </a:rPr>
                <a:t>Une banque en ligne et des moyens de paiement</a:t>
              </a:r>
              <a:endParaRPr lang="fr-FR" dirty="0">
                <a:latin typeface="Times New Roman" pitchFamily="18" charset="0"/>
                <a:cs typeface="Times New Roman" pitchFamily="18" charset="0"/>
              </a:endParaRPr>
            </a:p>
          </p:txBody>
        </p:sp>
        <p:grpSp>
          <p:nvGrpSpPr>
            <p:cNvPr id="19" name="Groupe 18"/>
            <p:cNvGrpSpPr/>
            <p:nvPr/>
          </p:nvGrpSpPr>
          <p:grpSpPr>
            <a:xfrm>
              <a:off x="714348" y="1857364"/>
              <a:ext cx="2772767" cy="1724246"/>
              <a:chOff x="727663" y="1704754"/>
              <a:chExt cx="3438901" cy="2456362"/>
            </a:xfrm>
          </p:grpSpPr>
          <p:pic>
            <p:nvPicPr>
              <p:cNvPr id="27651" name="Picture 3"/>
              <p:cNvPicPr>
                <a:picLocks noChangeAspect="1" noChangeArrowheads="1"/>
              </p:cNvPicPr>
              <p:nvPr/>
            </p:nvPicPr>
            <p:blipFill>
              <a:blip r:embed="rId4" cstate="print"/>
              <a:srcRect/>
              <a:stretch>
                <a:fillRect/>
              </a:stretch>
            </p:blipFill>
            <p:spPr bwMode="auto">
              <a:xfrm rot="21171993">
                <a:off x="727663" y="1704754"/>
                <a:ext cx="3000363" cy="1875985"/>
              </a:xfrm>
              <a:prstGeom prst="rect">
                <a:avLst/>
              </a:prstGeom>
              <a:ln>
                <a:noFill/>
              </a:ln>
              <a:effectLst>
                <a:outerShdw blurRad="292100" dist="139700" dir="2700000" algn="tl" rotWithShape="0">
                  <a:srgbClr val="333333">
                    <a:alpha val="65000"/>
                  </a:srgbClr>
                </a:outerShdw>
              </a:effectLst>
            </p:spPr>
          </p:pic>
          <p:pic>
            <p:nvPicPr>
              <p:cNvPr id="27652" name="Picture 4" descr="C:\Documents and Settings\chef-trav04\Bureau\chèque.jpg"/>
              <p:cNvPicPr>
                <a:picLocks noChangeAspect="1" noChangeArrowheads="1"/>
              </p:cNvPicPr>
              <p:nvPr/>
            </p:nvPicPr>
            <p:blipFill>
              <a:blip r:embed="rId5" cstate="print"/>
              <a:srcRect/>
              <a:stretch>
                <a:fillRect/>
              </a:stretch>
            </p:blipFill>
            <p:spPr bwMode="auto">
              <a:xfrm rot="21171993">
                <a:off x="1693799" y="3376854"/>
                <a:ext cx="1891552" cy="784262"/>
              </a:xfrm>
              <a:prstGeom prst="rect">
                <a:avLst/>
              </a:prstGeom>
              <a:ln>
                <a:noFill/>
              </a:ln>
              <a:effectLst>
                <a:outerShdw blurRad="292100" dist="139700" dir="2700000" algn="tl" rotWithShape="0">
                  <a:srgbClr val="333333">
                    <a:alpha val="65000"/>
                  </a:srgbClr>
                </a:outerShdw>
              </a:effectLst>
            </p:spPr>
          </p:pic>
          <p:pic>
            <p:nvPicPr>
              <p:cNvPr id="27653" name="Picture 5" descr="C:\Documents and Settings\chef-trav04\Bureau\CB.jpg"/>
              <p:cNvPicPr>
                <a:picLocks noChangeAspect="1" noChangeArrowheads="1"/>
              </p:cNvPicPr>
              <p:nvPr/>
            </p:nvPicPr>
            <p:blipFill>
              <a:blip r:embed="rId6" cstate="print"/>
              <a:srcRect/>
              <a:stretch>
                <a:fillRect/>
              </a:stretch>
            </p:blipFill>
            <p:spPr bwMode="auto">
              <a:xfrm rot="21171993">
                <a:off x="3367713" y="2802711"/>
                <a:ext cx="798851" cy="513097"/>
              </a:xfrm>
              <a:prstGeom prst="rect">
                <a:avLst/>
              </a:prstGeom>
              <a:ln>
                <a:noFill/>
              </a:ln>
              <a:effectLst>
                <a:outerShdw blurRad="292100" dist="139700" dir="2700000" algn="tl" rotWithShape="0">
                  <a:srgbClr val="333333">
                    <a:alpha val="65000"/>
                  </a:srgbClr>
                </a:outerShdw>
              </a:effectLst>
            </p:spPr>
          </p:pic>
        </p:grpSp>
      </p:grpSp>
      <p:grpSp>
        <p:nvGrpSpPr>
          <p:cNvPr id="28" name="Groupe 27"/>
          <p:cNvGrpSpPr/>
          <p:nvPr/>
        </p:nvGrpSpPr>
        <p:grpSpPr>
          <a:xfrm>
            <a:off x="5789733" y="4217251"/>
            <a:ext cx="3028207" cy="1995076"/>
            <a:chOff x="5789733" y="4217251"/>
            <a:chExt cx="3028207" cy="1995076"/>
          </a:xfrm>
        </p:grpSpPr>
        <p:pic>
          <p:nvPicPr>
            <p:cNvPr id="27654" name="Picture 6"/>
            <p:cNvPicPr>
              <a:picLocks noChangeAspect="1" noChangeArrowheads="1"/>
            </p:cNvPicPr>
            <p:nvPr/>
          </p:nvPicPr>
          <p:blipFill>
            <a:blip r:embed="rId7" cstate="print"/>
            <a:srcRect/>
            <a:stretch>
              <a:fillRect/>
            </a:stretch>
          </p:blipFill>
          <p:spPr bwMode="auto">
            <a:xfrm rot="343839">
              <a:off x="5789733" y="4569253"/>
              <a:ext cx="2924557" cy="1643074"/>
            </a:xfrm>
            <a:prstGeom prst="rect">
              <a:avLst/>
            </a:prstGeom>
            <a:ln>
              <a:noFill/>
            </a:ln>
            <a:effectLst>
              <a:outerShdw blurRad="292100" dist="139700" dir="2700000" algn="tl" rotWithShape="0">
                <a:srgbClr val="333333">
                  <a:alpha val="65000"/>
                </a:srgbClr>
              </a:outerShdw>
            </a:effectLst>
          </p:spPr>
        </p:pic>
        <p:sp>
          <p:nvSpPr>
            <p:cNvPr id="18" name="ZoneTexte 17"/>
            <p:cNvSpPr txBox="1"/>
            <p:nvPr/>
          </p:nvSpPr>
          <p:spPr>
            <a:xfrm rot="343839">
              <a:off x="5888982" y="4217251"/>
              <a:ext cx="2928958" cy="369332"/>
            </a:xfrm>
            <a:prstGeom prst="rect">
              <a:avLst/>
            </a:prstGeom>
            <a:noFill/>
          </p:spPr>
          <p:txBody>
            <a:bodyPr wrap="square" rtlCol="0">
              <a:spAutoFit/>
            </a:bodyPr>
            <a:lstStyle/>
            <a:p>
              <a:pPr algn="ctr"/>
              <a:r>
                <a:rPr lang="fr-FR" dirty="0" smtClean="0">
                  <a:latin typeface="Times New Roman" pitchFamily="18" charset="0"/>
                  <a:cs typeface="Times New Roman" pitchFamily="18" charset="0"/>
                </a:rPr>
                <a:t>Une messagerie électronique</a:t>
              </a:r>
              <a:endParaRPr lang="fr-FR" dirty="0">
                <a:latin typeface="Times New Roman" pitchFamily="18" charset="0"/>
                <a:cs typeface="Times New Roman" pitchFamily="18" charset="0"/>
              </a:endParaRPr>
            </a:p>
          </p:txBody>
        </p:sp>
      </p:grpSp>
      <p:grpSp>
        <p:nvGrpSpPr>
          <p:cNvPr id="27" name="Groupe 26"/>
          <p:cNvGrpSpPr/>
          <p:nvPr/>
        </p:nvGrpSpPr>
        <p:grpSpPr>
          <a:xfrm>
            <a:off x="1507598" y="4382302"/>
            <a:ext cx="3583308" cy="2016474"/>
            <a:chOff x="1507598" y="4382302"/>
            <a:chExt cx="3583308" cy="2016474"/>
          </a:xfrm>
        </p:grpSpPr>
        <p:pic>
          <p:nvPicPr>
            <p:cNvPr id="27655" name="Picture 7"/>
            <p:cNvPicPr>
              <a:picLocks noChangeAspect="1" noChangeArrowheads="1"/>
            </p:cNvPicPr>
            <p:nvPr/>
          </p:nvPicPr>
          <p:blipFill>
            <a:blip r:embed="rId8" cstate="print"/>
            <a:srcRect/>
            <a:stretch>
              <a:fillRect/>
            </a:stretch>
          </p:blipFill>
          <p:spPr bwMode="auto">
            <a:xfrm rot="21413763">
              <a:off x="1561902" y="4737247"/>
              <a:ext cx="3529004" cy="1661529"/>
            </a:xfrm>
            <a:prstGeom prst="rect">
              <a:avLst/>
            </a:prstGeom>
            <a:ln>
              <a:noFill/>
            </a:ln>
            <a:effectLst>
              <a:outerShdw blurRad="292100" dist="139700" dir="2700000" algn="tl" rotWithShape="0">
                <a:srgbClr val="333333">
                  <a:alpha val="65000"/>
                </a:srgbClr>
              </a:outerShdw>
            </a:effectLst>
          </p:spPr>
        </p:pic>
        <p:sp>
          <p:nvSpPr>
            <p:cNvPr id="20" name="ZoneTexte 19"/>
            <p:cNvSpPr txBox="1"/>
            <p:nvPr/>
          </p:nvSpPr>
          <p:spPr>
            <a:xfrm rot="21413763">
              <a:off x="1507598" y="4382302"/>
              <a:ext cx="3500462" cy="369332"/>
            </a:xfrm>
            <a:prstGeom prst="rect">
              <a:avLst/>
            </a:prstGeom>
            <a:noFill/>
          </p:spPr>
          <p:txBody>
            <a:bodyPr wrap="square" rtlCol="0">
              <a:spAutoFit/>
            </a:bodyPr>
            <a:lstStyle/>
            <a:p>
              <a:pPr algn="ctr"/>
              <a:r>
                <a:rPr lang="fr-FR" dirty="0" smtClean="0">
                  <a:latin typeface="Times New Roman" pitchFamily="18" charset="0"/>
                  <a:cs typeface="Times New Roman" pitchFamily="18" charset="0"/>
                </a:rPr>
                <a:t>Un progiciel de gestion</a:t>
              </a:r>
              <a:endParaRPr lang="fr-FR" dirty="0">
                <a:latin typeface="Times New Roman" pitchFamily="18" charset="0"/>
                <a:cs typeface="Times New Roman" pitchFamily="18" charset="0"/>
              </a:endParaRPr>
            </a:p>
          </p:txBody>
        </p:sp>
      </p:grpSp>
      <p:pic>
        <p:nvPicPr>
          <p:cNvPr id="26" name="Picture 2" descr="http://www.pfinfo.fr/news/images/Logo_Bac_pro.png"/>
          <p:cNvPicPr>
            <a:picLocks noChangeAspect="1" noChangeArrowheads="1"/>
          </p:cNvPicPr>
          <p:nvPr/>
        </p:nvPicPr>
        <p:blipFill>
          <a:blip r:embed="rId9" cstate="print"/>
          <a:srcRect/>
          <a:stretch>
            <a:fillRect/>
          </a:stretch>
        </p:blipFill>
        <p:spPr bwMode="auto">
          <a:xfrm>
            <a:off x="1" y="6191266"/>
            <a:ext cx="1000099" cy="666733"/>
          </a:xfrm>
          <a:prstGeom prst="rect">
            <a:avLst/>
          </a:prstGeom>
          <a:noFill/>
        </p:spPr>
      </p:pic>
      <p:grpSp>
        <p:nvGrpSpPr>
          <p:cNvPr id="31" name="Groupe 30"/>
          <p:cNvGrpSpPr/>
          <p:nvPr/>
        </p:nvGrpSpPr>
        <p:grpSpPr>
          <a:xfrm>
            <a:off x="6357950" y="1428736"/>
            <a:ext cx="2568410" cy="2244929"/>
            <a:chOff x="6647356" y="1417983"/>
            <a:chExt cx="2568410" cy="2244929"/>
          </a:xfrm>
        </p:grpSpPr>
        <p:pic>
          <p:nvPicPr>
            <p:cNvPr id="1028" name="Picture 4"/>
            <p:cNvPicPr>
              <a:picLocks noChangeAspect="1" noChangeArrowheads="1"/>
            </p:cNvPicPr>
            <p:nvPr/>
          </p:nvPicPr>
          <p:blipFill>
            <a:blip r:embed="rId10" cstate="print"/>
            <a:srcRect/>
            <a:stretch>
              <a:fillRect/>
            </a:stretch>
          </p:blipFill>
          <p:spPr bwMode="auto">
            <a:xfrm rot="751116">
              <a:off x="6647356" y="2029382"/>
              <a:ext cx="2566576" cy="1633530"/>
            </a:xfrm>
            <a:prstGeom prst="rect">
              <a:avLst/>
            </a:prstGeom>
            <a:ln>
              <a:noFill/>
            </a:ln>
            <a:effectLst>
              <a:outerShdw blurRad="292100" dist="139700" dir="2700000" algn="tl" rotWithShape="0">
                <a:srgbClr val="333333">
                  <a:alpha val="65000"/>
                </a:srgbClr>
              </a:outerShdw>
            </a:effectLst>
          </p:spPr>
        </p:pic>
        <p:sp>
          <p:nvSpPr>
            <p:cNvPr id="25" name="Rectangle 24"/>
            <p:cNvSpPr/>
            <p:nvPr/>
          </p:nvSpPr>
          <p:spPr>
            <a:xfrm rot="751116">
              <a:off x="7178965" y="1417983"/>
              <a:ext cx="2036801" cy="646331"/>
            </a:xfrm>
            <a:prstGeom prst="rect">
              <a:avLst/>
            </a:prstGeom>
          </p:spPr>
          <p:txBody>
            <a:bodyPr wrap="square">
              <a:spAutoFit/>
            </a:bodyPr>
            <a:lstStyle/>
            <a:p>
              <a:pPr lvl="0" algn="ctr"/>
              <a:r>
                <a:rPr lang="fr-FR" dirty="0" smtClean="0">
                  <a:solidFill>
                    <a:prstClr val="black"/>
                  </a:solidFill>
                  <a:latin typeface="Times New Roman" pitchFamily="18" charset="0"/>
                  <a:cs typeface="Times New Roman" pitchFamily="18" charset="0"/>
                </a:rPr>
                <a:t>Un espace de travail collaboratif</a:t>
              </a:r>
              <a:endParaRPr lang="fr-FR" dirty="0">
                <a:solidFill>
                  <a:prstClr val="black"/>
                </a:solidFill>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4414" y="0"/>
            <a:ext cx="7929586" cy="1143000"/>
          </a:xfrm>
        </p:spPr>
        <p:txBody>
          <a:bodyPr>
            <a:normAutofit/>
          </a:bodyPr>
          <a:lstStyle/>
          <a:p>
            <a:r>
              <a:rPr lang="fr-FR" sz="2800" dirty="0" smtClean="0"/>
              <a:t>Scénario : du bon de commande au contrôle bancaire</a:t>
            </a:r>
            <a:endParaRPr lang="fr-FR" sz="2800" dirty="0"/>
          </a:p>
        </p:txBody>
      </p:sp>
      <p:cxnSp>
        <p:nvCxnSpPr>
          <p:cNvPr id="7" name="Connecteur droit 6"/>
          <p:cNvCxnSpPr/>
          <p:nvPr/>
        </p:nvCxnSpPr>
        <p:spPr>
          <a:xfrm>
            <a:off x="1214414" y="928670"/>
            <a:ext cx="7786742" cy="1588"/>
          </a:xfrm>
          <a:prstGeom prst="line">
            <a:avLst/>
          </a:prstGeom>
        </p:spPr>
        <p:style>
          <a:lnRef idx="2">
            <a:schemeClr val="accent5"/>
          </a:lnRef>
          <a:fillRef idx="0">
            <a:schemeClr val="accent5"/>
          </a:fillRef>
          <a:effectRef idx="1">
            <a:schemeClr val="accent5"/>
          </a:effectRef>
          <a:fontRef idx="minor">
            <a:schemeClr val="tx1"/>
          </a:fontRef>
        </p:style>
      </p:cxnSp>
      <p:cxnSp>
        <p:nvCxnSpPr>
          <p:cNvPr id="21" name="Connecteur droit 20"/>
          <p:cNvCxnSpPr/>
          <p:nvPr/>
        </p:nvCxnSpPr>
        <p:spPr>
          <a:xfrm rot="5400000">
            <a:off x="2358216" y="3999710"/>
            <a:ext cx="5429288" cy="1588"/>
          </a:xfrm>
          <a:prstGeom prst="line">
            <a:avLst/>
          </a:prstGeom>
        </p:spPr>
        <p:style>
          <a:lnRef idx="1">
            <a:schemeClr val="accent5"/>
          </a:lnRef>
          <a:fillRef idx="0">
            <a:schemeClr val="accent5"/>
          </a:fillRef>
          <a:effectRef idx="0">
            <a:schemeClr val="accent5"/>
          </a:effectRef>
          <a:fontRef idx="minor">
            <a:schemeClr val="tx1"/>
          </a:fontRef>
        </p:style>
      </p:cxnSp>
      <p:sp>
        <p:nvSpPr>
          <p:cNvPr id="22" name="ZoneTexte 21"/>
          <p:cNvSpPr txBox="1"/>
          <p:nvPr/>
        </p:nvSpPr>
        <p:spPr>
          <a:xfrm>
            <a:off x="5786446" y="1071546"/>
            <a:ext cx="2957861" cy="369332"/>
          </a:xfrm>
          <a:prstGeom prst="rect">
            <a:avLst/>
          </a:prstGeom>
          <a:noFill/>
        </p:spPr>
        <p:txBody>
          <a:bodyPr wrap="none" rtlCol="0">
            <a:spAutoFit/>
          </a:bodyPr>
          <a:lstStyle/>
          <a:p>
            <a:r>
              <a:rPr lang="fr-FR" dirty="0" err="1" smtClean="0">
                <a:solidFill>
                  <a:schemeClr val="bg2">
                    <a:lumMod val="25000"/>
                  </a:schemeClr>
                </a:solidFill>
                <a:latin typeface="Lucida Calligraphy" pitchFamily="66" charset="0"/>
              </a:rPr>
              <a:t>Biomag</a:t>
            </a:r>
            <a:r>
              <a:rPr lang="fr-FR" dirty="0" smtClean="0">
                <a:solidFill>
                  <a:schemeClr val="bg2">
                    <a:lumMod val="25000"/>
                  </a:schemeClr>
                </a:solidFill>
                <a:latin typeface="Lucida Calligraphy" pitchFamily="66" charset="0"/>
              </a:rPr>
              <a:t> – maison mère</a:t>
            </a:r>
            <a:endParaRPr lang="fr-FR" dirty="0">
              <a:solidFill>
                <a:schemeClr val="bg2">
                  <a:lumMod val="25000"/>
                </a:schemeClr>
              </a:solidFill>
              <a:latin typeface="Lucida Calligraphy" pitchFamily="66" charset="0"/>
            </a:endParaRPr>
          </a:p>
        </p:txBody>
      </p:sp>
      <p:sp>
        <p:nvSpPr>
          <p:cNvPr id="23" name="ZoneTexte 22"/>
          <p:cNvSpPr txBox="1"/>
          <p:nvPr/>
        </p:nvSpPr>
        <p:spPr>
          <a:xfrm>
            <a:off x="2357422" y="1071546"/>
            <a:ext cx="1696298" cy="369332"/>
          </a:xfrm>
          <a:prstGeom prst="rect">
            <a:avLst/>
          </a:prstGeom>
          <a:noFill/>
        </p:spPr>
        <p:txBody>
          <a:bodyPr wrap="none" rtlCol="0">
            <a:spAutoFit/>
          </a:bodyPr>
          <a:lstStyle/>
          <a:p>
            <a:r>
              <a:rPr lang="fr-FR" dirty="0" err="1" smtClean="0">
                <a:solidFill>
                  <a:schemeClr val="bg2">
                    <a:lumMod val="25000"/>
                  </a:schemeClr>
                </a:solidFill>
                <a:latin typeface="Lucida Calligraphy" pitchFamily="66" charset="0"/>
              </a:rPr>
              <a:t>Biomag</a:t>
            </a:r>
            <a:r>
              <a:rPr lang="fr-FR" dirty="0" smtClean="0">
                <a:solidFill>
                  <a:schemeClr val="bg2">
                    <a:lumMod val="25000"/>
                  </a:schemeClr>
                </a:solidFill>
                <a:latin typeface="Lucida Calligraphy" pitchFamily="66" charset="0"/>
              </a:rPr>
              <a:t> 1503</a:t>
            </a:r>
            <a:endParaRPr lang="fr-FR" dirty="0">
              <a:solidFill>
                <a:schemeClr val="bg2">
                  <a:lumMod val="25000"/>
                </a:schemeClr>
              </a:solidFill>
              <a:latin typeface="Lucida Calligraphy" pitchFamily="66" charset="0"/>
            </a:endParaRPr>
          </a:p>
        </p:txBody>
      </p:sp>
      <p:pic>
        <p:nvPicPr>
          <p:cNvPr id="24" name="Picture 2" descr="http://www.pfinfo.fr/news/images/Logo_Bac_pro.png"/>
          <p:cNvPicPr>
            <a:picLocks noChangeAspect="1" noChangeArrowheads="1"/>
          </p:cNvPicPr>
          <p:nvPr/>
        </p:nvPicPr>
        <p:blipFill>
          <a:blip r:embed="rId3" cstate="print"/>
          <a:srcRect/>
          <a:stretch>
            <a:fillRect/>
          </a:stretch>
        </p:blipFill>
        <p:spPr bwMode="auto">
          <a:xfrm>
            <a:off x="1" y="6191266"/>
            <a:ext cx="1000099" cy="666733"/>
          </a:xfrm>
          <a:prstGeom prst="rect">
            <a:avLst/>
          </a:prstGeom>
          <a:noFill/>
        </p:spPr>
      </p:pic>
      <p:sp>
        <p:nvSpPr>
          <p:cNvPr id="25" name="ZoneTexte 24"/>
          <p:cNvSpPr txBox="1"/>
          <p:nvPr/>
        </p:nvSpPr>
        <p:spPr>
          <a:xfrm>
            <a:off x="1285852" y="1714488"/>
            <a:ext cx="3012363" cy="646331"/>
          </a:xfrm>
          <a:prstGeom prst="rect">
            <a:avLst/>
          </a:prstGeom>
          <a:noFill/>
        </p:spPr>
        <p:txBody>
          <a:bodyPr wrap="none" rtlCol="0">
            <a:spAutoFit/>
          </a:bodyPr>
          <a:lstStyle/>
          <a:p>
            <a:r>
              <a:rPr lang="fr-FR" dirty="0" smtClean="0"/>
              <a:t>Commande de produits, </a:t>
            </a:r>
          </a:p>
          <a:p>
            <a:r>
              <a:rPr lang="fr-FR" dirty="0" smtClean="0"/>
              <a:t>choix du paiement par chèque</a:t>
            </a:r>
            <a:endParaRPr lang="fr-FR" dirty="0"/>
          </a:p>
        </p:txBody>
      </p:sp>
      <p:sp>
        <p:nvSpPr>
          <p:cNvPr id="26" name="ZoneTexte 25"/>
          <p:cNvSpPr txBox="1"/>
          <p:nvPr/>
        </p:nvSpPr>
        <p:spPr>
          <a:xfrm>
            <a:off x="5572132" y="1785926"/>
            <a:ext cx="1806905" cy="369332"/>
          </a:xfrm>
          <a:prstGeom prst="rect">
            <a:avLst/>
          </a:prstGeom>
          <a:noFill/>
        </p:spPr>
        <p:txBody>
          <a:bodyPr wrap="none" rtlCol="0">
            <a:spAutoFit/>
          </a:bodyPr>
          <a:lstStyle/>
          <a:p>
            <a:r>
              <a:rPr lang="fr-FR" dirty="0" smtClean="0"/>
              <a:t>Boutique en ligne</a:t>
            </a:r>
            <a:endParaRPr lang="fr-FR" dirty="0"/>
          </a:p>
        </p:txBody>
      </p:sp>
      <p:cxnSp>
        <p:nvCxnSpPr>
          <p:cNvPr id="28" name="Connecteur droit avec flèche 27"/>
          <p:cNvCxnSpPr/>
          <p:nvPr/>
        </p:nvCxnSpPr>
        <p:spPr>
          <a:xfrm>
            <a:off x="4429124" y="2000240"/>
            <a:ext cx="1071570"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30" name="ZoneTexte 29"/>
          <p:cNvSpPr txBox="1"/>
          <p:nvPr/>
        </p:nvSpPr>
        <p:spPr>
          <a:xfrm>
            <a:off x="5572132" y="2428868"/>
            <a:ext cx="3400290" cy="646331"/>
          </a:xfrm>
          <a:prstGeom prst="rect">
            <a:avLst/>
          </a:prstGeom>
          <a:noFill/>
        </p:spPr>
        <p:txBody>
          <a:bodyPr wrap="none" rtlCol="0">
            <a:spAutoFit/>
          </a:bodyPr>
          <a:lstStyle/>
          <a:p>
            <a:r>
              <a:rPr lang="fr-FR" dirty="0" smtClean="0"/>
              <a:t>Mail automatique de confirmation </a:t>
            </a:r>
          </a:p>
          <a:p>
            <a:r>
              <a:rPr lang="fr-FR" dirty="0" smtClean="0"/>
              <a:t>avec récapitulatif de la commande</a:t>
            </a:r>
            <a:endParaRPr lang="fr-FR" dirty="0"/>
          </a:p>
        </p:txBody>
      </p:sp>
      <p:cxnSp>
        <p:nvCxnSpPr>
          <p:cNvPr id="33" name="Connecteur droit avec flèche 32"/>
          <p:cNvCxnSpPr/>
          <p:nvPr/>
        </p:nvCxnSpPr>
        <p:spPr>
          <a:xfrm rot="10800000">
            <a:off x="4429124" y="2714620"/>
            <a:ext cx="1071570"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38" name="ZoneTexte 37"/>
          <p:cNvSpPr txBox="1"/>
          <p:nvPr/>
        </p:nvSpPr>
        <p:spPr>
          <a:xfrm>
            <a:off x="1285852" y="2500306"/>
            <a:ext cx="2848857" cy="369332"/>
          </a:xfrm>
          <a:prstGeom prst="rect">
            <a:avLst/>
          </a:prstGeom>
          <a:noFill/>
        </p:spPr>
        <p:txBody>
          <a:bodyPr wrap="none" rtlCol="0">
            <a:spAutoFit/>
          </a:bodyPr>
          <a:lstStyle/>
          <a:p>
            <a:r>
              <a:rPr lang="fr-FR" dirty="0" smtClean="0"/>
              <a:t>Vérification de la commande</a:t>
            </a:r>
          </a:p>
        </p:txBody>
      </p:sp>
      <p:sp>
        <p:nvSpPr>
          <p:cNvPr id="39" name="ZoneTexte 38"/>
          <p:cNvSpPr txBox="1"/>
          <p:nvPr/>
        </p:nvSpPr>
        <p:spPr>
          <a:xfrm>
            <a:off x="1285852" y="3286124"/>
            <a:ext cx="1850186" cy="369332"/>
          </a:xfrm>
          <a:prstGeom prst="rect">
            <a:avLst/>
          </a:prstGeom>
          <a:noFill/>
        </p:spPr>
        <p:txBody>
          <a:bodyPr wrap="none" rtlCol="0">
            <a:spAutoFit/>
          </a:bodyPr>
          <a:lstStyle/>
          <a:p>
            <a:r>
              <a:rPr lang="fr-FR" dirty="0" smtClean="0"/>
              <a:t>Chèque complété</a:t>
            </a:r>
          </a:p>
        </p:txBody>
      </p:sp>
      <p:cxnSp>
        <p:nvCxnSpPr>
          <p:cNvPr id="40" name="Connecteur droit avec flèche 39"/>
          <p:cNvCxnSpPr/>
          <p:nvPr/>
        </p:nvCxnSpPr>
        <p:spPr>
          <a:xfrm>
            <a:off x="4429124" y="3429000"/>
            <a:ext cx="1071570"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41" name="ZoneTexte 40"/>
          <p:cNvSpPr txBox="1"/>
          <p:nvPr/>
        </p:nvSpPr>
        <p:spPr>
          <a:xfrm>
            <a:off x="5605776" y="3139440"/>
            <a:ext cx="3438762" cy="646331"/>
          </a:xfrm>
          <a:prstGeom prst="rect">
            <a:avLst/>
          </a:prstGeom>
          <a:noFill/>
        </p:spPr>
        <p:txBody>
          <a:bodyPr wrap="none" rtlCol="0">
            <a:spAutoFit/>
          </a:bodyPr>
          <a:lstStyle/>
          <a:p>
            <a:r>
              <a:rPr lang="fr-FR" dirty="0" smtClean="0"/>
              <a:t>Alimentation dans la banque et </a:t>
            </a:r>
          </a:p>
          <a:p>
            <a:r>
              <a:rPr lang="fr-FR" dirty="0" smtClean="0"/>
              <a:t>validation dans la boutique en ligne</a:t>
            </a:r>
            <a:endParaRPr lang="fr-FR" dirty="0"/>
          </a:p>
        </p:txBody>
      </p:sp>
      <p:sp>
        <p:nvSpPr>
          <p:cNvPr id="43" name="ZoneTexte 42"/>
          <p:cNvSpPr txBox="1"/>
          <p:nvPr/>
        </p:nvSpPr>
        <p:spPr>
          <a:xfrm>
            <a:off x="1285852" y="3929066"/>
            <a:ext cx="3845925" cy="923330"/>
          </a:xfrm>
          <a:prstGeom prst="rect">
            <a:avLst/>
          </a:prstGeom>
          <a:noFill/>
        </p:spPr>
        <p:txBody>
          <a:bodyPr wrap="none" rtlCol="0">
            <a:spAutoFit/>
          </a:bodyPr>
          <a:lstStyle/>
          <a:p>
            <a:r>
              <a:rPr lang="fr-FR" dirty="0" smtClean="0"/>
              <a:t>Création de la commande (</a:t>
            </a:r>
            <a:r>
              <a:rPr lang="fr-FR" dirty="0" err="1" smtClean="0"/>
              <a:t>OpenERP</a:t>
            </a:r>
            <a:r>
              <a:rPr lang="fr-FR" dirty="0" smtClean="0"/>
              <a:t>) :</a:t>
            </a:r>
          </a:p>
          <a:p>
            <a:r>
              <a:rPr lang="fr-FR" dirty="0"/>
              <a:t> </a:t>
            </a:r>
            <a:r>
              <a:rPr lang="fr-FR" dirty="0" smtClean="0"/>
              <a:t>- vérification et création d’articles</a:t>
            </a:r>
          </a:p>
          <a:p>
            <a:r>
              <a:rPr lang="fr-FR" dirty="0"/>
              <a:t> </a:t>
            </a:r>
            <a:r>
              <a:rPr lang="fr-FR" dirty="0" smtClean="0"/>
              <a:t>- passage du TTC au HT</a:t>
            </a:r>
            <a:endParaRPr lang="fr-FR" dirty="0"/>
          </a:p>
        </p:txBody>
      </p:sp>
      <p:sp>
        <p:nvSpPr>
          <p:cNvPr id="19" name="Rectangle 18"/>
          <p:cNvSpPr/>
          <p:nvPr/>
        </p:nvSpPr>
        <p:spPr>
          <a:xfrm>
            <a:off x="1285852" y="5000636"/>
            <a:ext cx="3714776" cy="646331"/>
          </a:xfrm>
          <a:prstGeom prst="rect">
            <a:avLst/>
          </a:prstGeom>
        </p:spPr>
        <p:txBody>
          <a:bodyPr wrap="square">
            <a:spAutoFit/>
          </a:bodyPr>
          <a:lstStyle/>
          <a:p>
            <a:r>
              <a:rPr lang="fr-FR" dirty="0" smtClean="0"/>
              <a:t>Transformation du bon de commande </a:t>
            </a:r>
          </a:p>
          <a:p>
            <a:r>
              <a:rPr lang="fr-FR" dirty="0" smtClean="0"/>
              <a:t>en bon de réception (</a:t>
            </a:r>
            <a:r>
              <a:rPr lang="fr-FR" dirty="0" err="1" smtClean="0"/>
              <a:t>OpenERP</a:t>
            </a:r>
            <a:r>
              <a:rPr lang="fr-FR" dirty="0" smtClean="0"/>
              <a:t>)</a:t>
            </a:r>
            <a:endParaRPr lang="fr-FR" dirty="0"/>
          </a:p>
        </p:txBody>
      </p:sp>
      <p:sp>
        <p:nvSpPr>
          <p:cNvPr id="20" name="ZoneTexte 19"/>
          <p:cNvSpPr txBox="1"/>
          <p:nvPr/>
        </p:nvSpPr>
        <p:spPr>
          <a:xfrm>
            <a:off x="1357290" y="5786454"/>
            <a:ext cx="3345788" cy="923330"/>
          </a:xfrm>
          <a:prstGeom prst="rect">
            <a:avLst/>
          </a:prstGeom>
          <a:noFill/>
        </p:spPr>
        <p:txBody>
          <a:bodyPr wrap="none" rtlCol="0">
            <a:spAutoFit/>
          </a:bodyPr>
          <a:lstStyle/>
          <a:p>
            <a:r>
              <a:rPr lang="fr-FR" dirty="0" smtClean="0"/>
              <a:t>Edition dans la banque en ligne du</a:t>
            </a:r>
          </a:p>
          <a:p>
            <a:r>
              <a:rPr lang="fr-FR" dirty="0" smtClean="0"/>
              <a:t>relevé de compte pour vérifier le</a:t>
            </a:r>
          </a:p>
          <a:p>
            <a:r>
              <a:rPr lang="fr-FR" dirty="0" smtClean="0"/>
              <a:t>débit  du chèque émis</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Connecteur droit 20"/>
          <p:cNvCxnSpPr/>
          <p:nvPr/>
        </p:nvCxnSpPr>
        <p:spPr>
          <a:xfrm rot="5400000">
            <a:off x="3215472" y="3999710"/>
            <a:ext cx="5429288" cy="1588"/>
          </a:xfrm>
          <a:prstGeom prst="line">
            <a:avLst/>
          </a:prstGeom>
        </p:spPr>
        <p:style>
          <a:lnRef idx="1">
            <a:schemeClr val="accent5"/>
          </a:lnRef>
          <a:fillRef idx="0">
            <a:schemeClr val="accent5"/>
          </a:fillRef>
          <a:effectRef idx="0">
            <a:schemeClr val="accent5"/>
          </a:effectRef>
          <a:fontRef idx="minor">
            <a:schemeClr val="tx1"/>
          </a:fontRef>
        </p:style>
      </p:cxnSp>
      <p:sp>
        <p:nvSpPr>
          <p:cNvPr id="31" name="ZoneTexte 30"/>
          <p:cNvSpPr txBox="1"/>
          <p:nvPr/>
        </p:nvSpPr>
        <p:spPr>
          <a:xfrm>
            <a:off x="4000496" y="1428736"/>
            <a:ext cx="3643338" cy="646331"/>
          </a:xfrm>
          <a:prstGeom prst="rect">
            <a:avLst/>
          </a:prstGeom>
          <a:solidFill>
            <a:schemeClr val="bg1"/>
          </a:solidFill>
        </p:spPr>
        <p:txBody>
          <a:bodyPr wrap="square" rtlCol="0">
            <a:spAutoFit/>
          </a:bodyPr>
          <a:lstStyle/>
          <a:p>
            <a:pPr algn="ctr"/>
            <a:r>
              <a:rPr lang="fr-FR" dirty="0" smtClean="0"/>
              <a:t>Consignes transmises par email avec la liste des produits à commander</a:t>
            </a:r>
            <a:endParaRPr lang="fr-FR" dirty="0"/>
          </a:p>
        </p:txBody>
      </p:sp>
      <p:sp>
        <p:nvSpPr>
          <p:cNvPr id="2" name="Titre 1"/>
          <p:cNvSpPr>
            <a:spLocks noGrp="1"/>
          </p:cNvSpPr>
          <p:nvPr>
            <p:ph type="title"/>
          </p:nvPr>
        </p:nvSpPr>
        <p:spPr>
          <a:xfrm>
            <a:off x="1214414" y="0"/>
            <a:ext cx="7929586" cy="1143000"/>
          </a:xfrm>
        </p:spPr>
        <p:txBody>
          <a:bodyPr>
            <a:normAutofit/>
          </a:bodyPr>
          <a:lstStyle/>
          <a:p>
            <a:r>
              <a:rPr lang="fr-FR" sz="2800" dirty="0" smtClean="0"/>
              <a:t>Dans les coulisses du scénario…</a:t>
            </a:r>
            <a:endParaRPr lang="fr-FR" sz="2800" dirty="0"/>
          </a:p>
        </p:txBody>
      </p:sp>
      <p:cxnSp>
        <p:nvCxnSpPr>
          <p:cNvPr id="7" name="Connecteur droit 6"/>
          <p:cNvCxnSpPr/>
          <p:nvPr/>
        </p:nvCxnSpPr>
        <p:spPr>
          <a:xfrm>
            <a:off x="1214414" y="928670"/>
            <a:ext cx="7786742" cy="1588"/>
          </a:xfrm>
          <a:prstGeom prst="line">
            <a:avLst/>
          </a:prstGeom>
        </p:spPr>
        <p:style>
          <a:lnRef idx="2">
            <a:schemeClr val="accent5"/>
          </a:lnRef>
          <a:fillRef idx="0">
            <a:schemeClr val="accent5"/>
          </a:fillRef>
          <a:effectRef idx="1">
            <a:schemeClr val="accent5"/>
          </a:effectRef>
          <a:fontRef idx="minor">
            <a:schemeClr val="tx1"/>
          </a:fontRef>
        </p:style>
      </p:cxnSp>
      <p:sp>
        <p:nvSpPr>
          <p:cNvPr id="22" name="ZoneTexte 21"/>
          <p:cNvSpPr txBox="1"/>
          <p:nvPr/>
        </p:nvSpPr>
        <p:spPr>
          <a:xfrm>
            <a:off x="7072330" y="1071546"/>
            <a:ext cx="1468672" cy="369332"/>
          </a:xfrm>
          <a:prstGeom prst="rect">
            <a:avLst/>
          </a:prstGeom>
          <a:noFill/>
        </p:spPr>
        <p:txBody>
          <a:bodyPr wrap="none" rtlCol="0">
            <a:spAutoFit/>
          </a:bodyPr>
          <a:lstStyle/>
          <a:p>
            <a:r>
              <a:rPr lang="fr-FR" dirty="0" smtClean="0">
                <a:solidFill>
                  <a:schemeClr val="bg2">
                    <a:lumMod val="25000"/>
                  </a:schemeClr>
                </a:solidFill>
                <a:latin typeface="Lucida Calligraphy" pitchFamily="66" charset="0"/>
              </a:rPr>
              <a:t>Professeur</a:t>
            </a:r>
            <a:endParaRPr lang="fr-FR" dirty="0">
              <a:solidFill>
                <a:schemeClr val="bg2">
                  <a:lumMod val="25000"/>
                </a:schemeClr>
              </a:solidFill>
              <a:latin typeface="Lucida Calligraphy" pitchFamily="66" charset="0"/>
            </a:endParaRPr>
          </a:p>
        </p:txBody>
      </p:sp>
      <p:sp>
        <p:nvSpPr>
          <p:cNvPr id="23" name="ZoneTexte 22"/>
          <p:cNvSpPr txBox="1"/>
          <p:nvPr/>
        </p:nvSpPr>
        <p:spPr>
          <a:xfrm>
            <a:off x="3929058" y="1071546"/>
            <a:ext cx="845103" cy="369332"/>
          </a:xfrm>
          <a:prstGeom prst="rect">
            <a:avLst/>
          </a:prstGeom>
          <a:noFill/>
        </p:spPr>
        <p:txBody>
          <a:bodyPr wrap="none" rtlCol="0">
            <a:spAutoFit/>
          </a:bodyPr>
          <a:lstStyle/>
          <a:p>
            <a:r>
              <a:rPr lang="fr-FR" dirty="0" smtClean="0">
                <a:solidFill>
                  <a:schemeClr val="bg2">
                    <a:lumMod val="25000"/>
                  </a:schemeClr>
                </a:solidFill>
                <a:latin typeface="Lucida Calligraphy" pitchFamily="66" charset="0"/>
              </a:rPr>
              <a:t>Elève</a:t>
            </a:r>
            <a:endParaRPr lang="fr-FR" dirty="0">
              <a:solidFill>
                <a:schemeClr val="bg2">
                  <a:lumMod val="25000"/>
                </a:schemeClr>
              </a:solidFill>
              <a:latin typeface="Lucida Calligraphy" pitchFamily="66" charset="0"/>
            </a:endParaRPr>
          </a:p>
        </p:txBody>
      </p:sp>
      <p:pic>
        <p:nvPicPr>
          <p:cNvPr id="24" name="Picture 2" descr="http://www.pfinfo.fr/news/images/Logo_Bac_pro.png"/>
          <p:cNvPicPr>
            <a:picLocks noChangeAspect="1" noChangeArrowheads="1"/>
          </p:cNvPicPr>
          <p:nvPr/>
        </p:nvPicPr>
        <p:blipFill>
          <a:blip r:embed="rId3" cstate="print"/>
          <a:srcRect/>
          <a:stretch>
            <a:fillRect/>
          </a:stretch>
        </p:blipFill>
        <p:spPr bwMode="auto">
          <a:xfrm>
            <a:off x="1" y="6191266"/>
            <a:ext cx="1000099" cy="666733"/>
          </a:xfrm>
          <a:prstGeom prst="rect">
            <a:avLst/>
          </a:prstGeom>
          <a:noFill/>
        </p:spPr>
      </p:pic>
      <p:cxnSp>
        <p:nvCxnSpPr>
          <p:cNvPr id="33" name="Connecteur droit avec flèche 32"/>
          <p:cNvCxnSpPr/>
          <p:nvPr/>
        </p:nvCxnSpPr>
        <p:spPr>
          <a:xfrm rot="10800000">
            <a:off x="4286248" y="2143116"/>
            <a:ext cx="3071834"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9" name="Connecteur droit 18"/>
          <p:cNvCxnSpPr/>
          <p:nvPr/>
        </p:nvCxnSpPr>
        <p:spPr>
          <a:xfrm rot="5400000">
            <a:off x="72200" y="3999710"/>
            <a:ext cx="5429288" cy="1588"/>
          </a:xfrm>
          <a:prstGeom prst="line">
            <a:avLst/>
          </a:prstGeom>
        </p:spPr>
        <p:style>
          <a:lnRef idx="1">
            <a:schemeClr val="accent5"/>
          </a:lnRef>
          <a:fillRef idx="0">
            <a:schemeClr val="accent5"/>
          </a:fillRef>
          <a:effectRef idx="0">
            <a:schemeClr val="accent5"/>
          </a:effectRef>
          <a:fontRef idx="minor">
            <a:schemeClr val="tx1"/>
          </a:fontRef>
        </p:style>
      </p:cxnSp>
      <p:sp>
        <p:nvSpPr>
          <p:cNvPr id="20" name="ZoneTexte 19"/>
          <p:cNvSpPr txBox="1"/>
          <p:nvPr/>
        </p:nvSpPr>
        <p:spPr>
          <a:xfrm>
            <a:off x="1214414" y="1428736"/>
            <a:ext cx="1564852" cy="646331"/>
          </a:xfrm>
          <a:prstGeom prst="rect">
            <a:avLst/>
          </a:prstGeom>
          <a:noFill/>
        </p:spPr>
        <p:txBody>
          <a:bodyPr wrap="none" rtlCol="0">
            <a:spAutoFit/>
          </a:bodyPr>
          <a:lstStyle/>
          <a:p>
            <a:r>
              <a:rPr lang="fr-FR" dirty="0" smtClean="0"/>
              <a:t>Lancement du </a:t>
            </a:r>
          </a:p>
          <a:p>
            <a:r>
              <a:rPr lang="fr-FR" dirty="0" smtClean="0"/>
              <a:t>scénario</a:t>
            </a:r>
            <a:endParaRPr lang="fr-FR" dirty="0"/>
          </a:p>
        </p:txBody>
      </p:sp>
      <p:sp>
        <p:nvSpPr>
          <p:cNvPr id="32" name="ZoneTexte 31"/>
          <p:cNvSpPr txBox="1"/>
          <p:nvPr/>
        </p:nvSpPr>
        <p:spPr>
          <a:xfrm>
            <a:off x="1214414" y="2500306"/>
            <a:ext cx="1080745" cy="646331"/>
          </a:xfrm>
          <a:prstGeom prst="rect">
            <a:avLst/>
          </a:prstGeom>
          <a:noFill/>
        </p:spPr>
        <p:txBody>
          <a:bodyPr wrap="none" rtlCol="0">
            <a:spAutoFit/>
          </a:bodyPr>
          <a:lstStyle/>
          <a:p>
            <a:r>
              <a:rPr lang="fr-FR" dirty="0" smtClean="0"/>
              <a:t>Durant le</a:t>
            </a:r>
          </a:p>
          <a:p>
            <a:r>
              <a:rPr lang="fr-FR" dirty="0" smtClean="0"/>
              <a:t>scénario</a:t>
            </a:r>
            <a:endParaRPr lang="fr-FR" dirty="0"/>
          </a:p>
        </p:txBody>
      </p:sp>
      <p:sp>
        <p:nvSpPr>
          <p:cNvPr id="34" name="ZoneTexte 33"/>
          <p:cNvSpPr txBox="1"/>
          <p:nvPr/>
        </p:nvSpPr>
        <p:spPr>
          <a:xfrm>
            <a:off x="3857620" y="2571744"/>
            <a:ext cx="4071966" cy="369332"/>
          </a:xfrm>
          <a:prstGeom prst="rect">
            <a:avLst/>
          </a:prstGeom>
          <a:solidFill>
            <a:schemeClr val="bg1"/>
          </a:solidFill>
        </p:spPr>
        <p:txBody>
          <a:bodyPr wrap="square" rtlCol="0">
            <a:spAutoFit/>
          </a:bodyPr>
          <a:lstStyle/>
          <a:p>
            <a:pPr algn="ctr"/>
            <a:r>
              <a:rPr lang="fr-FR" dirty="0" smtClean="0"/>
              <a:t>Chèque papier pour régler la commande</a:t>
            </a:r>
            <a:endParaRPr lang="fr-FR" dirty="0"/>
          </a:p>
        </p:txBody>
      </p:sp>
      <p:cxnSp>
        <p:nvCxnSpPr>
          <p:cNvPr id="28" name="Connecteur droit avec flèche 27"/>
          <p:cNvCxnSpPr/>
          <p:nvPr/>
        </p:nvCxnSpPr>
        <p:spPr>
          <a:xfrm>
            <a:off x="4357686" y="3000372"/>
            <a:ext cx="3000396"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37" name="ZoneTexte 36"/>
          <p:cNvSpPr txBox="1"/>
          <p:nvPr/>
        </p:nvSpPr>
        <p:spPr>
          <a:xfrm>
            <a:off x="1285852" y="5072074"/>
            <a:ext cx="1136850" cy="646331"/>
          </a:xfrm>
          <a:prstGeom prst="rect">
            <a:avLst/>
          </a:prstGeom>
          <a:noFill/>
        </p:spPr>
        <p:txBody>
          <a:bodyPr wrap="none" rtlCol="0">
            <a:spAutoFit/>
          </a:bodyPr>
          <a:lstStyle/>
          <a:p>
            <a:r>
              <a:rPr lang="fr-FR" dirty="0" smtClean="0"/>
              <a:t>A la fin du</a:t>
            </a:r>
          </a:p>
          <a:p>
            <a:r>
              <a:rPr lang="fr-FR" dirty="0" smtClean="0"/>
              <a:t>scénario</a:t>
            </a:r>
            <a:endParaRPr lang="fr-FR" dirty="0"/>
          </a:p>
        </p:txBody>
      </p:sp>
      <p:sp>
        <p:nvSpPr>
          <p:cNvPr id="44" name="ZoneTexte 43"/>
          <p:cNvSpPr txBox="1"/>
          <p:nvPr/>
        </p:nvSpPr>
        <p:spPr>
          <a:xfrm>
            <a:off x="3857620" y="4857760"/>
            <a:ext cx="4071966" cy="646331"/>
          </a:xfrm>
          <a:prstGeom prst="rect">
            <a:avLst/>
          </a:prstGeom>
          <a:solidFill>
            <a:schemeClr val="bg1"/>
          </a:solidFill>
        </p:spPr>
        <p:txBody>
          <a:bodyPr wrap="square" rtlCol="0">
            <a:spAutoFit/>
          </a:bodyPr>
          <a:lstStyle/>
          <a:p>
            <a:pPr algn="ctr"/>
            <a:r>
              <a:rPr lang="fr-FR" dirty="0" smtClean="0"/>
              <a:t>Remise des différents documents édités, au cours du scénario, par mail</a:t>
            </a:r>
            <a:endParaRPr lang="fr-FR" dirty="0"/>
          </a:p>
        </p:txBody>
      </p:sp>
      <p:cxnSp>
        <p:nvCxnSpPr>
          <p:cNvPr id="45" name="Connecteur droit avec flèche 44"/>
          <p:cNvCxnSpPr/>
          <p:nvPr/>
        </p:nvCxnSpPr>
        <p:spPr>
          <a:xfrm>
            <a:off x="4429124" y="5572140"/>
            <a:ext cx="3000396"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46" name="ZoneTexte 45"/>
          <p:cNvSpPr txBox="1"/>
          <p:nvPr/>
        </p:nvSpPr>
        <p:spPr>
          <a:xfrm>
            <a:off x="6000760" y="3357562"/>
            <a:ext cx="3143240" cy="923330"/>
          </a:xfrm>
          <a:prstGeom prst="rect">
            <a:avLst/>
          </a:prstGeom>
          <a:noFill/>
        </p:spPr>
        <p:txBody>
          <a:bodyPr wrap="square" rtlCol="0">
            <a:spAutoFit/>
          </a:bodyPr>
          <a:lstStyle/>
          <a:p>
            <a:pPr algn="ctr"/>
            <a:r>
              <a:rPr lang="fr-FR" dirty="0" smtClean="0"/>
              <a:t>Enregistrement dans la banque </a:t>
            </a:r>
          </a:p>
          <a:p>
            <a:pPr algn="ctr"/>
            <a:r>
              <a:rPr lang="fr-FR" dirty="0" smtClean="0"/>
              <a:t>en ligne des paiements par </a:t>
            </a:r>
          </a:p>
          <a:p>
            <a:pPr algn="ctr"/>
            <a:r>
              <a:rPr lang="fr-FR" dirty="0" smtClean="0"/>
              <a:t>chèque</a:t>
            </a:r>
            <a:endParaRPr lang="fr-FR" dirty="0"/>
          </a:p>
        </p:txBody>
      </p:sp>
      <p:sp>
        <p:nvSpPr>
          <p:cNvPr id="47" name="ZoneTexte 46"/>
          <p:cNvSpPr txBox="1"/>
          <p:nvPr/>
        </p:nvSpPr>
        <p:spPr>
          <a:xfrm>
            <a:off x="2714612" y="3357562"/>
            <a:ext cx="3286148" cy="1477328"/>
          </a:xfrm>
          <a:prstGeom prst="rect">
            <a:avLst/>
          </a:prstGeom>
          <a:noFill/>
        </p:spPr>
        <p:txBody>
          <a:bodyPr wrap="square" rtlCol="0">
            <a:spAutoFit/>
          </a:bodyPr>
          <a:lstStyle/>
          <a:p>
            <a:pPr algn="ctr"/>
            <a:r>
              <a:rPr lang="fr-FR" dirty="0" smtClean="0"/>
              <a:t>Consultation sur la plateforme de travail collaborative Agora d’éléments d’aide mis à disposition par l’enseignante ou les collaborateurs de l’entreprise</a:t>
            </a:r>
            <a:endParaRPr lang="fr-FR" dirty="0"/>
          </a:p>
        </p:txBody>
      </p:sp>
      <p:sp>
        <p:nvSpPr>
          <p:cNvPr id="48" name="ZoneTexte 47"/>
          <p:cNvSpPr txBox="1"/>
          <p:nvPr/>
        </p:nvSpPr>
        <p:spPr>
          <a:xfrm>
            <a:off x="3000364" y="5715016"/>
            <a:ext cx="2786082" cy="923330"/>
          </a:xfrm>
          <a:prstGeom prst="rect">
            <a:avLst/>
          </a:prstGeom>
          <a:noFill/>
        </p:spPr>
        <p:txBody>
          <a:bodyPr wrap="square" rtlCol="0">
            <a:spAutoFit/>
          </a:bodyPr>
          <a:lstStyle/>
          <a:p>
            <a:pPr algn="ctr"/>
            <a:r>
              <a:rPr lang="fr-FR" dirty="0" smtClean="0"/>
              <a:t>Mise à jour du passeport professionnel en ligne Cerise Pro</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4414" y="0"/>
            <a:ext cx="7929586" cy="1143000"/>
          </a:xfrm>
        </p:spPr>
        <p:txBody>
          <a:bodyPr>
            <a:normAutofit/>
          </a:bodyPr>
          <a:lstStyle/>
          <a:p>
            <a:r>
              <a:rPr lang="fr-FR" sz="2800" dirty="0" smtClean="0"/>
              <a:t>Des outils complémentaires pour l’enseignant</a:t>
            </a:r>
            <a:endParaRPr lang="fr-FR" sz="2800" dirty="0"/>
          </a:p>
        </p:txBody>
      </p:sp>
      <p:cxnSp>
        <p:nvCxnSpPr>
          <p:cNvPr id="7" name="Connecteur droit 6"/>
          <p:cNvCxnSpPr/>
          <p:nvPr/>
        </p:nvCxnSpPr>
        <p:spPr>
          <a:xfrm>
            <a:off x="1214414" y="928670"/>
            <a:ext cx="7786742" cy="1588"/>
          </a:xfrm>
          <a:prstGeom prst="line">
            <a:avLst/>
          </a:prstGeom>
        </p:spPr>
        <p:style>
          <a:lnRef idx="2">
            <a:schemeClr val="accent5"/>
          </a:lnRef>
          <a:fillRef idx="0">
            <a:schemeClr val="accent5"/>
          </a:fillRef>
          <a:effectRef idx="1">
            <a:schemeClr val="accent5"/>
          </a:effectRef>
          <a:fontRef idx="minor">
            <a:schemeClr val="tx1"/>
          </a:fontRef>
        </p:style>
      </p:cxnSp>
      <p:pic>
        <p:nvPicPr>
          <p:cNvPr id="24" name="Picture 2" descr="http://www.pfinfo.fr/news/images/Logo_Bac_pro.png"/>
          <p:cNvPicPr>
            <a:picLocks noChangeAspect="1" noChangeArrowheads="1"/>
          </p:cNvPicPr>
          <p:nvPr/>
        </p:nvPicPr>
        <p:blipFill>
          <a:blip r:embed="rId3" cstate="print"/>
          <a:srcRect/>
          <a:stretch>
            <a:fillRect/>
          </a:stretch>
        </p:blipFill>
        <p:spPr bwMode="auto">
          <a:xfrm>
            <a:off x="1" y="6191266"/>
            <a:ext cx="1000099" cy="666733"/>
          </a:xfrm>
          <a:prstGeom prst="rect">
            <a:avLst/>
          </a:prstGeom>
          <a:noFill/>
        </p:spPr>
      </p:pic>
      <p:sp>
        <p:nvSpPr>
          <p:cNvPr id="25" name="ZoneTexte 24"/>
          <p:cNvSpPr txBox="1"/>
          <p:nvPr/>
        </p:nvSpPr>
        <p:spPr>
          <a:xfrm>
            <a:off x="2143108" y="1142984"/>
            <a:ext cx="3072829" cy="369332"/>
          </a:xfrm>
          <a:prstGeom prst="rect">
            <a:avLst/>
          </a:prstGeom>
        </p:spPr>
        <p:style>
          <a:lnRef idx="1">
            <a:schemeClr val="accent5"/>
          </a:lnRef>
          <a:fillRef idx="2">
            <a:schemeClr val="accent5"/>
          </a:fillRef>
          <a:effectRef idx="1">
            <a:schemeClr val="accent5"/>
          </a:effectRef>
          <a:fontRef idx="minor">
            <a:schemeClr val="dk1"/>
          </a:fontRef>
        </p:style>
        <p:txBody>
          <a:bodyPr wrap="none" rtlCol="0">
            <a:spAutoFit/>
          </a:bodyPr>
          <a:lstStyle/>
          <a:p>
            <a:r>
              <a:rPr lang="fr-FR" dirty="0" smtClean="0"/>
              <a:t>Le générateur d’activités PAGE</a:t>
            </a:r>
            <a:endParaRPr lang="fr-FR" dirty="0"/>
          </a:p>
        </p:txBody>
      </p:sp>
      <p:pic>
        <p:nvPicPr>
          <p:cNvPr id="28674" name="Picture 2"/>
          <p:cNvPicPr>
            <a:picLocks noChangeAspect="1" noChangeArrowheads="1"/>
          </p:cNvPicPr>
          <p:nvPr/>
        </p:nvPicPr>
        <p:blipFill>
          <a:blip r:embed="rId4" cstate="print"/>
          <a:srcRect/>
          <a:stretch>
            <a:fillRect/>
          </a:stretch>
        </p:blipFill>
        <p:spPr bwMode="auto">
          <a:xfrm>
            <a:off x="1428728" y="1571612"/>
            <a:ext cx="1785950" cy="1338151"/>
          </a:xfrm>
          <a:prstGeom prst="rect">
            <a:avLst/>
          </a:prstGeom>
          <a:noFill/>
          <a:ln w="9525">
            <a:noFill/>
            <a:miter lim="800000"/>
            <a:headEnd/>
            <a:tailEnd/>
          </a:ln>
          <a:effectLst/>
        </p:spPr>
      </p:pic>
      <p:pic>
        <p:nvPicPr>
          <p:cNvPr id="27" name="Picture 7"/>
          <p:cNvPicPr>
            <a:picLocks noChangeAspect="1" noChangeArrowheads="1"/>
          </p:cNvPicPr>
          <p:nvPr/>
        </p:nvPicPr>
        <p:blipFill>
          <a:blip r:embed="rId5" cstate="print"/>
          <a:srcRect/>
          <a:stretch>
            <a:fillRect/>
          </a:stretch>
        </p:blipFill>
        <p:spPr bwMode="auto">
          <a:xfrm rot="21413763">
            <a:off x="5023957" y="1552078"/>
            <a:ext cx="1941917" cy="914295"/>
          </a:xfrm>
          <a:prstGeom prst="rect">
            <a:avLst/>
          </a:prstGeom>
          <a:ln>
            <a:noFill/>
          </a:ln>
          <a:effectLst>
            <a:outerShdw blurRad="292100" dist="139700" dir="2700000" algn="tl" rotWithShape="0">
              <a:srgbClr val="333333">
                <a:alpha val="65000"/>
              </a:srgbClr>
            </a:outerShdw>
          </a:effectLst>
        </p:spPr>
      </p:pic>
      <p:pic>
        <p:nvPicPr>
          <p:cNvPr id="29" name="Picture 6"/>
          <p:cNvPicPr>
            <a:picLocks noChangeAspect="1" noChangeArrowheads="1"/>
          </p:cNvPicPr>
          <p:nvPr/>
        </p:nvPicPr>
        <p:blipFill>
          <a:blip r:embed="rId6" cstate="print"/>
          <a:srcRect/>
          <a:stretch>
            <a:fillRect/>
          </a:stretch>
        </p:blipFill>
        <p:spPr bwMode="auto">
          <a:xfrm rot="264739">
            <a:off x="4830102" y="2867923"/>
            <a:ext cx="2175269" cy="1222109"/>
          </a:xfrm>
          <a:prstGeom prst="rect">
            <a:avLst/>
          </a:prstGeom>
          <a:ln>
            <a:noFill/>
          </a:ln>
          <a:effectLst>
            <a:outerShdw blurRad="292100" dist="139700" dir="2700000" algn="tl" rotWithShape="0">
              <a:srgbClr val="333333">
                <a:alpha val="65000"/>
              </a:srgbClr>
            </a:outerShdw>
          </a:effectLst>
        </p:spPr>
      </p:pic>
      <p:pic>
        <p:nvPicPr>
          <p:cNvPr id="30" name="Picture 3"/>
          <p:cNvPicPr>
            <a:picLocks noChangeAspect="1" noChangeArrowheads="1"/>
          </p:cNvPicPr>
          <p:nvPr/>
        </p:nvPicPr>
        <p:blipFill>
          <a:blip r:embed="rId7" cstate="print"/>
          <a:srcRect/>
          <a:stretch>
            <a:fillRect/>
          </a:stretch>
        </p:blipFill>
        <p:spPr bwMode="auto">
          <a:xfrm rot="21171993">
            <a:off x="2493460" y="3396411"/>
            <a:ext cx="1848261" cy="1155630"/>
          </a:xfrm>
          <a:prstGeom prst="rect">
            <a:avLst/>
          </a:prstGeom>
          <a:ln>
            <a:noFill/>
          </a:ln>
          <a:effectLst>
            <a:outerShdw blurRad="292100" dist="139700" dir="2700000" algn="tl" rotWithShape="0">
              <a:srgbClr val="333333">
                <a:alpha val="65000"/>
              </a:srgbClr>
            </a:outerShdw>
          </a:effectLst>
        </p:spPr>
      </p:pic>
      <p:cxnSp>
        <p:nvCxnSpPr>
          <p:cNvPr id="36" name="Connecteur droit avec flèche 35"/>
          <p:cNvCxnSpPr>
            <a:endCxn id="27" idx="1"/>
          </p:cNvCxnSpPr>
          <p:nvPr/>
        </p:nvCxnSpPr>
        <p:spPr>
          <a:xfrm>
            <a:off x="3214678" y="2000240"/>
            <a:ext cx="1810703" cy="61561"/>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38" name="Connecteur droit avec flèche 37"/>
          <p:cNvCxnSpPr/>
          <p:nvPr/>
        </p:nvCxnSpPr>
        <p:spPr>
          <a:xfrm>
            <a:off x="3214678" y="2285992"/>
            <a:ext cx="1643074" cy="785818"/>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39" name="Connecteur droit avec flèche 38"/>
          <p:cNvCxnSpPr/>
          <p:nvPr/>
        </p:nvCxnSpPr>
        <p:spPr>
          <a:xfrm rot="16200000" flipH="1">
            <a:off x="2357422" y="3000372"/>
            <a:ext cx="642942" cy="35719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sp>
        <p:nvSpPr>
          <p:cNvPr id="50" name="ZoneTexte 49"/>
          <p:cNvSpPr txBox="1"/>
          <p:nvPr/>
        </p:nvSpPr>
        <p:spPr>
          <a:xfrm>
            <a:off x="6429388" y="1857364"/>
            <a:ext cx="1236236" cy="369332"/>
          </a:xfrm>
          <a:prstGeom prst="rect">
            <a:avLst/>
          </a:prstGeom>
          <a:solidFill>
            <a:schemeClr val="bg1"/>
          </a:solidFill>
        </p:spPr>
        <p:txBody>
          <a:bodyPr wrap="none" rtlCol="0">
            <a:spAutoFit/>
          </a:bodyPr>
          <a:lstStyle/>
          <a:p>
            <a:r>
              <a:rPr lang="fr-FR" dirty="0" err="1" smtClean="0">
                <a:latin typeface="Albertus Extra Bold" pitchFamily="34" charset="0"/>
              </a:rPr>
              <a:t>OpenERP</a:t>
            </a:r>
            <a:endParaRPr lang="fr-FR" dirty="0">
              <a:latin typeface="Albertus Extra Bold" pitchFamily="34" charset="0"/>
            </a:endParaRPr>
          </a:p>
        </p:txBody>
      </p:sp>
      <p:sp>
        <p:nvSpPr>
          <p:cNvPr id="51" name="ZoneTexte 50"/>
          <p:cNvSpPr txBox="1"/>
          <p:nvPr/>
        </p:nvSpPr>
        <p:spPr>
          <a:xfrm>
            <a:off x="5857884" y="3429000"/>
            <a:ext cx="2797561" cy="369332"/>
          </a:xfrm>
          <a:prstGeom prst="rect">
            <a:avLst/>
          </a:prstGeom>
          <a:solidFill>
            <a:schemeClr val="bg1"/>
          </a:solidFill>
        </p:spPr>
        <p:txBody>
          <a:bodyPr wrap="none" rtlCol="0">
            <a:spAutoFit/>
          </a:bodyPr>
          <a:lstStyle/>
          <a:p>
            <a:r>
              <a:rPr lang="fr-FR" dirty="0" smtClean="0">
                <a:latin typeface="Albertus Extra Bold" pitchFamily="34" charset="0"/>
              </a:rPr>
              <a:t>Messagerie électronique</a:t>
            </a:r>
            <a:endParaRPr lang="fr-FR" dirty="0">
              <a:latin typeface="Albertus Extra Bold" pitchFamily="34" charset="0"/>
            </a:endParaRPr>
          </a:p>
        </p:txBody>
      </p:sp>
      <p:sp>
        <p:nvSpPr>
          <p:cNvPr id="52" name="ZoneTexte 51"/>
          <p:cNvSpPr txBox="1"/>
          <p:nvPr/>
        </p:nvSpPr>
        <p:spPr>
          <a:xfrm>
            <a:off x="1500166" y="4000504"/>
            <a:ext cx="1931939" cy="369332"/>
          </a:xfrm>
          <a:prstGeom prst="rect">
            <a:avLst/>
          </a:prstGeom>
          <a:solidFill>
            <a:schemeClr val="bg1"/>
          </a:solidFill>
        </p:spPr>
        <p:txBody>
          <a:bodyPr wrap="none" rtlCol="0">
            <a:spAutoFit/>
          </a:bodyPr>
          <a:lstStyle/>
          <a:p>
            <a:r>
              <a:rPr lang="fr-FR" dirty="0" smtClean="0">
                <a:latin typeface="Albertus Extra Bold" pitchFamily="34" charset="0"/>
              </a:rPr>
              <a:t>Banque en ligne</a:t>
            </a:r>
            <a:endParaRPr lang="fr-FR" dirty="0">
              <a:latin typeface="Albertus Extra Bold" pitchFamily="34" charset="0"/>
            </a:endParaRPr>
          </a:p>
        </p:txBody>
      </p:sp>
      <p:sp>
        <p:nvSpPr>
          <p:cNvPr id="53" name="ZoneTexte 52"/>
          <p:cNvSpPr txBox="1"/>
          <p:nvPr/>
        </p:nvSpPr>
        <p:spPr>
          <a:xfrm>
            <a:off x="1071538" y="2143116"/>
            <a:ext cx="833883" cy="369332"/>
          </a:xfrm>
          <a:prstGeom prst="rect">
            <a:avLst/>
          </a:prstGeom>
          <a:solidFill>
            <a:schemeClr val="bg1"/>
          </a:solidFill>
        </p:spPr>
        <p:txBody>
          <a:bodyPr wrap="none" rtlCol="0">
            <a:spAutoFit/>
          </a:bodyPr>
          <a:lstStyle/>
          <a:p>
            <a:r>
              <a:rPr lang="fr-FR" dirty="0" smtClean="0">
                <a:latin typeface="Albertus Extra Bold" pitchFamily="34" charset="0"/>
              </a:rPr>
              <a:t>PAGE</a:t>
            </a:r>
            <a:endParaRPr lang="fr-FR" dirty="0">
              <a:latin typeface="Albertus Extra Bold" pitchFamily="34" charset="0"/>
            </a:endParaRPr>
          </a:p>
        </p:txBody>
      </p:sp>
      <p:pic>
        <p:nvPicPr>
          <p:cNvPr id="28675" name="Picture 3"/>
          <p:cNvPicPr>
            <a:picLocks noChangeAspect="1" noChangeArrowheads="1"/>
          </p:cNvPicPr>
          <p:nvPr/>
        </p:nvPicPr>
        <p:blipFill>
          <a:blip r:embed="rId8" cstate="print"/>
          <a:srcRect/>
          <a:stretch>
            <a:fillRect/>
          </a:stretch>
        </p:blipFill>
        <p:spPr bwMode="auto">
          <a:xfrm>
            <a:off x="5786446" y="4714884"/>
            <a:ext cx="2714612" cy="2020489"/>
          </a:xfrm>
          <a:prstGeom prst="rect">
            <a:avLst/>
          </a:prstGeom>
          <a:noFill/>
          <a:ln w="9525">
            <a:noFill/>
            <a:miter lim="800000"/>
            <a:headEnd/>
            <a:tailEnd/>
          </a:ln>
          <a:effectLst/>
        </p:spPr>
      </p:pic>
      <p:sp>
        <p:nvSpPr>
          <p:cNvPr id="26" name="ZoneTexte 25"/>
          <p:cNvSpPr txBox="1"/>
          <p:nvPr/>
        </p:nvSpPr>
        <p:spPr>
          <a:xfrm>
            <a:off x="2714612" y="5786454"/>
            <a:ext cx="3628109" cy="369332"/>
          </a:xfrm>
          <a:prstGeom prst="rect">
            <a:avLst/>
          </a:prstGeom>
        </p:spPr>
        <p:style>
          <a:lnRef idx="1">
            <a:schemeClr val="accent5"/>
          </a:lnRef>
          <a:fillRef idx="2">
            <a:schemeClr val="accent5"/>
          </a:fillRef>
          <a:effectRef idx="1">
            <a:schemeClr val="accent5"/>
          </a:effectRef>
          <a:fontRef idx="minor">
            <a:schemeClr val="dk1"/>
          </a:fontRef>
        </p:style>
        <p:txBody>
          <a:bodyPr wrap="none" rtlCol="0">
            <a:spAutoFit/>
          </a:bodyPr>
          <a:lstStyle/>
          <a:p>
            <a:r>
              <a:rPr lang="fr-FR" dirty="0" smtClean="0"/>
              <a:t>Le gestionnaire de scénarios GSCEN</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En conclusion…</a:t>
            </a:r>
            <a:br>
              <a:rPr lang="fr-FR" dirty="0" smtClean="0"/>
            </a:br>
            <a:r>
              <a:rPr lang="fr-FR" dirty="0" smtClean="0"/>
              <a:t>Simulation = point d’équilibre</a:t>
            </a:r>
            <a:endParaRPr lang="fr-FR" dirty="0"/>
          </a:p>
        </p:txBody>
      </p:sp>
      <p:pic>
        <p:nvPicPr>
          <p:cNvPr id="1026" name="Picture 2"/>
          <p:cNvPicPr>
            <a:picLocks noChangeAspect="1" noChangeArrowheads="1"/>
          </p:cNvPicPr>
          <p:nvPr/>
        </p:nvPicPr>
        <p:blipFill>
          <a:blip r:embed="rId2" cstate="print"/>
          <a:srcRect/>
          <a:stretch>
            <a:fillRect/>
          </a:stretch>
        </p:blipFill>
        <p:spPr bwMode="auto">
          <a:xfrm>
            <a:off x="1907704" y="3212976"/>
            <a:ext cx="5932909" cy="1125240"/>
          </a:xfrm>
          <a:prstGeom prst="rect">
            <a:avLst/>
          </a:prstGeom>
          <a:noFill/>
          <a:ln w="9525">
            <a:noFill/>
            <a:miter lim="800000"/>
            <a:headEnd/>
            <a:tailEnd/>
          </a:ln>
        </p:spPr>
      </p:pic>
      <p:grpSp>
        <p:nvGrpSpPr>
          <p:cNvPr id="11" name="Groupe 10"/>
          <p:cNvGrpSpPr/>
          <p:nvPr/>
        </p:nvGrpSpPr>
        <p:grpSpPr>
          <a:xfrm>
            <a:off x="1547664" y="1772816"/>
            <a:ext cx="2592288" cy="1296144"/>
            <a:chOff x="1619672" y="2708920"/>
            <a:chExt cx="2592288" cy="1296144"/>
          </a:xfrm>
        </p:grpSpPr>
        <p:sp>
          <p:nvSpPr>
            <p:cNvPr id="5" name="ZoneTexte 4"/>
            <p:cNvSpPr txBox="1"/>
            <p:nvPr/>
          </p:nvSpPr>
          <p:spPr>
            <a:xfrm>
              <a:off x="1691680" y="2780928"/>
              <a:ext cx="2520280" cy="1200329"/>
            </a:xfrm>
            <a:prstGeom prst="rect">
              <a:avLst/>
            </a:prstGeom>
            <a:noFill/>
          </p:spPr>
          <p:txBody>
            <a:bodyPr wrap="square" rtlCol="0">
              <a:spAutoFit/>
            </a:bodyPr>
            <a:lstStyle/>
            <a:p>
              <a:r>
                <a:rPr lang="fr-FR" dirty="0" smtClean="0"/>
                <a:t>Appauvrissement de la situation professionnelle</a:t>
              </a:r>
            </a:p>
            <a:p>
              <a:r>
                <a:rPr lang="fr-FR" dirty="0" smtClean="0"/>
                <a:t>pour la rendre accessible </a:t>
              </a:r>
            </a:p>
            <a:p>
              <a:r>
                <a:rPr lang="fr-FR" dirty="0" smtClean="0"/>
                <a:t>à l’apprentissage</a:t>
              </a:r>
              <a:endParaRPr lang="fr-FR" dirty="0"/>
            </a:p>
          </p:txBody>
        </p:sp>
        <p:sp>
          <p:nvSpPr>
            <p:cNvPr id="7" name="Rectangle 6"/>
            <p:cNvSpPr/>
            <p:nvPr/>
          </p:nvSpPr>
          <p:spPr>
            <a:xfrm>
              <a:off x="1619672" y="2708920"/>
              <a:ext cx="2592288" cy="1296144"/>
            </a:xfrm>
            <a:prstGeom prst="rect">
              <a:avLst/>
            </a:prstGeom>
            <a:noFill/>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grpSp>
        <p:nvGrpSpPr>
          <p:cNvPr id="10" name="Groupe 9"/>
          <p:cNvGrpSpPr/>
          <p:nvPr/>
        </p:nvGrpSpPr>
        <p:grpSpPr>
          <a:xfrm>
            <a:off x="5724128" y="1772816"/>
            <a:ext cx="2592288" cy="1296144"/>
            <a:chOff x="5436096" y="2780928"/>
            <a:chExt cx="2592288" cy="1296144"/>
          </a:xfrm>
        </p:grpSpPr>
        <p:sp>
          <p:nvSpPr>
            <p:cNvPr id="6" name="ZoneTexte 5"/>
            <p:cNvSpPr txBox="1"/>
            <p:nvPr/>
          </p:nvSpPr>
          <p:spPr>
            <a:xfrm>
              <a:off x="5580112" y="3140968"/>
              <a:ext cx="2028761" cy="646331"/>
            </a:xfrm>
            <a:prstGeom prst="rect">
              <a:avLst/>
            </a:prstGeom>
            <a:noFill/>
          </p:spPr>
          <p:txBody>
            <a:bodyPr wrap="none" rtlCol="0">
              <a:spAutoFit/>
            </a:bodyPr>
            <a:lstStyle/>
            <a:p>
              <a:r>
                <a:rPr lang="fr-FR" dirty="0" smtClean="0"/>
                <a:t>Reproduction fidèle</a:t>
              </a:r>
            </a:p>
            <a:p>
              <a:r>
                <a:rPr lang="fr-FR" dirty="0" smtClean="0"/>
                <a:t>de la réalité</a:t>
              </a:r>
              <a:endParaRPr lang="fr-FR" dirty="0"/>
            </a:p>
          </p:txBody>
        </p:sp>
        <p:sp>
          <p:nvSpPr>
            <p:cNvPr id="9" name="Rectangle 8"/>
            <p:cNvSpPr/>
            <p:nvPr/>
          </p:nvSpPr>
          <p:spPr>
            <a:xfrm>
              <a:off x="5436096" y="2780928"/>
              <a:ext cx="2592288" cy="1296144"/>
            </a:xfrm>
            <a:prstGeom prst="rect">
              <a:avLst/>
            </a:prstGeom>
            <a:noFill/>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sp>
        <p:nvSpPr>
          <p:cNvPr id="12" name="ZoneTexte 11"/>
          <p:cNvSpPr txBox="1"/>
          <p:nvPr/>
        </p:nvSpPr>
        <p:spPr>
          <a:xfrm>
            <a:off x="1187624" y="4509120"/>
            <a:ext cx="7987699" cy="1661993"/>
          </a:xfrm>
          <a:prstGeom prst="rect">
            <a:avLst/>
          </a:prstGeom>
          <a:noFill/>
        </p:spPr>
        <p:txBody>
          <a:bodyPr wrap="none" rtlCol="0">
            <a:spAutoFit/>
          </a:bodyPr>
          <a:lstStyle/>
          <a:p>
            <a:pPr>
              <a:spcAft>
                <a:spcPts val="1200"/>
              </a:spcAft>
              <a:buFont typeface="Arial" pitchFamily="34" charset="0"/>
              <a:buChar char="•"/>
            </a:pPr>
            <a:r>
              <a:rPr lang="fr-FR" dirty="0" smtClean="0"/>
              <a:t> individualisation de l'enseignement,</a:t>
            </a:r>
          </a:p>
          <a:p>
            <a:pPr>
              <a:spcAft>
                <a:spcPts val="1200"/>
              </a:spcAft>
              <a:buFont typeface="Arial" pitchFamily="34" charset="0"/>
              <a:buChar char="•"/>
            </a:pPr>
            <a:r>
              <a:rPr lang="fr-FR" dirty="0" smtClean="0"/>
              <a:t> autonomie des élèves,  </a:t>
            </a:r>
          </a:p>
          <a:p>
            <a:pPr>
              <a:spcAft>
                <a:spcPts val="1200"/>
              </a:spcAft>
              <a:buFont typeface="Arial" pitchFamily="34" charset="0"/>
              <a:buChar char="•"/>
            </a:pPr>
            <a:r>
              <a:rPr lang="fr-FR" dirty="0" smtClean="0"/>
              <a:t> réduction de la tension entre les logiques de formation en « savoirs académiques »</a:t>
            </a:r>
          </a:p>
          <a:p>
            <a:r>
              <a:rPr lang="fr-FR" dirty="0" smtClean="0"/>
              <a:t>  et les impératifs de professionnalisation</a:t>
            </a:r>
            <a:endParaRPr lang="fr-FR" dirty="0"/>
          </a:p>
        </p:txBody>
      </p:sp>
      <p:sp>
        <p:nvSpPr>
          <p:cNvPr id="13" name="ZoneTexte 12"/>
          <p:cNvSpPr txBox="1"/>
          <p:nvPr/>
        </p:nvSpPr>
        <p:spPr>
          <a:xfrm>
            <a:off x="3779912" y="3789040"/>
            <a:ext cx="2240678" cy="369332"/>
          </a:xfrm>
          <a:prstGeom prst="rect">
            <a:avLst/>
          </a:prstGeom>
          <a:noFill/>
        </p:spPr>
        <p:txBody>
          <a:bodyPr wrap="none" rtlCol="0">
            <a:spAutoFit/>
          </a:bodyPr>
          <a:lstStyle/>
          <a:p>
            <a:pPr algn="ctr"/>
            <a:r>
              <a:rPr lang="fr-FR" b="1" dirty="0" smtClean="0">
                <a:solidFill>
                  <a:schemeClr val="accent1">
                    <a:lumMod val="40000"/>
                    <a:lumOff val="60000"/>
                  </a:schemeClr>
                </a:solidFill>
                <a:effectLst>
                  <a:outerShdw blurRad="38100" dist="38100" dir="2700000" algn="tl">
                    <a:srgbClr val="000000">
                      <a:alpha val="43137"/>
                    </a:srgbClr>
                  </a:outerShdw>
                </a:effectLst>
              </a:rPr>
              <a:t>Outils  numériques</a:t>
            </a:r>
            <a:endParaRPr lang="fr-FR" b="1" dirty="0">
              <a:solidFill>
                <a:schemeClr val="accent1">
                  <a:lumMod val="40000"/>
                  <a:lumOff val="6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317</TotalTime>
  <Words>664</Words>
  <Application>Microsoft Office PowerPoint</Application>
  <PresentationFormat>Affichage à l'écran (4:3)</PresentationFormat>
  <Paragraphs>118</Paragraphs>
  <Slides>8</Slides>
  <Notes>6</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Solstice</vt:lpstr>
      <vt:lpstr>Faire entrer la professionnalité   dans la classe</vt:lpstr>
      <vt:lpstr>Bac Professionnel Gestion-Administration</vt:lpstr>
      <vt:lpstr>Un contexte très riche …</vt:lpstr>
      <vt:lpstr>… renforcé par les outils numériques</vt:lpstr>
      <vt:lpstr>Scénario : du bon de commande au contrôle bancaire</vt:lpstr>
      <vt:lpstr>Dans les coulisses du scénario…</vt:lpstr>
      <vt:lpstr>Des outils complémentaires pour l’enseignant</vt:lpstr>
      <vt:lpstr>En conclusion… Simulation = point d’équilibre</vt:lpstr>
    </vt:vector>
  </TitlesOfParts>
  <Company>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Exemple de mise en œuvre  d’un scénario pédagogique en Bac Pro Gestion Administration</dc:title>
  <dc:creator>Yannick BORDAGE</dc:creator>
  <cp:lastModifiedBy>Christelle</cp:lastModifiedBy>
  <cp:revision>66</cp:revision>
  <dcterms:created xsi:type="dcterms:W3CDTF">2014-04-17T13:05:19Z</dcterms:created>
  <dcterms:modified xsi:type="dcterms:W3CDTF">2015-03-25T11:06:05Z</dcterms:modified>
</cp:coreProperties>
</file>