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Lst>
  <p:notesMasterIdLst>
    <p:notesMasterId r:id="rId23"/>
  </p:notesMasterIdLst>
  <p:sldIdLst>
    <p:sldId id="256" r:id="rId4"/>
    <p:sldId id="626" r:id="rId5"/>
    <p:sldId id="653" r:id="rId6"/>
    <p:sldId id="663" r:id="rId7"/>
    <p:sldId id="652" r:id="rId8"/>
    <p:sldId id="661" r:id="rId9"/>
    <p:sldId id="651" r:id="rId10"/>
    <p:sldId id="667" r:id="rId11"/>
    <p:sldId id="665" r:id="rId12"/>
    <p:sldId id="668" r:id="rId13"/>
    <p:sldId id="666" r:id="rId14"/>
    <p:sldId id="630" r:id="rId15"/>
    <p:sldId id="669" r:id="rId16"/>
    <p:sldId id="670" r:id="rId17"/>
    <p:sldId id="672" r:id="rId18"/>
    <p:sldId id="673" r:id="rId19"/>
    <p:sldId id="654" r:id="rId20"/>
    <p:sldId id="655" r:id="rId21"/>
    <p:sldId id="656" r:id="rId22"/>
  </p:sldIdLst>
  <p:sldSz cx="9906000" cy="6858000" type="A4"/>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66"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7F121CCF-6086-45C3-90F1-8C9E41D997EA}" type="datetimeFigureOut">
              <a:rPr lang="fr-FR" smtClean="0"/>
              <a:t>07/03/2026</a:t>
            </a:fld>
            <a:endParaRPr lang="fr-FR"/>
          </a:p>
        </p:txBody>
      </p:sp>
      <p:sp>
        <p:nvSpPr>
          <p:cNvPr id="4" name="Espace réservé de l'image des diapositives 3"/>
          <p:cNvSpPr>
            <a:spLocks noGrp="1" noRot="1" noChangeAspect="1"/>
          </p:cNvSpPr>
          <p:nvPr>
            <p:ph type="sldImg" idx="2"/>
          </p:nvPr>
        </p:nvSpPr>
        <p:spPr>
          <a:xfrm>
            <a:off x="1173163" y="1336675"/>
            <a:ext cx="5213350" cy="360838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CB028A95-F653-4C83-9A0E-98F68C6DA65E}" type="slidenum">
              <a:rPr lang="fr-FR" smtClean="0"/>
              <a:t>‹N°›</a:t>
            </a:fld>
            <a:endParaRPr lang="fr-FR"/>
          </a:p>
        </p:txBody>
      </p:sp>
    </p:spTree>
    <p:extLst>
      <p:ext uri="{BB962C8B-B14F-4D97-AF65-F5344CB8AC3E}">
        <p14:creationId xmlns:p14="http://schemas.microsoft.com/office/powerpoint/2010/main" val="373005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Couvertur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rPr lang="fr-FR"/>
              <a:t>Séance EVARS préparation projection "Viol, défi de justice" puis table ronde</a:t>
            </a:r>
            <a:endParaRPr/>
          </a:p>
        </p:txBody>
      </p:sp>
      <p:sp>
        <p:nvSpPr>
          <p:cNvPr id="3" name="PlaceHolder 2"/>
          <p:cNvSpPr>
            <a:spLocks noGrp="1"/>
          </p:cNvSpPr>
          <p:nvPr>
            <p:ph type="sldNum" idx="3"/>
          </p:nvPr>
        </p:nvSpPr>
        <p:spPr/>
        <p:txBody>
          <a:bodyPr/>
          <a:lstStyle/>
          <a:p>
            <a:fld id="{E61C3ED7-EF23-40EF-B9D1-92EAECD2872B}" type="slidenum">
              <a:t>‹N°›</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Titre et sous titr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lstStyle/>
          <a:p>
            <a:r>
              <a:rPr lang="fr-FR"/>
              <a:t>Séance EVARS préparation projection "Viol, défi de justice" puis table ronde</a:t>
            </a:r>
            <a:endParaRPr/>
          </a:p>
        </p:txBody>
      </p:sp>
      <p:sp>
        <p:nvSpPr>
          <p:cNvPr id="3" name="PlaceHolder 2"/>
          <p:cNvSpPr>
            <a:spLocks noGrp="1"/>
          </p:cNvSpPr>
          <p:nvPr>
            <p:ph type="sldNum" idx="6"/>
          </p:nvPr>
        </p:nvSpPr>
        <p:spPr/>
        <p:txBody>
          <a:bodyPr/>
          <a:lstStyle/>
          <a:p>
            <a:fld id="{E426CC90-2C34-4306-A6F8-9E41E51B1291}" type="slidenum">
              <a:t>‹N°›</a:t>
            </a:fld>
            <a:endParaRPr/>
          </a:p>
        </p:txBody>
      </p:sp>
      <p:sp>
        <p:nvSpPr>
          <p:cNvPr id="4" name="PlaceHolder 3"/>
          <p:cNvSpPr>
            <a:spLocks noGrp="1"/>
          </p:cNvSpPr>
          <p:nvPr>
            <p:ph type="dt" idx="4"/>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Sommair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lstStyle/>
          <a:p>
            <a:r>
              <a:rPr lang="fr-FR"/>
              <a:t>Séance EVARS préparation projection "Viol, défi de justice" puis table ronde</a:t>
            </a:r>
            <a:endParaRPr/>
          </a:p>
        </p:txBody>
      </p:sp>
      <p:sp>
        <p:nvSpPr>
          <p:cNvPr id="3" name="PlaceHolder 2"/>
          <p:cNvSpPr>
            <a:spLocks noGrp="1"/>
          </p:cNvSpPr>
          <p:nvPr>
            <p:ph type="sldNum" idx="9"/>
          </p:nvPr>
        </p:nvSpPr>
        <p:spPr/>
        <p:txBody>
          <a:bodyPr/>
          <a:lstStyle/>
          <a:p>
            <a:fld id="{BAACED80-28D7-4E05-8B9F-F8E1CE2980E7}" type="slidenum">
              <a:t>‹N°›</a:t>
            </a:fld>
            <a:endParaRPr/>
          </a:p>
        </p:txBody>
      </p:sp>
      <p:sp>
        <p:nvSpPr>
          <p:cNvPr id="4" name="PlaceHolder 3"/>
          <p:cNvSpPr>
            <a:spLocks noGrp="1"/>
          </p:cNvSpPr>
          <p:nvPr>
            <p:ph type="dt" idx="7"/>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619128-8587-43EF-8E5E-BC598FBF39D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CF28384-43B0-4D20-8EDF-CB909601B8F6}"/>
              </a:ext>
            </a:extLst>
          </p:cNvPr>
          <p:cNvSpPr>
            <a:spLocks noGrp="1"/>
          </p:cNvSpPr>
          <p:nvPr>
            <p:ph type="dt" sz="half" idx="10"/>
          </p:nvPr>
        </p:nvSpPr>
        <p:spPr/>
        <p:txBody>
          <a:bodyPr/>
          <a:lstStyle/>
          <a:p>
            <a:endParaRPr lang="en-US"/>
          </a:p>
        </p:txBody>
      </p:sp>
      <p:sp>
        <p:nvSpPr>
          <p:cNvPr id="4" name="Espace réservé du pied de page 3">
            <a:extLst>
              <a:ext uri="{FF2B5EF4-FFF2-40B4-BE49-F238E27FC236}">
                <a16:creationId xmlns:a16="http://schemas.microsoft.com/office/drawing/2014/main" id="{7CE98C42-C5AA-4F60-BE17-521332708E29}"/>
              </a:ext>
            </a:extLst>
          </p:cNvPr>
          <p:cNvSpPr>
            <a:spLocks noGrp="1"/>
          </p:cNvSpPr>
          <p:nvPr>
            <p:ph type="ftr" sz="quarter" idx="11"/>
          </p:nvPr>
        </p:nvSpPr>
        <p:spPr/>
        <p:txBody>
          <a:bodyPr/>
          <a:lstStyle/>
          <a:p>
            <a:r>
              <a:rPr lang="fr-FR"/>
              <a:t>Séance EVARS préparation projection "Viol, défi de justice" puis table ronde</a:t>
            </a:r>
            <a:endParaRPr lang="en-US" dirty="0"/>
          </a:p>
        </p:txBody>
      </p:sp>
      <p:sp>
        <p:nvSpPr>
          <p:cNvPr id="5" name="Espace réservé du numéro de diapositive 4">
            <a:extLst>
              <a:ext uri="{FF2B5EF4-FFF2-40B4-BE49-F238E27FC236}">
                <a16:creationId xmlns:a16="http://schemas.microsoft.com/office/drawing/2014/main" id="{6FCD1EB6-A50C-4F86-8E0E-BCE650999B90}"/>
              </a:ext>
            </a:extLst>
          </p:cNvPr>
          <p:cNvSpPr>
            <a:spLocks noGrp="1"/>
          </p:cNvSpPr>
          <p:nvPr>
            <p:ph type="sldNum" sz="quarter" idx="12"/>
          </p:nvPr>
        </p:nvSpPr>
        <p:spPr/>
        <p:txBody>
          <a:bodyPr/>
          <a:lstStyle/>
          <a:p>
            <a:fld id="{5744759D-0EFF-4FB2-9CCE-04E00944F0FE}" type="slidenum">
              <a:rPr lang="en-US" smtClean="0"/>
              <a:pPr/>
              <a:t>‹N°›</a:t>
            </a:fld>
            <a:endParaRPr lang="en-US"/>
          </a:p>
        </p:txBody>
      </p:sp>
    </p:spTree>
    <p:extLst>
      <p:ext uri="{BB962C8B-B14F-4D97-AF65-F5344CB8AC3E}">
        <p14:creationId xmlns:p14="http://schemas.microsoft.com/office/powerpoint/2010/main" val="662460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8CABFC-C2F6-4C97-83C7-4E7CF731610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6AA5210-9EC3-42E3-9260-B0681BF1117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4820E1F-BEF4-4F4C-B1F8-8DD0FE1ABD86}"/>
              </a:ext>
            </a:extLst>
          </p:cNvPr>
          <p:cNvSpPr>
            <a:spLocks noGrp="1"/>
          </p:cNvSpPr>
          <p:nvPr>
            <p:ph type="dt" sz="half" idx="10"/>
          </p:nvPr>
        </p:nvSpPr>
        <p:spPr/>
        <p:txBody>
          <a:bodyPr/>
          <a:lstStyle/>
          <a:p>
            <a:endParaRPr lang="en-US"/>
          </a:p>
        </p:txBody>
      </p:sp>
      <p:sp>
        <p:nvSpPr>
          <p:cNvPr id="5" name="Espace réservé du pied de page 4">
            <a:extLst>
              <a:ext uri="{FF2B5EF4-FFF2-40B4-BE49-F238E27FC236}">
                <a16:creationId xmlns:a16="http://schemas.microsoft.com/office/drawing/2014/main" id="{2E3EB3D1-60B0-4665-B3D3-94EDAC74DFCE}"/>
              </a:ext>
            </a:extLst>
          </p:cNvPr>
          <p:cNvSpPr>
            <a:spLocks noGrp="1"/>
          </p:cNvSpPr>
          <p:nvPr>
            <p:ph type="ftr" sz="quarter" idx="11"/>
          </p:nvPr>
        </p:nvSpPr>
        <p:spPr/>
        <p:txBody>
          <a:bodyPr/>
          <a:lstStyle/>
          <a:p>
            <a:r>
              <a:rPr lang="fr-FR"/>
              <a:t>Séance EVARS préparation projection "Viol, défi de justice" puis table ronde</a:t>
            </a:r>
            <a:endParaRPr lang="en-US" dirty="0"/>
          </a:p>
        </p:txBody>
      </p:sp>
      <p:sp>
        <p:nvSpPr>
          <p:cNvPr id="6" name="Espace réservé du numéro de diapositive 5">
            <a:extLst>
              <a:ext uri="{FF2B5EF4-FFF2-40B4-BE49-F238E27FC236}">
                <a16:creationId xmlns:a16="http://schemas.microsoft.com/office/drawing/2014/main" id="{FD9F4989-E9BE-46DB-8CC0-B2064863978A}"/>
              </a:ext>
            </a:extLst>
          </p:cNvPr>
          <p:cNvSpPr>
            <a:spLocks noGrp="1"/>
          </p:cNvSpPr>
          <p:nvPr>
            <p:ph type="sldNum" sz="quarter" idx="12"/>
          </p:nvPr>
        </p:nvSpPr>
        <p:spPr/>
        <p:txBody>
          <a:bodyPr/>
          <a:lstStyle/>
          <a:p>
            <a:fld id="{5744759D-0EFF-4FB2-9CCE-04E00944F0FE}" type="slidenum">
              <a:rPr lang="en-US" smtClean="0"/>
              <a:pPr/>
              <a:t>‹N°›</a:t>
            </a:fld>
            <a:endParaRPr lang="en-US"/>
          </a:p>
        </p:txBody>
      </p:sp>
    </p:spTree>
    <p:extLst>
      <p:ext uri="{BB962C8B-B14F-4D97-AF65-F5344CB8AC3E}">
        <p14:creationId xmlns:p14="http://schemas.microsoft.com/office/powerpoint/2010/main" val="6108077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wmf"/></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1.wmf"/><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7" name="Connecteur droit 9"/>
          <p:cNvCxnSpPr/>
          <p:nvPr/>
        </p:nvCxnSpPr>
        <p:spPr>
          <a:xfrm>
            <a:off x="389880" y="6379200"/>
            <a:ext cx="9126360" cy="360"/>
          </a:xfrm>
          <a:prstGeom prst="straightConnector1">
            <a:avLst/>
          </a:prstGeom>
          <a:ln w="10158">
            <a:solidFill>
              <a:srgbClr val="000000"/>
            </a:solidFill>
            <a:round/>
          </a:ln>
        </p:spPr>
      </p:cxnSp>
      <p:pic>
        <p:nvPicPr>
          <p:cNvPr id="8" name="Image 12" descr="logoAC_NANTES_diaporama.wmf"/>
          <p:cNvPicPr/>
          <p:nvPr/>
        </p:nvPicPr>
        <p:blipFill>
          <a:blip r:embed="rId3"/>
          <a:stretch/>
        </p:blipFill>
        <p:spPr>
          <a:xfrm>
            <a:off x="324000" y="144000"/>
            <a:ext cx="449280" cy="449640"/>
          </a:xfrm>
          <a:prstGeom prst="rect">
            <a:avLst/>
          </a:prstGeom>
          <a:ln w="0">
            <a:noFill/>
          </a:ln>
        </p:spPr>
      </p:pic>
      <p:sp>
        <p:nvSpPr>
          <p:cNvPr id="2" name="PlaceHolder 1"/>
          <p:cNvSpPr>
            <a:spLocks noGrp="1"/>
          </p:cNvSpPr>
          <p:nvPr>
            <p:ph type="dt" idx="1"/>
          </p:nvPr>
        </p:nvSpPr>
        <p:spPr>
          <a:xfrm>
            <a:off x="0" y="6617880"/>
            <a:ext cx="194760" cy="239760"/>
          </a:xfrm>
          <a:prstGeom prst="rect">
            <a:avLst/>
          </a:prstGeom>
          <a:noFill/>
          <a:ln w="9360">
            <a:solidFill>
              <a:srgbClr val="000000">
                <a:alpha val="0"/>
              </a:srgbClr>
            </a:solidFill>
            <a:round/>
          </a:ln>
        </p:spPr>
        <p:txBody>
          <a:bodyPr lIns="0" tIns="0" rIns="0" bIns="0" anchor="ctr" anchorCtr="1">
            <a:noAutofit/>
          </a:bodyPr>
          <a:lstStyle>
            <a:lvl1pPr indent="0" algn="ctr" defTabSz="914400">
              <a:lnSpc>
                <a:spcPct val="100000"/>
              </a:lnSpc>
              <a:buNone/>
              <a:tabLst>
                <a:tab pos="0" algn="l"/>
              </a:tabLst>
              <a:defRPr lang="fr-FR" sz="100" b="1" strike="noStrike" spc="-1">
                <a:solidFill>
                  <a:srgbClr val="000000"/>
                </a:solidFill>
                <a:latin typeface="Marianne"/>
              </a:defRPr>
            </a:lvl1pPr>
          </a:lstStyle>
          <a:p>
            <a:pPr indent="0" algn="ctr" defTabSz="914400">
              <a:lnSpc>
                <a:spcPct val="100000"/>
              </a:lnSpc>
              <a:buNone/>
              <a:tabLst>
                <a:tab pos="0" algn="l"/>
              </a:tabLst>
            </a:pPr>
            <a:endParaRPr lang="fr-FR" sz="100" b="0" strike="noStrike" spc="-1">
              <a:solidFill>
                <a:srgbClr val="000000"/>
              </a:solidFill>
              <a:latin typeface="Calibri"/>
            </a:endParaRPr>
          </a:p>
        </p:txBody>
      </p:sp>
      <p:sp>
        <p:nvSpPr>
          <p:cNvPr id="3" name="PlaceHolder 2"/>
          <p:cNvSpPr>
            <a:spLocks noGrp="1"/>
          </p:cNvSpPr>
          <p:nvPr>
            <p:ph type="ftr" idx="2"/>
          </p:nvPr>
        </p:nvSpPr>
        <p:spPr>
          <a:xfrm>
            <a:off x="780120" y="5226480"/>
            <a:ext cx="3509640" cy="1199520"/>
          </a:xfrm>
          <a:prstGeom prst="rect">
            <a:avLst/>
          </a:prstGeom>
          <a:noFill/>
          <a:ln w="0">
            <a:noFill/>
          </a:ln>
        </p:spPr>
        <p:txBody>
          <a:bodyPr lIns="0" tIns="0" rIns="0" bIns="0" anchor="b">
            <a:noAutofit/>
          </a:bodyPr>
          <a:lstStyle>
            <a:lvl1pPr indent="0" defTabSz="914400">
              <a:lnSpc>
                <a:spcPct val="100000"/>
              </a:lnSpc>
              <a:buNone/>
              <a:tabLst>
                <a:tab pos="0" algn="l"/>
              </a:tabLst>
              <a:defRPr lang="fr-FR" sz="1150" b="1" strike="noStrike" spc="-1">
                <a:solidFill>
                  <a:srgbClr val="000000"/>
                </a:solidFill>
                <a:latin typeface="Marianne"/>
              </a:defRPr>
            </a:lvl1pPr>
          </a:lstStyle>
          <a:p>
            <a:pPr indent="0" defTabSz="914400">
              <a:lnSpc>
                <a:spcPct val="100000"/>
              </a:lnSpc>
              <a:buNone/>
              <a:tabLst>
                <a:tab pos="0" algn="l"/>
              </a:tabLst>
            </a:pPr>
            <a:r>
              <a:rPr lang="fr-FR" sz="1150" b="1" strike="noStrike" spc="-1">
                <a:solidFill>
                  <a:srgbClr val="000000"/>
                </a:solidFill>
                <a:latin typeface="Marianne"/>
              </a:rPr>
              <a:t>Séance EVARS préparation projection "Viol, défi de justice" puis table ronde</a:t>
            </a:r>
            <a:endParaRPr lang="fr-FR" sz="1150" b="0" strike="noStrike" spc="-1">
              <a:solidFill>
                <a:srgbClr val="000000"/>
              </a:solidFill>
              <a:latin typeface="Calibri"/>
            </a:endParaRPr>
          </a:p>
        </p:txBody>
      </p:sp>
      <p:sp>
        <p:nvSpPr>
          <p:cNvPr id="4" name="PlaceHolder 3"/>
          <p:cNvSpPr>
            <a:spLocks noGrp="1"/>
          </p:cNvSpPr>
          <p:nvPr>
            <p:ph type="sldNum" idx="3"/>
          </p:nvPr>
        </p:nvSpPr>
        <p:spPr>
          <a:xfrm>
            <a:off x="0" y="6617880"/>
            <a:ext cx="194760" cy="239760"/>
          </a:xfrm>
          <a:prstGeom prst="rect">
            <a:avLst/>
          </a:prstGeom>
          <a:noFill/>
          <a:ln w="9360">
            <a:solidFill>
              <a:srgbClr val="000000">
                <a:alpha val="0"/>
              </a:srgbClr>
            </a:solidFill>
            <a:round/>
          </a:ln>
        </p:spPr>
        <p:txBody>
          <a:bodyPr lIns="0" tIns="0" rIns="0" bIns="0" anchor="ctr">
            <a:noAutofit/>
          </a:bodyPr>
          <a:lstStyle>
            <a:lvl1pPr indent="0" algn="r" defTabSz="914400">
              <a:lnSpc>
                <a:spcPct val="100000"/>
              </a:lnSpc>
              <a:buNone/>
              <a:tabLst>
                <a:tab pos="0" algn="l"/>
              </a:tabLst>
              <a:defRPr lang="fr-FR" sz="100" b="1" strike="noStrike" spc="-1">
                <a:solidFill>
                  <a:srgbClr val="000000"/>
                </a:solidFill>
                <a:latin typeface="Marianne"/>
              </a:defRPr>
            </a:lvl1pPr>
          </a:lstStyle>
          <a:p>
            <a:pPr indent="0" algn="r" defTabSz="914400">
              <a:lnSpc>
                <a:spcPct val="100000"/>
              </a:lnSpc>
              <a:buNone/>
              <a:tabLst>
                <a:tab pos="0" algn="l"/>
              </a:tabLst>
            </a:pPr>
            <a:fld id="{1219B879-BF73-493C-AC6A-D660B6996019}" type="slidenum">
              <a:rPr lang="fr-FR" sz="100" b="1" strike="noStrike" spc="-1">
                <a:solidFill>
                  <a:srgbClr val="000000"/>
                </a:solidFill>
                <a:latin typeface="Marianne"/>
              </a:rPr>
              <a:t>‹N°›</a:t>
            </a:fld>
            <a:endParaRPr lang="fr-FR" sz="100" b="0" strike="noStrike" spc="-1">
              <a:solidFill>
                <a:srgbClr val="000000"/>
              </a:solidFill>
              <a:latin typeface="Calibri"/>
            </a:endParaRPr>
          </a:p>
        </p:txBody>
      </p:sp>
      <p:sp>
        <p:nvSpPr>
          <p:cNvPr id="5" name="PlaceHolder 4"/>
          <p:cNvSpPr>
            <a:spLocks noGrp="1"/>
          </p:cNvSpPr>
          <p:nvPr>
            <p:ph type="title"/>
          </p:nvPr>
        </p:nvSpPr>
        <p:spPr>
          <a:xfrm>
            <a:off x="0" y="0"/>
            <a:ext cx="194760" cy="239760"/>
          </a:xfrm>
          <a:prstGeom prst="rect">
            <a:avLst/>
          </a:prstGeom>
          <a:noFill/>
          <a:ln w="9360">
            <a:solidFill>
              <a:srgbClr val="000000">
                <a:alpha val="0"/>
              </a:srgbClr>
            </a:solidFill>
            <a:round/>
          </a:ln>
        </p:spPr>
        <p:txBody>
          <a:bodyPr lIns="0" tIns="0" rIns="0" bIns="0" anchor="t">
            <a:noAutofit/>
          </a:bodyPr>
          <a:lstStyle/>
          <a:p>
            <a:pPr indent="0" defTabSz="914400">
              <a:lnSpc>
                <a:spcPct val="90000"/>
              </a:lnSpc>
              <a:buNone/>
              <a:tabLst>
                <a:tab pos="0" algn="l"/>
              </a:tabLst>
            </a:pPr>
            <a:r>
              <a:rPr lang="fr-FR" sz="100" b="1" strike="noStrike" spc="-1">
                <a:solidFill>
                  <a:srgbClr val="000000"/>
                </a:solidFill>
                <a:latin typeface="Marianne"/>
              </a:rPr>
              <a:t>Titre</a:t>
            </a:r>
            <a:endParaRPr lang="fr-FR" sz="100" b="0" strike="noStrike" spc="-1">
              <a:solidFill>
                <a:schemeClr val="dk1"/>
              </a:solidFill>
              <a:latin typeface="Calibri"/>
            </a:endParaRPr>
          </a:p>
        </p:txBody>
      </p:sp>
      <p:pic>
        <p:nvPicPr>
          <p:cNvPr id="6" name="Image 7"/>
          <p:cNvPicPr/>
          <p:nvPr/>
        </p:nvPicPr>
        <p:blipFill>
          <a:blip r:embed="rId3"/>
          <a:stretch/>
        </p:blipFill>
        <p:spPr>
          <a:xfrm>
            <a:off x="540000" y="360000"/>
            <a:ext cx="2696400" cy="2699640"/>
          </a:xfrm>
          <a:prstGeom prst="rect">
            <a:avLst/>
          </a:prstGeom>
          <a:ln w="0">
            <a:noFill/>
          </a:ln>
        </p:spPr>
      </p:pic>
    </p:spTree>
  </p:cSld>
  <p:clrMap bg1="lt1" tx1="dk1" bg2="lt2" tx2="dk2" accent1="accent1" accent2="accent2" accent3="accent3" accent4="accent4" accent5="accent5" accent6="accent6" hlink="hlink" folHlink="folHlink"/>
  <p:sldLayoutIdLst>
    <p:sldLayoutId id="2147483649"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7" name="Connecteur droit 9"/>
          <p:cNvCxnSpPr/>
          <p:nvPr/>
        </p:nvCxnSpPr>
        <p:spPr>
          <a:xfrm>
            <a:off x="389880" y="6379200"/>
            <a:ext cx="9126360" cy="360"/>
          </a:xfrm>
          <a:prstGeom prst="straightConnector1">
            <a:avLst/>
          </a:prstGeom>
          <a:ln w="10158">
            <a:solidFill>
              <a:srgbClr val="000000"/>
            </a:solidFill>
            <a:round/>
          </a:ln>
        </p:spPr>
      </p:cxnSp>
      <p:pic>
        <p:nvPicPr>
          <p:cNvPr id="8" name="Image 12" descr="logoAC_NANTES_diaporama.wmf"/>
          <p:cNvPicPr/>
          <p:nvPr/>
        </p:nvPicPr>
        <p:blipFill>
          <a:blip r:embed="rId3"/>
          <a:stretch/>
        </p:blipFill>
        <p:spPr>
          <a:xfrm>
            <a:off x="324000" y="144000"/>
            <a:ext cx="449280" cy="449640"/>
          </a:xfrm>
          <a:prstGeom prst="rect">
            <a:avLst/>
          </a:prstGeom>
          <a:ln w="0">
            <a:noFill/>
          </a:ln>
        </p:spPr>
      </p:pic>
      <p:sp>
        <p:nvSpPr>
          <p:cNvPr id="9" name="PlaceHolder 1"/>
          <p:cNvSpPr>
            <a:spLocks noGrp="1"/>
          </p:cNvSpPr>
          <p:nvPr>
            <p:ph type="title"/>
          </p:nvPr>
        </p:nvSpPr>
        <p:spPr>
          <a:xfrm>
            <a:off x="0" y="0"/>
            <a:ext cx="194760" cy="239760"/>
          </a:xfrm>
          <a:prstGeom prst="rect">
            <a:avLst/>
          </a:prstGeom>
          <a:noFill/>
          <a:ln w="9360">
            <a:solidFill>
              <a:srgbClr val="000000">
                <a:alpha val="0"/>
              </a:srgbClr>
            </a:solidFill>
            <a:round/>
          </a:ln>
        </p:spPr>
        <p:txBody>
          <a:bodyPr lIns="0" tIns="0" rIns="0" bIns="0" anchor="t">
            <a:noAutofit/>
          </a:bodyPr>
          <a:lstStyle/>
          <a:p>
            <a:pPr indent="0" defTabSz="914400">
              <a:lnSpc>
                <a:spcPct val="90000"/>
              </a:lnSpc>
              <a:buNone/>
              <a:tabLst>
                <a:tab pos="0" algn="l"/>
              </a:tabLst>
            </a:pPr>
            <a:r>
              <a:rPr lang="fr-FR" sz="100" b="1" strike="noStrike" spc="-1">
                <a:solidFill>
                  <a:srgbClr val="000000"/>
                </a:solidFill>
                <a:latin typeface="Marianne"/>
              </a:rPr>
              <a:t>Titre</a:t>
            </a:r>
            <a:endParaRPr lang="fr-FR" sz="100" b="0" strike="noStrike" spc="-1">
              <a:solidFill>
                <a:schemeClr val="dk1"/>
              </a:solidFill>
              <a:latin typeface="Calibri"/>
            </a:endParaRPr>
          </a:p>
        </p:txBody>
      </p:sp>
      <p:sp>
        <p:nvSpPr>
          <p:cNvPr id="10" name="PlaceHolder 2"/>
          <p:cNvSpPr>
            <a:spLocks noGrp="1"/>
          </p:cNvSpPr>
          <p:nvPr>
            <p:ph type="dt" idx="4"/>
          </p:nvPr>
        </p:nvSpPr>
        <p:spPr>
          <a:xfrm>
            <a:off x="8248680" y="6378120"/>
            <a:ext cx="1267200" cy="479520"/>
          </a:xfrm>
          <a:prstGeom prst="rect">
            <a:avLst/>
          </a:prstGeom>
          <a:noFill/>
          <a:ln w="0">
            <a:noFill/>
          </a:ln>
        </p:spPr>
        <p:txBody>
          <a:bodyPr lIns="0" tIns="0" rIns="0" bIns="0" anchor="ctr">
            <a:noAutofit/>
          </a:bodyPr>
          <a:lstStyle>
            <a:lvl1pPr indent="0" algn="r" defTabSz="914400">
              <a:lnSpc>
                <a:spcPct val="100000"/>
              </a:lnSpc>
              <a:buNone/>
              <a:tabLst>
                <a:tab pos="0" algn="l"/>
              </a:tabLst>
              <a:defRPr lang="fr-FR" sz="750" b="1" strike="noStrike" cap="all" spc="-1">
                <a:solidFill>
                  <a:srgbClr val="000000"/>
                </a:solidFill>
                <a:latin typeface="Marianne"/>
              </a:defRPr>
            </a:lvl1pPr>
          </a:lstStyle>
          <a:p>
            <a:pPr indent="0" algn="r" defTabSz="914400">
              <a:lnSpc>
                <a:spcPct val="100000"/>
              </a:lnSpc>
              <a:buNone/>
              <a:tabLst>
                <a:tab pos="0" algn="l"/>
              </a:tabLst>
            </a:pPr>
            <a:endParaRPr lang="fr-FR" sz="750" b="0" strike="noStrike" spc="-1">
              <a:solidFill>
                <a:srgbClr val="000000"/>
              </a:solidFill>
              <a:latin typeface="Calibri"/>
            </a:endParaRPr>
          </a:p>
        </p:txBody>
      </p:sp>
      <p:sp>
        <p:nvSpPr>
          <p:cNvPr id="11" name="PlaceHolder 3"/>
          <p:cNvSpPr>
            <a:spLocks noGrp="1"/>
          </p:cNvSpPr>
          <p:nvPr>
            <p:ph type="ftr" idx="5"/>
          </p:nvPr>
        </p:nvSpPr>
        <p:spPr>
          <a:xfrm>
            <a:off x="389880" y="6378120"/>
            <a:ext cx="6395760" cy="479520"/>
          </a:xfrm>
          <a:prstGeom prst="rect">
            <a:avLst/>
          </a:prstGeom>
          <a:noFill/>
          <a:ln w="0">
            <a:noFill/>
          </a:ln>
        </p:spPr>
        <p:txBody>
          <a:bodyPr lIns="0" tIns="0" rIns="0" bIns="0" anchor="ctr">
            <a:noAutofit/>
          </a:bodyPr>
          <a:lstStyle>
            <a:lvl1pPr indent="0" defTabSz="914400">
              <a:lnSpc>
                <a:spcPct val="100000"/>
              </a:lnSpc>
              <a:buNone/>
              <a:tabLst>
                <a:tab pos="0" algn="l"/>
              </a:tabLst>
              <a:defRPr lang="fr-FR" sz="750" b="1" strike="noStrike" spc="-1">
                <a:solidFill>
                  <a:srgbClr val="000000"/>
                </a:solidFill>
                <a:latin typeface="Marianne"/>
              </a:defRPr>
            </a:lvl1pPr>
          </a:lstStyle>
          <a:p>
            <a:pPr indent="0" defTabSz="914400">
              <a:lnSpc>
                <a:spcPct val="100000"/>
              </a:lnSpc>
              <a:buNone/>
              <a:tabLst>
                <a:tab pos="0" algn="l"/>
              </a:tabLst>
            </a:pPr>
            <a:r>
              <a:rPr lang="fr-FR" sz="750" b="1" strike="noStrike" spc="-1">
                <a:solidFill>
                  <a:srgbClr val="000000"/>
                </a:solidFill>
                <a:latin typeface="Marianne"/>
              </a:rPr>
              <a:t>Séance EVARS préparation projection "Viol, défi de justice" puis table ronde</a:t>
            </a:r>
            <a:endParaRPr lang="fr-FR" sz="750" b="0" strike="noStrike" spc="-1">
              <a:solidFill>
                <a:srgbClr val="000000"/>
              </a:solidFill>
              <a:latin typeface="Calibri"/>
            </a:endParaRPr>
          </a:p>
        </p:txBody>
      </p:sp>
      <p:sp>
        <p:nvSpPr>
          <p:cNvPr id="12" name="PlaceHolder 4"/>
          <p:cNvSpPr>
            <a:spLocks noGrp="1"/>
          </p:cNvSpPr>
          <p:nvPr>
            <p:ph type="sldNum" idx="6"/>
          </p:nvPr>
        </p:nvSpPr>
        <p:spPr>
          <a:xfrm>
            <a:off x="6786000" y="6378120"/>
            <a:ext cx="1462320" cy="479520"/>
          </a:xfrm>
          <a:prstGeom prst="rect">
            <a:avLst/>
          </a:prstGeom>
          <a:noFill/>
          <a:ln w="0">
            <a:noFill/>
          </a:ln>
        </p:spPr>
        <p:txBody>
          <a:bodyPr lIns="0" tIns="0" rIns="0" bIns="0" anchor="ctr">
            <a:noAutofit/>
          </a:bodyPr>
          <a:lstStyle>
            <a:lvl1pPr indent="0" algn="r" defTabSz="914400">
              <a:lnSpc>
                <a:spcPct val="100000"/>
              </a:lnSpc>
              <a:buNone/>
              <a:tabLst>
                <a:tab pos="0" algn="l"/>
              </a:tabLst>
              <a:defRPr lang="fr-FR" sz="750" b="1" strike="noStrike" spc="-1">
                <a:solidFill>
                  <a:srgbClr val="000000"/>
                </a:solidFill>
                <a:latin typeface="Marianne"/>
              </a:defRPr>
            </a:lvl1pPr>
          </a:lstStyle>
          <a:p>
            <a:pPr indent="0" algn="r" defTabSz="914400">
              <a:lnSpc>
                <a:spcPct val="100000"/>
              </a:lnSpc>
              <a:buNone/>
              <a:tabLst>
                <a:tab pos="0" algn="l"/>
              </a:tabLst>
            </a:pPr>
            <a:fld id="{6DF3C08D-C7B1-47CA-9F76-D6272F0286CF}" type="slidenum">
              <a:rPr lang="fr-FR" sz="750" b="1" strike="noStrike" spc="-1">
                <a:solidFill>
                  <a:srgbClr val="000000"/>
                </a:solidFill>
                <a:latin typeface="Marianne"/>
              </a:rPr>
              <a:t>‹N°›</a:t>
            </a:fld>
            <a:endParaRPr lang="fr-FR" sz="750" b="0" strike="noStrike" spc="-1">
              <a:solidFill>
                <a:srgbClr val="000000"/>
              </a:solidFill>
              <a:latin typeface="Calibri"/>
            </a:endParaRPr>
          </a:p>
        </p:txBody>
      </p:sp>
      <p:sp>
        <p:nvSpPr>
          <p:cNvPr id="13" name="PlaceHolder 5"/>
          <p:cNvSpPr>
            <a:spLocks noGrp="1"/>
          </p:cNvSpPr>
          <p:nvPr>
            <p:ph type="body"/>
          </p:nvPr>
        </p:nvSpPr>
        <p:spPr>
          <a:xfrm>
            <a:off x="389880" y="3128040"/>
            <a:ext cx="9125640" cy="2769120"/>
          </a:xfrm>
          <a:prstGeom prst="rect">
            <a:avLst/>
          </a:prstGeom>
          <a:noFill/>
          <a:ln w="0">
            <a:noFill/>
          </a:ln>
        </p:spPr>
        <p:txBody>
          <a:bodyPr lIns="0" tIns="0" rIns="0" bIns="0" anchor="t">
            <a:noAutofit/>
          </a:bodyPr>
          <a:lstStyle/>
          <a:p>
            <a:pPr indent="0" defTabSz="914400">
              <a:lnSpc>
                <a:spcPct val="90000"/>
              </a:lnSpc>
              <a:buNone/>
              <a:tabLst>
                <a:tab pos="0" algn="l"/>
              </a:tabLst>
            </a:pPr>
            <a:r>
              <a:rPr lang="fr-FR" sz="3250" b="1" strike="noStrike" cap="all" spc="-1">
                <a:solidFill>
                  <a:srgbClr val="000000"/>
                </a:solidFill>
                <a:latin typeface="Marianne"/>
              </a:rPr>
              <a:t>Titre</a:t>
            </a:r>
            <a:endParaRPr lang="fr-FR" sz="3250" b="0" strike="noStrike" spc="-1">
              <a:solidFill>
                <a:srgbClr val="000000"/>
              </a:solidFill>
              <a:latin typeface="Marianne"/>
            </a:endParaRPr>
          </a:p>
          <a:p>
            <a:pPr indent="0" defTabSz="914400">
              <a:lnSpc>
                <a:spcPct val="100000"/>
              </a:lnSpc>
              <a:spcBef>
                <a:spcPts val="499"/>
              </a:spcBef>
              <a:buNone/>
              <a:tabLst>
                <a:tab pos="0" algn="l"/>
              </a:tabLst>
            </a:pPr>
            <a:r>
              <a:rPr lang="fr-FR" sz="1850" b="0" strike="noStrike" spc="-1">
                <a:solidFill>
                  <a:srgbClr val="000000"/>
                </a:solidFill>
                <a:latin typeface="Marianne"/>
              </a:rPr>
              <a:t>Sous-titre</a:t>
            </a:r>
          </a:p>
        </p:txBody>
      </p:sp>
      <p:cxnSp>
        <p:nvCxnSpPr>
          <p:cNvPr id="14" name="Connecteur droit 11"/>
          <p:cNvCxnSpPr/>
          <p:nvPr/>
        </p:nvCxnSpPr>
        <p:spPr>
          <a:xfrm>
            <a:off x="389880" y="6379200"/>
            <a:ext cx="9126360" cy="360"/>
          </a:xfrm>
          <a:prstGeom prst="straightConnector1">
            <a:avLst/>
          </a:prstGeom>
          <a:ln w="10158">
            <a:solidFill>
              <a:srgbClr val="000000"/>
            </a:solidFill>
            <a:round/>
          </a:ln>
        </p:spPr>
      </p:cxnSp>
      <p:pic>
        <p:nvPicPr>
          <p:cNvPr id="15" name="Image 8"/>
          <p:cNvPicPr/>
          <p:nvPr/>
        </p:nvPicPr>
        <p:blipFill>
          <a:blip r:embed="rId4"/>
          <a:stretch/>
        </p:blipFill>
        <p:spPr>
          <a:xfrm>
            <a:off x="180000" y="180000"/>
            <a:ext cx="1439640" cy="1439640"/>
          </a:xfrm>
          <a:prstGeom prst="rect">
            <a:avLst/>
          </a:prstGeom>
          <a:ln w="0">
            <a:noFill/>
          </a:ln>
        </p:spPr>
      </p:pic>
    </p:spTree>
  </p:cSld>
  <p:clrMap bg1="lt1" tx1="dk1" bg2="lt2" tx2="dk2" accent1="accent1" accent2="accent2" accent3="accent3" accent4="accent4" accent5="accent5" accent6="accent6" hlink="hlink" folHlink="folHlink"/>
  <p:sldLayoutIdLst>
    <p:sldLayoutId id="2147483651"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16" name="Connecteur droit 9"/>
          <p:cNvCxnSpPr/>
          <p:nvPr/>
        </p:nvCxnSpPr>
        <p:spPr>
          <a:xfrm>
            <a:off x="389880" y="6379200"/>
            <a:ext cx="9126360" cy="360"/>
          </a:xfrm>
          <a:prstGeom prst="straightConnector1">
            <a:avLst/>
          </a:prstGeom>
          <a:ln w="10158">
            <a:solidFill>
              <a:srgbClr val="000000"/>
            </a:solidFill>
            <a:round/>
          </a:ln>
        </p:spPr>
      </p:cxnSp>
      <p:pic>
        <p:nvPicPr>
          <p:cNvPr id="17" name="Image 12" descr="logoAC_NANTES_diaporama.wmf"/>
          <p:cNvPicPr/>
          <p:nvPr/>
        </p:nvPicPr>
        <p:blipFill>
          <a:blip r:embed="rId5"/>
          <a:stretch/>
        </p:blipFill>
        <p:spPr>
          <a:xfrm>
            <a:off x="324000" y="144000"/>
            <a:ext cx="449280" cy="449640"/>
          </a:xfrm>
          <a:prstGeom prst="rect">
            <a:avLst/>
          </a:prstGeom>
          <a:ln w="0">
            <a:noFill/>
          </a:ln>
        </p:spPr>
      </p:pic>
      <p:sp>
        <p:nvSpPr>
          <p:cNvPr id="18" name="PlaceHolder 1"/>
          <p:cNvSpPr>
            <a:spLocks noGrp="1"/>
          </p:cNvSpPr>
          <p:nvPr>
            <p:ph type="title"/>
          </p:nvPr>
        </p:nvSpPr>
        <p:spPr>
          <a:xfrm>
            <a:off x="389880" y="1199880"/>
            <a:ext cx="9125640" cy="959760"/>
          </a:xfrm>
          <a:prstGeom prst="rect">
            <a:avLst/>
          </a:prstGeom>
          <a:noFill/>
          <a:ln w="0">
            <a:noFill/>
          </a:ln>
        </p:spPr>
        <p:txBody>
          <a:bodyPr lIns="0" tIns="0" rIns="0" bIns="0" anchor="t">
            <a:noAutofit/>
          </a:bodyPr>
          <a:lstStyle/>
          <a:p>
            <a:pPr indent="0" defTabSz="914400">
              <a:lnSpc>
                <a:spcPct val="90000"/>
              </a:lnSpc>
              <a:buNone/>
              <a:tabLst>
                <a:tab pos="0" algn="l"/>
              </a:tabLst>
            </a:pPr>
            <a:r>
              <a:rPr lang="fr-FR" sz="2550" b="1" strike="noStrike" spc="-1">
                <a:solidFill>
                  <a:srgbClr val="000000"/>
                </a:solidFill>
                <a:latin typeface="Marianne"/>
              </a:rPr>
              <a:t>Titre</a:t>
            </a:r>
            <a:endParaRPr lang="fr-FR" sz="2550" b="0" strike="noStrike" spc="-1">
              <a:solidFill>
                <a:schemeClr val="dk1"/>
              </a:solidFill>
              <a:latin typeface="Calibri"/>
            </a:endParaRPr>
          </a:p>
        </p:txBody>
      </p:sp>
      <p:sp>
        <p:nvSpPr>
          <p:cNvPr id="19" name="PlaceHolder 2"/>
          <p:cNvSpPr>
            <a:spLocks noGrp="1"/>
          </p:cNvSpPr>
          <p:nvPr>
            <p:ph type="dt" idx="7"/>
          </p:nvPr>
        </p:nvSpPr>
        <p:spPr>
          <a:xfrm>
            <a:off x="8248680" y="6378120"/>
            <a:ext cx="1267200" cy="479520"/>
          </a:xfrm>
          <a:prstGeom prst="rect">
            <a:avLst/>
          </a:prstGeom>
          <a:noFill/>
          <a:ln w="0">
            <a:noFill/>
          </a:ln>
        </p:spPr>
        <p:txBody>
          <a:bodyPr lIns="0" tIns="0" rIns="0" bIns="0" anchor="ctr">
            <a:noAutofit/>
          </a:bodyPr>
          <a:lstStyle>
            <a:lvl1pPr indent="0" algn="r" defTabSz="914400">
              <a:lnSpc>
                <a:spcPct val="100000"/>
              </a:lnSpc>
              <a:buNone/>
              <a:tabLst>
                <a:tab pos="0" algn="l"/>
              </a:tabLst>
              <a:defRPr lang="fr-FR" sz="750" b="1" strike="noStrike" cap="all" spc="-1">
                <a:solidFill>
                  <a:srgbClr val="000000"/>
                </a:solidFill>
                <a:latin typeface="Marianne"/>
              </a:defRPr>
            </a:lvl1pPr>
          </a:lstStyle>
          <a:p>
            <a:pPr indent="0" algn="r" defTabSz="914400">
              <a:lnSpc>
                <a:spcPct val="100000"/>
              </a:lnSpc>
              <a:buNone/>
              <a:tabLst>
                <a:tab pos="0" algn="l"/>
              </a:tabLst>
            </a:pPr>
            <a:endParaRPr lang="fr-FR" sz="750" b="0" strike="noStrike" spc="-1">
              <a:solidFill>
                <a:srgbClr val="000000"/>
              </a:solidFill>
              <a:latin typeface="Calibri"/>
            </a:endParaRPr>
          </a:p>
        </p:txBody>
      </p:sp>
      <p:sp>
        <p:nvSpPr>
          <p:cNvPr id="20" name="PlaceHolder 3"/>
          <p:cNvSpPr>
            <a:spLocks noGrp="1"/>
          </p:cNvSpPr>
          <p:nvPr>
            <p:ph type="ftr" idx="8"/>
          </p:nvPr>
        </p:nvSpPr>
        <p:spPr>
          <a:xfrm>
            <a:off x="389880" y="6378120"/>
            <a:ext cx="6395760" cy="479520"/>
          </a:xfrm>
          <a:prstGeom prst="rect">
            <a:avLst/>
          </a:prstGeom>
          <a:noFill/>
          <a:ln w="0">
            <a:noFill/>
          </a:ln>
        </p:spPr>
        <p:txBody>
          <a:bodyPr lIns="0" tIns="0" rIns="0" bIns="0" anchor="ctr">
            <a:noAutofit/>
          </a:bodyPr>
          <a:lstStyle>
            <a:lvl1pPr indent="0" defTabSz="914400">
              <a:lnSpc>
                <a:spcPct val="100000"/>
              </a:lnSpc>
              <a:buNone/>
              <a:tabLst>
                <a:tab pos="0" algn="l"/>
              </a:tabLst>
              <a:defRPr lang="fr-FR" sz="750" b="1" strike="noStrike" spc="-1">
                <a:solidFill>
                  <a:srgbClr val="000000"/>
                </a:solidFill>
                <a:latin typeface="Marianne"/>
              </a:defRPr>
            </a:lvl1pPr>
          </a:lstStyle>
          <a:p>
            <a:pPr indent="0" defTabSz="914400">
              <a:lnSpc>
                <a:spcPct val="100000"/>
              </a:lnSpc>
              <a:buNone/>
              <a:tabLst>
                <a:tab pos="0" algn="l"/>
              </a:tabLst>
            </a:pPr>
            <a:r>
              <a:rPr lang="fr-FR" sz="750" b="1" strike="noStrike" spc="-1">
                <a:solidFill>
                  <a:srgbClr val="000000"/>
                </a:solidFill>
                <a:latin typeface="Marianne"/>
              </a:rPr>
              <a:t>Séance EVARS préparation projection "Viol, défi de justice" puis table ronde</a:t>
            </a:r>
            <a:endParaRPr lang="fr-FR" sz="750" b="0" strike="noStrike" spc="-1">
              <a:solidFill>
                <a:srgbClr val="000000"/>
              </a:solidFill>
              <a:latin typeface="Calibri"/>
            </a:endParaRPr>
          </a:p>
        </p:txBody>
      </p:sp>
      <p:sp>
        <p:nvSpPr>
          <p:cNvPr id="21" name="PlaceHolder 4"/>
          <p:cNvSpPr>
            <a:spLocks noGrp="1"/>
          </p:cNvSpPr>
          <p:nvPr>
            <p:ph type="sldNum" idx="9"/>
          </p:nvPr>
        </p:nvSpPr>
        <p:spPr>
          <a:xfrm>
            <a:off x="6786000" y="6378120"/>
            <a:ext cx="1462320" cy="479520"/>
          </a:xfrm>
          <a:prstGeom prst="rect">
            <a:avLst/>
          </a:prstGeom>
          <a:noFill/>
          <a:ln w="0">
            <a:noFill/>
          </a:ln>
        </p:spPr>
        <p:txBody>
          <a:bodyPr lIns="0" tIns="0" rIns="0" bIns="0" anchor="ctr">
            <a:noAutofit/>
          </a:bodyPr>
          <a:lstStyle>
            <a:lvl1pPr indent="0" algn="r" defTabSz="914400">
              <a:lnSpc>
                <a:spcPct val="100000"/>
              </a:lnSpc>
              <a:buNone/>
              <a:tabLst>
                <a:tab pos="0" algn="l"/>
              </a:tabLst>
              <a:defRPr lang="fr-FR" sz="750" b="1" strike="noStrike" spc="-1">
                <a:solidFill>
                  <a:srgbClr val="000000"/>
                </a:solidFill>
                <a:latin typeface="Marianne"/>
              </a:defRPr>
            </a:lvl1pPr>
          </a:lstStyle>
          <a:p>
            <a:pPr indent="0" algn="r" defTabSz="914400">
              <a:lnSpc>
                <a:spcPct val="100000"/>
              </a:lnSpc>
              <a:buNone/>
              <a:tabLst>
                <a:tab pos="0" algn="l"/>
              </a:tabLst>
            </a:pPr>
            <a:fld id="{97B7618F-1D40-4DCA-8BBF-9A6A9980D5EA}" type="slidenum">
              <a:rPr lang="fr-FR" sz="750" b="1" strike="noStrike" spc="-1">
                <a:solidFill>
                  <a:srgbClr val="000000"/>
                </a:solidFill>
                <a:latin typeface="Marianne"/>
              </a:rPr>
              <a:t>‹N°›</a:t>
            </a:fld>
            <a:endParaRPr lang="fr-FR" sz="750" b="0" strike="noStrike" spc="-1">
              <a:solidFill>
                <a:srgbClr val="000000"/>
              </a:solidFill>
              <a:latin typeface="Calibri"/>
            </a:endParaRPr>
          </a:p>
        </p:txBody>
      </p:sp>
      <p:sp>
        <p:nvSpPr>
          <p:cNvPr id="22" name="PlaceHolder 5"/>
          <p:cNvSpPr>
            <a:spLocks noGrp="1"/>
          </p:cNvSpPr>
          <p:nvPr>
            <p:ph type="body"/>
          </p:nvPr>
        </p:nvSpPr>
        <p:spPr>
          <a:xfrm>
            <a:off x="389880" y="2522520"/>
            <a:ext cx="2729520" cy="3373920"/>
          </a:xfrm>
          <a:prstGeom prst="rect">
            <a:avLst/>
          </a:prstGeom>
          <a:noFill/>
          <a:ln w="0">
            <a:noFill/>
          </a:ln>
        </p:spPr>
        <p:txBody>
          <a:bodyPr lIns="0" tIns="0" rIns="0" bIns="0" anchor="t">
            <a:noAutofit/>
          </a:bodyPr>
          <a:lstStyle/>
          <a:p>
            <a:pPr marL="144000" indent="-144000" defTabSz="914400">
              <a:lnSpc>
                <a:spcPct val="100000"/>
              </a:lnSpc>
              <a:spcBef>
                <a:spcPts val="400"/>
              </a:spcBef>
              <a:spcAft>
                <a:spcPts val="799"/>
              </a:spcAft>
              <a:buClr>
                <a:srgbClr val="000000"/>
              </a:buClr>
              <a:buFont typeface="Marianne"/>
              <a:buAutoNum type="arabicPeriod"/>
            </a:pPr>
            <a:r>
              <a:rPr lang="fr-FR" sz="1050" b="1" strike="noStrike" spc="-1">
                <a:solidFill>
                  <a:srgbClr val="000000"/>
                </a:solidFill>
                <a:latin typeface="Marianne"/>
              </a:rPr>
              <a:t>Titre de la partie</a:t>
            </a:r>
            <a:endParaRPr lang="fr-FR" sz="1050" b="0" strike="noStrike" spc="-1">
              <a:solidFill>
                <a:srgbClr val="000000"/>
              </a:solidFill>
              <a:latin typeface="Marianne"/>
            </a:endParaRPr>
          </a:p>
          <a:p>
            <a:pPr marL="324000" lvl="1" indent="-144000" defTabSz="914400">
              <a:lnSpc>
                <a:spcPct val="100000"/>
              </a:lnSpc>
              <a:spcBef>
                <a:spcPts val="601"/>
              </a:spcBef>
              <a:spcAft>
                <a:spcPts val="799"/>
              </a:spcAft>
              <a:buClr>
                <a:srgbClr val="000000"/>
              </a:buClr>
              <a:buFont typeface="Marianne"/>
              <a:buAutoNum type="alphaLcPeriod"/>
            </a:pPr>
            <a:r>
              <a:rPr lang="fr-FR" sz="950" b="0" strike="noStrike" spc="-1">
                <a:solidFill>
                  <a:srgbClr val="000000"/>
                </a:solidFill>
                <a:latin typeface="Marianne"/>
              </a:rPr>
              <a:t>Deuxième niveau</a:t>
            </a:r>
          </a:p>
        </p:txBody>
      </p:sp>
      <p:sp>
        <p:nvSpPr>
          <p:cNvPr id="23" name="PlaceHolder 6"/>
          <p:cNvSpPr>
            <a:spLocks noGrp="1"/>
          </p:cNvSpPr>
          <p:nvPr>
            <p:ph type="body"/>
          </p:nvPr>
        </p:nvSpPr>
        <p:spPr>
          <a:xfrm>
            <a:off x="3588120" y="2524680"/>
            <a:ext cx="2729520" cy="3373920"/>
          </a:xfrm>
          <a:prstGeom prst="rect">
            <a:avLst/>
          </a:prstGeom>
          <a:noFill/>
          <a:ln w="0">
            <a:noFill/>
          </a:ln>
        </p:spPr>
        <p:txBody>
          <a:bodyPr lIns="0" tIns="0" rIns="0" bIns="0" anchor="t">
            <a:noAutofit/>
          </a:bodyPr>
          <a:lstStyle/>
          <a:p>
            <a:pPr marL="144000" indent="-144000" defTabSz="914400">
              <a:lnSpc>
                <a:spcPct val="100000"/>
              </a:lnSpc>
              <a:spcBef>
                <a:spcPts val="400"/>
              </a:spcBef>
              <a:spcAft>
                <a:spcPts val="799"/>
              </a:spcAft>
              <a:buClr>
                <a:srgbClr val="000000"/>
              </a:buClr>
              <a:buFont typeface="Marianne"/>
              <a:buAutoNum type="arabicPeriod"/>
            </a:pPr>
            <a:r>
              <a:rPr lang="fr-FR" sz="1050" b="1" strike="noStrike" spc="-1">
                <a:solidFill>
                  <a:srgbClr val="000000"/>
                </a:solidFill>
                <a:latin typeface="Marianne"/>
              </a:rPr>
              <a:t>Titre de la partie</a:t>
            </a:r>
            <a:endParaRPr lang="fr-FR" sz="1050" b="0" strike="noStrike" spc="-1">
              <a:solidFill>
                <a:srgbClr val="000000"/>
              </a:solidFill>
              <a:latin typeface="Marianne"/>
            </a:endParaRPr>
          </a:p>
          <a:p>
            <a:pPr marL="324000" lvl="1" indent="-144000" defTabSz="914400">
              <a:lnSpc>
                <a:spcPct val="100000"/>
              </a:lnSpc>
              <a:spcBef>
                <a:spcPts val="601"/>
              </a:spcBef>
              <a:spcAft>
                <a:spcPts val="799"/>
              </a:spcAft>
              <a:buClr>
                <a:srgbClr val="000000"/>
              </a:buClr>
              <a:buFont typeface="Marianne"/>
              <a:buAutoNum type="alphaLcPeriod"/>
            </a:pPr>
            <a:r>
              <a:rPr lang="fr-FR" sz="950" b="0" strike="noStrike" spc="-1">
                <a:solidFill>
                  <a:srgbClr val="000000"/>
                </a:solidFill>
                <a:latin typeface="Marianne"/>
              </a:rPr>
              <a:t>Deuxième niveau</a:t>
            </a:r>
          </a:p>
        </p:txBody>
      </p:sp>
      <p:sp>
        <p:nvSpPr>
          <p:cNvPr id="24" name="PlaceHolder 7"/>
          <p:cNvSpPr>
            <a:spLocks noGrp="1"/>
          </p:cNvSpPr>
          <p:nvPr>
            <p:ph type="body"/>
          </p:nvPr>
        </p:nvSpPr>
        <p:spPr>
          <a:xfrm>
            <a:off x="6786000" y="2524680"/>
            <a:ext cx="2729520" cy="3373920"/>
          </a:xfrm>
          <a:prstGeom prst="rect">
            <a:avLst/>
          </a:prstGeom>
          <a:noFill/>
          <a:ln w="0">
            <a:noFill/>
          </a:ln>
        </p:spPr>
        <p:txBody>
          <a:bodyPr lIns="0" tIns="0" rIns="0" bIns="0" anchor="t">
            <a:noAutofit/>
          </a:bodyPr>
          <a:lstStyle/>
          <a:p>
            <a:pPr marL="144000" indent="-144000" defTabSz="914400">
              <a:lnSpc>
                <a:spcPct val="100000"/>
              </a:lnSpc>
              <a:spcBef>
                <a:spcPts val="400"/>
              </a:spcBef>
              <a:spcAft>
                <a:spcPts val="799"/>
              </a:spcAft>
              <a:buClr>
                <a:srgbClr val="000000"/>
              </a:buClr>
              <a:buFont typeface="Marianne"/>
              <a:buAutoNum type="arabicPeriod"/>
            </a:pPr>
            <a:r>
              <a:rPr lang="fr-FR" sz="1050" b="1" strike="noStrike" spc="-1">
                <a:solidFill>
                  <a:srgbClr val="000000"/>
                </a:solidFill>
                <a:latin typeface="Marianne"/>
              </a:rPr>
              <a:t>Titre de la partie</a:t>
            </a:r>
            <a:endParaRPr lang="fr-FR" sz="1050" b="0" strike="noStrike" spc="-1">
              <a:solidFill>
                <a:srgbClr val="000000"/>
              </a:solidFill>
              <a:latin typeface="Marianne"/>
            </a:endParaRPr>
          </a:p>
          <a:p>
            <a:pPr marL="324000" lvl="1" indent="-144000" defTabSz="914400">
              <a:lnSpc>
                <a:spcPct val="100000"/>
              </a:lnSpc>
              <a:spcBef>
                <a:spcPts val="601"/>
              </a:spcBef>
              <a:spcAft>
                <a:spcPts val="799"/>
              </a:spcAft>
              <a:buClr>
                <a:srgbClr val="000000"/>
              </a:buClr>
              <a:buFont typeface="Marianne"/>
              <a:buAutoNum type="alphaLcPeriod"/>
            </a:pPr>
            <a:r>
              <a:rPr lang="fr-FR" sz="950" b="0" strike="noStrike" spc="-1">
                <a:solidFill>
                  <a:srgbClr val="000000"/>
                </a:solidFill>
                <a:latin typeface="Marianne"/>
              </a:rPr>
              <a:t>Deuxième niveau</a:t>
            </a:r>
          </a:p>
        </p:txBody>
      </p:sp>
    </p:spTree>
  </p:cSld>
  <p:clrMap bg1="lt1" tx1="dk1" bg2="lt2" tx2="dk2" accent1="accent1" accent2="accent2" accent3="accent3" accent4="accent4" accent5="accent5" accent6="accent6" hlink="hlink" folHlink="folHlink"/>
  <p:sldLayoutIdLst>
    <p:sldLayoutId id="2147483653" r:id="rId1"/>
    <p:sldLayoutId id="2147483661" r:id="rId2"/>
    <p:sldLayoutId id="2147483662" r:id="rId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svg"/><Relationship Id="rId9" Type="http://schemas.openxmlformats.org/officeDocument/2006/relationships/image" Target="../media/image23.svg"/><Relationship Id="rId14"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image" Target="../media/image6.jpeg"/><Relationship Id="rId5" Type="http://schemas.openxmlformats.org/officeDocument/2006/relationships/image" Target="../media/image32.sv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40.png"/><Relationship Id="rId3" Type="http://schemas.openxmlformats.org/officeDocument/2006/relationships/image" Target="../media/image34.png"/><Relationship Id="rId7" Type="http://schemas.openxmlformats.org/officeDocument/2006/relationships/image" Target="../media/image30.svg"/><Relationship Id="rId12" Type="http://schemas.openxmlformats.org/officeDocument/2006/relationships/image" Target="../media/image39.png"/><Relationship Id="rId2" Type="http://schemas.openxmlformats.org/officeDocument/2006/relationships/image" Target="../media/image33.png"/><Relationship Id="rId16" Type="http://schemas.openxmlformats.org/officeDocument/2006/relationships/image" Target="../media/image43.svg"/><Relationship Id="rId1" Type="http://schemas.openxmlformats.org/officeDocument/2006/relationships/slideLayout" Target="../slideLayouts/slideLayout5.xml"/><Relationship Id="rId6" Type="http://schemas.openxmlformats.org/officeDocument/2006/relationships/image" Target="../media/image29.png"/><Relationship Id="rId11" Type="http://schemas.openxmlformats.org/officeDocument/2006/relationships/image" Target="../media/image38.svg"/><Relationship Id="rId5" Type="http://schemas.openxmlformats.org/officeDocument/2006/relationships/image" Target="../media/image36.svg"/><Relationship Id="rId15" Type="http://schemas.openxmlformats.org/officeDocument/2006/relationships/image" Target="../media/image42.png"/><Relationship Id="rId10" Type="http://schemas.openxmlformats.org/officeDocument/2006/relationships/image" Target="../media/image37.png"/><Relationship Id="rId4" Type="http://schemas.openxmlformats.org/officeDocument/2006/relationships/image" Target="../media/image35.png"/><Relationship Id="rId9" Type="http://schemas.openxmlformats.org/officeDocument/2006/relationships/image" Target="../media/image32.svg"/><Relationship Id="rId14" Type="http://schemas.openxmlformats.org/officeDocument/2006/relationships/image" Target="../media/image41.svg"/></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5.svg"/></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svg"/><Relationship Id="rId9" Type="http://schemas.openxmlformats.org/officeDocument/2006/relationships/image" Target="../media/image23.svg"/><Relationship Id="rId14"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PlaceHolder 1"/>
          <p:cNvSpPr>
            <a:spLocks noGrp="1"/>
          </p:cNvSpPr>
          <p:nvPr>
            <p:ph type="title"/>
          </p:nvPr>
        </p:nvSpPr>
        <p:spPr>
          <a:xfrm>
            <a:off x="0" y="0"/>
            <a:ext cx="194760" cy="239760"/>
          </a:xfrm>
          <a:prstGeom prst="rect">
            <a:avLst/>
          </a:prstGeom>
          <a:noFill/>
          <a:ln w="9360">
            <a:solidFill>
              <a:srgbClr val="000000">
                <a:alpha val="0"/>
              </a:srgbClr>
            </a:solidFill>
            <a:round/>
          </a:ln>
        </p:spPr>
        <p:txBody>
          <a:bodyPr lIns="0" tIns="0" rIns="0" bIns="0" anchor="t">
            <a:noAutofit/>
          </a:bodyPr>
          <a:lstStyle/>
          <a:p>
            <a:pPr indent="0">
              <a:buNone/>
            </a:pPr>
            <a:endParaRPr lang="fr-FR" sz="100" b="1" strike="noStrike" spc="-1">
              <a:solidFill>
                <a:srgbClr val="000000"/>
              </a:solidFill>
              <a:latin typeface="Marianne"/>
            </a:endParaRPr>
          </a:p>
        </p:txBody>
      </p:sp>
      <p:sp>
        <p:nvSpPr>
          <p:cNvPr id="51" name="PlaceHolder 2"/>
          <p:cNvSpPr>
            <a:spLocks noGrp="1"/>
          </p:cNvSpPr>
          <p:nvPr>
            <p:ph/>
          </p:nvPr>
        </p:nvSpPr>
        <p:spPr>
          <a:xfrm>
            <a:off x="194761" y="2199999"/>
            <a:ext cx="8339640" cy="949889"/>
          </a:xfrm>
          <a:prstGeom prst="rect">
            <a:avLst/>
          </a:prstGeom>
          <a:noFill/>
          <a:ln w="0">
            <a:noFill/>
          </a:ln>
        </p:spPr>
        <p:txBody>
          <a:bodyPr lIns="0" tIns="0" rIns="0" bIns="0" anchor="t">
            <a:noAutofit/>
          </a:bodyPr>
          <a:lstStyle/>
          <a:p>
            <a:pPr indent="0" defTabSz="914400">
              <a:lnSpc>
                <a:spcPct val="90000"/>
              </a:lnSpc>
              <a:buNone/>
              <a:tabLst>
                <a:tab pos="0" algn="l"/>
              </a:tabLst>
            </a:pPr>
            <a:r>
              <a:rPr lang="fr-FR" b="1" strike="noStrike" cap="all" spc="-1" dirty="0">
                <a:solidFill>
                  <a:srgbClr val="000000"/>
                </a:solidFill>
                <a:latin typeface="Marianne"/>
              </a:rPr>
              <a:t>Préparation de la projection du documentaire « Viol, défi de justice » et de la table ronde</a:t>
            </a:r>
            <a:endParaRPr lang="fr-FR" b="0" strike="noStrike" spc="-1" dirty="0">
              <a:solidFill>
                <a:srgbClr val="000000"/>
              </a:solidFill>
              <a:latin typeface="Marianne"/>
            </a:endParaRPr>
          </a:p>
        </p:txBody>
      </p:sp>
      <p:pic>
        <p:nvPicPr>
          <p:cNvPr id="3" name="Image 2">
            <a:extLst>
              <a:ext uri="{FF2B5EF4-FFF2-40B4-BE49-F238E27FC236}">
                <a16:creationId xmlns:a16="http://schemas.microsoft.com/office/drawing/2014/main" id="{452130AD-FCD9-4634-B356-7D88012316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5553720" cy="1648760"/>
          </a:xfrm>
          <a:prstGeom prst="rect">
            <a:avLst/>
          </a:prstGeom>
        </p:spPr>
      </p:pic>
      <p:sp>
        <p:nvSpPr>
          <p:cNvPr id="2" name="Espace réservé du pied de page 1">
            <a:extLst>
              <a:ext uri="{FF2B5EF4-FFF2-40B4-BE49-F238E27FC236}">
                <a16:creationId xmlns:a16="http://schemas.microsoft.com/office/drawing/2014/main" id="{EF8D7719-76C4-4261-B4C1-F94C100F4897}"/>
              </a:ext>
            </a:extLst>
          </p:cNvPr>
          <p:cNvSpPr>
            <a:spLocks noGrp="1"/>
          </p:cNvSpPr>
          <p:nvPr>
            <p:ph type="ftr" idx="5"/>
          </p:nvPr>
        </p:nvSpPr>
        <p:spPr/>
        <p:txBody>
          <a:bodyPr/>
          <a:lstStyle/>
          <a:p>
            <a:r>
              <a:rPr lang="fr-FR"/>
              <a:t>Séance EVARS préparation projection "Viol, défi de justice" puis table ronde</a:t>
            </a:r>
            <a:endParaRPr lang="fr-FR" dirty="0"/>
          </a:p>
        </p:txBody>
      </p:sp>
      <p:pic>
        <p:nvPicPr>
          <p:cNvPr id="6" name="Image 5">
            <a:extLst>
              <a:ext uri="{FF2B5EF4-FFF2-40B4-BE49-F238E27FC236}">
                <a16:creationId xmlns:a16="http://schemas.microsoft.com/office/drawing/2014/main" id="{50760886-728A-4DCB-86DA-6DFCE5D4C2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7325" y="3542212"/>
            <a:ext cx="4647810" cy="2602774"/>
          </a:xfrm>
          <a:prstGeom prst="rect">
            <a:avLst/>
          </a:prstGeom>
        </p:spPr>
      </p:pic>
      <p:sp>
        <p:nvSpPr>
          <p:cNvPr id="12" name="ZoneTexte 11">
            <a:extLst>
              <a:ext uri="{FF2B5EF4-FFF2-40B4-BE49-F238E27FC236}">
                <a16:creationId xmlns:a16="http://schemas.microsoft.com/office/drawing/2014/main" id="{379DFA17-6A81-4CD1-9D25-317AA9D3B0D8}"/>
              </a:ext>
            </a:extLst>
          </p:cNvPr>
          <p:cNvSpPr txBox="1"/>
          <p:nvPr/>
        </p:nvSpPr>
        <p:spPr>
          <a:xfrm>
            <a:off x="389880" y="3838338"/>
            <a:ext cx="4963884" cy="584775"/>
          </a:xfrm>
          <a:prstGeom prst="rect">
            <a:avLst/>
          </a:prstGeom>
          <a:noFill/>
        </p:spPr>
        <p:txBody>
          <a:bodyPr wrap="square">
            <a:spAutoFit/>
          </a:bodyPr>
          <a:lstStyle/>
          <a:p>
            <a:pPr marL="0" indent="0">
              <a:buNone/>
            </a:pPr>
            <a:r>
              <a:rPr lang="fr-FR" sz="1600" dirty="0">
                <a:latin typeface="Marianne" panose="02000000000000000000" pitchFamily="50" charset="0"/>
              </a:rPr>
              <a:t>Date : …</a:t>
            </a:r>
          </a:p>
          <a:p>
            <a:pPr marL="0" indent="0">
              <a:buNone/>
            </a:pPr>
            <a:r>
              <a:rPr lang="fr-FR" sz="1600" dirty="0">
                <a:latin typeface="Marianne" panose="02000000000000000000" pitchFamily="50" charset="0"/>
              </a:rPr>
              <a:t>Lieu :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12">
            <a:extLst>
              <a:ext uri="{FF2B5EF4-FFF2-40B4-BE49-F238E27FC236}">
                <a16:creationId xmlns:a16="http://schemas.microsoft.com/office/drawing/2014/main" id="{6BE41031-E47B-41F5-BE01-279CC0BD003D}"/>
              </a:ext>
            </a:extLst>
          </p:cNvPr>
          <p:cNvSpPr/>
          <p:nvPr/>
        </p:nvSpPr>
        <p:spPr>
          <a:xfrm>
            <a:off x="305166" y="1302726"/>
            <a:ext cx="2426730" cy="2428958"/>
          </a:xfrm>
          <a:custGeom>
            <a:avLst/>
            <a:gdLst/>
            <a:ahLst/>
            <a:cxnLst/>
            <a:rect l="l" t="t" r="r" b="b"/>
            <a:pathLst>
              <a:path w="3888378" h="3888378">
                <a:moveTo>
                  <a:pt x="0" y="0"/>
                </a:moveTo>
                <a:lnTo>
                  <a:pt x="3888379" y="0"/>
                </a:lnTo>
                <a:lnTo>
                  <a:pt x="3888379" y="3888378"/>
                </a:lnTo>
                <a:lnTo>
                  <a:pt x="0" y="3888378"/>
                </a:lnTo>
                <a:lnTo>
                  <a:pt x="0" y="0"/>
                </a:lnTo>
                <a:close/>
              </a:path>
            </a:pathLst>
          </a:custGeom>
          <a:blipFill>
            <a:blip r:embed="rId2"/>
            <a:stretch>
              <a:fillRect/>
            </a:stretch>
          </a:blipFill>
        </p:spPr>
        <p:txBody>
          <a:bodyPr/>
          <a:lstStyle/>
          <a:p>
            <a:endParaRPr lang="fr-FR" dirty="0"/>
          </a:p>
        </p:txBody>
      </p:sp>
      <p:sp>
        <p:nvSpPr>
          <p:cNvPr id="3" name="Espace réservé du pied de page 2">
            <a:extLst>
              <a:ext uri="{FF2B5EF4-FFF2-40B4-BE49-F238E27FC236}">
                <a16:creationId xmlns:a16="http://schemas.microsoft.com/office/drawing/2014/main" id="{536F03EE-A2FF-43A4-BFA8-305B64D6CA87}"/>
              </a:ext>
            </a:extLst>
          </p:cNvPr>
          <p:cNvSpPr>
            <a:spLocks noGrp="1"/>
          </p:cNvSpPr>
          <p:nvPr>
            <p:ph type="ftr" sz="quarter" idx="11"/>
          </p:nvPr>
        </p:nvSpPr>
        <p:spPr/>
        <p:txBody>
          <a:bodyPr/>
          <a:lstStyle/>
          <a:p>
            <a:r>
              <a:rPr lang="fr-FR"/>
              <a:t>Séance EVARS préparation projection "Viol, défi de justice" puis table ronde</a:t>
            </a:r>
            <a:endParaRPr lang="en-US" dirty="0"/>
          </a:p>
        </p:txBody>
      </p:sp>
      <p:sp>
        <p:nvSpPr>
          <p:cNvPr id="9" name="Freeform 4">
            <a:extLst>
              <a:ext uri="{FF2B5EF4-FFF2-40B4-BE49-F238E27FC236}">
                <a16:creationId xmlns:a16="http://schemas.microsoft.com/office/drawing/2014/main" id="{C8DFCAC5-14CC-4511-A48A-B131AD187F76}"/>
              </a:ext>
            </a:extLst>
          </p:cNvPr>
          <p:cNvSpPr/>
          <p:nvPr/>
        </p:nvSpPr>
        <p:spPr>
          <a:xfrm>
            <a:off x="3273272" y="1733058"/>
            <a:ext cx="3326190" cy="217714"/>
          </a:xfrm>
          <a:custGeom>
            <a:avLst/>
            <a:gdLst/>
            <a:ahLst/>
            <a:cxnLst/>
            <a:rect l="l" t="t" r="r" b="b"/>
            <a:pathLst>
              <a:path w="3326190" h="217714">
                <a:moveTo>
                  <a:pt x="0" y="0"/>
                </a:moveTo>
                <a:lnTo>
                  <a:pt x="3326190" y="0"/>
                </a:lnTo>
                <a:lnTo>
                  <a:pt x="3326190" y="217714"/>
                </a:lnTo>
                <a:lnTo>
                  <a:pt x="0" y="2177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10" name="Freeform 5">
            <a:extLst>
              <a:ext uri="{FF2B5EF4-FFF2-40B4-BE49-F238E27FC236}">
                <a16:creationId xmlns:a16="http://schemas.microsoft.com/office/drawing/2014/main" id="{B30D8A36-15AA-4657-A83A-FF9E39B03CA0}"/>
              </a:ext>
            </a:extLst>
          </p:cNvPr>
          <p:cNvSpPr/>
          <p:nvPr/>
        </p:nvSpPr>
        <p:spPr>
          <a:xfrm rot="5400000">
            <a:off x="7289924" y="2215039"/>
            <a:ext cx="3051922" cy="1425419"/>
          </a:xfrm>
          <a:custGeom>
            <a:avLst/>
            <a:gdLst/>
            <a:ahLst/>
            <a:cxnLst/>
            <a:rect l="l" t="t" r="r" b="b"/>
            <a:pathLst>
              <a:path w="4655480" h="2543056">
                <a:moveTo>
                  <a:pt x="0" y="0"/>
                </a:moveTo>
                <a:lnTo>
                  <a:pt x="4655479" y="0"/>
                </a:lnTo>
                <a:lnTo>
                  <a:pt x="4655479" y="2543056"/>
                </a:lnTo>
                <a:lnTo>
                  <a:pt x="0" y="254305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11" name="Freeform 6">
            <a:extLst>
              <a:ext uri="{FF2B5EF4-FFF2-40B4-BE49-F238E27FC236}">
                <a16:creationId xmlns:a16="http://schemas.microsoft.com/office/drawing/2014/main" id="{549C50B8-E0A5-46CF-B0FF-22162D654C67}"/>
              </a:ext>
            </a:extLst>
          </p:cNvPr>
          <p:cNvSpPr/>
          <p:nvPr/>
        </p:nvSpPr>
        <p:spPr>
          <a:xfrm>
            <a:off x="8456184" y="1879440"/>
            <a:ext cx="914537" cy="1867464"/>
          </a:xfrm>
          <a:custGeom>
            <a:avLst/>
            <a:gdLst/>
            <a:ahLst/>
            <a:cxnLst/>
            <a:rect l="l" t="t" r="r" b="b"/>
            <a:pathLst>
              <a:path w="1217015" h="2178849">
                <a:moveTo>
                  <a:pt x="0" y="0"/>
                </a:moveTo>
                <a:lnTo>
                  <a:pt x="1217015" y="0"/>
                </a:lnTo>
                <a:lnTo>
                  <a:pt x="1217015" y="2178849"/>
                </a:lnTo>
                <a:lnTo>
                  <a:pt x="0" y="2178849"/>
                </a:lnTo>
                <a:lnTo>
                  <a:pt x="0" y="0"/>
                </a:lnTo>
                <a:close/>
              </a:path>
            </a:pathLst>
          </a:custGeom>
          <a:blipFill>
            <a:blip r:embed="rId7"/>
            <a:stretch>
              <a:fillRect/>
            </a:stretch>
          </a:blipFill>
        </p:spPr>
        <p:txBody>
          <a:bodyPr/>
          <a:lstStyle/>
          <a:p>
            <a:endParaRPr lang="fr-FR"/>
          </a:p>
        </p:txBody>
      </p:sp>
      <p:sp>
        <p:nvSpPr>
          <p:cNvPr id="12" name="Freeform 7">
            <a:extLst>
              <a:ext uri="{FF2B5EF4-FFF2-40B4-BE49-F238E27FC236}">
                <a16:creationId xmlns:a16="http://schemas.microsoft.com/office/drawing/2014/main" id="{DD474D47-D8D8-498D-B18C-D1112F6A812F}"/>
              </a:ext>
            </a:extLst>
          </p:cNvPr>
          <p:cNvSpPr/>
          <p:nvPr/>
        </p:nvSpPr>
        <p:spPr>
          <a:xfrm>
            <a:off x="1828515" y="3705103"/>
            <a:ext cx="3562703" cy="1251213"/>
          </a:xfrm>
          <a:custGeom>
            <a:avLst/>
            <a:gdLst/>
            <a:ahLst/>
            <a:cxnLst/>
            <a:rect l="l" t="t" r="r" b="b"/>
            <a:pathLst>
              <a:path w="5226893" h="2157910">
                <a:moveTo>
                  <a:pt x="0" y="0"/>
                </a:moveTo>
                <a:lnTo>
                  <a:pt x="5226893" y="0"/>
                </a:lnTo>
                <a:lnTo>
                  <a:pt x="5226893" y="2157909"/>
                </a:lnTo>
                <a:lnTo>
                  <a:pt x="0" y="215790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a:p>
        </p:txBody>
      </p:sp>
      <p:sp>
        <p:nvSpPr>
          <p:cNvPr id="13" name="Freeform 8">
            <a:extLst>
              <a:ext uri="{FF2B5EF4-FFF2-40B4-BE49-F238E27FC236}">
                <a16:creationId xmlns:a16="http://schemas.microsoft.com/office/drawing/2014/main" id="{7F3E72AE-B426-4C1A-802F-DD18AEAE54DC}"/>
              </a:ext>
            </a:extLst>
          </p:cNvPr>
          <p:cNvSpPr/>
          <p:nvPr/>
        </p:nvSpPr>
        <p:spPr>
          <a:xfrm>
            <a:off x="1853852" y="5034604"/>
            <a:ext cx="3562702" cy="1106371"/>
          </a:xfrm>
          <a:custGeom>
            <a:avLst/>
            <a:gdLst/>
            <a:ahLst/>
            <a:cxnLst/>
            <a:rect l="l" t="t" r="r" b="b"/>
            <a:pathLst>
              <a:path w="5226893" h="2157910">
                <a:moveTo>
                  <a:pt x="0" y="0"/>
                </a:moveTo>
                <a:lnTo>
                  <a:pt x="5226893" y="0"/>
                </a:lnTo>
                <a:lnTo>
                  <a:pt x="5226893" y="2157910"/>
                </a:lnTo>
                <a:lnTo>
                  <a:pt x="0" y="21579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a:p>
        </p:txBody>
      </p:sp>
      <p:sp>
        <p:nvSpPr>
          <p:cNvPr id="14" name="Freeform 9">
            <a:extLst>
              <a:ext uri="{FF2B5EF4-FFF2-40B4-BE49-F238E27FC236}">
                <a16:creationId xmlns:a16="http://schemas.microsoft.com/office/drawing/2014/main" id="{415A8CEC-50BF-4BFB-BA23-635B66AEF930}"/>
              </a:ext>
            </a:extLst>
          </p:cNvPr>
          <p:cNvSpPr/>
          <p:nvPr/>
        </p:nvSpPr>
        <p:spPr>
          <a:xfrm>
            <a:off x="4066673" y="5106670"/>
            <a:ext cx="915927" cy="917198"/>
          </a:xfrm>
          <a:custGeom>
            <a:avLst/>
            <a:gdLst/>
            <a:ahLst/>
            <a:cxnLst/>
            <a:rect l="l" t="t" r="r" b="b"/>
            <a:pathLst>
              <a:path w="1615078" h="1895961">
                <a:moveTo>
                  <a:pt x="0" y="0"/>
                </a:moveTo>
                <a:lnTo>
                  <a:pt x="1615078" y="0"/>
                </a:lnTo>
                <a:lnTo>
                  <a:pt x="1615078" y="1895961"/>
                </a:lnTo>
                <a:lnTo>
                  <a:pt x="0" y="1895961"/>
                </a:lnTo>
                <a:lnTo>
                  <a:pt x="0" y="0"/>
                </a:lnTo>
                <a:close/>
              </a:path>
            </a:pathLst>
          </a:custGeom>
          <a:blipFill>
            <a:blip r:embed="rId10"/>
            <a:stretch>
              <a:fillRect/>
            </a:stretch>
          </a:blipFill>
        </p:spPr>
        <p:txBody>
          <a:bodyPr/>
          <a:lstStyle/>
          <a:p>
            <a:endParaRPr lang="fr-FR"/>
          </a:p>
        </p:txBody>
      </p:sp>
      <p:sp>
        <p:nvSpPr>
          <p:cNvPr id="15" name="Freeform 10">
            <a:extLst>
              <a:ext uri="{FF2B5EF4-FFF2-40B4-BE49-F238E27FC236}">
                <a16:creationId xmlns:a16="http://schemas.microsoft.com/office/drawing/2014/main" id="{C4B518CB-BD88-4ABF-A091-10C699CD2E4D}"/>
              </a:ext>
            </a:extLst>
          </p:cNvPr>
          <p:cNvSpPr/>
          <p:nvPr/>
        </p:nvSpPr>
        <p:spPr>
          <a:xfrm>
            <a:off x="6341933" y="4792591"/>
            <a:ext cx="2825147" cy="1395330"/>
          </a:xfrm>
          <a:custGeom>
            <a:avLst/>
            <a:gdLst/>
            <a:ahLst/>
            <a:cxnLst/>
            <a:rect l="l" t="t" r="r" b="b"/>
            <a:pathLst>
              <a:path w="4655480" h="2543056">
                <a:moveTo>
                  <a:pt x="0" y="0"/>
                </a:moveTo>
                <a:lnTo>
                  <a:pt x="4655480" y="0"/>
                </a:lnTo>
                <a:lnTo>
                  <a:pt x="4655480" y="2543056"/>
                </a:lnTo>
                <a:lnTo>
                  <a:pt x="0" y="254305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16" name="Freeform 11">
            <a:extLst>
              <a:ext uri="{FF2B5EF4-FFF2-40B4-BE49-F238E27FC236}">
                <a16:creationId xmlns:a16="http://schemas.microsoft.com/office/drawing/2014/main" id="{2F4F8F99-680D-46A5-9EB6-0C4088ADAA95}"/>
              </a:ext>
            </a:extLst>
          </p:cNvPr>
          <p:cNvSpPr/>
          <p:nvPr/>
        </p:nvSpPr>
        <p:spPr>
          <a:xfrm>
            <a:off x="3972993" y="3846972"/>
            <a:ext cx="995269" cy="911559"/>
          </a:xfrm>
          <a:custGeom>
            <a:avLst/>
            <a:gdLst/>
            <a:ahLst/>
            <a:cxnLst/>
            <a:rect l="l" t="t" r="r" b="b"/>
            <a:pathLst>
              <a:path w="1874895" h="1892418">
                <a:moveTo>
                  <a:pt x="0" y="0"/>
                </a:moveTo>
                <a:lnTo>
                  <a:pt x="1874895" y="0"/>
                </a:lnTo>
                <a:lnTo>
                  <a:pt x="1874895" y="1892418"/>
                </a:lnTo>
                <a:lnTo>
                  <a:pt x="0" y="1892418"/>
                </a:lnTo>
                <a:lnTo>
                  <a:pt x="0" y="0"/>
                </a:lnTo>
                <a:close/>
              </a:path>
            </a:pathLst>
          </a:custGeom>
          <a:blipFill>
            <a:blip r:embed="rId11"/>
            <a:stretch>
              <a:fillRect/>
            </a:stretch>
          </a:blipFill>
        </p:spPr>
        <p:txBody>
          <a:bodyPr/>
          <a:lstStyle/>
          <a:p>
            <a:endParaRPr lang="fr-FR"/>
          </a:p>
        </p:txBody>
      </p:sp>
      <p:sp>
        <p:nvSpPr>
          <p:cNvPr id="17" name="Freeform 12">
            <a:extLst>
              <a:ext uri="{FF2B5EF4-FFF2-40B4-BE49-F238E27FC236}">
                <a16:creationId xmlns:a16="http://schemas.microsoft.com/office/drawing/2014/main" id="{CA0ACE9D-5049-4F73-9A21-D77B03D9387B}"/>
              </a:ext>
            </a:extLst>
          </p:cNvPr>
          <p:cNvSpPr/>
          <p:nvPr/>
        </p:nvSpPr>
        <p:spPr>
          <a:xfrm>
            <a:off x="5823367" y="2305376"/>
            <a:ext cx="2344873" cy="2263148"/>
          </a:xfrm>
          <a:custGeom>
            <a:avLst/>
            <a:gdLst/>
            <a:ahLst/>
            <a:cxnLst/>
            <a:rect l="l" t="t" r="r" b="b"/>
            <a:pathLst>
              <a:path w="3888378" h="3888378">
                <a:moveTo>
                  <a:pt x="0" y="0"/>
                </a:moveTo>
                <a:lnTo>
                  <a:pt x="3888379" y="0"/>
                </a:lnTo>
                <a:lnTo>
                  <a:pt x="3888379" y="3888378"/>
                </a:lnTo>
                <a:lnTo>
                  <a:pt x="0" y="3888378"/>
                </a:lnTo>
                <a:lnTo>
                  <a:pt x="0" y="0"/>
                </a:lnTo>
                <a:close/>
              </a:path>
            </a:pathLst>
          </a:custGeom>
          <a:blipFill>
            <a:blip r:embed="rId2"/>
            <a:stretch>
              <a:fillRect/>
            </a:stretch>
          </a:blipFill>
        </p:spPr>
        <p:txBody>
          <a:bodyPr/>
          <a:lstStyle/>
          <a:p>
            <a:endParaRPr lang="fr-FR"/>
          </a:p>
        </p:txBody>
      </p:sp>
      <p:sp>
        <p:nvSpPr>
          <p:cNvPr id="18" name="Freeform 13">
            <a:extLst>
              <a:ext uri="{FF2B5EF4-FFF2-40B4-BE49-F238E27FC236}">
                <a16:creationId xmlns:a16="http://schemas.microsoft.com/office/drawing/2014/main" id="{93C021A1-4EED-4D0A-90FF-6ADD8E2762A2}"/>
              </a:ext>
            </a:extLst>
          </p:cNvPr>
          <p:cNvSpPr/>
          <p:nvPr/>
        </p:nvSpPr>
        <p:spPr>
          <a:xfrm>
            <a:off x="6400076" y="2635999"/>
            <a:ext cx="1187896" cy="1225717"/>
          </a:xfrm>
          <a:custGeom>
            <a:avLst/>
            <a:gdLst/>
            <a:ahLst/>
            <a:cxnLst/>
            <a:rect l="l" t="t" r="r" b="b"/>
            <a:pathLst>
              <a:path w="1811813" h="1747678">
                <a:moveTo>
                  <a:pt x="0" y="0"/>
                </a:moveTo>
                <a:lnTo>
                  <a:pt x="1811813" y="0"/>
                </a:lnTo>
                <a:lnTo>
                  <a:pt x="1811813" y="1747678"/>
                </a:lnTo>
                <a:lnTo>
                  <a:pt x="0" y="1747678"/>
                </a:lnTo>
                <a:lnTo>
                  <a:pt x="0" y="0"/>
                </a:lnTo>
                <a:close/>
              </a:path>
            </a:pathLst>
          </a:custGeom>
          <a:blipFill>
            <a:blip r:embed="rId12"/>
            <a:stretch>
              <a:fillRect/>
            </a:stretch>
          </a:blipFill>
        </p:spPr>
        <p:txBody>
          <a:bodyPr/>
          <a:lstStyle/>
          <a:p>
            <a:endParaRPr lang="fr-FR"/>
          </a:p>
        </p:txBody>
      </p:sp>
      <p:sp>
        <p:nvSpPr>
          <p:cNvPr id="19" name="TextBox 14">
            <a:extLst>
              <a:ext uri="{FF2B5EF4-FFF2-40B4-BE49-F238E27FC236}">
                <a16:creationId xmlns:a16="http://schemas.microsoft.com/office/drawing/2014/main" id="{0C788FB4-649E-46B8-8F40-B49C4C33CC90}"/>
              </a:ext>
            </a:extLst>
          </p:cNvPr>
          <p:cNvSpPr txBox="1"/>
          <p:nvPr/>
        </p:nvSpPr>
        <p:spPr>
          <a:xfrm>
            <a:off x="3275592" y="1953810"/>
            <a:ext cx="3326190" cy="350737"/>
          </a:xfrm>
          <a:prstGeom prst="rect">
            <a:avLst/>
          </a:prstGeom>
        </p:spPr>
        <p:txBody>
          <a:bodyPr lIns="0" tIns="0" rIns="0" bIns="0" rtlCol="0" anchor="t">
            <a:spAutoFit/>
          </a:bodyPr>
          <a:lstStyle/>
          <a:p>
            <a:pPr algn="ctr">
              <a:lnSpc>
                <a:spcPts val="3149"/>
              </a:lnSpc>
              <a:spcBef>
                <a:spcPct val="0"/>
              </a:spcBef>
            </a:pPr>
            <a:r>
              <a:rPr lang="en-US" sz="1600" b="1" dirty="0">
                <a:solidFill>
                  <a:srgbClr val="000000"/>
                </a:solidFill>
                <a:latin typeface="Marianne" panose="02000000000000000000" pitchFamily="50" charset="0"/>
                <a:ea typeface="Gotham Bold"/>
                <a:cs typeface="Gotham Bold"/>
                <a:sym typeface="Gotham Bold"/>
              </a:rPr>
              <a:t>Barre des témoins</a:t>
            </a:r>
          </a:p>
        </p:txBody>
      </p:sp>
      <p:sp>
        <p:nvSpPr>
          <p:cNvPr id="20" name="TextBox 15">
            <a:extLst>
              <a:ext uri="{FF2B5EF4-FFF2-40B4-BE49-F238E27FC236}">
                <a16:creationId xmlns:a16="http://schemas.microsoft.com/office/drawing/2014/main" id="{9068A639-CCE5-494D-B590-D3EEAB03F012}"/>
              </a:ext>
            </a:extLst>
          </p:cNvPr>
          <p:cNvSpPr txBox="1"/>
          <p:nvPr/>
        </p:nvSpPr>
        <p:spPr>
          <a:xfrm>
            <a:off x="6785640" y="4811811"/>
            <a:ext cx="1812131" cy="454868"/>
          </a:xfrm>
          <a:prstGeom prst="rect">
            <a:avLst/>
          </a:prstGeom>
        </p:spPr>
        <p:txBody>
          <a:bodyPr lIns="0" tIns="0" rIns="0" bIns="0" rtlCol="0" anchor="t">
            <a:spAutoFit/>
          </a:bodyPr>
          <a:lstStyle/>
          <a:p>
            <a:pPr algn="ctr">
              <a:lnSpc>
                <a:spcPts val="3966"/>
              </a:lnSpc>
              <a:spcBef>
                <a:spcPct val="0"/>
              </a:spcBef>
            </a:pPr>
            <a:r>
              <a:rPr lang="en-US" sz="2000" b="1" dirty="0">
                <a:solidFill>
                  <a:srgbClr val="000000"/>
                </a:solidFill>
                <a:latin typeface="Marianne" panose="02000000000000000000" pitchFamily="50" charset="0"/>
                <a:ea typeface="Gotham Bold"/>
                <a:cs typeface="Gotham Bold"/>
                <a:sym typeface="Gotham Bold"/>
              </a:rPr>
              <a:t>Témoins</a:t>
            </a:r>
          </a:p>
        </p:txBody>
      </p:sp>
      <p:pic>
        <p:nvPicPr>
          <p:cNvPr id="22" name="Image 21">
            <a:extLst>
              <a:ext uri="{FF2B5EF4-FFF2-40B4-BE49-F238E27FC236}">
                <a16:creationId xmlns:a16="http://schemas.microsoft.com/office/drawing/2014/main" id="{5FEBA942-FF28-4325-933E-568AC3AAC32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1846" y="1631232"/>
            <a:ext cx="1216689" cy="1400726"/>
          </a:xfrm>
          <a:prstGeom prst="rect">
            <a:avLst/>
          </a:prstGeom>
        </p:spPr>
      </p:pic>
      <p:pic>
        <p:nvPicPr>
          <p:cNvPr id="25" name="Image 24">
            <a:extLst>
              <a:ext uri="{FF2B5EF4-FFF2-40B4-BE49-F238E27FC236}">
                <a16:creationId xmlns:a16="http://schemas.microsoft.com/office/drawing/2014/main" id="{A082A94F-6F79-4C61-9896-3DD37A73C90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705051" y="242558"/>
            <a:ext cx="2495898" cy="1076475"/>
          </a:xfrm>
          <a:prstGeom prst="rect">
            <a:avLst/>
          </a:prstGeom>
        </p:spPr>
      </p:pic>
      <p:sp>
        <p:nvSpPr>
          <p:cNvPr id="24" name="TextBox 16">
            <a:extLst>
              <a:ext uri="{FF2B5EF4-FFF2-40B4-BE49-F238E27FC236}">
                <a16:creationId xmlns:a16="http://schemas.microsoft.com/office/drawing/2014/main" id="{BE244179-2374-4DE8-8675-DA3A0E566C94}"/>
              </a:ext>
            </a:extLst>
          </p:cNvPr>
          <p:cNvSpPr txBox="1"/>
          <p:nvPr/>
        </p:nvSpPr>
        <p:spPr>
          <a:xfrm>
            <a:off x="4009988" y="1370911"/>
            <a:ext cx="1851571" cy="215444"/>
          </a:xfrm>
          <a:prstGeom prst="rect">
            <a:avLst/>
          </a:prstGeom>
        </p:spPr>
        <p:txBody>
          <a:bodyPr lIns="0" tIns="0" rIns="0" bIns="0" rtlCol="0" anchor="t">
            <a:spAutoFit/>
          </a:bodyPr>
          <a:lstStyle/>
          <a:p>
            <a:pPr algn="ctr"/>
            <a:r>
              <a:rPr lang="en-US" sz="1400" b="1" dirty="0">
                <a:solidFill>
                  <a:srgbClr val="041F60"/>
                </a:solidFill>
                <a:latin typeface="Marianne" panose="02000000000000000000" pitchFamily="50" charset="0"/>
                <a:ea typeface="Gotham Bold"/>
                <a:cs typeface="Gotham Bold"/>
                <a:sym typeface="Gotham Bold"/>
              </a:rPr>
              <a:t>5 juges</a:t>
            </a:r>
          </a:p>
        </p:txBody>
      </p:sp>
      <p:sp>
        <p:nvSpPr>
          <p:cNvPr id="26" name="TextBox 17">
            <a:extLst>
              <a:ext uri="{FF2B5EF4-FFF2-40B4-BE49-F238E27FC236}">
                <a16:creationId xmlns:a16="http://schemas.microsoft.com/office/drawing/2014/main" id="{82D1DAA0-7FD1-4FC3-B966-09B7A8E638A2}"/>
              </a:ext>
            </a:extLst>
          </p:cNvPr>
          <p:cNvSpPr txBox="1"/>
          <p:nvPr/>
        </p:nvSpPr>
        <p:spPr>
          <a:xfrm>
            <a:off x="-130270" y="3160787"/>
            <a:ext cx="2980919" cy="215444"/>
          </a:xfrm>
          <a:prstGeom prst="rect">
            <a:avLst/>
          </a:prstGeom>
        </p:spPr>
        <p:txBody>
          <a:bodyPr wrap="square" lIns="0" tIns="0" rIns="0" bIns="0" rtlCol="0" anchor="t">
            <a:spAutoFit/>
          </a:bodyPr>
          <a:lstStyle/>
          <a:p>
            <a:pPr algn="ctr"/>
            <a:r>
              <a:rPr lang="en-US" sz="1400" b="1" dirty="0">
                <a:solidFill>
                  <a:srgbClr val="041F60"/>
                </a:solidFill>
                <a:latin typeface="Marianne" panose="02000000000000000000" pitchFamily="50" charset="0"/>
                <a:ea typeface="Gotham Bold"/>
                <a:cs typeface="Gotham Bold"/>
                <a:sym typeface="Gotham Bold"/>
              </a:rPr>
              <a:t>Avocat  général</a:t>
            </a:r>
          </a:p>
        </p:txBody>
      </p:sp>
      <p:sp>
        <p:nvSpPr>
          <p:cNvPr id="27" name="TextBox 18">
            <a:extLst>
              <a:ext uri="{FF2B5EF4-FFF2-40B4-BE49-F238E27FC236}">
                <a16:creationId xmlns:a16="http://schemas.microsoft.com/office/drawing/2014/main" id="{5443D3EF-007E-4BA8-A706-6BA193BD5BCF}"/>
              </a:ext>
            </a:extLst>
          </p:cNvPr>
          <p:cNvSpPr txBox="1"/>
          <p:nvPr/>
        </p:nvSpPr>
        <p:spPr>
          <a:xfrm>
            <a:off x="1970201" y="4087307"/>
            <a:ext cx="2079427" cy="430887"/>
          </a:xfrm>
          <a:prstGeom prst="rect">
            <a:avLst/>
          </a:prstGeom>
        </p:spPr>
        <p:txBody>
          <a:bodyPr lIns="0" tIns="0" rIns="0" bIns="0" rtlCol="0" anchor="t">
            <a:spAutoFit/>
          </a:bodyPr>
          <a:lstStyle/>
          <a:p>
            <a:pPr algn="ctr"/>
            <a:r>
              <a:rPr lang="en-US" sz="1400" b="1" dirty="0">
                <a:solidFill>
                  <a:srgbClr val="041F60"/>
                </a:solidFill>
                <a:latin typeface="Marianne" panose="02000000000000000000" pitchFamily="50" charset="0"/>
                <a:ea typeface="Gotham Bold"/>
                <a:cs typeface="Gotham Bold"/>
                <a:sym typeface="Gotham Bold"/>
              </a:rPr>
              <a:t>Avocate de la </a:t>
            </a:r>
          </a:p>
          <a:p>
            <a:pPr algn="ctr"/>
            <a:r>
              <a:rPr lang="en-US" sz="1400" b="1" dirty="0" err="1">
                <a:solidFill>
                  <a:srgbClr val="041F60"/>
                </a:solidFill>
                <a:latin typeface="Marianne" panose="02000000000000000000" pitchFamily="50" charset="0"/>
                <a:ea typeface="Gotham Bold"/>
                <a:cs typeface="Gotham Bold"/>
                <a:sym typeface="Gotham Bold"/>
              </a:rPr>
              <a:t>partie</a:t>
            </a:r>
            <a:r>
              <a:rPr lang="en-US" sz="1400" b="1" dirty="0">
                <a:solidFill>
                  <a:srgbClr val="041F60"/>
                </a:solidFill>
                <a:latin typeface="Marianne" panose="02000000000000000000" pitchFamily="50" charset="0"/>
                <a:ea typeface="Gotham Bold"/>
                <a:cs typeface="Gotham Bold"/>
                <a:sym typeface="Gotham Bold"/>
              </a:rPr>
              <a:t> civile</a:t>
            </a:r>
          </a:p>
        </p:txBody>
      </p:sp>
      <p:sp>
        <p:nvSpPr>
          <p:cNvPr id="28" name="TextBox 19">
            <a:extLst>
              <a:ext uri="{FF2B5EF4-FFF2-40B4-BE49-F238E27FC236}">
                <a16:creationId xmlns:a16="http://schemas.microsoft.com/office/drawing/2014/main" id="{44AD7811-4D92-4A82-9E4D-4CC8FE263002}"/>
              </a:ext>
            </a:extLst>
          </p:cNvPr>
          <p:cNvSpPr txBox="1"/>
          <p:nvPr/>
        </p:nvSpPr>
        <p:spPr>
          <a:xfrm>
            <a:off x="5587075" y="3873499"/>
            <a:ext cx="2869109" cy="430887"/>
          </a:xfrm>
          <a:prstGeom prst="rect">
            <a:avLst/>
          </a:prstGeom>
        </p:spPr>
        <p:txBody>
          <a:bodyPr lIns="0" tIns="0" rIns="0" bIns="0" rtlCol="0" anchor="t">
            <a:spAutoFit/>
          </a:bodyPr>
          <a:lstStyle/>
          <a:p>
            <a:pPr algn="ctr"/>
            <a:r>
              <a:rPr lang="en-US" sz="1400" b="1" dirty="0">
                <a:solidFill>
                  <a:srgbClr val="041F60"/>
                </a:solidFill>
                <a:latin typeface="Marianne" panose="02000000000000000000" pitchFamily="50" charset="0"/>
                <a:ea typeface="Gotham Bold"/>
                <a:cs typeface="Gotham Bold"/>
                <a:sym typeface="Gotham Bold"/>
              </a:rPr>
              <a:t>Avocate </a:t>
            </a:r>
          </a:p>
          <a:p>
            <a:pPr algn="ctr"/>
            <a:r>
              <a:rPr lang="en-US" sz="1400" b="1" dirty="0">
                <a:solidFill>
                  <a:srgbClr val="041F60"/>
                </a:solidFill>
                <a:latin typeface="Marianne" panose="02000000000000000000" pitchFamily="50" charset="0"/>
                <a:ea typeface="Gotham Bold"/>
                <a:cs typeface="Gotham Bold"/>
                <a:sym typeface="Gotham Bold"/>
              </a:rPr>
              <a:t>de l’accusé</a:t>
            </a:r>
          </a:p>
        </p:txBody>
      </p:sp>
      <p:sp>
        <p:nvSpPr>
          <p:cNvPr id="29" name="TextBox 20">
            <a:extLst>
              <a:ext uri="{FF2B5EF4-FFF2-40B4-BE49-F238E27FC236}">
                <a16:creationId xmlns:a16="http://schemas.microsoft.com/office/drawing/2014/main" id="{416774CC-B48B-4D41-AB84-BFF8C5E78701}"/>
              </a:ext>
            </a:extLst>
          </p:cNvPr>
          <p:cNvSpPr txBox="1"/>
          <p:nvPr/>
        </p:nvSpPr>
        <p:spPr>
          <a:xfrm>
            <a:off x="7357152" y="4097566"/>
            <a:ext cx="2869109" cy="215444"/>
          </a:xfrm>
          <a:prstGeom prst="rect">
            <a:avLst/>
          </a:prstGeom>
        </p:spPr>
        <p:txBody>
          <a:bodyPr lIns="0" tIns="0" rIns="0" bIns="0" rtlCol="0" anchor="t">
            <a:spAutoFit/>
          </a:bodyPr>
          <a:lstStyle/>
          <a:p>
            <a:pPr algn="ctr"/>
            <a:r>
              <a:rPr lang="en-US" sz="1400" b="1" dirty="0">
                <a:solidFill>
                  <a:srgbClr val="041F60"/>
                </a:solidFill>
                <a:latin typeface="Marianne" panose="02000000000000000000" pitchFamily="50" charset="0"/>
                <a:ea typeface="Gotham Bold"/>
                <a:cs typeface="Gotham Bold"/>
                <a:sym typeface="Gotham Bold"/>
              </a:rPr>
              <a:t>Accusé</a:t>
            </a:r>
          </a:p>
        </p:txBody>
      </p:sp>
      <p:sp>
        <p:nvSpPr>
          <p:cNvPr id="30" name="TextBox 18">
            <a:extLst>
              <a:ext uri="{FF2B5EF4-FFF2-40B4-BE49-F238E27FC236}">
                <a16:creationId xmlns:a16="http://schemas.microsoft.com/office/drawing/2014/main" id="{6A598203-B4B6-49F7-A1AF-6807412623A5}"/>
              </a:ext>
            </a:extLst>
          </p:cNvPr>
          <p:cNvSpPr txBox="1"/>
          <p:nvPr/>
        </p:nvSpPr>
        <p:spPr>
          <a:xfrm>
            <a:off x="1968535" y="5390886"/>
            <a:ext cx="2079427" cy="215444"/>
          </a:xfrm>
          <a:prstGeom prst="rect">
            <a:avLst/>
          </a:prstGeom>
        </p:spPr>
        <p:txBody>
          <a:bodyPr lIns="0" tIns="0" rIns="0" bIns="0" rtlCol="0" anchor="t">
            <a:spAutoFit/>
          </a:bodyPr>
          <a:lstStyle/>
          <a:p>
            <a:pPr algn="ctr"/>
            <a:r>
              <a:rPr lang="en-US" sz="1400" b="1" dirty="0">
                <a:solidFill>
                  <a:srgbClr val="041F60"/>
                </a:solidFill>
                <a:latin typeface="Marianne" panose="02000000000000000000" pitchFamily="50" charset="0"/>
                <a:ea typeface="Gotham Bold"/>
                <a:cs typeface="Gotham Bold"/>
                <a:sym typeface="Gotham Bold"/>
              </a:rPr>
              <a:t>Partie civile</a:t>
            </a:r>
          </a:p>
        </p:txBody>
      </p:sp>
      <p:sp>
        <p:nvSpPr>
          <p:cNvPr id="32" name="ZoneTexte 31">
            <a:extLst>
              <a:ext uri="{FF2B5EF4-FFF2-40B4-BE49-F238E27FC236}">
                <a16:creationId xmlns:a16="http://schemas.microsoft.com/office/drawing/2014/main" id="{C017DF34-E324-4A15-B2A1-DEC16E2B3D66}"/>
              </a:ext>
            </a:extLst>
          </p:cNvPr>
          <p:cNvSpPr txBox="1"/>
          <p:nvPr/>
        </p:nvSpPr>
        <p:spPr>
          <a:xfrm rot="886645">
            <a:off x="7635506" y="495546"/>
            <a:ext cx="1391215" cy="369332"/>
          </a:xfrm>
          <a:prstGeom prst="rect">
            <a:avLst/>
          </a:prstGeom>
          <a:noFill/>
        </p:spPr>
        <p:txBody>
          <a:bodyPr wrap="none" rtlCol="0">
            <a:spAutoFit/>
          </a:bodyPr>
          <a:lstStyle/>
          <a:p>
            <a:r>
              <a:rPr lang="fr-FR" dirty="0">
                <a:highlight>
                  <a:srgbClr val="FFFF00"/>
                </a:highlight>
                <a:latin typeface="Marianne" panose="02000000000000000000" pitchFamily="50" charset="0"/>
              </a:rPr>
              <a:t>Correction</a:t>
            </a:r>
          </a:p>
        </p:txBody>
      </p:sp>
    </p:spTree>
    <p:extLst>
      <p:ext uri="{BB962C8B-B14F-4D97-AF65-F5344CB8AC3E}">
        <p14:creationId xmlns:p14="http://schemas.microsoft.com/office/powerpoint/2010/main" val="2121052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536F03EE-A2FF-43A4-BFA8-305B64D6CA87}"/>
              </a:ext>
            </a:extLst>
          </p:cNvPr>
          <p:cNvSpPr>
            <a:spLocks noGrp="1"/>
          </p:cNvSpPr>
          <p:nvPr>
            <p:ph type="ftr" sz="quarter" idx="11"/>
          </p:nvPr>
        </p:nvSpPr>
        <p:spPr/>
        <p:txBody>
          <a:bodyPr/>
          <a:lstStyle/>
          <a:p>
            <a:r>
              <a:rPr lang="fr-FR"/>
              <a:t>Séance EVARS préparation projection "Viol, défi de justice" puis table ronde</a:t>
            </a:r>
            <a:endParaRPr lang="en-US" dirty="0"/>
          </a:p>
        </p:txBody>
      </p:sp>
      <p:sp>
        <p:nvSpPr>
          <p:cNvPr id="21" name="TextBox 2">
            <a:extLst>
              <a:ext uri="{FF2B5EF4-FFF2-40B4-BE49-F238E27FC236}">
                <a16:creationId xmlns:a16="http://schemas.microsoft.com/office/drawing/2014/main" id="{50D2A039-956C-41C0-9647-0407665F8EC5}"/>
              </a:ext>
            </a:extLst>
          </p:cNvPr>
          <p:cNvSpPr txBox="1"/>
          <p:nvPr/>
        </p:nvSpPr>
        <p:spPr>
          <a:xfrm>
            <a:off x="281654" y="1428451"/>
            <a:ext cx="3306106" cy="4001095"/>
          </a:xfrm>
          <a:prstGeom prst="rect">
            <a:avLst/>
          </a:prstGeom>
        </p:spPr>
        <p:txBody>
          <a:bodyPr wrap="square" lIns="0" tIns="0" rIns="0" bIns="0" rtlCol="0" anchor="t">
            <a:spAutoFit/>
          </a:bodyPr>
          <a:lstStyle/>
          <a:p>
            <a:pPr algn="r">
              <a:spcBef>
                <a:spcPct val="0"/>
              </a:spcBef>
            </a:pPr>
            <a:r>
              <a:rPr lang="en-US" sz="2000" dirty="0">
                <a:solidFill>
                  <a:srgbClr val="000000"/>
                </a:solidFill>
                <a:latin typeface="Marianne" panose="02000000000000000000" pitchFamily="50" charset="0"/>
                <a:ea typeface="Gotham Bold"/>
                <a:cs typeface="Gotham Bold"/>
                <a:sym typeface="Gotham Bold"/>
              </a:rPr>
              <a:t>5 juges ·</a:t>
            </a:r>
          </a:p>
          <a:p>
            <a:pPr algn="r">
              <a:spcBef>
                <a:spcPct val="0"/>
              </a:spcBef>
            </a:pPr>
            <a:endParaRPr lang="en-US" sz="2000" dirty="0">
              <a:solidFill>
                <a:srgbClr val="000000"/>
              </a:solidFill>
              <a:latin typeface="Marianne" panose="02000000000000000000" pitchFamily="50" charset="0"/>
              <a:ea typeface="Gotham Bold"/>
              <a:cs typeface="Gotham Bold"/>
              <a:sym typeface="Gotham Bold"/>
            </a:endParaRPr>
          </a:p>
          <a:p>
            <a:pPr algn="r">
              <a:spcBef>
                <a:spcPct val="0"/>
              </a:spcBef>
            </a:pPr>
            <a:r>
              <a:rPr lang="en-US" sz="2000" dirty="0">
                <a:solidFill>
                  <a:srgbClr val="000000"/>
                </a:solidFill>
                <a:latin typeface="Marianne" panose="02000000000000000000" pitchFamily="50" charset="0"/>
                <a:ea typeface="Gotham Bold"/>
                <a:cs typeface="Gotham Bold"/>
                <a:sym typeface="Gotham Bold"/>
              </a:rPr>
              <a:t>Greffière ·</a:t>
            </a:r>
          </a:p>
          <a:p>
            <a:pPr algn="r">
              <a:spcBef>
                <a:spcPct val="0"/>
              </a:spcBef>
            </a:pPr>
            <a:endParaRPr lang="en-US" sz="2000" dirty="0">
              <a:solidFill>
                <a:srgbClr val="000000"/>
              </a:solidFill>
              <a:latin typeface="Marianne" panose="02000000000000000000" pitchFamily="50" charset="0"/>
              <a:ea typeface="Gotham Bold"/>
              <a:cs typeface="Gotham Bold"/>
              <a:sym typeface="Gotham Bold"/>
            </a:endParaRPr>
          </a:p>
          <a:p>
            <a:pPr algn="r">
              <a:spcBef>
                <a:spcPct val="0"/>
              </a:spcBef>
            </a:pPr>
            <a:r>
              <a:rPr lang="en-US" sz="2000" dirty="0">
                <a:solidFill>
                  <a:srgbClr val="000000"/>
                </a:solidFill>
                <a:latin typeface="Marianne" panose="02000000000000000000" pitchFamily="50" charset="0"/>
                <a:ea typeface="Gotham Bold"/>
                <a:cs typeface="Gotham Bold"/>
                <a:sym typeface="Gotham Bold"/>
              </a:rPr>
              <a:t>Avocat général ·</a:t>
            </a:r>
          </a:p>
          <a:p>
            <a:pPr algn="r">
              <a:spcBef>
                <a:spcPct val="0"/>
              </a:spcBef>
            </a:pPr>
            <a:endParaRPr lang="en-US" sz="2000" dirty="0">
              <a:solidFill>
                <a:srgbClr val="000000"/>
              </a:solidFill>
              <a:latin typeface="Marianne" panose="02000000000000000000" pitchFamily="50" charset="0"/>
              <a:ea typeface="Gotham Bold"/>
              <a:cs typeface="Gotham Bold"/>
              <a:sym typeface="Gotham Bold"/>
            </a:endParaRPr>
          </a:p>
          <a:p>
            <a:pPr algn="r">
              <a:spcBef>
                <a:spcPct val="0"/>
              </a:spcBef>
            </a:pPr>
            <a:r>
              <a:rPr lang="en-US" sz="2000" dirty="0">
                <a:solidFill>
                  <a:srgbClr val="000000"/>
                </a:solidFill>
                <a:latin typeface="Marianne" panose="02000000000000000000" pitchFamily="50" charset="0"/>
                <a:ea typeface="Gotham Bold"/>
                <a:cs typeface="Gotham Bold"/>
                <a:sym typeface="Gotham Bold"/>
              </a:rPr>
              <a:t>Partie civile ·</a:t>
            </a:r>
          </a:p>
          <a:p>
            <a:pPr algn="r">
              <a:spcBef>
                <a:spcPct val="0"/>
              </a:spcBef>
            </a:pPr>
            <a:endParaRPr lang="en-US" sz="2000" dirty="0">
              <a:solidFill>
                <a:srgbClr val="000000"/>
              </a:solidFill>
              <a:latin typeface="Marianne" panose="02000000000000000000" pitchFamily="50" charset="0"/>
              <a:ea typeface="Gotham Bold"/>
              <a:cs typeface="Gotham Bold"/>
              <a:sym typeface="Gotham Bold"/>
            </a:endParaRPr>
          </a:p>
          <a:p>
            <a:pPr algn="r">
              <a:spcBef>
                <a:spcPct val="0"/>
              </a:spcBef>
            </a:pPr>
            <a:r>
              <a:rPr lang="en-US" sz="2000" dirty="0">
                <a:solidFill>
                  <a:srgbClr val="000000"/>
                </a:solidFill>
                <a:latin typeface="Marianne" panose="02000000000000000000" pitchFamily="50" charset="0"/>
                <a:ea typeface="Gotham Bold"/>
                <a:cs typeface="Gotham Bold"/>
                <a:sym typeface="Gotham Bold"/>
              </a:rPr>
              <a:t>Avocate de la partie civile ·</a:t>
            </a:r>
          </a:p>
          <a:p>
            <a:pPr algn="r">
              <a:spcBef>
                <a:spcPct val="0"/>
              </a:spcBef>
            </a:pPr>
            <a:endParaRPr lang="en-US" sz="2000" dirty="0">
              <a:solidFill>
                <a:srgbClr val="000000"/>
              </a:solidFill>
              <a:latin typeface="Marianne" panose="02000000000000000000" pitchFamily="50" charset="0"/>
              <a:ea typeface="Gotham Bold"/>
              <a:cs typeface="Gotham Bold"/>
              <a:sym typeface="Gotham Bold"/>
            </a:endParaRPr>
          </a:p>
          <a:p>
            <a:pPr algn="r">
              <a:spcBef>
                <a:spcPct val="0"/>
              </a:spcBef>
            </a:pPr>
            <a:r>
              <a:rPr lang="en-US" sz="2000" dirty="0">
                <a:solidFill>
                  <a:srgbClr val="000000"/>
                </a:solidFill>
                <a:latin typeface="Marianne" panose="02000000000000000000" pitchFamily="50" charset="0"/>
                <a:ea typeface="Gotham Bold"/>
                <a:cs typeface="Gotham Bold"/>
                <a:sym typeface="Gotham Bold"/>
              </a:rPr>
              <a:t>Accusé ·</a:t>
            </a:r>
          </a:p>
          <a:p>
            <a:pPr algn="r">
              <a:spcBef>
                <a:spcPct val="0"/>
              </a:spcBef>
            </a:pPr>
            <a:endParaRPr lang="en-US" sz="2000" dirty="0">
              <a:solidFill>
                <a:srgbClr val="000000"/>
              </a:solidFill>
              <a:latin typeface="Marianne" panose="02000000000000000000" pitchFamily="50" charset="0"/>
              <a:ea typeface="Gotham Bold"/>
              <a:cs typeface="Gotham Bold"/>
              <a:sym typeface="Gotham Bold"/>
            </a:endParaRPr>
          </a:p>
          <a:p>
            <a:pPr algn="r">
              <a:spcBef>
                <a:spcPct val="0"/>
              </a:spcBef>
            </a:pPr>
            <a:r>
              <a:rPr lang="en-US" sz="2000" dirty="0">
                <a:solidFill>
                  <a:srgbClr val="000000"/>
                </a:solidFill>
                <a:latin typeface="Marianne" panose="02000000000000000000" pitchFamily="50" charset="0"/>
                <a:ea typeface="Gotham Bold"/>
                <a:cs typeface="Gotham Bold"/>
                <a:sym typeface="Gotham Bold"/>
              </a:rPr>
              <a:t>Avocate de l’accusé ·</a:t>
            </a:r>
          </a:p>
        </p:txBody>
      </p:sp>
      <p:sp>
        <p:nvSpPr>
          <p:cNvPr id="24" name="TextBox 3">
            <a:extLst>
              <a:ext uri="{FF2B5EF4-FFF2-40B4-BE49-F238E27FC236}">
                <a16:creationId xmlns:a16="http://schemas.microsoft.com/office/drawing/2014/main" id="{A35527D7-E038-4EE9-8399-D4C8223EB6E5}"/>
              </a:ext>
            </a:extLst>
          </p:cNvPr>
          <p:cNvSpPr txBox="1"/>
          <p:nvPr/>
        </p:nvSpPr>
        <p:spPr>
          <a:xfrm>
            <a:off x="4211052" y="797510"/>
            <a:ext cx="5413293" cy="5539978"/>
          </a:xfrm>
          <a:prstGeom prst="rect">
            <a:avLst/>
          </a:prstGeom>
        </p:spPr>
        <p:txBody>
          <a:bodyPr wrap="square" lIns="0" tIns="0" rIns="0" bIns="0" rtlCol="0" anchor="t">
            <a:spAutoFit/>
          </a:bodyPr>
          <a:lstStyle/>
          <a:p>
            <a:pPr marL="647700" lvl="1" indent="-323850" algn="l">
              <a:spcBef>
                <a:spcPct val="0"/>
              </a:spcBef>
              <a:buFont typeface="Arial"/>
              <a:buChar char="•"/>
            </a:pPr>
            <a:r>
              <a:rPr lang="en-US" dirty="0">
                <a:solidFill>
                  <a:srgbClr val="000000"/>
                </a:solidFill>
                <a:latin typeface="Marianne" panose="02000000000000000000" pitchFamily="50" charset="0"/>
                <a:ea typeface="Gotham Bold"/>
                <a:cs typeface="Gotham Bold"/>
                <a:sym typeface="Gotham Bold"/>
              </a:rPr>
              <a:t>Prend </a:t>
            </a:r>
            <a:r>
              <a:rPr lang="en-US" dirty="0" err="1">
                <a:solidFill>
                  <a:srgbClr val="000000"/>
                </a:solidFill>
                <a:latin typeface="Marianne" panose="02000000000000000000" pitchFamily="50" charset="0"/>
                <a:ea typeface="Gotham Bold"/>
                <a:cs typeface="Gotham Bold"/>
                <a:sym typeface="Gotham Bold"/>
              </a:rPr>
              <a:t>en</a:t>
            </a:r>
            <a:r>
              <a:rPr lang="en-US" dirty="0">
                <a:solidFill>
                  <a:srgbClr val="000000"/>
                </a:solidFill>
                <a:latin typeface="Marianne" panose="02000000000000000000" pitchFamily="50" charset="0"/>
                <a:ea typeface="Gotham Bold"/>
                <a:cs typeface="Gotham Bold"/>
                <a:sym typeface="Gotham Bold"/>
              </a:rPr>
              <a:t> note les </a:t>
            </a:r>
            <a:r>
              <a:rPr lang="en-US" dirty="0" err="1">
                <a:solidFill>
                  <a:srgbClr val="000000"/>
                </a:solidFill>
                <a:latin typeface="Marianne" panose="02000000000000000000" pitchFamily="50" charset="0"/>
                <a:ea typeface="Gotham Bold"/>
                <a:cs typeface="Gotham Bold"/>
                <a:sym typeface="Gotham Bold"/>
              </a:rPr>
              <a:t>échanges</a:t>
            </a:r>
            <a:r>
              <a:rPr lang="en-US" dirty="0">
                <a:solidFill>
                  <a:srgbClr val="000000"/>
                </a:solidFill>
                <a:latin typeface="Marianne" panose="02000000000000000000" pitchFamily="50" charset="0"/>
                <a:ea typeface="Gotham Bold"/>
                <a:cs typeface="Gotham Bold"/>
                <a:sym typeface="Gotham Bold"/>
              </a:rPr>
              <a:t>.</a:t>
            </a:r>
          </a:p>
          <a:p>
            <a:pPr algn="l">
              <a:spcBef>
                <a:spcPct val="0"/>
              </a:spcBef>
            </a:pPr>
            <a:endParaRPr lang="en-US" dirty="0">
              <a:solidFill>
                <a:srgbClr val="000000"/>
              </a:solidFill>
              <a:latin typeface="Marianne" panose="02000000000000000000" pitchFamily="50" charset="0"/>
              <a:ea typeface="Gotham Bold"/>
              <a:cs typeface="Gotham Bold"/>
              <a:sym typeface="Gotham Bold"/>
            </a:endParaRPr>
          </a:p>
          <a:p>
            <a:pPr marL="647700" lvl="1" indent="-323850" algn="l">
              <a:spcBef>
                <a:spcPct val="0"/>
              </a:spcBef>
              <a:buFont typeface="Arial"/>
              <a:buChar char="•"/>
            </a:pPr>
            <a:r>
              <a:rPr lang="en-US" dirty="0">
                <a:solidFill>
                  <a:srgbClr val="000000"/>
                </a:solidFill>
                <a:latin typeface="Marianne" panose="02000000000000000000" pitchFamily="50" charset="0"/>
                <a:ea typeface="Gotham Bold"/>
                <a:cs typeface="Gotham Bold"/>
                <a:sym typeface="Gotham Bold"/>
              </a:rPr>
              <a:t>Chargé de </a:t>
            </a:r>
            <a:r>
              <a:rPr lang="en-US" dirty="0" err="1">
                <a:solidFill>
                  <a:srgbClr val="000000"/>
                </a:solidFill>
                <a:latin typeface="Marianne" panose="02000000000000000000" pitchFamily="50" charset="0"/>
                <a:ea typeface="Gotham Bold"/>
                <a:cs typeface="Gotham Bold"/>
                <a:sym typeface="Gotham Bold"/>
              </a:rPr>
              <a:t>représenter</a:t>
            </a:r>
            <a:r>
              <a:rPr lang="en-US" dirty="0">
                <a:solidFill>
                  <a:srgbClr val="000000"/>
                </a:solidFill>
                <a:latin typeface="Marianne" panose="02000000000000000000" pitchFamily="50" charset="0"/>
                <a:ea typeface="Gotham Bold"/>
                <a:cs typeface="Gotham Bold"/>
                <a:sym typeface="Gotham Bold"/>
              </a:rPr>
              <a:t> </a:t>
            </a:r>
            <a:r>
              <a:rPr lang="en-US" dirty="0" err="1">
                <a:solidFill>
                  <a:srgbClr val="000000"/>
                </a:solidFill>
                <a:latin typeface="Marianne" panose="02000000000000000000" pitchFamily="50" charset="0"/>
                <a:ea typeface="Gotham Bold"/>
                <a:cs typeface="Gotham Bold"/>
                <a:sym typeface="Gotham Bold"/>
              </a:rPr>
              <a:t>l’Etat</a:t>
            </a:r>
            <a:r>
              <a:rPr lang="en-US" dirty="0">
                <a:solidFill>
                  <a:srgbClr val="000000"/>
                </a:solidFill>
                <a:latin typeface="Marianne" panose="02000000000000000000" pitchFamily="50" charset="0"/>
                <a:ea typeface="Gotham Bold"/>
                <a:cs typeface="Gotham Bold"/>
                <a:sym typeface="Gotham Bold"/>
              </a:rPr>
              <a:t> dans un </a:t>
            </a:r>
            <a:r>
              <a:rPr lang="en-US" dirty="0" err="1">
                <a:solidFill>
                  <a:srgbClr val="000000"/>
                </a:solidFill>
                <a:latin typeface="Marianne" panose="02000000000000000000" pitchFamily="50" charset="0"/>
                <a:ea typeface="Gotham Bold"/>
                <a:cs typeface="Gotham Bold"/>
                <a:sym typeface="Gotham Bold"/>
              </a:rPr>
              <a:t>procès</a:t>
            </a:r>
            <a:r>
              <a:rPr lang="en-US" dirty="0">
                <a:solidFill>
                  <a:srgbClr val="000000"/>
                </a:solidFill>
                <a:latin typeface="Marianne" panose="02000000000000000000" pitchFamily="50" charset="0"/>
                <a:ea typeface="Gotham Bold"/>
                <a:cs typeface="Gotham Bold"/>
                <a:sym typeface="Gotham Bold"/>
              </a:rPr>
              <a:t>. </a:t>
            </a:r>
            <a:r>
              <a:rPr lang="en-US" dirty="0" err="1">
                <a:solidFill>
                  <a:srgbClr val="000000"/>
                </a:solidFill>
                <a:latin typeface="Marianne" panose="02000000000000000000" pitchFamily="50" charset="0"/>
                <a:ea typeface="Gotham Bold"/>
                <a:cs typeface="Gotham Bold"/>
                <a:sym typeface="Gotham Bold"/>
              </a:rPr>
              <a:t>Soutien</a:t>
            </a:r>
            <a:r>
              <a:rPr lang="en-US" dirty="0">
                <a:solidFill>
                  <a:srgbClr val="000000"/>
                </a:solidFill>
                <a:latin typeface="Marianne" panose="02000000000000000000" pitchFamily="50" charset="0"/>
                <a:ea typeface="Gotham Bold"/>
                <a:cs typeface="Gotham Bold"/>
                <a:sym typeface="Gotham Bold"/>
              </a:rPr>
              <a:t> de </a:t>
            </a:r>
            <a:r>
              <a:rPr lang="en-US" dirty="0" err="1">
                <a:solidFill>
                  <a:srgbClr val="000000"/>
                </a:solidFill>
                <a:latin typeface="Marianne" panose="02000000000000000000" pitchFamily="50" charset="0"/>
                <a:ea typeface="Gotham Bold"/>
                <a:cs typeface="Gotham Bold"/>
                <a:sym typeface="Gotham Bold"/>
              </a:rPr>
              <a:t>l’accusation</a:t>
            </a:r>
            <a:r>
              <a:rPr lang="en-US" dirty="0">
                <a:solidFill>
                  <a:srgbClr val="000000"/>
                </a:solidFill>
                <a:latin typeface="Marianne" panose="02000000000000000000" pitchFamily="50" charset="0"/>
                <a:ea typeface="Gotham Bold"/>
                <a:cs typeface="Gotham Bold"/>
                <a:sym typeface="Gotham Bold"/>
              </a:rPr>
              <a:t>. Propose </a:t>
            </a:r>
            <a:r>
              <a:rPr lang="en-US" dirty="0" err="1">
                <a:solidFill>
                  <a:srgbClr val="000000"/>
                </a:solidFill>
                <a:latin typeface="Marianne" panose="02000000000000000000" pitchFamily="50" charset="0"/>
                <a:ea typeface="Gotham Bold"/>
                <a:cs typeface="Gotham Bold"/>
                <a:sym typeface="Gotham Bold"/>
              </a:rPr>
              <a:t>une</a:t>
            </a:r>
            <a:r>
              <a:rPr lang="en-US" dirty="0">
                <a:solidFill>
                  <a:srgbClr val="000000"/>
                </a:solidFill>
                <a:latin typeface="Marianne" panose="02000000000000000000" pitchFamily="50" charset="0"/>
                <a:ea typeface="Gotham Bold"/>
                <a:cs typeface="Gotham Bold"/>
                <a:sym typeface="Gotham Bold"/>
              </a:rPr>
              <a:t> </a:t>
            </a:r>
            <a:r>
              <a:rPr lang="en-US" dirty="0" err="1">
                <a:solidFill>
                  <a:srgbClr val="000000"/>
                </a:solidFill>
                <a:latin typeface="Marianne" panose="02000000000000000000" pitchFamily="50" charset="0"/>
                <a:ea typeface="Gotham Bold"/>
                <a:cs typeface="Gotham Bold"/>
                <a:sym typeface="Gotham Bold"/>
              </a:rPr>
              <a:t>peine</a:t>
            </a:r>
            <a:r>
              <a:rPr lang="en-US" dirty="0">
                <a:solidFill>
                  <a:srgbClr val="000000"/>
                </a:solidFill>
                <a:latin typeface="Marianne" panose="02000000000000000000" pitchFamily="50" charset="0"/>
                <a:ea typeface="Gotham Bold"/>
                <a:cs typeface="Gotham Bold"/>
                <a:sym typeface="Gotham Bold"/>
              </a:rPr>
              <a:t> </a:t>
            </a:r>
            <a:r>
              <a:rPr lang="en-US" dirty="0" err="1">
                <a:solidFill>
                  <a:srgbClr val="000000"/>
                </a:solidFill>
                <a:latin typeface="Marianne" panose="02000000000000000000" pitchFamily="50" charset="0"/>
                <a:ea typeface="Gotham Bold"/>
                <a:cs typeface="Gotham Bold"/>
                <a:sym typeface="Gotham Bold"/>
              </a:rPr>
              <a:t>ou</a:t>
            </a:r>
            <a:r>
              <a:rPr lang="en-US" dirty="0">
                <a:solidFill>
                  <a:srgbClr val="000000"/>
                </a:solidFill>
                <a:latin typeface="Marianne" panose="02000000000000000000" pitchFamily="50" charset="0"/>
                <a:ea typeface="Gotham Bold"/>
                <a:cs typeface="Gotham Bold"/>
                <a:sym typeface="Gotham Bold"/>
              </a:rPr>
              <a:t> </a:t>
            </a:r>
            <a:r>
              <a:rPr lang="en-US" dirty="0" err="1">
                <a:solidFill>
                  <a:srgbClr val="000000"/>
                </a:solidFill>
                <a:latin typeface="Marianne" panose="02000000000000000000" pitchFamily="50" charset="0"/>
                <a:ea typeface="Gotham Bold"/>
                <a:cs typeface="Gotham Bold"/>
                <a:sym typeface="Gotham Bold"/>
              </a:rPr>
              <a:t>une</a:t>
            </a:r>
            <a:r>
              <a:rPr lang="en-US" dirty="0">
                <a:solidFill>
                  <a:srgbClr val="000000"/>
                </a:solidFill>
                <a:latin typeface="Marianne" panose="02000000000000000000" pitchFamily="50" charset="0"/>
                <a:ea typeface="Gotham Bold"/>
                <a:cs typeface="Gotham Bold"/>
                <a:sym typeface="Gotham Bold"/>
              </a:rPr>
              <a:t> </a:t>
            </a:r>
            <a:r>
              <a:rPr lang="en-US" dirty="0" err="1">
                <a:solidFill>
                  <a:srgbClr val="000000"/>
                </a:solidFill>
                <a:latin typeface="Marianne" panose="02000000000000000000" pitchFamily="50" charset="0"/>
                <a:ea typeface="Gotham Bold"/>
                <a:cs typeface="Gotham Bold"/>
                <a:sym typeface="Gotham Bold"/>
              </a:rPr>
              <a:t>acquittement</a:t>
            </a:r>
            <a:r>
              <a:rPr lang="en-US" dirty="0">
                <a:solidFill>
                  <a:srgbClr val="000000"/>
                </a:solidFill>
                <a:latin typeface="Marianne" panose="02000000000000000000" pitchFamily="50" charset="0"/>
                <a:ea typeface="Gotham Bold"/>
                <a:cs typeface="Gotham Bold"/>
                <a:sym typeface="Gotham Bold"/>
              </a:rPr>
              <a:t>.</a:t>
            </a:r>
          </a:p>
          <a:p>
            <a:pPr algn="l">
              <a:spcBef>
                <a:spcPct val="0"/>
              </a:spcBef>
            </a:pPr>
            <a:endParaRPr lang="en-US" dirty="0">
              <a:solidFill>
                <a:srgbClr val="000000"/>
              </a:solidFill>
              <a:latin typeface="Marianne" panose="02000000000000000000" pitchFamily="50" charset="0"/>
              <a:ea typeface="Gotham Bold"/>
              <a:cs typeface="Gotham Bold"/>
              <a:sym typeface="Gotham Bold"/>
            </a:endParaRPr>
          </a:p>
          <a:p>
            <a:pPr marL="647700" lvl="1" indent="-323850" algn="l">
              <a:spcBef>
                <a:spcPct val="0"/>
              </a:spcBef>
              <a:buFont typeface="Arial"/>
              <a:buChar char="•"/>
            </a:pPr>
            <a:r>
              <a:rPr lang="en-US" dirty="0" err="1">
                <a:solidFill>
                  <a:srgbClr val="000000"/>
                </a:solidFill>
                <a:latin typeface="Marianne" panose="02000000000000000000" pitchFamily="50" charset="0"/>
                <a:ea typeface="Gotham Bold"/>
                <a:cs typeface="Gotham Bold"/>
                <a:sym typeface="Gotham Bold"/>
              </a:rPr>
              <a:t>Personne</a:t>
            </a:r>
            <a:r>
              <a:rPr lang="en-US" dirty="0">
                <a:solidFill>
                  <a:srgbClr val="000000"/>
                </a:solidFill>
                <a:latin typeface="Marianne" panose="02000000000000000000" pitchFamily="50" charset="0"/>
                <a:ea typeface="Gotham Bold"/>
                <a:cs typeface="Gotham Bold"/>
                <a:sym typeface="Gotham Bold"/>
              </a:rPr>
              <a:t> </a:t>
            </a:r>
            <a:r>
              <a:rPr lang="en-US" dirty="0" err="1">
                <a:solidFill>
                  <a:srgbClr val="000000"/>
                </a:solidFill>
                <a:latin typeface="Marianne" panose="02000000000000000000" pitchFamily="50" charset="0"/>
                <a:ea typeface="Gotham Bold"/>
                <a:cs typeface="Gotham Bold"/>
                <a:sym typeface="Gotham Bold"/>
              </a:rPr>
              <a:t>ou</a:t>
            </a:r>
            <a:r>
              <a:rPr lang="en-US" dirty="0">
                <a:solidFill>
                  <a:srgbClr val="000000"/>
                </a:solidFill>
                <a:latin typeface="Marianne" panose="02000000000000000000" pitchFamily="50" charset="0"/>
                <a:ea typeface="Gotham Bold"/>
                <a:cs typeface="Gotham Bold"/>
                <a:sym typeface="Gotham Bold"/>
              </a:rPr>
              <a:t> </a:t>
            </a:r>
            <a:r>
              <a:rPr lang="en-US" dirty="0" err="1">
                <a:solidFill>
                  <a:srgbClr val="000000"/>
                </a:solidFill>
                <a:latin typeface="Marianne" panose="02000000000000000000" pitchFamily="50" charset="0"/>
                <a:ea typeface="Gotham Bold"/>
                <a:cs typeface="Gotham Bold"/>
                <a:sym typeface="Gotham Bold"/>
              </a:rPr>
              <a:t>groupe</a:t>
            </a:r>
            <a:r>
              <a:rPr lang="en-US" dirty="0">
                <a:solidFill>
                  <a:srgbClr val="000000"/>
                </a:solidFill>
                <a:latin typeface="Marianne" panose="02000000000000000000" pitchFamily="50" charset="0"/>
                <a:ea typeface="Gotham Bold"/>
                <a:cs typeface="Gotham Bold"/>
                <a:sym typeface="Gotham Bold"/>
              </a:rPr>
              <a:t> de </a:t>
            </a:r>
            <a:r>
              <a:rPr lang="en-US" dirty="0" err="1">
                <a:solidFill>
                  <a:srgbClr val="000000"/>
                </a:solidFill>
                <a:latin typeface="Marianne" panose="02000000000000000000" pitchFamily="50" charset="0"/>
                <a:ea typeface="Gotham Bold"/>
                <a:cs typeface="Gotham Bold"/>
                <a:sym typeface="Gotham Bold"/>
              </a:rPr>
              <a:t>personnes</a:t>
            </a:r>
            <a:r>
              <a:rPr lang="en-US" dirty="0">
                <a:solidFill>
                  <a:srgbClr val="000000"/>
                </a:solidFill>
                <a:latin typeface="Marianne" panose="02000000000000000000" pitchFamily="50" charset="0"/>
                <a:ea typeface="Gotham Bold"/>
                <a:cs typeface="Gotham Bold"/>
                <a:sym typeface="Gotham Bold"/>
              </a:rPr>
              <a:t> qui, </a:t>
            </a:r>
            <a:r>
              <a:rPr lang="en-US" dirty="0" err="1">
                <a:solidFill>
                  <a:srgbClr val="000000"/>
                </a:solidFill>
                <a:latin typeface="Marianne" panose="02000000000000000000" pitchFamily="50" charset="0"/>
                <a:ea typeface="Gotham Bold"/>
                <a:cs typeface="Gotham Bold"/>
                <a:sym typeface="Gotham Bold"/>
              </a:rPr>
              <a:t>en</a:t>
            </a:r>
            <a:r>
              <a:rPr lang="en-US" dirty="0">
                <a:solidFill>
                  <a:srgbClr val="000000"/>
                </a:solidFill>
                <a:latin typeface="Marianne" panose="02000000000000000000" pitchFamily="50" charset="0"/>
                <a:ea typeface="Gotham Bold"/>
                <a:cs typeface="Gotham Bold"/>
                <a:sym typeface="Gotham Bold"/>
              </a:rPr>
              <a:t> tant que </a:t>
            </a:r>
            <a:r>
              <a:rPr lang="en-US" dirty="0" err="1">
                <a:solidFill>
                  <a:srgbClr val="000000"/>
                </a:solidFill>
                <a:latin typeface="Marianne" panose="02000000000000000000" pitchFamily="50" charset="0"/>
                <a:ea typeface="Gotham Bold"/>
                <a:cs typeface="Gotham Bold"/>
                <a:sym typeface="Gotham Bold"/>
              </a:rPr>
              <a:t>victime</a:t>
            </a:r>
            <a:r>
              <a:rPr lang="en-US" dirty="0">
                <a:solidFill>
                  <a:srgbClr val="000000"/>
                </a:solidFill>
                <a:latin typeface="Marianne" panose="02000000000000000000" pitchFamily="50" charset="0"/>
                <a:ea typeface="Gotham Bold"/>
                <a:cs typeface="Gotham Bold"/>
                <a:sym typeface="Gotham Bold"/>
              </a:rPr>
              <a:t>(s), fait </a:t>
            </a:r>
            <a:r>
              <a:rPr lang="en-US" dirty="0" err="1">
                <a:solidFill>
                  <a:srgbClr val="000000"/>
                </a:solidFill>
                <a:latin typeface="Marianne" panose="02000000000000000000" pitchFamily="50" charset="0"/>
                <a:ea typeface="Gotham Bold"/>
                <a:cs typeface="Gotham Bold"/>
                <a:sym typeface="Gotham Bold"/>
              </a:rPr>
              <a:t>appel</a:t>
            </a:r>
            <a:r>
              <a:rPr lang="en-US" dirty="0">
                <a:solidFill>
                  <a:srgbClr val="000000"/>
                </a:solidFill>
                <a:latin typeface="Marianne" panose="02000000000000000000" pitchFamily="50" charset="0"/>
                <a:ea typeface="Gotham Bold"/>
                <a:cs typeface="Gotham Bold"/>
                <a:sym typeface="Gotham Bold"/>
              </a:rPr>
              <a:t> à la justice.</a:t>
            </a:r>
          </a:p>
          <a:p>
            <a:pPr algn="l">
              <a:spcBef>
                <a:spcPct val="0"/>
              </a:spcBef>
            </a:pPr>
            <a:endParaRPr lang="en-US" dirty="0">
              <a:solidFill>
                <a:srgbClr val="000000"/>
              </a:solidFill>
              <a:latin typeface="Marianne" panose="02000000000000000000" pitchFamily="50" charset="0"/>
              <a:ea typeface="Gotham Bold"/>
              <a:cs typeface="Gotham Bold"/>
              <a:sym typeface="Gotham Bold"/>
            </a:endParaRPr>
          </a:p>
          <a:p>
            <a:pPr marL="647700" lvl="1" indent="-323850" algn="l">
              <a:spcBef>
                <a:spcPct val="0"/>
              </a:spcBef>
              <a:buFont typeface="Arial"/>
              <a:buChar char="•"/>
            </a:pPr>
            <a:r>
              <a:rPr lang="en-US" dirty="0" err="1">
                <a:solidFill>
                  <a:srgbClr val="000000"/>
                </a:solidFill>
                <a:latin typeface="Marianne" panose="02000000000000000000" pitchFamily="50" charset="0"/>
                <a:ea typeface="Gotham Bold"/>
                <a:cs typeface="Gotham Bold"/>
                <a:sym typeface="Gotham Bold"/>
              </a:rPr>
              <a:t>Personne</a:t>
            </a:r>
            <a:r>
              <a:rPr lang="en-US" dirty="0">
                <a:solidFill>
                  <a:srgbClr val="000000"/>
                </a:solidFill>
                <a:latin typeface="Marianne" panose="02000000000000000000" pitchFamily="50" charset="0"/>
                <a:ea typeface="Gotham Bold"/>
                <a:cs typeface="Gotham Bold"/>
                <a:sym typeface="Gotham Bold"/>
              </a:rPr>
              <a:t> </a:t>
            </a:r>
            <a:r>
              <a:rPr lang="en-US" dirty="0" err="1">
                <a:solidFill>
                  <a:srgbClr val="000000"/>
                </a:solidFill>
                <a:latin typeface="Marianne" panose="02000000000000000000" pitchFamily="50" charset="0"/>
                <a:ea typeface="Gotham Bold"/>
                <a:cs typeface="Gotham Bold"/>
                <a:sym typeface="Gotham Bold"/>
              </a:rPr>
              <a:t>ou</a:t>
            </a:r>
            <a:r>
              <a:rPr lang="en-US" dirty="0">
                <a:solidFill>
                  <a:srgbClr val="000000"/>
                </a:solidFill>
                <a:latin typeface="Marianne" panose="02000000000000000000" pitchFamily="50" charset="0"/>
                <a:ea typeface="Gotham Bold"/>
                <a:cs typeface="Gotham Bold"/>
                <a:sym typeface="Gotham Bold"/>
              </a:rPr>
              <a:t> </a:t>
            </a:r>
            <a:r>
              <a:rPr lang="en-US" dirty="0" err="1">
                <a:solidFill>
                  <a:srgbClr val="000000"/>
                </a:solidFill>
                <a:latin typeface="Marianne" panose="02000000000000000000" pitchFamily="50" charset="0"/>
                <a:ea typeface="Gotham Bold"/>
                <a:cs typeface="Gotham Bold"/>
                <a:sym typeface="Gotham Bold"/>
              </a:rPr>
              <a:t>groupe</a:t>
            </a:r>
            <a:r>
              <a:rPr lang="en-US" dirty="0">
                <a:solidFill>
                  <a:srgbClr val="000000"/>
                </a:solidFill>
                <a:latin typeface="Marianne" panose="02000000000000000000" pitchFamily="50" charset="0"/>
                <a:ea typeface="Gotham Bold"/>
                <a:cs typeface="Gotham Bold"/>
                <a:sym typeface="Gotham Bold"/>
              </a:rPr>
              <a:t> de </a:t>
            </a:r>
            <a:r>
              <a:rPr lang="en-US" dirty="0" err="1">
                <a:solidFill>
                  <a:srgbClr val="000000"/>
                </a:solidFill>
                <a:latin typeface="Marianne" panose="02000000000000000000" pitchFamily="50" charset="0"/>
                <a:ea typeface="Gotham Bold"/>
                <a:cs typeface="Gotham Bold"/>
                <a:sym typeface="Gotham Bold"/>
              </a:rPr>
              <a:t>personne</a:t>
            </a:r>
            <a:r>
              <a:rPr lang="en-US" dirty="0">
                <a:solidFill>
                  <a:srgbClr val="000000"/>
                </a:solidFill>
                <a:latin typeface="Marianne" panose="02000000000000000000" pitchFamily="50" charset="0"/>
                <a:ea typeface="Gotham Bold"/>
                <a:cs typeface="Gotham Bold"/>
                <a:sym typeface="Gotham Bold"/>
              </a:rPr>
              <a:t> </a:t>
            </a:r>
            <a:r>
              <a:rPr lang="en-US" dirty="0" err="1">
                <a:solidFill>
                  <a:srgbClr val="000000"/>
                </a:solidFill>
                <a:latin typeface="Marianne" panose="02000000000000000000" pitchFamily="50" charset="0"/>
                <a:ea typeface="Gotham Bold"/>
                <a:cs typeface="Gotham Bold"/>
                <a:sym typeface="Gotham Bold"/>
              </a:rPr>
              <a:t>faisant</a:t>
            </a:r>
            <a:r>
              <a:rPr lang="en-US" dirty="0">
                <a:solidFill>
                  <a:srgbClr val="000000"/>
                </a:solidFill>
                <a:latin typeface="Marianne" panose="02000000000000000000" pitchFamily="50" charset="0"/>
                <a:ea typeface="Gotham Bold"/>
                <a:cs typeface="Gotham Bold"/>
                <a:sym typeface="Gotham Bold"/>
              </a:rPr>
              <a:t> </a:t>
            </a:r>
            <a:r>
              <a:rPr lang="en-US" dirty="0" err="1">
                <a:solidFill>
                  <a:srgbClr val="000000"/>
                </a:solidFill>
                <a:latin typeface="Marianne" panose="02000000000000000000" pitchFamily="50" charset="0"/>
                <a:ea typeface="Gotham Bold"/>
                <a:cs typeface="Gotham Bold"/>
                <a:sym typeface="Gotham Bold"/>
              </a:rPr>
              <a:t>l’objet</a:t>
            </a:r>
            <a:r>
              <a:rPr lang="en-US" dirty="0">
                <a:solidFill>
                  <a:srgbClr val="000000"/>
                </a:solidFill>
                <a:latin typeface="Marianne" panose="02000000000000000000" pitchFamily="50" charset="0"/>
                <a:ea typeface="Gotham Bold"/>
                <a:cs typeface="Gotham Bold"/>
                <a:sym typeface="Gotham Bold"/>
              </a:rPr>
              <a:t> du </a:t>
            </a:r>
            <a:r>
              <a:rPr lang="en-US" dirty="0" err="1">
                <a:solidFill>
                  <a:srgbClr val="000000"/>
                </a:solidFill>
                <a:latin typeface="Marianne" panose="02000000000000000000" pitchFamily="50" charset="0"/>
                <a:ea typeface="Gotham Bold"/>
                <a:cs typeface="Gotham Bold"/>
                <a:sym typeface="Gotham Bold"/>
              </a:rPr>
              <a:t>procès</a:t>
            </a:r>
            <a:r>
              <a:rPr lang="en-US" dirty="0">
                <a:solidFill>
                  <a:srgbClr val="000000"/>
                </a:solidFill>
                <a:latin typeface="Marianne" panose="02000000000000000000" pitchFamily="50" charset="0"/>
                <a:ea typeface="Gotham Bold"/>
                <a:cs typeface="Gotham Bold"/>
                <a:sym typeface="Gotham Bold"/>
              </a:rPr>
              <a:t> pour </a:t>
            </a:r>
            <a:r>
              <a:rPr lang="en-US" dirty="0" err="1">
                <a:solidFill>
                  <a:srgbClr val="000000"/>
                </a:solidFill>
                <a:latin typeface="Marianne" panose="02000000000000000000" pitchFamily="50" charset="0"/>
                <a:ea typeface="Gotham Bold"/>
                <a:cs typeface="Gotham Bold"/>
                <a:sym typeface="Gotham Bold"/>
              </a:rPr>
              <a:t>entorse</a:t>
            </a:r>
            <a:r>
              <a:rPr lang="en-US" dirty="0">
                <a:solidFill>
                  <a:srgbClr val="000000"/>
                </a:solidFill>
                <a:latin typeface="Marianne" panose="02000000000000000000" pitchFamily="50" charset="0"/>
                <a:ea typeface="Gotham Bold"/>
                <a:cs typeface="Gotham Bold"/>
                <a:sym typeface="Gotham Bold"/>
              </a:rPr>
              <a:t> grave à la </a:t>
            </a:r>
            <a:r>
              <a:rPr lang="en-US" dirty="0" err="1">
                <a:solidFill>
                  <a:srgbClr val="000000"/>
                </a:solidFill>
                <a:latin typeface="Marianne" panose="02000000000000000000" pitchFamily="50" charset="0"/>
                <a:ea typeface="Gotham Bold"/>
                <a:cs typeface="Gotham Bold"/>
                <a:sym typeface="Gotham Bold"/>
              </a:rPr>
              <a:t>loi</a:t>
            </a:r>
            <a:r>
              <a:rPr lang="en-US" dirty="0">
                <a:solidFill>
                  <a:srgbClr val="000000"/>
                </a:solidFill>
                <a:latin typeface="Marianne" panose="02000000000000000000" pitchFamily="50" charset="0"/>
                <a:ea typeface="Gotham Bold"/>
                <a:cs typeface="Gotham Bold"/>
                <a:sym typeface="Gotham Bold"/>
              </a:rPr>
              <a:t>.</a:t>
            </a:r>
          </a:p>
          <a:p>
            <a:pPr algn="l">
              <a:spcBef>
                <a:spcPct val="0"/>
              </a:spcBef>
            </a:pPr>
            <a:endParaRPr lang="en-US" dirty="0">
              <a:solidFill>
                <a:srgbClr val="000000"/>
              </a:solidFill>
              <a:latin typeface="Marianne" panose="02000000000000000000" pitchFamily="50" charset="0"/>
              <a:ea typeface="Gotham Bold"/>
              <a:cs typeface="Gotham Bold"/>
              <a:sym typeface="Gotham Bold"/>
            </a:endParaRPr>
          </a:p>
          <a:p>
            <a:pPr marL="647700" lvl="1" indent="-323850" algn="l">
              <a:spcBef>
                <a:spcPct val="0"/>
              </a:spcBef>
              <a:buFont typeface="Arial"/>
              <a:buChar char="•"/>
            </a:pPr>
            <a:r>
              <a:rPr lang="en-US" dirty="0" err="1">
                <a:solidFill>
                  <a:srgbClr val="000000"/>
                </a:solidFill>
                <a:latin typeface="Marianne" panose="02000000000000000000" pitchFamily="50" charset="0"/>
                <a:ea typeface="Gotham Bold"/>
                <a:cs typeface="Gotham Bold"/>
                <a:sym typeface="Gotham Bold"/>
              </a:rPr>
              <a:t>Chargée</a:t>
            </a:r>
            <a:r>
              <a:rPr lang="en-US" dirty="0">
                <a:solidFill>
                  <a:srgbClr val="000000"/>
                </a:solidFill>
                <a:latin typeface="Marianne" panose="02000000000000000000" pitchFamily="50" charset="0"/>
                <a:ea typeface="Gotham Bold"/>
                <a:cs typeface="Gotham Bold"/>
                <a:sym typeface="Gotham Bold"/>
              </a:rPr>
              <a:t> de </a:t>
            </a:r>
            <a:r>
              <a:rPr lang="en-US" dirty="0" err="1">
                <a:solidFill>
                  <a:srgbClr val="000000"/>
                </a:solidFill>
                <a:latin typeface="Marianne" panose="02000000000000000000" pitchFamily="50" charset="0"/>
                <a:ea typeface="Gotham Bold"/>
                <a:cs typeface="Gotham Bold"/>
                <a:sym typeface="Gotham Bold"/>
              </a:rPr>
              <a:t>défendre</a:t>
            </a:r>
            <a:r>
              <a:rPr lang="en-US" dirty="0">
                <a:solidFill>
                  <a:srgbClr val="000000"/>
                </a:solidFill>
                <a:latin typeface="Marianne" panose="02000000000000000000" pitchFamily="50" charset="0"/>
                <a:ea typeface="Gotham Bold"/>
                <a:cs typeface="Gotham Bold"/>
                <a:sym typeface="Gotham Bold"/>
              </a:rPr>
              <a:t> la </a:t>
            </a:r>
            <a:r>
              <a:rPr lang="en-US" dirty="0" err="1">
                <a:solidFill>
                  <a:srgbClr val="000000"/>
                </a:solidFill>
                <a:latin typeface="Marianne" panose="02000000000000000000" pitchFamily="50" charset="0"/>
                <a:ea typeface="Gotham Bold"/>
                <a:cs typeface="Gotham Bold"/>
                <a:sym typeface="Gotham Bold"/>
              </a:rPr>
              <a:t>victime</a:t>
            </a:r>
            <a:r>
              <a:rPr lang="en-US" dirty="0">
                <a:solidFill>
                  <a:srgbClr val="000000"/>
                </a:solidFill>
                <a:latin typeface="Marianne" panose="02000000000000000000" pitchFamily="50" charset="0"/>
                <a:ea typeface="Gotham Bold"/>
                <a:cs typeface="Gotham Bold"/>
                <a:sym typeface="Gotham Bold"/>
              </a:rPr>
              <a:t>.</a:t>
            </a:r>
          </a:p>
          <a:p>
            <a:pPr algn="l">
              <a:spcBef>
                <a:spcPct val="0"/>
              </a:spcBef>
            </a:pPr>
            <a:endParaRPr lang="en-US" dirty="0">
              <a:solidFill>
                <a:srgbClr val="000000"/>
              </a:solidFill>
              <a:latin typeface="Marianne" panose="02000000000000000000" pitchFamily="50" charset="0"/>
              <a:ea typeface="Gotham Bold"/>
              <a:cs typeface="Gotham Bold"/>
              <a:sym typeface="Gotham Bold"/>
            </a:endParaRPr>
          </a:p>
          <a:p>
            <a:pPr marL="647700" lvl="1" indent="-323850" algn="l">
              <a:spcBef>
                <a:spcPct val="0"/>
              </a:spcBef>
              <a:buFont typeface="Arial"/>
              <a:buChar char="•"/>
            </a:pPr>
            <a:r>
              <a:rPr lang="en-US" dirty="0" err="1">
                <a:solidFill>
                  <a:srgbClr val="000000"/>
                </a:solidFill>
                <a:latin typeface="Marianne" panose="02000000000000000000" pitchFamily="50" charset="0"/>
                <a:ea typeface="Gotham Bold"/>
                <a:cs typeface="Gotham Bold"/>
                <a:sym typeface="Gotham Bold"/>
              </a:rPr>
              <a:t>Chargée</a:t>
            </a:r>
            <a:r>
              <a:rPr lang="en-US" dirty="0">
                <a:solidFill>
                  <a:srgbClr val="000000"/>
                </a:solidFill>
                <a:latin typeface="Marianne" panose="02000000000000000000" pitchFamily="50" charset="0"/>
                <a:ea typeface="Gotham Bold"/>
                <a:cs typeface="Gotham Bold"/>
                <a:sym typeface="Gotham Bold"/>
              </a:rPr>
              <a:t> de </a:t>
            </a:r>
            <a:r>
              <a:rPr lang="en-US" dirty="0" err="1">
                <a:solidFill>
                  <a:srgbClr val="000000"/>
                </a:solidFill>
                <a:latin typeface="Marianne" panose="02000000000000000000" pitchFamily="50" charset="0"/>
                <a:ea typeface="Gotham Bold"/>
                <a:cs typeface="Gotham Bold"/>
                <a:sym typeface="Gotham Bold"/>
              </a:rPr>
              <a:t>défendre</a:t>
            </a:r>
            <a:r>
              <a:rPr lang="en-US" dirty="0">
                <a:solidFill>
                  <a:srgbClr val="000000"/>
                </a:solidFill>
                <a:latin typeface="Marianne" panose="02000000000000000000" pitchFamily="50" charset="0"/>
                <a:ea typeface="Gotham Bold"/>
                <a:cs typeface="Gotham Bold"/>
                <a:sym typeface="Gotham Bold"/>
              </a:rPr>
              <a:t> l’accusé.</a:t>
            </a:r>
          </a:p>
          <a:p>
            <a:pPr algn="l">
              <a:spcBef>
                <a:spcPct val="0"/>
              </a:spcBef>
            </a:pPr>
            <a:endParaRPr lang="en-US" dirty="0">
              <a:solidFill>
                <a:srgbClr val="000000"/>
              </a:solidFill>
              <a:latin typeface="Marianne" panose="02000000000000000000" pitchFamily="50" charset="0"/>
              <a:ea typeface="Gotham Bold"/>
              <a:cs typeface="Gotham Bold"/>
              <a:sym typeface="Gotham Bold"/>
            </a:endParaRPr>
          </a:p>
          <a:p>
            <a:pPr marL="647700" lvl="1" indent="-323850" algn="l">
              <a:spcBef>
                <a:spcPct val="0"/>
              </a:spcBef>
              <a:buFont typeface="Arial"/>
              <a:buChar char="•"/>
            </a:pPr>
            <a:r>
              <a:rPr lang="en-US" dirty="0" err="1">
                <a:solidFill>
                  <a:srgbClr val="000000"/>
                </a:solidFill>
                <a:latin typeface="Marianne" panose="02000000000000000000" pitchFamily="50" charset="0"/>
                <a:ea typeface="Gotham Bold"/>
                <a:cs typeface="Gotham Bold"/>
                <a:sym typeface="Gotham Bold"/>
              </a:rPr>
              <a:t>Magistrats</a:t>
            </a:r>
            <a:r>
              <a:rPr lang="en-US" dirty="0">
                <a:solidFill>
                  <a:srgbClr val="000000"/>
                </a:solidFill>
                <a:latin typeface="Marianne" panose="02000000000000000000" pitchFamily="50" charset="0"/>
                <a:ea typeface="Gotham Bold"/>
                <a:cs typeface="Gotham Bold"/>
                <a:sym typeface="Gotham Bold"/>
              </a:rPr>
              <a:t> chargés </a:t>
            </a:r>
            <a:r>
              <a:rPr lang="en-US" dirty="0" err="1">
                <a:solidFill>
                  <a:srgbClr val="000000"/>
                </a:solidFill>
                <a:latin typeface="Marianne" panose="02000000000000000000" pitchFamily="50" charset="0"/>
                <a:ea typeface="Gotham Bold"/>
                <a:cs typeface="Gotham Bold"/>
                <a:sym typeface="Gotham Bold"/>
              </a:rPr>
              <a:t>d’instruire</a:t>
            </a:r>
            <a:r>
              <a:rPr lang="en-US" dirty="0">
                <a:solidFill>
                  <a:srgbClr val="000000"/>
                </a:solidFill>
                <a:latin typeface="Marianne" panose="02000000000000000000" pitchFamily="50" charset="0"/>
                <a:ea typeface="Gotham Bold"/>
                <a:cs typeface="Gotham Bold"/>
                <a:sym typeface="Gotham Bold"/>
              </a:rPr>
              <a:t> le </a:t>
            </a:r>
            <a:r>
              <a:rPr lang="en-US" dirty="0" err="1">
                <a:solidFill>
                  <a:srgbClr val="000000"/>
                </a:solidFill>
                <a:latin typeface="Marianne" panose="02000000000000000000" pitchFamily="50" charset="0"/>
                <a:ea typeface="Gotham Bold"/>
                <a:cs typeface="Gotham Bold"/>
                <a:sym typeface="Gotham Bold"/>
              </a:rPr>
              <a:t>procès</a:t>
            </a:r>
            <a:r>
              <a:rPr lang="en-US" dirty="0">
                <a:solidFill>
                  <a:srgbClr val="000000"/>
                </a:solidFill>
                <a:latin typeface="Marianne" panose="02000000000000000000" pitchFamily="50" charset="0"/>
                <a:ea typeface="Gotham Bold"/>
                <a:cs typeface="Gotham Bold"/>
                <a:sym typeface="Gotham Bold"/>
              </a:rPr>
              <a:t> : entendre les </a:t>
            </a:r>
            <a:r>
              <a:rPr lang="en-US" dirty="0" err="1">
                <a:solidFill>
                  <a:srgbClr val="000000"/>
                </a:solidFill>
                <a:latin typeface="Marianne" panose="02000000000000000000" pitchFamily="50" charset="0"/>
                <a:ea typeface="Gotham Bold"/>
                <a:cs typeface="Gotham Bold"/>
                <a:sym typeface="Gotham Bold"/>
              </a:rPr>
              <a:t>protagonistes</a:t>
            </a:r>
            <a:r>
              <a:rPr lang="en-US" dirty="0">
                <a:solidFill>
                  <a:srgbClr val="000000"/>
                </a:solidFill>
                <a:latin typeface="Marianne" panose="02000000000000000000" pitchFamily="50" charset="0"/>
                <a:ea typeface="Gotham Bold"/>
                <a:cs typeface="Gotham Bold"/>
                <a:sym typeface="Gotham Bold"/>
              </a:rPr>
              <a:t>, les témoins, les experts.</a:t>
            </a:r>
          </a:p>
        </p:txBody>
      </p:sp>
      <p:sp>
        <p:nvSpPr>
          <p:cNvPr id="26" name="Titre 1">
            <a:extLst>
              <a:ext uri="{FF2B5EF4-FFF2-40B4-BE49-F238E27FC236}">
                <a16:creationId xmlns:a16="http://schemas.microsoft.com/office/drawing/2014/main" id="{67374260-27F2-4707-AF88-C9434513758C}"/>
              </a:ext>
            </a:extLst>
          </p:cNvPr>
          <p:cNvSpPr>
            <a:spLocks noGrp="1"/>
          </p:cNvSpPr>
          <p:nvPr>
            <p:ph type="title"/>
          </p:nvPr>
        </p:nvSpPr>
        <p:spPr>
          <a:xfrm>
            <a:off x="1392734" y="196652"/>
            <a:ext cx="7989392" cy="1077020"/>
          </a:xfrm>
        </p:spPr>
        <p:txBody>
          <a:bodyPr/>
          <a:lstStyle/>
          <a:p>
            <a:r>
              <a:rPr lang="fr-FR" sz="3600" dirty="0">
                <a:latin typeface="Marianne" panose="02000000000000000000" pitchFamily="50" charset="0"/>
              </a:rPr>
              <a:t>Temps 4. Les acteurs du Tribunal</a:t>
            </a:r>
          </a:p>
        </p:txBody>
      </p:sp>
      <p:sp>
        <p:nvSpPr>
          <p:cNvPr id="4" name="Forme libre : forme 3">
            <a:extLst>
              <a:ext uri="{FF2B5EF4-FFF2-40B4-BE49-F238E27FC236}">
                <a16:creationId xmlns:a16="http://schemas.microsoft.com/office/drawing/2014/main" id="{2A1AF3CA-74FE-4B51-BA6E-7EE5141E2E12}"/>
              </a:ext>
            </a:extLst>
          </p:cNvPr>
          <p:cNvSpPr/>
          <p:nvPr/>
        </p:nvSpPr>
        <p:spPr>
          <a:xfrm>
            <a:off x="3633537" y="1587507"/>
            <a:ext cx="866274" cy="4093484"/>
          </a:xfrm>
          <a:custGeom>
            <a:avLst/>
            <a:gdLst>
              <a:gd name="connsiteX0" fmla="*/ 0 w 866274"/>
              <a:gd name="connsiteY0" fmla="*/ 24725 h 4093484"/>
              <a:gd name="connsiteX1" fmla="*/ 457200 w 866274"/>
              <a:gd name="connsiteY1" fmla="*/ 72851 h 4093484"/>
              <a:gd name="connsiteX2" fmla="*/ 505326 w 866274"/>
              <a:gd name="connsiteY2" fmla="*/ 193167 h 4093484"/>
              <a:gd name="connsiteX3" fmla="*/ 481263 w 866274"/>
              <a:gd name="connsiteY3" fmla="*/ 1083504 h 4093484"/>
              <a:gd name="connsiteX4" fmla="*/ 409074 w 866274"/>
              <a:gd name="connsiteY4" fmla="*/ 1179756 h 4093484"/>
              <a:gd name="connsiteX5" fmla="*/ 336884 w 866274"/>
              <a:gd name="connsiteY5" fmla="*/ 1300072 h 4093484"/>
              <a:gd name="connsiteX6" fmla="*/ 288758 w 866274"/>
              <a:gd name="connsiteY6" fmla="*/ 1468514 h 4093484"/>
              <a:gd name="connsiteX7" fmla="*/ 216568 w 866274"/>
              <a:gd name="connsiteY7" fmla="*/ 1661019 h 4093484"/>
              <a:gd name="connsiteX8" fmla="*/ 168442 w 866274"/>
              <a:gd name="connsiteY8" fmla="*/ 1877588 h 4093484"/>
              <a:gd name="connsiteX9" fmla="*/ 144379 w 866274"/>
              <a:gd name="connsiteY9" fmla="*/ 1949777 h 4093484"/>
              <a:gd name="connsiteX10" fmla="*/ 96252 w 866274"/>
              <a:gd name="connsiteY10" fmla="*/ 2262598 h 4093484"/>
              <a:gd name="connsiteX11" fmla="*/ 72189 w 866274"/>
              <a:gd name="connsiteY11" fmla="*/ 2382914 h 4093484"/>
              <a:gd name="connsiteX12" fmla="*/ 96252 w 866274"/>
              <a:gd name="connsiteY12" fmla="*/ 3152935 h 4093484"/>
              <a:gd name="connsiteX13" fmla="*/ 168442 w 866274"/>
              <a:gd name="connsiteY13" fmla="*/ 3369504 h 4093484"/>
              <a:gd name="connsiteX14" fmla="*/ 216568 w 866274"/>
              <a:gd name="connsiteY14" fmla="*/ 3513882 h 4093484"/>
              <a:gd name="connsiteX15" fmla="*/ 288758 w 866274"/>
              <a:gd name="connsiteY15" fmla="*/ 3754514 h 4093484"/>
              <a:gd name="connsiteX16" fmla="*/ 385010 w 866274"/>
              <a:gd name="connsiteY16" fmla="*/ 3898893 h 4093484"/>
              <a:gd name="connsiteX17" fmla="*/ 481263 w 866274"/>
              <a:gd name="connsiteY17" fmla="*/ 4019209 h 4093484"/>
              <a:gd name="connsiteX18" fmla="*/ 553452 w 866274"/>
              <a:gd name="connsiteY18" fmla="*/ 4067335 h 4093484"/>
              <a:gd name="connsiteX19" fmla="*/ 866274 w 866274"/>
              <a:gd name="connsiteY19" fmla="*/ 4091398 h 409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66274" h="4093484">
                <a:moveTo>
                  <a:pt x="0" y="24725"/>
                </a:moveTo>
                <a:cubicBezTo>
                  <a:pt x="163070" y="9900"/>
                  <a:pt x="313145" y="-42393"/>
                  <a:pt x="457200" y="72851"/>
                </a:cubicBezTo>
                <a:cubicBezTo>
                  <a:pt x="490929" y="99835"/>
                  <a:pt x="489284" y="153062"/>
                  <a:pt x="505326" y="193167"/>
                </a:cubicBezTo>
                <a:cubicBezTo>
                  <a:pt x="497305" y="489946"/>
                  <a:pt x="510091" y="788020"/>
                  <a:pt x="481263" y="1083504"/>
                </a:cubicBezTo>
                <a:cubicBezTo>
                  <a:pt x="477369" y="1123419"/>
                  <a:pt x="431320" y="1146387"/>
                  <a:pt x="409074" y="1179756"/>
                </a:cubicBezTo>
                <a:cubicBezTo>
                  <a:pt x="383130" y="1218671"/>
                  <a:pt x="357801" y="1258239"/>
                  <a:pt x="336884" y="1300072"/>
                </a:cubicBezTo>
                <a:cubicBezTo>
                  <a:pt x="317652" y="1338535"/>
                  <a:pt x="299038" y="1432535"/>
                  <a:pt x="288758" y="1468514"/>
                </a:cubicBezTo>
                <a:cubicBezTo>
                  <a:pt x="254962" y="1586800"/>
                  <a:pt x="267429" y="1508438"/>
                  <a:pt x="216568" y="1661019"/>
                </a:cubicBezTo>
                <a:cubicBezTo>
                  <a:pt x="191867" y="1735120"/>
                  <a:pt x="187512" y="1801307"/>
                  <a:pt x="168442" y="1877588"/>
                </a:cubicBezTo>
                <a:cubicBezTo>
                  <a:pt x="162290" y="1902195"/>
                  <a:pt x="152400" y="1925714"/>
                  <a:pt x="144379" y="1949777"/>
                </a:cubicBezTo>
                <a:cubicBezTo>
                  <a:pt x="126349" y="2075985"/>
                  <a:pt x="118515" y="2140154"/>
                  <a:pt x="96252" y="2262598"/>
                </a:cubicBezTo>
                <a:cubicBezTo>
                  <a:pt x="88936" y="2302838"/>
                  <a:pt x="80210" y="2342809"/>
                  <a:pt x="72189" y="2382914"/>
                </a:cubicBezTo>
                <a:cubicBezTo>
                  <a:pt x="80210" y="2639588"/>
                  <a:pt x="82007" y="2896531"/>
                  <a:pt x="96252" y="3152935"/>
                </a:cubicBezTo>
                <a:cubicBezTo>
                  <a:pt x="99841" y="3217539"/>
                  <a:pt x="148459" y="3314550"/>
                  <a:pt x="168442" y="3369504"/>
                </a:cubicBezTo>
                <a:cubicBezTo>
                  <a:pt x="185778" y="3417179"/>
                  <a:pt x="206619" y="3464138"/>
                  <a:pt x="216568" y="3513882"/>
                </a:cubicBezTo>
                <a:cubicBezTo>
                  <a:pt x="236481" y="3613450"/>
                  <a:pt x="238770" y="3662870"/>
                  <a:pt x="288758" y="3754514"/>
                </a:cubicBezTo>
                <a:cubicBezTo>
                  <a:pt x="316455" y="3805292"/>
                  <a:pt x="352926" y="3850767"/>
                  <a:pt x="385010" y="3898893"/>
                </a:cubicBezTo>
                <a:cubicBezTo>
                  <a:pt x="420741" y="3952490"/>
                  <a:pt x="432284" y="3980025"/>
                  <a:pt x="481263" y="4019209"/>
                </a:cubicBezTo>
                <a:cubicBezTo>
                  <a:pt x="503846" y="4037275"/>
                  <a:pt x="526373" y="4057181"/>
                  <a:pt x="553452" y="4067335"/>
                </a:cubicBezTo>
                <a:cubicBezTo>
                  <a:pt x="651179" y="4103982"/>
                  <a:pt x="767030" y="4091398"/>
                  <a:pt x="866274" y="4091398"/>
                </a:cubicBez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orme libre : forme 4">
            <a:extLst>
              <a:ext uri="{FF2B5EF4-FFF2-40B4-BE49-F238E27FC236}">
                <a16:creationId xmlns:a16="http://schemas.microsoft.com/office/drawing/2014/main" id="{F516F9CE-5D22-4D97-9B97-0A6A5A0311BB}"/>
              </a:ext>
            </a:extLst>
          </p:cNvPr>
          <p:cNvSpPr/>
          <p:nvPr/>
        </p:nvSpPr>
        <p:spPr>
          <a:xfrm>
            <a:off x="3657600" y="962526"/>
            <a:ext cx="794084" cy="1275348"/>
          </a:xfrm>
          <a:custGeom>
            <a:avLst/>
            <a:gdLst>
              <a:gd name="connsiteX0" fmla="*/ 0 w 794084"/>
              <a:gd name="connsiteY0" fmla="*/ 1251285 h 1275348"/>
              <a:gd name="connsiteX1" fmla="*/ 120316 w 794084"/>
              <a:gd name="connsiteY1" fmla="*/ 1275348 h 1275348"/>
              <a:gd name="connsiteX2" fmla="*/ 288758 w 794084"/>
              <a:gd name="connsiteY2" fmla="*/ 1155032 h 1275348"/>
              <a:gd name="connsiteX3" fmla="*/ 385011 w 794084"/>
              <a:gd name="connsiteY3" fmla="*/ 1106906 h 1275348"/>
              <a:gd name="connsiteX4" fmla="*/ 505326 w 794084"/>
              <a:gd name="connsiteY4" fmla="*/ 962527 h 1275348"/>
              <a:gd name="connsiteX5" fmla="*/ 553453 w 794084"/>
              <a:gd name="connsiteY5" fmla="*/ 818148 h 1275348"/>
              <a:gd name="connsiteX6" fmla="*/ 601579 w 794084"/>
              <a:gd name="connsiteY6" fmla="*/ 312821 h 1275348"/>
              <a:gd name="connsiteX7" fmla="*/ 625642 w 794084"/>
              <a:gd name="connsiteY7" fmla="*/ 192506 h 1275348"/>
              <a:gd name="connsiteX8" fmla="*/ 721895 w 794084"/>
              <a:gd name="connsiteY8" fmla="*/ 96253 h 1275348"/>
              <a:gd name="connsiteX9" fmla="*/ 794084 w 794084"/>
              <a:gd name="connsiteY9" fmla="*/ 0 h 127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4084" h="1275348">
                <a:moveTo>
                  <a:pt x="0" y="1251285"/>
                </a:moveTo>
                <a:cubicBezTo>
                  <a:pt x="40105" y="1259306"/>
                  <a:pt x="79416" y="1275348"/>
                  <a:pt x="120316" y="1275348"/>
                </a:cubicBezTo>
                <a:cubicBezTo>
                  <a:pt x="205613" y="1275348"/>
                  <a:pt x="228124" y="1200507"/>
                  <a:pt x="288758" y="1155032"/>
                </a:cubicBezTo>
                <a:cubicBezTo>
                  <a:pt x="317455" y="1133509"/>
                  <a:pt x="352927" y="1122948"/>
                  <a:pt x="385011" y="1106906"/>
                </a:cubicBezTo>
                <a:cubicBezTo>
                  <a:pt x="429137" y="1062779"/>
                  <a:pt x="476727" y="1019726"/>
                  <a:pt x="505326" y="962527"/>
                </a:cubicBezTo>
                <a:cubicBezTo>
                  <a:pt x="528013" y="917153"/>
                  <a:pt x="553453" y="818148"/>
                  <a:pt x="553453" y="818148"/>
                </a:cubicBezTo>
                <a:cubicBezTo>
                  <a:pt x="611152" y="471954"/>
                  <a:pt x="540135" y="927267"/>
                  <a:pt x="601579" y="312821"/>
                </a:cubicBezTo>
                <a:cubicBezTo>
                  <a:pt x="605649" y="272125"/>
                  <a:pt x="605780" y="228258"/>
                  <a:pt x="625642" y="192506"/>
                </a:cubicBezTo>
                <a:cubicBezTo>
                  <a:pt x="647678" y="152842"/>
                  <a:pt x="696726" y="134007"/>
                  <a:pt x="721895" y="96253"/>
                </a:cubicBezTo>
                <a:cubicBezTo>
                  <a:pt x="776313" y="14625"/>
                  <a:pt x="749571" y="44513"/>
                  <a:pt x="794084" y="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 forme 5">
            <a:extLst>
              <a:ext uri="{FF2B5EF4-FFF2-40B4-BE49-F238E27FC236}">
                <a16:creationId xmlns:a16="http://schemas.microsoft.com/office/drawing/2014/main" id="{7D56BF31-E694-49EC-A95C-2E0C63D69569}"/>
              </a:ext>
            </a:extLst>
          </p:cNvPr>
          <p:cNvSpPr/>
          <p:nvPr/>
        </p:nvSpPr>
        <p:spPr>
          <a:xfrm>
            <a:off x="3657600" y="1564105"/>
            <a:ext cx="818147" cy="1325649"/>
          </a:xfrm>
          <a:custGeom>
            <a:avLst/>
            <a:gdLst>
              <a:gd name="connsiteX0" fmla="*/ 0 w 818147"/>
              <a:gd name="connsiteY0" fmla="*/ 1275348 h 1325649"/>
              <a:gd name="connsiteX1" fmla="*/ 120316 w 818147"/>
              <a:gd name="connsiteY1" fmla="*/ 1323474 h 1325649"/>
              <a:gd name="connsiteX2" fmla="*/ 457200 w 818147"/>
              <a:gd name="connsiteY2" fmla="*/ 1299411 h 1325649"/>
              <a:gd name="connsiteX3" fmla="*/ 553453 w 818147"/>
              <a:gd name="connsiteY3" fmla="*/ 1227221 h 1325649"/>
              <a:gd name="connsiteX4" fmla="*/ 770021 w 818147"/>
              <a:gd name="connsiteY4" fmla="*/ 986590 h 1325649"/>
              <a:gd name="connsiteX5" fmla="*/ 794084 w 818147"/>
              <a:gd name="connsiteY5" fmla="*/ 601579 h 1325649"/>
              <a:gd name="connsiteX6" fmla="*/ 818147 w 818147"/>
              <a:gd name="connsiteY6" fmla="*/ 0 h 1325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8147" h="1325649">
                <a:moveTo>
                  <a:pt x="0" y="1275348"/>
                </a:moveTo>
                <a:cubicBezTo>
                  <a:pt x="40105" y="1291390"/>
                  <a:pt x="77181" y="1321204"/>
                  <a:pt x="120316" y="1323474"/>
                </a:cubicBezTo>
                <a:cubicBezTo>
                  <a:pt x="232741" y="1329391"/>
                  <a:pt x="347300" y="1323833"/>
                  <a:pt x="457200" y="1299411"/>
                </a:cubicBezTo>
                <a:cubicBezTo>
                  <a:pt x="496350" y="1290711"/>
                  <a:pt x="523643" y="1254050"/>
                  <a:pt x="553453" y="1227221"/>
                </a:cubicBezTo>
                <a:cubicBezTo>
                  <a:pt x="686328" y="1107633"/>
                  <a:pt x="680484" y="1105972"/>
                  <a:pt x="770021" y="986590"/>
                </a:cubicBezTo>
                <a:cubicBezTo>
                  <a:pt x="778042" y="858253"/>
                  <a:pt x="787663" y="730006"/>
                  <a:pt x="794084" y="601579"/>
                </a:cubicBezTo>
                <a:cubicBezTo>
                  <a:pt x="804106" y="401143"/>
                  <a:pt x="818147" y="200687"/>
                  <a:pt x="818147" y="0"/>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orme libre : forme 6">
            <a:extLst>
              <a:ext uri="{FF2B5EF4-FFF2-40B4-BE49-F238E27FC236}">
                <a16:creationId xmlns:a16="http://schemas.microsoft.com/office/drawing/2014/main" id="{9DCCE3A9-2D1F-406B-9374-2C2B61034354}"/>
              </a:ext>
            </a:extLst>
          </p:cNvPr>
          <p:cNvSpPr/>
          <p:nvPr/>
        </p:nvSpPr>
        <p:spPr>
          <a:xfrm>
            <a:off x="3657600" y="2620480"/>
            <a:ext cx="842211" cy="796488"/>
          </a:xfrm>
          <a:custGeom>
            <a:avLst/>
            <a:gdLst>
              <a:gd name="connsiteX0" fmla="*/ 0 w 842211"/>
              <a:gd name="connsiteY0" fmla="*/ 796488 h 796488"/>
              <a:gd name="connsiteX1" fmla="*/ 240632 w 842211"/>
              <a:gd name="connsiteY1" fmla="*/ 772425 h 796488"/>
              <a:gd name="connsiteX2" fmla="*/ 312821 w 842211"/>
              <a:gd name="connsiteY2" fmla="*/ 724299 h 796488"/>
              <a:gd name="connsiteX3" fmla="*/ 409074 w 842211"/>
              <a:gd name="connsiteY3" fmla="*/ 652109 h 796488"/>
              <a:gd name="connsiteX4" fmla="*/ 457200 w 842211"/>
              <a:gd name="connsiteY4" fmla="*/ 507731 h 796488"/>
              <a:gd name="connsiteX5" fmla="*/ 481263 w 842211"/>
              <a:gd name="connsiteY5" fmla="*/ 435541 h 796488"/>
              <a:gd name="connsiteX6" fmla="*/ 553453 w 842211"/>
              <a:gd name="connsiteY6" fmla="*/ 339288 h 796488"/>
              <a:gd name="connsiteX7" fmla="*/ 577516 w 842211"/>
              <a:gd name="connsiteY7" fmla="*/ 267099 h 796488"/>
              <a:gd name="connsiteX8" fmla="*/ 673768 w 842211"/>
              <a:gd name="connsiteY8" fmla="*/ 170846 h 796488"/>
              <a:gd name="connsiteX9" fmla="*/ 745958 w 842211"/>
              <a:gd name="connsiteY9" fmla="*/ 74594 h 796488"/>
              <a:gd name="connsiteX10" fmla="*/ 842211 w 842211"/>
              <a:gd name="connsiteY10" fmla="*/ 2404 h 796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2211" h="796488">
                <a:moveTo>
                  <a:pt x="0" y="796488"/>
                </a:moveTo>
                <a:cubicBezTo>
                  <a:pt x="80211" y="788467"/>
                  <a:pt x="162086" y="790551"/>
                  <a:pt x="240632" y="772425"/>
                </a:cubicBezTo>
                <a:cubicBezTo>
                  <a:pt x="268812" y="765922"/>
                  <a:pt x="289288" y="741109"/>
                  <a:pt x="312821" y="724299"/>
                </a:cubicBezTo>
                <a:cubicBezTo>
                  <a:pt x="345456" y="700988"/>
                  <a:pt x="376990" y="676172"/>
                  <a:pt x="409074" y="652109"/>
                </a:cubicBezTo>
                <a:lnTo>
                  <a:pt x="457200" y="507731"/>
                </a:lnTo>
                <a:cubicBezTo>
                  <a:pt x="465221" y="483668"/>
                  <a:pt x="466044" y="455833"/>
                  <a:pt x="481263" y="435541"/>
                </a:cubicBezTo>
                <a:lnTo>
                  <a:pt x="553453" y="339288"/>
                </a:lnTo>
                <a:cubicBezTo>
                  <a:pt x="561474" y="315225"/>
                  <a:pt x="562773" y="287739"/>
                  <a:pt x="577516" y="267099"/>
                </a:cubicBezTo>
                <a:cubicBezTo>
                  <a:pt x="603889" y="230177"/>
                  <a:pt x="643889" y="204993"/>
                  <a:pt x="673768" y="170846"/>
                </a:cubicBezTo>
                <a:cubicBezTo>
                  <a:pt x="700177" y="140664"/>
                  <a:pt x="721895" y="106678"/>
                  <a:pt x="745958" y="74594"/>
                </a:cubicBezTo>
                <a:cubicBezTo>
                  <a:pt x="777630" y="-20425"/>
                  <a:pt x="744656" y="2404"/>
                  <a:pt x="842211" y="2404"/>
                </a:cubicBezTo>
              </a:path>
            </a:pathLst>
          </a:cu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orme libre : forme 7">
            <a:extLst>
              <a:ext uri="{FF2B5EF4-FFF2-40B4-BE49-F238E27FC236}">
                <a16:creationId xmlns:a16="http://schemas.microsoft.com/office/drawing/2014/main" id="{C7C0F05D-1659-4701-A40E-D09A30693117}"/>
              </a:ext>
            </a:extLst>
          </p:cNvPr>
          <p:cNvSpPr/>
          <p:nvPr/>
        </p:nvSpPr>
        <p:spPr>
          <a:xfrm>
            <a:off x="3585411" y="3977904"/>
            <a:ext cx="938463" cy="521907"/>
          </a:xfrm>
          <a:custGeom>
            <a:avLst/>
            <a:gdLst>
              <a:gd name="connsiteX0" fmla="*/ 0 w 938463"/>
              <a:gd name="connsiteY0" fmla="*/ 64707 h 521907"/>
              <a:gd name="connsiteX1" fmla="*/ 120315 w 938463"/>
              <a:gd name="connsiteY1" fmla="*/ 16580 h 521907"/>
              <a:gd name="connsiteX2" fmla="*/ 625642 w 938463"/>
              <a:gd name="connsiteY2" fmla="*/ 88770 h 521907"/>
              <a:gd name="connsiteX3" fmla="*/ 673768 w 938463"/>
              <a:gd name="connsiteY3" fmla="*/ 160959 h 521907"/>
              <a:gd name="connsiteX4" fmla="*/ 745957 w 938463"/>
              <a:gd name="connsiteY4" fmla="*/ 257212 h 521907"/>
              <a:gd name="connsiteX5" fmla="*/ 770021 w 938463"/>
              <a:gd name="connsiteY5" fmla="*/ 401591 h 521907"/>
              <a:gd name="connsiteX6" fmla="*/ 794084 w 938463"/>
              <a:gd name="connsiteY6" fmla="*/ 473780 h 521907"/>
              <a:gd name="connsiteX7" fmla="*/ 938463 w 938463"/>
              <a:gd name="connsiteY7" fmla="*/ 521907 h 521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8463" h="521907">
                <a:moveTo>
                  <a:pt x="0" y="64707"/>
                </a:moveTo>
                <a:cubicBezTo>
                  <a:pt x="40105" y="48665"/>
                  <a:pt x="77161" y="18456"/>
                  <a:pt x="120315" y="16580"/>
                </a:cubicBezTo>
                <a:cubicBezTo>
                  <a:pt x="517897" y="-707"/>
                  <a:pt x="446023" y="-30977"/>
                  <a:pt x="625642" y="88770"/>
                </a:cubicBezTo>
                <a:cubicBezTo>
                  <a:pt x="641684" y="112833"/>
                  <a:pt x="656959" y="137426"/>
                  <a:pt x="673768" y="160959"/>
                </a:cubicBezTo>
                <a:cubicBezTo>
                  <a:pt x="697079" y="193594"/>
                  <a:pt x="731062" y="219975"/>
                  <a:pt x="745957" y="257212"/>
                </a:cubicBezTo>
                <a:cubicBezTo>
                  <a:pt x="764077" y="302513"/>
                  <a:pt x="759437" y="353963"/>
                  <a:pt x="770021" y="401591"/>
                </a:cubicBezTo>
                <a:cubicBezTo>
                  <a:pt x="775523" y="426352"/>
                  <a:pt x="773444" y="459037"/>
                  <a:pt x="794084" y="473780"/>
                </a:cubicBezTo>
                <a:cubicBezTo>
                  <a:pt x="835364" y="503266"/>
                  <a:pt x="938463" y="521907"/>
                  <a:pt x="938463" y="521907"/>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orme libre : forme 8">
            <a:extLst>
              <a:ext uri="{FF2B5EF4-FFF2-40B4-BE49-F238E27FC236}">
                <a16:creationId xmlns:a16="http://schemas.microsoft.com/office/drawing/2014/main" id="{80AE1184-A047-46F4-8E53-820C435F61C6}"/>
              </a:ext>
            </a:extLst>
          </p:cNvPr>
          <p:cNvSpPr/>
          <p:nvPr/>
        </p:nvSpPr>
        <p:spPr>
          <a:xfrm>
            <a:off x="3609474" y="3489158"/>
            <a:ext cx="890337" cy="1231271"/>
          </a:xfrm>
          <a:custGeom>
            <a:avLst/>
            <a:gdLst>
              <a:gd name="connsiteX0" fmla="*/ 0 w 890337"/>
              <a:gd name="connsiteY0" fmla="*/ 1227221 h 1231271"/>
              <a:gd name="connsiteX1" fmla="*/ 481263 w 890337"/>
              <a:gd name="connsiteY1" fmla="*/ 1155031 h 1231271"/>
              <a:gd name="connsiteX2" fmla="*/ 553452 w 890337"/>
              <a:gd name="connsiteY2" fmla="*/ 1082842 h 1231271"/>
              <a:gd name="connsiteX3" fmla="*/ 625642 w 890337"/>
              <a:gd name="connsiteY3" fmla="*/ 938463 h 1231271"/>
              <a:gd name="connsiteX4" fmla="*/ 673768 w 890337"/>
              <a:gd name="connsiteY4" fmla="*/ 794084 h 1231271"/>
              <a:gd name="connsiteX5" fmla="*/ 697831 w 890337"/>
              <a:gd name="connsiteY5" fmla="*/ 721895 h 1231271"/>
              <a:gd name="connsiteX6" fmla="*/ 721894 w 890337"/>
              <a:gd name="connsiteY6" fmla="*/ 625642 h 1231271"/>
              <a:gd name="connsiteX7" fmla="*/ 770021 w 890337"/>
              <a:gd name="connsiteY7" fmla="*/ 481263 h 1231271"/>
              <a:gd name="connsiteX8" fmla="*/ 818147 w 890337"/>
              <a:gd name="connsiteY8" fmla="*/ 216568 h 1231271"/>
              <a:gd name="connsiteX9" fmla="*/ 866273 w 890337"/>
              <a:gd name="connsiteY9" fmla="*/ 48126 h 1231271"/>
              <a:gd name="connsiteX10" fmla="*/ 890337 w 890337"/>
              <a:gd name="connsiteY10" fmla="*/ 0 h 123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0337" h="1231271">
                <a:moveTo>
                  <a:pt x="0" y="1227221"/>
                </a:moveTo>
                <a:cubicBezTo>
                  <a:pt x="249067" y="1212570"/>
                  <a:pt x="335411" y="1276574"/>
                  <a:pt x="481263" y="1155031"/>
                </a:cubicBezTo>
                <a:cubicBezTo>
                  <a:pt x="507406" y="1133245"/>
                  <a:pt x="529389" y="1106905"/>
                  <a:pt x="553452" y="1082842"/>
                </a:cubicBezTo>
                <a:cubicBezTo>
                  <a:pt x="641210" y="819567"/>
                  <a:pt x="501248" y="1218349"/>
                  <a:pt x="625642" y="938463"/>
                </a:cubicBezTo>
                <a:cubicBezTo>
                  <a:pt x="646245" y="892106"/>
                  <a:pt x="657726" y="842210"/>
                  <a:pt x="673768" y="794084"/>
                </a:cubicBezTo>
                <a:cubicBezTo>
                  <a:pt x="681789" y="770021"/>
                  <a:pt x="691679" y="746502"/>
                  <a:pt x="697831" y="721895"/>
                </a:cubicBezTo>
                <a:cubicBezTo>
                  <a:pt x="705852" y="689811"/>
                  <a:pt x="712391" y="657319"/>
                  <a:pt x="721894" y="625642"/>
                </a:cubicBezTo>
                <a:cubicBezTo>
                  <a:pt x="736471" y="577052"/>
                  <a:pt x="753979" y="529389"/>
                  <a:pt x="770021" y="481263"/>
                </a:cubicBezTo>
                <a:cubicBezTo>
                  <a:pt x="787434" y="376783"/>
                  <a:pt x="795726" y="317461"/>
                  <a:pt x="818147" y="216568"/>
                </a:cubicBezTo>
                <a:cubicBezTo>
                  <a:pt x="829554" y="165234"/>
                  <a:pt x="846177" y="98366"/>
                  <a:pt x="866273" y="48126"/>
                </a:cubicBezTo>
                <a:cubicBezTo>
                  <a:pt x="872934" y="31473"/>
                  <a:pt x="882316" y="16042"/>
                  <a:pt x="890337" y="0"/>
                </a:cubicBezTo>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orme libre : forme 9">
            <a:extLst>
              <a:ext uri="{FF2B5EF4-FFF2-40B4-BE49-F238E27FC236}">
                <a16:creationId xmlns:a16="http://schemas.microsoft.com/office/drawing/2014/main" id="{36309644-059A-4488-812B-7ABA24413046}"/>
              </a:ext>
            </a:extLst>
          </p:cNvPr>
          <p:cNvSpPr/>
          <p:nvPr/>
        </p:nvSpPr>
        <p:spPr>
          <a:xfrm>
            <a:off x="3633537" y="5077294"/>
            <a:ext cx="866274" cy="192538"/>
          </a:xfrm>
          <a:custGeom>
            <a:avLst/>
            <a:gdLst>
              <a:gd name="connsiteX0" fmla="*/ 0 w 866274"/>
              <a:gd name="connsiteY0" fmla="*/ 192538 h 192538"/>
              <a:gd name="connsiteX1" fmla="*/ 505326 w 866274"/>
              <a:gd name="connsiteY1" fmla="*/ 144411 h 192538"/>
              <a:gd name="connsiteX2" fmla="*/ 577516 w 866274"/>
              <a:gd name="connsiteY2" fmla="*/ 96285 h 192538"/>
              <a:gd name="connsiteX3" fmla="*/ 673768 w 866274"/>
              <a:gd name="connsiteY3" fmla="*/ 72222 h 192538"/>
              <a:gd name="connsiteX4" fmla="*/ 745958 w 866274"/>
              <a:gd name="connsiteY4" fmla="*/ 24095 h 192538"/>
              <a:gd name="connsiteX5" fmla="*/ 866274 w 866274"/>
              <a:gd name="connsiteY5" fmla="*/ 32 h 192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274" h="192538">
                <a:moveTo>
                  <a:pt x="0" y="192538"/>
                </a:moveTo>
                <a:cubicBezTo>
                  <a:pt x="168442" y="176496"/>
                  <a:pt x="338424" y="172228"/>
                  <a:pt x="505326" y="144411"/>
                </a:cubicBezTo>
                <a:cubicBezTo>
                  <a:pt x="533853" y="139656"/>
                  <a:pt x="550934" y="107677"/>
                  <a:pt x="577516" y="96285"/>
                </a:cubicBezTo>
                <a:cubicBezTo>
                  <a:pt x="607913" y="83258"/>
                  <a:pt x="641684" y="80243"/>
                  <a:pt x="673768" y="72222"/>
                </a:cubicBezTo>
                <a:cubicBezTo>
                  <a:pt x="697831" y="56180"/>
                  <a:pt x="719376" y="35487"/>
                  <a:pt x="745958" y="24095"/>
                </a:cubicBezTo>
                <a:cubicBezTo>
                  <a:pt x="806644" y="-1913"/>
                  <a:pt x="819652" y="32"/>
                  <a:pt x="866274" y="32"/>
                </a:cubicBezTo>
              </a:path>
            </a:pathLst>
          </a:cu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F0E82D9E-429E-479D-970F-EEBC45585888}"/>
              </a:ext>
            </a:extLst>
          </p:cNvPr>
          <p:cNvSpPr txBox="1"/>
          <p:nvPr/>
        </p:nvSpPr>
        <p:spPr>
          <a:xfrm rot="20670998">
            <a:off x="366175" y="1035085"/>
            <a:ext cx="1391215" cy="369332"/>
          </a:xfrm>
          <a:prstGeom prst="rect">
            <a:avLst/>
          </a:prstGeom>
          <a:noFill/>
        </p:spPr>
        <p:txBody>
          <a:bodyPr wrap="none" rtlCol="0">
            <a:spAutoFit/>
          </a:bodyPr>
          <a:lstStyle/>
          <a:p>
            <a:r>
              <a:rPr lang="fr-FR" dirty="0">
                <a:highlight>
                  <a:srgbClr val="FFFF00"/>
                </a:highlight>
                <a:latin typeface="Marianne" panose="02000000000000000000" pitchFamily="50" charset="0"/>
              </a:rPr>
              <a:t>Correction</a:t>
            </a:r>
          </a:p>
        </p:txBody>
      </p:sp>
    </p:spTree>
    <p:extLst>
      <p:ext uri="{BB962C8B-B14F-4D97-AF65-F5344CB8AC3E}">
        <p14:creationId xmlns:p14="http://schemas.microsoft.com/office/powerpoint/2010/main" val="2685915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05C746B7-2B29-4C19-9D24-23448C744E7C}"/>
              </a:ext>
            </a:extLst>
          </p:cNvPr>
          <p:cNvSpPr>
            <a:spLocks noGrp="1"/>
          </p:cNvSpPr>
          <p:nvPr>
            <p:ph type="ftr" sz="quarter" idx="11"/>
          </p:nvPr>
        </p:nvSpPr>
        <p:spPr/>
        <p:txBody>
          <a:bodyPr/>
          <a:lstStyle/>
          <a:p>
            <a:r>
              <a:rPr lang="fr-FR"/>
              <a:t>Séance EVARS préparation projection "Viol, défi de justice" puis table ronde</a:t>
            </a:r>
            <a:endParaRPr lang="en-US" dirty="0"/>
          </a:p>
        </p:txBody>
      </p:sp>
      <p:sp>
        <p:nvSpPr>
          <p:cNvPr id="10" name="TextBox 2">
            <a:extLst>
              <a:ext uri="{FF2B5EF4-FFF2-40B4-BE49-F238E27FC236}">
                <a16:creationId xmlns:a16="http://schemas.microsoft.com/office/drawing/2014/main" id="{AD28D468-EE28-4F2E-8A91-9793EAA8F1FB}"/>
              </a:ext>
            </a:extLst>
          </p:cNvPr>
          <p:cNvSpPr txBox="1"/>
          <p:nvPr/>
        </p:nvSpPr>
        <p:spPr>
          <a:xfrm>
            <a:off x="389880" y="1273672"/>
            <a:ext cx="9115067" cy="4924425"/>
          </a:xfrm>
          <a:prstGeom prst="rect">
            <a:avLst/>
          </a:prstGeom>
          <a:solidFill>
            <a:schemeClr val="accent6">
              <a:lumMod val="20000"/>
              <a:lumOff val="80000"/>
            </a:schemeClr>
          </a:solidFill>
          <a:ln>
            <a:solidFill>
              <a:schemeClr val="tx1"/>
            </a:solidFill>
          </a:ln>
        </p:spPr>
        <p:txBody>
          <a:bodyPr wrap="square" lIns="0" tIns="0" rIns="0" bIns="0" rtlCol="0" anchor="ctr">
            <a:spAutoFit/>
          </a:bodyPr>
          <a:lstStyle/>
          <a:p>
            <a:pPr marL="72000"/>
            <a:r>
              <a:rPr lang="fr-FR" sz="2000" spc="129" dirty="0">
                <a:latin typeface="Marianne" panose="02000000000000000000" pitchFamily="50" charset="0"/>
                <a:ea typeface="Arimo"/>
                <a:cs typeface="Arimo"/>
                <a:sym typeface="Arimo"/>
              </a:rPr>
              <a:t>Depuis la révolution #MeToo, et la libération de la parole, le nombre de plaintes pour viol a en effet doublé. Pour y faire face et réduire les délais d’attente, les affaires de viol sont désormais jugées, depuis janvier 2023, devant une nouvelle juridiction : la cour criminelle. Contrairement aux assises, la cour ne comprend pas de jury citoyen mais est dotée de cinq magistrats professionnels. Pour les juges et les avocats, il s’agit de confronter la version d’une femme qui se dit victime à celle d’un homme qui plaide son innocence, de dépasser le parole contre parole…
Grâce à une autorisation exceptionnelle, Viol, défi de justice nous plonge au cœur d’un procès à la cour criminelle de Nantes. Quatre ans plus tôt, lors d’une soirée d’été arrosée, deux jeunes gens de 18 et 22 ans ont eu une relation sexuelle. « Un viol », affirme Sarah, la plaignante. « Un rapport consenti », pour Jérôme, l’accusé.</a:t>
            </a:r>
            <a:endParaRPr lang="en-US" sz="2000" spc="129" dirty="0">
              <a:latin typeface="Marianne" panose="02000000000000000000" pitchFamily="50" charset="0"/>
              <a:ea typeface="Arimo"/>
              <a:cs typeface="Arimo"/>
              <a:sym typeface="Arimo"/>
            </a:endParaRPr>
          </a:p>
        </p:txBody>
      </p:sp>
      <p:sp>
        <p:nvSpPr>
          <p:cNvPr id="12" name="Titre 1">
            <a:extLst>
              <a:ext uri="{FF2B5EF4-FFF2-40B4-BE49-F238E27FC236}">
                <a16:creationId xmlns:a16="http://schemas.microsoft.com/office/drawing/2014/main" id="{11ED8691-547D-44FB-B53F-09A178FA8715}"/>
              </a:ext>
            </a:extLst>
          </p:cNvPr>
          <p:cNvSpPr>
            <a:spLocks noGrp="1"/>
          </p:cNvSpPr>
          <p:nvPr>
            <p:ph type="title"/>
          </p:nvPr>
        </p:nvSpPr>
        <p:spPr>
          <a:xfrm>
            <a:off x="1392734" y="196652"/>
            <a:ext cx="8513266" cy="1077020"/>
          </a:xfrm>
        </p:spPr>
        <p:txBody>
          <a:bodyPr/>
          <a:lstStyle/>
          <a:p>
            <a:r>
              <a:rPr lang="fr-FR" sz="3600" dirty="0">
                <a:latin typeface="Marianne" panose="02000000000000000000" pitchFamily="50" charset="0"/>
              </a:rPr>
              <a:t>Temps 5. Travail sur le synopsis du documentaire « Viol, défi de justice »</a:t>
            </a:r>
          </a:p>
        </p:txBody>
      </p:sp>
    </p:spTree>
    <p:extLst>
      <p:ext uri="{BB962C8B-B14F-4D97-AF65-F5344CB8AC3E}">
        <p14:creationId xmlns:p14="http://schemas.microsoft.com/office/powerpoint/2010/main" val="1480019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05C746B7-2B29-4C19-9D24-23448C744E7C}"/>
              </a:ext>
            </a:extLst>
          </p:cNvPr>
          <p:cNvSpPr>
            <a:spLocks noGrp="1"/>
          </p:cNvSpPr>
          <p:nvPr>
            <p:ph type="ftr" sz="quarter" idx="11"/>
          </p:nvPr>
        </p:nvSpPr>
        <p:spPr/>
        <p:txBody>
          <a:bodyPr/>
          <a:lstStyle/>
          <a:p>
            <a:r>
              <a:rPr lang="fr-FR"/>
              <a:t>Séance EVARS préparation projection "Viol, défi de justice" puis table ronde</a:t>
            </a:r>
            <a:endParaRPr lang="en-US" dirty="0"/>
          </a:p>
        </p:txBody>
      </p:sp>
      <p:sp>
        <p:nvSpPr>
          <p:cNvPr id="8" name="Freeform 5">
            <a:extLst>
              <a:ext uri="{FF2B5EF4-FFF2-40B4-BE49-F238E27FC236}">
                <a16:creationId xmlns:a16="http://schemas.microsoft.com/office/drawing/2014/main" id="{DC565F71-C2FC-4E13-8954-485D00837CCF}"/>
              </a:ext>
            </a:extLst>
          </p:cNvPr>
          <p:cNvSpPr/>
          <p:nvPr/>
        </p:nvSpPr>
        <p:spPr>
          <a:xfrm>
            <a:off x="7744455" y="4485437"/>
            <a:ext cx="1628368" cy="1683283"/>
          </a:xfrm>
          <a:custGeom>
            <a:avLst/>
            <a:gdLst/>
            <a:ahLst/>
            <a:cxnLst/>
            <a:rect l="l" t="t" r="r" b="b"/>
            <a:pathLst>
              <a:path w="2002494" h="2147446">
                <a:moveTo>
                  <a:pt x="0" y="0"/>
                </a:moveTo>
                <a:lnTo>
                  <a:pt x="2002493" y="0"/>
                </a:lnTo>
                <a:lnTo>
                  <a:pt x="2002493" y="2147447"/>
                </a:lnTo>
                <a:lnTo>
                  <a:pt x="0" y="21474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latin typeface="Marianne" panose="02000000000000000000" pitchFamily="50" charset="0"/>
            </a:endParaRPr>
          </a:p>
        </p:txBody>
      </p:sp>
      <p:sp>
        <p:nvSpPr>
          <p:cNvPr id="9" name="Freeform 6">
            <a:extLst>
              <a:ext uri="{FF2B5EF4-FFF2-40B4-BE49-F238E27FC236}">
                <a16:creationId xmlns:a16="http://schemas.microsoft.com/office/drawing/2014/main" id="{15A9CA64-C837-4B80-834F-B95990542622}"/>
              </a:ext>
            </a:extLst>
          </p:cNvPr>
          <p:cNvSpPr/>
          <p:nvPr/>
        </p:nvSpPr>
        <p:spPr>
          <a:xfrm rot="-2198997">
            <a:off x="6173235" y="4280742"/>
            <a:ext cx="1955806" cy="1989757"/>
          </a:xfrm>
          <a:custGeom>
            <a:avLst/>
            <a:gdLst/>
            <a:ahLst/>
            <a:cxnLst/>
            <a:rect l="l" t="t" r="r" b="b"/>
            <a:pathLst>
              <a:path w="2405163" h="2538430">
                <a:moveTo>
                  <a:pt x="0" y="0"/>
                </a:moveTo>
                <a:lnTo>
                  <a:pt x="2405163" y="0"/>
                </a:lnTo>
                <a:lnTo>
                  <a:pt x="2405163" y="2538430"/>
                </a:lnTo>
                <a:lnTo>
                  <a:pt x="0" y="25384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latin typeface="Marianne" panose="02000000000000000000" pitchFamily="50" charset="0"/>
            </a:endParaRPr>
          </a:p>
        </p:txBody>
      </p:sp>
      <p:sp>
        <p:nvSpPr>
          <p:cNvPr id="12" name="TextBox 7">
            <a:extLst>
              <a:ext uri="{FF2B5EF4-FFF2-40B4-BE49-F238E27FC236}">
                <a16:creationId xmlns:a16="http://schemas.microsoft.com/office/drawing/2014/main" id="{372FF8CE-D686-43C4-924F-9C7E501A9F32}"/>
              </a:ext>
            </a:extLst>
          </p:cNvPr>
          <p:cNvSpPr txBox="1"/>
          <p:nvPr/>
        </p:nvSpPr>
        <p:spPr>
          <a:xfrm>
            <a:off x="4238999" y="1371576"/>
            <a:ext cx="5093281" cy="1938992"/>
          </a:xfrm>
          <a:prstGeom prst="rect">
            <a:avLst/>
          </a:prstGeom>
        </p:spPr>
        <p:txBody>
          <a:bodyPr wrap="square" lIns="0" tIns="0" rIns="0" bIns="0" rtlCol="0" anchor="t">
            <a:spAutoFit/>
          </a:bodyPr>
          <a:lstStyle/>
          <a:p>
            <a:r>
              <a:rPr lang="fr-FR" dirty="0">
                <a:solidFill>
                  <a:srgbClr val="000000"/>
                </a:solidFill>
                <a:latin typeface="Marianne" panose="02000000000000000000" pitchFamily="50" charset="0"/>
                <a:ea typeface="Gotham Bold"/>
                <a:cs typeface="Gotham Bold"/>
                <a:sym typeface="Gotham Bold"/>
              </a:rPr>
              <a:t>TEMPS 1 - Écrivez toutes les questions qui vous viennent à l'esprit sur les post-it à disposition concernant : </a:t>
            </a:r>
          </a:p>
          <a:p>
            <a:pPr marL="285750" indent="-285750">
              <a:buFontTx/>
              <a:buChar char="-"/>
            </a:pPr>
            <a:r>
              <a:rPr lang="fr-FR" dirty="0">
                <a:solidFill>
                  <a:srgbClr val="000000"/>
                </a:solidFill>
                <a:latin typeface="Marianne" panose="02000000000000000000" pitchFamily="50" charset="0"/>
                <a:ea typeface="Gotham Bold"/>
                <a:cs typeface="Gotham Bold"/>
                <a:sym typeface="Gotham Bold"/>
              </a:rPr>
              <a:t>le sujet du viol ;</a:t>
            </a:r>
          </a:p>
          <a:p>
            <a:pPr marL="285750" indent="-285750">
              <a:buFontTx/>
              <a:buChar char="-"/>
            </a:pPr>
            <a:r>
              <a:rPr lang="fr-FR" dirty="0">
                <a:solidFill>
                  <a:srgbClr val="000000"/>
                </a:solidFill>
                <a:latin typeface="Marianne" panose="02000000000000000000" pitchFamily="50" charset="0"/>
                <a:ea typeface="Gotham Bold"/>
                <a:cs typeface="Gotham Bold"/>
                <a:sym typeface="Gotham Bold"/>
              </a:rPr>
              <a:t>le système judiciaire ;</a:t>
            </a:r>
          </a:p>
          <a:p>
            <a:pPr marL="285750" indent="-285750">
              <a:buFontTx/>
              <a:buChar char="-"/>
            </a:pPr>
            <a:r>
              <a:rPr lang="fr-FR" dirty="0">
                <a:solidFill>
                  <a:srgbClr val="000000"/>
                </a:solidFill>
                <a:latin typeface="Marianne" panose="02000000000000000000" pitchFamily="50" charset="0"/>
                <a:ea typeface="Gotham Bold"/>
                <a:cs typeface="Gotham Bold"/>
                <a:sym typeface="Gotham Bold"/>
              </a:rPr>
              <a:t>le documentaire que vous allez voir ;</a:t>
            </a:r>
          </a:p>
          <a:p>
            <a:pPr marL="285750" indent="-285750">
              <a:buFontTx/>
              <a:buChar char="-"/>
            </a:pPr>
            <a:r>
              <a:rPr lang="fr-FR" dirty="0">
                <a:solidFill>
                  <a:srgbClr val="000000"/>
                </a:solidFill>
                <a:latin typeface="Marianne" panose="02000000000000000000" pitchFamily="50" charset="0"/>
                <a:ea typeface="Gotham Bold"/>
                <a:cs typeface="Gotham Bold"/>
                <a:sym typeface="Gotham Bold"/>
              </a:rPr>
              <a:t>toute autre interrogation liée à ce thème.</a:t>
            </a:r>
            <a:endParaRPr lang="en-US" dirty="0">
              <a:solidFill>
                <a:srgbClr val="000000"/>
              </a:solidFill>
              <a:latin typeface="Marianne" panose="02000000000000000000" pitchFamily="50" charset="0"/>
              <a:ea typeface="Gotham Bold"/>
              <a:cs typeface="Gotham Bold"/>
              <a:sym typeface="Gotham Bold"/>
            </a:endParaRPr>
          </a:p>
        </p:txBody>
      </p:sp>
      <p:grpSp>
        <p:nvGrpSpPr>
          <p:cNvPr id="13" name="Group 8">
            <a:extLst>
              <a:ext uri="{FF2B5EF4-FFF2-40B4-BE49-F238E27FC236}">
                <a16:creationId xmlns:a16="http://schemas.microsoft.com/office/drawing/2014/main" id="{AA5EA967-8D6A-4190-BC30-E0EFA6B9F546}"/>
              </a:ext>
            </a:extLst>
          </p:cNvPr>
          <p:cNvGrpSpPr/>
          <p:nvPr/>
        </p:nvGrpSpPr>
        <p:grpSpPr>
          <a:xfrm>
            <a:off x="6518588" y="4726258"/>
            <a:ext cx="908540" cy="534580"/>
            <a:chOff x="0" y="0"/>
            <a:chExt cx="1489710" cy="909320"/>
          </a:xfrm>
        </p:grpSpPr>
        <p:sp>
          <p:nvSpPr>
            <p:cNvPr id="14" name="Freeform 9">
              <a:extLst>
                <a:ext uri="{FF2B5EF4-FFF2-40B4-BE49-F238E27FC236}">
                  <a16:creationId xmlns:a16="http://schemas.microsoft.com/office/drawing/2014/main" id="{DD565970-BC01-42AA-A694-0070C78D8868}"/>
                </a:ext>
              </a:extLst>
            </p:cNvPr>
            <p:cNvSpPr/>
            <p:nvPr/>
          </p:nvSpPr>
          <p:spPr>
            <a:xfrm>
              <a:off x="45720" y="48260"/>
              <a:ext cx="1399540" cy="815340"/>
            </a:xfrm>
            <a:custGeom>
              <a:avLst/>
              <a:gdLst/>
              <a:ahLst/>
              <a:cxnLst/>
              <a:rect l="l" t="t" r="r" b="b"/>
              <a:pathLst>
                <a:path w="1399540" h="815340">
                  <a:moveTo>
                    <a:pt x="7620" y="770890"/>
                  </a:moveTo>
                  <a:cubicBezTo>
                    <a:pt x="213360" y="544830"/>
                    <a:pt x="227330" y="529590"/>
                    <a:pt x="254000" y="515620"/>
                  </a:cubicBezTo>
                  <a:cubicBezTo>
                    <a:pt x="281940" y="499110"/>
                    <a:pt x="313690" y="487680"/>
                    <a:pt x="351790" y="480060"/>
                  </a:cubicBezTo>
                  <a:cubicBezTo>
                    <a:pt x="403860" y="469900"/>
                    <a:pt x="491490" y="492760"/>
                    <a:pt x="539750" y="473710"/>
                  </a:cubicBezTo>
                  <a:cubicBezTo>
                    <a:pt x="577850" y="458470"/>
                    <a:pt x="603250" y="414020"/>
                    <a:pt x="628650" y="398780"/>
                  </a:cubicBezTo>
                  <a:cubicBezTo>
                    <a:pt x="646430" y="387350"/>
                    <a:pt x="655320" y="383540"/>
                    <a:pt x="675640" y="377190"/>
                  </a:cubicBezTo>
                  <a:cubicBezTo>
                    <a:pt x="711200" y="368300"/>
                    <a:pt x="777240" y="384810"/>
                    <a:pt x="824230" y="364490"/>
                  </a:cubicBezTo>
                  <a:cubicBezTo>
                    <a:pt x="880110" y="341630"/>
                    <a:pt x="956310" y="266700"/>
                    <a:pt x="982980" y="228600"/>
                  </a:cubicBezTo>
                  <a:cubicBezTo>
                    <a:pt x="996950" y="207010"/>
                    <a:pt x="990600" y="187960"/>
                    <a:pt x="1000760" y="172720"/>
                  </a:cubicBezTo>
                  <a:cubicBezTo>
                    <a:pt x="1010920" y="157480"/>
                    <a:pt x="1024890" y="144780"/>
                    <a:pt x="1038860" y="135890"/>
                  </a:cubicBezTo>
                  <a:cubicBezTo>
                    <a:pt x="1052830" y="127000"/>
                    <a:pt x="1069340" y="119380"/>
                    <a:pt x="1085850" y="119380"/>
                  </a:cubicBezTo>
                  <a:cubicBezTo>
                    <a:pt x="1102360" y="120650"/>
                    <a:pt x="1120140" y="124460"/>
                    <a:pt x="1136650" y="138430"/>
                  </a:cubicBezTo>
                  <a:cubicBezTo>
                    <a:pt x="1167130" y="163830"/>
                    <a:pt x="1187450" y="279400"/>
                    <a:pt x="1220470" y="293370"/>
                  </a:cubicBezTo>
                  <a:cubicBezTo>
                    <a:pt x="1243330" y="302260"/>
                    <a:pt x="1276350" y="283210"/>
                    <a:pt x="1295400" y="266700"/>
                  </a:cubicBezTo>
                  <a:cubicBezTo>
                    <a:pt x="1315720" y="250190"/>
                    <a:pt x="1327150" y="220980"/>
                    <a:pt x="1334770" y="189230"/>
                  </a:cubicBezTo>
                  <a:cubicBezTo>
                    <a:pt x="1347470" y="143510"/>
                    <a:pt x="1325880" y="43180"/>
                    <a:pt x="1343660" y="17780"/>
                  </a:cubicBezTo>
                  <a:cubicBezTo>
                    <a:pt x="1352550" y="6350"/>
                    <a:pt x="1369060" y="0"/>
                    <a:pt x="1377950" y="2540"/>
                  </a:cubicBezTo>
                  <a:cubicBezTo>
                    <a:pt x="1385570" y="5080"/>
                    <a:pt x="1393190" y="21590"/>
                    <a:pt x="1393190" y="29210"/>
                  </a:cubicBezTo>
                  <a:cubicBezTo>
                    <a:pt x="1391920" y="36830"/>
                    <a:pt x="1385570" y="46990"/>
                    <a:pt x="1379220" y="49530"/>
                  </a:cubicBezTo>
                  <a:cubicBezTo>
                    <a:pt x="1371600" y="52070"/>
                    <a:pt x="1355090" y="48260"/>
                    <a:pt x="1348740" y="43180"/>
                  </a:cubicBezTo>
                  <a:cubicBezTo>
                    <a:pt x="1343660" y="38100"/>
                    <a:pt x="1341120" y="26670"/>
                    <a:pt x="1343660" y="20320"/>
                  </a:cubicBezTo>
                  <a:cubicBezTo>
                    <a:pt x="1344930" y="12700"/>
                    <a:pt x="1352550" y="5080"/>
                    <a:pt x="1358900" y="2540"/>
                  </a:cubicBezTo>
                  <a:cubicBezTo>
                    <a:pt x="1365250" y="0"/>
                    <a:pt x="1376680" y="1270"/>
                    <a:pt x="1383030" y="6350"/>
                  </a:cubicBezTo>
                  <a:cubicBezTo>
                    <a:pt x="1388110" y="10160"/>
                    <a:pt x="1390650" y="16510"/>
                    <a:pt x="1393190" y="26670"/>
                  </a:cubicBezTo>
                  <a:cubicBezTo>
                    <a:pt x="1399540" y="57150"/>
                    <a:pt x="1399540" y="154940"/>
                    <a:pt x="1383030" y="204470"/>
                  </a:cubicBezTo>
                  <a:cubicBezTo>
                    <a:pt x="1370330" y="246380"/>
                    <a:pt x="1346200" y="283210"/>
                    <a:pt x="1319530" y="308610"/>
                  </a:cubicBezTo>
                  <a:cubicBezTo>
                    <a:pt x="1295400" y="331470"/>
                    <a:pt x="1262380" y="354330"/>
                    <a:pt x="1236980" y="353060"/>
                  </a:cubicBezTo>
                  <a:cubicBezTo>
                    <a:pt x="1215390" y="353060"/>
                    <a:pt x="1195070" y="337820"/>
                    <a:pt x="1176020" y="317500"/>
                  </a:cubicBezTo>
                  <a:cubicBezTo>
                    <a:pt x="1150620" y="288290"/>
                    <a:pt x="1135380" y="198120"/>
                    <a:pt x="1111250" y="180340"/>
                  </a:cubicBezTo>
                  <a:cubicBezTo>
                    <a:pt x="1098550" y="171450"/>
                    <a:pt x="1082040" y="171450"/>
                    <a:pt x="1070610" y="173990"/>
                  </a:cubicBezTo>
                  <a:cubicBezTo>
                    <a:pt x="1061720" y="176530"/>
                    <a:pt x="1054100" y="182880"/>
                    <a:pt x="1046480" y="191770"/>
                  </a:cubicBezTo>
                  <a:cubicBezTo>
                    <a:pt x="1035050" y="207010"/>
                    <a:pt x="1036320" y="238760"/>
                    <a:pt x="1018540" y="262890"/>
                  </a:cubicBezTo>
                  <a:cubicBezTo>
                    <a:pt x="991870" y="302260"/>
                    <a:pt x="914400" y="367030"/>
                    <a:pt x="878840" y="391160"/>
                  </a:cubicBezTo>
                  <a:cubicBezTo>
                    <a:pt x="858520" y="403860"/>
                    <a:pt x="850900" y="408940"/>
                    <a:pt x="828040" y="415290"/>
                  </a:cubicBezTo>
                  <a:cubicBezTo>
                    <a:pt x="788670" y="426720"/>
                    <a:pt x="709930" y="417830"/>
                    <a:pt x="661670" y="436880"/>
                  </a:cubicBezTo>
                  <a:cubicBezTo>
                    <a:pt x="615950" y="454660"/>
                    <a:pt x="591820" y="506730"/>
                    <a:pt x="546100" y="521970"/>
                  </a:cubicBezTo>
                  <a:cubicBezTo>
                    <a:pt x="494030" y="541020"/>
                    <a:pt x="411480" y="520700"/>
                    <a:pt x="363220" y="529590"/>
                  </a:cubicBezTo>
                  <a:cubicBezTo>
                    <a:pt x="331470" y="535940"/>
                    <a:pt x="308610" y="542290"/>
                    <a:pt x="284480" y="554990"/>
                  </a:cubicBezTo>
                  <a:cubicBezTo>
                    <a:pt x="262890" y="567690"/>
                    <a:pt x="250190" y="579120"/>
                    <a:pt x="226060" y="601980"/>
                  </a:cubicBezTo>
                  <a:cubicBezTo>
                    <a:pt x="180340" y="645160"/>
                    <a:pt x="78740" y="796290"/>
                    <a:pt x="38100" y="810260"/>
                  </a:cubicBezTo>
                  <a:cubicBezTo>
                    <a:pt x="24130" y="815340"/>
                    <a:pt x="10160" y="810260"/>
                    <a:pt x="5080" y="803910"/>
                  </a:cubicBezTo>
                  <a:cubicBezTo>
                    <a:pt x="0" y="797560"/>
                    <a:pt x="7620" y="770890"/>
                    <a:pt x="7620" y="770890"/>
                  </a:cubicBezTo>
                </a:path>
              </a:pathLst>
            </a:custGeom>
            <a:solidFill>
              <a:srgbClr val="000000"/>
            </a:solidFill>
            <a:ln cap="sq">
              <a:noFill/>
              <a:prstDash val="solid"/>
              <a:miter/>
            </a:ln>
          </p:spPr>
          <p:txBody>
            <a:bodyPr/>
            <a:lstStyle/>
            <a:p>
              <a:endParaRPr lang="fr-FR">
                <a:latin typeface="Marianne" panose="02000000000000000000" pitchFamily="50" charset="0"/>
              </a:endParaRPr>
            </a:p>
          </p:txBody>
        </p:sp>
      </p:grpSp>
      <p:grpSp>
        <p:nvGrpSpPr>
          <p:cNvPr id="15" name="Group 10">
            <a:extLst>
              <a:ext uri="{FF2B5EF4-FFF2-40B4-BE49-F238E27FC236}">
                <a16:creationId xmlns:a16="http://schemas.microsoft.com/office/drawing/2014/main" id="{903B8294-2E5E-498D-B59D-4CD1393C641B}"/>
              </a:ext>
            </a:extLst>
          </p:cNvPr>
          <p:cNvGrpSpPr/>
          <p:nvPr/>
        </p:nvGrpSpPr>
        <p:grpSpPr>
          <a:xfrm>
            <a:off x="7081662" y="5275451"/>
            <a:ext cx="779192" cy="428560"/>
            <a:chOff x="0" y="0"/>
            <a:chExt cx="1277620" cy="728980"/>
          </a:xfrm>
        </p:grpSpPr>
        <p:sp>
          <p:nvSpPr>
            <p:cNvPr id="16" name="Freeform 11">
              <a:extLst>
                <a:ext uri="{FF2B5EF4-FFF2-40B4-BE49-F238E27FC236}">
                  <a16:creationId xmlns:a16="http://schemas.microsoft.com/office/drawing/2014/main" id="{409AE222-2B27-4953-9954-DF8C0AA5CC6B}"/>
                </a:ext>
              </a:extLst>
            </p:cNvPr>
            <p:cNvSpPr/>
            <p:nvPr/>
          </p:nvSpPr>
          <p:spPr>
            <a:xfrm>
              <a:off x="50800" y="49530"/>
              <a:ext cx="1178560" cy="632460"/>
            </a:xfrm>
            <a:custGeom>
              <a:avLst/>
              <a:gdLst/>
              <a:ahLst/>
              <a:cxnLst/>
              <a:rect l="l" t="t" r="r" b="b"/>
              <a:pathLst>
                <a:path w="1178560" h="632460">
                  <a:moveTo>
                    <a:pt x="0" y="600710"/>
                  </a:moveTo>
                  <a:cubicBezTo>
                    <a:pt x="69850" y="425450"/>
                    <a:pt x="91440" y="402590"/>
                    <a:pt x="110490" y="384810"/>
                  </a:cubicBezTo>
                  <a:cubicBezTo>
                    <a:pt x="127000" y="369570"/>
                    <a:pt x="143510" y="359410"/>
                    <a:pt x="161290" y="351790"/>
                  </a:cubicBezTo>
                  <a:cubicBezTo>
                    <a:pt x="176530" y="344170"/>
                    <a:pt x="189230" y="337820"/>
                    <a:pt x="208280" y="336550"/>
                  </a:cubicBezTo>
                  <a:cubicBezTo>
                    <a:pt x="238760" y="335280"/>
                    <a:pt x="300990" y="347980"/>
                    <a:pt x="326390" y="360680"/>
                  </a:cubicBezTo>
                  <a:cubicBezTo>
                    <a:pt x="340360" y="369570"/>
                    <a:pt x="342900" y="387350"/>
                    <a:pt x="355600" y="389890"/>
                  </a:cubicBezTo>
                  <a:cubicBezTo>
                    <a:pt x="370840" y="394970"/>
                    <a:pt x="393700" y="383540"/>
                    <a:pt x="412750" y="377190"/>
                  </a:cubicBezTo>
                  <a:cubicBezTo>
                    <a:pt x="434340" y="369570"/>
                    <a:pt x="450850" y="365760"/>
                    <a:pt x="474980" y="350520"/>
                  </a:cubicBezTo>
                  <a:cubicBezTo>
                    <a:pt x="523240" y="318770"/>
                    <a:pt x="621030" y="199390"/>
                    <a:pt x="666750" y="172720"/>
                  </a:cubicBezTo>
                  <a:cubicBezTo>
                    <a:pt x="687070" y="161290"/>
                    <a:pt x="695960" y="156210"/>
                    <a:pt x="717550" y="157480"/>
                  </a:cubicBezTo>
                  <a:cubicBezTo>
                    <a:pt x="754380" y="158750"/>
                    <a:pt x="811530" y="224790"/>
                    <a:pt x="866140" y="217170"/>
                  </a:cubicBezTo>
                  <a:cubicBezTo>
                    <a:pt x="946150" y="205740"/>
                    <a:pt x="1088390" y="21590"/>
                    <a:pt x="1135380" y="5080"/>
                  </a:cubicBezTo>
                  <a:cubicBezTo>
                    <a:pt x="1149350" y="1270"/>
                    <a:pt x="1159510" y="1270"/>
                    <a:pt x="1165860" y="6350"/>
                  </a:cubicBezTo>
                  <a:cubicBezTo>
                    <a:pt x="1172210" y="10160"/>
                    <a:pt x="1176020" y="21590"/>
                    <a:pt x="1176020" y="27940"/>
                  </a:cubicBezTo>
                  <a:cubicBezTo>
                    <a:pt x="1174750" y="35560"/>
                    <a:pt x="1163320" y="48260"/>
                    <a:pt x="1154430" y="50800"/>
                  </a:cubicBezTo>
                  <a:cubicBezTo>
                    <a:pt x="1148080" y="53340"/>
                    <a:pt x="1136650" y="49530"/>
                    <a:pt x="1132840" y="44450"/>
                  </a:cubicBezTo>
                  <a:cubicBezTo>
                    <a:pt x="1126490" y="38100"/>
                    <a:pt x="1123950" y="21590"/>
                    <a:pt x="1127760" y="13970"/>
                  </a:cubicBezTo>
                  <a:cubicBezTo>
                    <a:pt x="1130300" y="7620"/>
                    <a:pt x="1140460" y="1270"/>
                    <a:pt x="1148080" y="1270"/>
                  </a:cubicBezTo>
                  <a:cubicBezTo>
                    <a:pt x="1154430" y="0"/>
                    <a:pt x="1165860" y="5080"/>
                    <a:pt x="1169670" y="10160"/>
                  </a:cubicBezTo>
                  <a:cubicBezTo>
                    <a:pt x="1174750" y="15240"/>
                    <a:pt x="1178560" y="22860"/>
                    <a:pt x="1174750" y="33020"/>
                  </a:cubicBezTo>
                  <a:cubicBezTo>
                    <a:pt x="1159510" y="73660"/>
                    <a:pt x="946150" y="246380"/>
                    <a:pt x="872490" y="264160"/>
                  </a:cubicBezTo>
                  <a:cubicBezTo>
                    <a:pt x="835660" y="271780"/>
                    <a:pt x="807720" y="255270"/>
                    <a:pt x="781050" y="243840"/>
                  </a:cubicBezTo>
                  <a:cubicBezTo>
                    <a:pt x="759460" y="234950"/>
                    <a:pt x="745490" y="207010"/>
                    <a:pt x="725170" y="204470"/>
                  </a:cubicBezTo>
                  <a:cubicBezTo>
                    <a:pt x="703580" y="203200"/>
                    <a:pt x="675640" y="224790"/>
                    <a:pt x="654050" y="241300"/>
                  </a:cubicBezTo>
                  <a:cubicBezTo>
                    <a:pt x="629920" y="260350"/>
                    <a:pt x="615950" y="293370"/>
                    <a:pt x="591820" y="318770"/>
                  </a:cubicBezTo>
                  <a:cubicBezTo>
                    <a:pt x="563880" y="345440"/>
                    <a:pt x="525780" y="378460"/>
                    <a:pt x="495300" y="396240"/>
                  </a:cubicBezTo>
                  <a:cubicBezTo>
                    <a:pt x="472440" y="410210"/>
                    <a:pt x="450850" y="417830"/>
                    <a:pt x="427990" y="425450"/>
                  </a:cubicBezTo>
                  <a:cubicBezTo>
                    <a:pt x="406400" y="433070"/>
                    <a:pt x="381000" y="445770"/>
                    <a:pt x="360680" y="441960"/>
                  </a:cubicBezTo>
                  <a:cubicBezTo>
                    <a:pt x="341630" y="438150"/>
                    <a:pt x="330200" y="415290"/>
                    <a:pt x="309880" y="406400"/>
                  </a:cubicBezTo>
                  <a:cubicBezTo>
                    <a:pt x="284480" y="396240"/>
                    <a:pt x="241300" y="384810"/>
                    <a:pt x="218440" y="386080"/>
                  </a:cubicBezTo>
                  <a:cubicBezTo>
                    <a:pt x="205740" y="386080"/>
                    <a:pt x="199390" y="387350"/>
                    <a:pt x="187960" y="394970"/>
                  </a:cubicBezTo>
                  <a:cubicBezTo>
                    <a:pt x="163830" y="407670"/>
                    <a:pt x="121920" y="443230"/>
                    <a:pt x="97790" y="478790"/>
                  </a:cubicBezTo>
                  <a:cubicBezTo>
                    <a:pt x="72390" y="518160"/>
                    <a:pt x="66040" y="605790"/>
                    <a:pt x="44450" y="623570"/>
                  </a:cubicBezTo>
                  <a:cubicBezTo>
                    <a:pt x="34290" y="631190"/>
                    <a:pt x="17780" y="632460"/>
                    <a:pt x="10160" y="627380"/>
                  </a:cubicBezTo>
                  <a:cubicBezTo>
                    <a:pt x="3810" y="623570"/>
                    <a:pt x="0" y="600710"/>
                    <a:pt x="0" y="600710"/>
                  </a:cubicBezTo>
                </a:path>
              </a:pathLst>
            </a:custGeom>
            <a:solidFill>
              <a:srgbClr val="000000"/>
            </a:solidFill>
            <a:ln cap="sq">
              <a:noFill/>
              <a:prstDash val="solid"/>
              <a:miter/>
            </a:ln>
          </p:spPr>
          <p:txBody>
            <a:bodyPr/>
            <a:lstStyle/>
            <a:p>
              <a:endParaRPr lang="fr-FR">
                <a:latin typeface="Marianne" panose="02000000000000000000" pitchFamily="50" charset="0"/>
              </a:endParaRPr>
            </a:p>
          </p:txBody>
        </p:sp>
      </p:grpSp>
      <p:sp>
        <p:nvSpPr>
          <p:cNvPr id="21" name="ZoneTexte 20">
            <a:extLst>
              <a:ext uri="{FF2B5EF4-FFF2-40B4-BE49-F238E27FC236}">
                <a16:creationId xmlns:a16="http://schemas.microsoft.com/office/drawing/2014/main" id="{21B93447-3B64-4F5D-83C2-4AFFD87A5BCE}"/>
              </a:ext>
            </a:extLst>
          </p:cNvPr>
          <p:cNvSpPr txBox="1"/>
          <p:nvPr/>
        </p:nvSpPr>
        <p:spPr>
          <a:xfrm>
            <a:off x="4097747" y="3361918"/>
            <a:ext cx="5093281" cy="923330"/>
          </a:xfrm>
          <a:prstGeom prst="rect">
            <a:avLst/>
          </a:prstGeom>
          <a:noFill/>
        </p:spPr>
        <p:txBody>
          <a:bodyPr wrap="square">
            <a:spAutoFit/>
          </a:bodyPr>
          <a:lstStyle/>
          <a:p>
            <a:r>
              <a:rPr lang="fr-FR" i="1" dirty="0">
                <a:solidFill>
                  <a:srgbClr val="000000"/>
                </a:solidFill>
                <a:latin typeface="Marianne" panose="02000000000000000000" pitchFamily="50" charset="0"/>
                <a:ea typeface="Gotham Bold"/>
                <a:cs typeface="Gotham Bold"/>
                <a:sym typeface="Gotham Bold"/>
              </a:rPr>
              <a:t>Vous pouvez écrire autant de questions que vous le souhaitez. Si vous préférez, vous pouvez rester anonyme.</a:t>
            </a:r>
            <a:endParaRPr lang="en-US" i="1" dirty="0">
              <a:solidFill>
                <a:srgbClr val="000000"/>
              </a:solidFill>
              <a:latin typeface="Marianne" panose="02000000000000000000" pitchFamily="50" charset="0"/>
              <a:ea typeface="Gotham Bold"/>
              <a:cs typeface="Gotham Bold"/>
              <a:sym typeface="Gotham Bold"/>
            </a:endParaRPr>
          </a:p>
        </p:txBody>
      </p:sp>
      <p:sp>
        <p:nvSpPr>
          <p:cNvPr id="22" name="Titre 1">
            <a:extLst>
              <a:ext uri="{FF2B5EF4-FFF2-40B4-BE49-F238E27FC236}">
                <a16:creationId xmlns:a16="http://schemas.microsoft.com/office/drawing/2014/main" id="{54182D7C-774D-44BB-9136-3D276932B4F6}"/>
              </a:ext>
            </a:extLst>
          </p:cNvPr>
          <p:cNvSpPr>
            <a:spLocks noGrp="1"/>
          </p:cNvSpPr>
          <p:nvPr>
            <p:ph type="title"/>
          </p:nvPr>
        </p:nvSpPr>
        <p:spPr>
          <a:xfrm>
            <a:off x="1392734" y="196652"/>
            <a:ext cx="8513266" cy="1077020"/>
          </a:xfrm>
        </p:spPr>
        <p:txBody>
          <a:bodyPr/>
          <a:lstStyle/>
          <a:p>
            <a:r>
              <a:rPr lang="fr-FR" sz="3600" dirty="0">
                <a:latin typeface="Marianne" panose="02000000000000000000" pitchFamily="50" charset="0"/>
              </a:rPr>
              <a:t>Temps 5. Travail sur le synopsis du documentaire « Viol, défi de justice »</a:t>
            </a:r>
          </a:p>
        </p:txBody>
      </p:sp>
      <p:pic>
        <p:nvPicPr>
          <p:cNvPr id="23" name="Picture 2" descr="Question, Point D'Interrogation, Réponse">
            <a:extLst>
              <a:ext uri="{FF2B5EF4-FFF2-40B4-BE49-F238E27FC236}">
                <a16:creationId xmlns:a16="http://schemas.microsoft.com/office/drawing/2014/main" id="{C92DBFB7-2D43-45F7-9DB3-C37D9F5766D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2794" y="1321443"/>
            <a:ext cx="3904953" cy="3904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715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
            <a:extLst>
              <a:ext uri="{FF2B5EF4-FFF2-40B4-BE49-F238E27FC236}">
                <a16:creationId xmlns:a16="http://schemas.microsoft.com/office/drawing/2014/main" id="{25C0594D-FBEE-4422-91A9-58FCF3380AB7}"/>
              </a:ext>
            </a:extLst>
          </p:cNvPr>
          <p:cNvSpPr/>
          <p:nvPr/>
        </p:nvSpPr>
        <p:spPr>
          <a:xfrm>
            <a:off x="1392734" y="1864133"/>
            <a:ext cx="7486572" cy="4373506"/>
          </a:xfrm>
          <a:custGeom>
            <a:avLst/>
            <a:gdLst/>
            <a:ahLst/>
            <a:cxnLst/>
            <a:rect l="l" t="t" r="r" b="b"/>
            <a:pathLst>
              <a:path w="9309437" h="5248195">
                <a:moveTo>
                  <a:pt x="0" y="0"/>
                </a:moveTo>
                <a:lnTo>
                  <a:pt x="9309437" y="0"/>
                </a:lnTo>
                <a:lnTo>
                  <a:pt x="9309437" y="5248195"/>
                </a:lnTo>
                <a:lnTo>
                  <a:pt x="0" y="5248195"/>
                </a:lnTo>
                <a:lnTo>
                  <a:pt x="0" y="0"/>
                </a:lnTo>
                <a:close/>
              </a:path>
            </a:pathLst>
          </a:custGeom>
          <a:blipFill>
            <a:blip r:embed="rId2"/>
            <a:stretch>
              <a:fillRect/>
            </a:stretch>
          </a:blipFill>
        </p:spPr>
        <p:txBody>
          <a:bodyPr/>
          <a:lstStyle/>
          <a:p>
            <a:endParaRPr lang="fr-FR"/>
          </a:p>
        </p:txBody>
      </p:sp>
      <p:sp>
        <p:nvSpPr>
          <p:cNvPr id="23" name="Freeform 3">
            <a:extLst>
              <a:ext uri="{FF2B5EF4-FFF2-40B4-BE49-F238E27FC236}">
                <a16:creationId xmlns:a16="http://schemas.microsoft.com/office/drawing/2014/main" id="{3FCA543D-E481-40B6-9ACC-00463F457A20}"/>
              </a:ext>
            </a:extLst>
          </p:cNvPr>
          <p:cNvSpPr/>
          <p:nvPr/>
        </p:nvSpPr>
        <p:spPr>
          <a:xfrm rot="996502">
            <a:off x="6710715" y="4087664"/>
            <a:ext cx="1482891" cy="1320566"/>
          </a:xfrm>
          <a:custGeom>
            <a:avLst/>
            <a:gdLst/>
            <a:ahLst/>
            <a:cxnLst/>
            <a:rect l="l" t="t" r="r" b="b"/>
            <a:pathLst>
              <a:path w="1608768" h="1506209">
                <a:moveTo>
                  <a:pt x="0" y="0"/>
                </a:moveTo>
                <a:lnTo>
                  <a:pt x="1608768" y="0"/>
                </a:lnTo>
                <a:lnTo>
                  <a:pt x="1608768" y="1506209"/>
                </a:lnTo>
                <a:lnTo>
                  <a:pt x="0" y="1506209"/>
                </a:lnTo>
                <a:lnTo>
                  <a:pt x="0" y="0"/>
                </a:lnTo>
                <a:close/>
              </a:path>
            </a:pathLst>
          </a:custGeom>
          <a:blipFill>
            <a:blip r:embed="rId3"/>
            <a:stretch>
              <a:fillRect/>
            </a:stretch>
          </a:blipFill>
        </p:spPr>
        <p:txBody>
          <a:bodyPr/>
          <a:lstStyle/>
          <a:p>
            <a:endParaRPr lang="fr-FR"/>
          </a:p>
        </p:txBody>
      </p:sp>
      <p:sp>
        <p:nvSpPr>
          <p:cNvPr id="24" name="Freeform 4">
            <a:extLst>
              <a:ext uri="{FF2B5EF4-FFF2-40B4-BE49-F238E27FC236}">
                <a16:creationId xmlns:a16="http://schemas.microsoft.com/office/drawing/2014/main" id="{AE706A7E-700F-43E1-9E01-80E50957AC8A}"/>
              </a:ext>
            </a:extLst>
          </p:cNvPr>
          <p:cNvSpPr/>
          <p:nvPr/>
        </p:nvSpPr>
        <p:spPr>
          <a:xfrm rot="-1734741">
            <a:off x="1882873" y="2514986"/>
            <a:ext cx="1335938" cy="1260647"/>
          </a:xfrm>
          <a:custGeom>
            <a:avLst/>
            <a:gdLst/>
            <a:ahLst/>
            <a:cxnLst/>
            <a:rect l="l" t="t" r="r" b="b"/>
            <a:pathLst>
              <a:path w="1449341" h="1437867">
                <a:moveTo>
                  <a:pt x="0" y="0"/>
                </a:moveTo>
                <a:lnTo>
                  <a:pt x="1449341" y="0"/>
                </a:lnTo>
                <a:lnTo>
                  <a:pt x="1449341" y="1437867"/>
                </a:lnTo>
                <a:lnTo>
                  <a:pt x="0" y="14378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25" name="Freeform 5">
            <a:extLst>
              <a:ext uri="{FF2B5EF4-FFF2-40B4-BE49-F238E27FC236}">
                <a16:creationId xmlns:a16="http://schemas.microsoft.com/office/drawing/2014/main" id="{66A86BBD-4868-43E4-9E44-7A82AC4C20B8}"/>
              </a:ext>
            </a:extLst>
          </p:cNvPr>
          <p:cNvSpPr/>
          <p:nvPr/>
        </p:nvSpPr>
        <p:spPr>
          <a:xfrm rot="233046">
            <a:off x="1912866" y="4450313"/>
            <a:ext cx="1163782" cy="1187085"/>
          </a:xfrm>
          <a:custGeom>
            <a:avLst/>
            <a:gdLst/>
            <a:ahLst/>
            <a:cxnLst/>
            <a:rect l="l" t="t" r="r" b="b"/>
            <a:pathLst>
              <a:path w="1262571" h="1353964">
                <a:moveTo>
                  <a:pt x="0" y="0"/>
                </a:moveTo>
                <a:lnTo>
                  <a:pt x="1262571" y="0"/>
                </a:lnTo>
                <a:lnTo>
                  <a:pt x="1262571" y="1353963"/>
                </a:lnTo>
                <a:lnTo>
                  <a:pt x="0" y="135396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26" name="Freeform 6">
            <a:extLst>
              <a:ext uri="{FF2B5EF4-FFF2-40B4-BE49-F238E27FC236}">
                <a16:creationId xmlns:a16="http://schemas.microsoft.com/office/drawing/2014/main" id="{F315B477-F8E1-4C79-AA50-D19EFB1A983C}"/>
              </a:ext>
            </a:extLst>
          </p:cNvPr>
          <p:cNvSpPr/>
          <p:nvPr/>
        </p:nvSpPr>
        <p:spPr>
          <a:xfrm rot="-2198997">
            <a:off x="5326199" y="2710333"/>
            <a:ext cx="1110620" cy="1114924"/>
          </a:xfrm>
          <a:custGeom>
            <a:avLst/>
            <a:gdLst/>
            <a:ahLst/>
            <a:cxnLst/>
            <a:rect l="l" t="t" r="r" b="b"/>
            <a:pathLst>
              <a:path w="1204897" h="1271659">
                <a:moveTo>
                  <a:pt x="0" y="0"/>
                </a:moveTo>
                <a:lnTo>
                  <a:pt x="1204897" y="0"/>
                </a:lnTo>
                <a:lnTo>
                  <a:pt x="1204897" y="1271658"/>
                </a:lnTo>
                <a:lnTo>
                  <a:pt x="0" y="127165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a:p>
        </p:txBody>
      </p:sp>
      <p:sp>
        <p:nvSpPr>
          <p:cNvPr id="27" name="Freeform 7">
            <a:extLst>
              <a:ext uri="{FF2B5EF4-FFF2-40B4-BE49-F238E27FC236}">
                <a16:creationId xmlns:a16="http://schemas.microsoft.com/office/drawing/2014/main" id="{4F7A19D0-327F-4DCB-8C31-858CA9714261}"/>
              </a:ext>
            </a:extLst>
          </p:cNvPr>
          <p:cNvSpPr/>
          <p:nvPr/>
        </p:nvSpPr>
        <p:spPr>
          <a:xfrm rot="505833">
            <a:off x="7425777" y="2805709"/>
            <a:ext cx="988613" cy="1036205"/>
          </a:xfrm>
          <a:custGeom>
            <a:avLst/>
            <a:gdLst/>
            <a:ahLst/>
            <a:cxnLst/>
            <a:rect l="l" t="t" r="r" b="b"/>
            <a:pathLst>
              <a:path w="1072533" h="1181873">
                <a:moveTo>
                  <a:pt x="0" y="0"/>
                </a:moveTo>
                <a:lnTo>
                  <a:pt x="1072532" y="0"/>
                </a:lnTo>
                <a:lnTo>
                  <a:pt x="1072532" y="1181873"/>
                </a:lnTo>
                <a:lnTo>
                  <a:pt x="0" y="118187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fr-FR"/>
          </a:p>
        </p:txBody>
      </p:sp>
      <p:sp>
        <p:nvSpPr>
          <p:cNvPr id="28" name="Freeform 8">
            <a:extLst>
              <a:ext uri="{FF2B5EF4-FFF2-40B4-BE49-F238E27FC236}">
                <a16:creationId xmlns:a16="http://schemas.microsoft.com/office/drawing/2014/main" id="{20709E2F-681A-40F4-B09B-1E54AF0E5A1B}"/>
              </a:ext>
            </a:extLst>
          </p:cNvPr>
          <p:cNvSpPr/>
          <p:nvPr/>
        </p:nvSpPr>
        <p:spPr>
          <a:xfrm rot="-823648">
            <a:off x="5103491" y="4250824"/>
            <a:ext cx="1315453" cy="1113587"/>
          </a:xfrm>
          <a:custGeom>
            <a:avLst/>
            <a:gdLst/>
            <a:ahLst/>
            <a:cxnLst/>
            <a:rect l="l" t="t" r="r" b="b"/>
            <a:pathLst>
              <a:path w="1427117" h="1270134">
                <a:moveTo>
                  <a:pt x="0" y="0"/>
                </a:moveTo>
                <a:lnTo>
                  <a:pt x="1427117" y="0"/>
                </a:lnTo>
                <a:lnTo>
                  <a:pt x="1427117" y="1270134"/>
                </a:lnTo>
                <a:lnTo>
                  <a:pt x="0" y="1270134"/>
                </a:lnTo>
                <a:lnTo>
                  <a:pt x="0" y="0"/>
                </a:lnTo>
                <a:close/>
              </a:path>
            </a:pathLst>
          </a:custGeom>
          <a:blipFill>
            <a:blip r:embed="rId12"/>
            <a:stretch>
              <a:fillRect/>
            </a:stretch>
          </a:blipFill>
        </p:spPr>
        <p:txBody>
          <a:bodyPr/>
          <a:lstStyle/>
          <a:p>
            <a:endParaRPr lang="fr-FR"/>
          </a:p>
        </p:txBody>
      </p:sp>
      <p:sp>
        <p:nvSpPr>
          <p:cNvPr id="29" name="Freeform 9">
            <a:extLst>
              <a:ext uri="{FF2B5EF4-FFF2-40B4-BE49-F238E27FC236}">
                <a16:creationId xmlns:a16="http://schemas.microsoft.com/office/drawing/2014/main" id="{6429B7A3-A943-4A92-8FFC-CAC701CFB8DE}"/>
              </a:ext>
            </a:extLst>
          </p:cNvPr>
          <p:cNvSpPr/>
          <p:nvPr/>
        </p:nvSpPr>
        <p:spPr>
          <a:xfrm>
            <a:off x="3521286" y="2254889"/>
            <a:ext cx="1471703" cy="1456274"/>
          </a:xfrm>
          <a:custGeom>
            <a:avLst/>
            <a:gdLst/>
            <a:ahLst/>
            <a:cxnLst/>
            <a:rect l="l" t="t" r="r" b="b"/>
            <a:pathLst>
              <a:path w="1596631" h="1660995">
                <a:moveTo>
                  <a:pt x="0" y="0"/>
                </a:moveTo>
                <a:lnTo>
                  <a:pt x="1596631" y="0"/>
                </a:lnTo>
                <a:lnTo>
                  <a:pt x="1596631" y="1660995"/>
                </a:lnTo>
                <a:lnTo>
                  <a:pt x="0" y="166099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fr-FR"/>
          </a:p>
        </p:txBody>
      </p:sp>
      <p:sp>
        <p:nvSpPr>
          <p:cNvPr id="30" name="Freeform 10">
            <a:extLst>
              <a:ext uri="{FF2B5EF4-FFF2-40B4-BE49-F238E27FC236}">
                <a16:creationId xmlns:a16="http://schemas.microsoft.com/office/drawing/2014/main" id="{47FBBD16-822B-4621-BE3B-9C2C4E27699A}"/>
              </a:ext>
            </a:extLst>
          </p:cNvPr>
          <p:cNvSpPr/>
          <p:nvPr/>
        </p:nvSpPr>
        <p:spPr>
          <a:xfrm>
            <a:off x="3191259" y="3739096"/>
            <a:ext cx="1670012" cy="1511030"/>
          </a:xfrm>
          <a:custGeom>
            <a:avLst/>
            <a:gdLst/>
            <a:ahLst/>
            <a:cxnLst/>
            <a:rect l="l" t="t" r="r" b="b"/>
            <a:pathLst>
              <a:path w="1811773" h="1723449">
                <a:moveTo>
                  <a:pt x="0" y="0"/>
                </a:moveTo>
                <a:lnTo>
                  <a:pt x="1811773" y="0"/>
                </a:lnTo>
                <a:lnTo>
                  <a:pt x="1811773" y="1723449"/>
                </a:lnTo>
                <a:lnTo>
                  <a:pt x="0" y="172344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fr-FR"/>
          </a:p>
        </p:txBody>
      </p:sp>
      <p:sp>
        <p:nvSpPr>
          <p:cNvPr id="31" name="TextBox 11">
            <a:extLst>
              <a:ext uri="{FF2B5EF4-FFF2-40B4-BE49-F238E27FC236}">
                <a16:creationId xmlns:a16="http://schemas.microsoft.com/office/drawing/2014/main" id="{7BD8688F-5E5F-4CE8-9016-58A67A6942B0}"/>
              </a:ext>
            </a:extLst>
          </p:cNvPr>
          <p:cNvSpPr txBox="1"/>
          <p:nvPr/>
        </p:nvSpPr>
        <p:spPr>
          <a:xfrm>
            <a:off x="147604" y="1077461"/>
            <a:ext cx="6747363" cy="576696"/>
          </a:xfrm>
          <a:prstGeom prst="rect">
            <a:avLst/>
          </a:prstGeom>
        </p:spPr>
        <p:txBody>
          <a:bodyPr lIns="0" tIns="0" rIns="0" bIns="0" rtlCol="0" anchor="t">
            <a:spAutoFit/>
          </a:bodyPr>
          <a:lstStyle/>
          <a:p>
            <a:pPr algn="ctr">
              <a:lnSpc>
                <a:spcPts val="5361"/>
              </a:lnSpc>
              <a:spcBef>
                <a:spcPct val="0"/>
              </a:spcBef>
            </a:pPr>
            <a:r>
              <a:rPr lang="en-US" dirty="0">
                <a:solidFill>
                  <a:srgbClr val="000000"/>
                </a:solidFill>
                <a:latin typeface="Marianne" panose="02000000000000000000" pitchFamily="50" charset="0"/>
                <a:ea typeface="Gotham Bold"/>
                <a:cs typeface="Gotham Bold"/>
                <a:sym typeface="Gotham Bold"/>
              </a:rPr>
              <a:t>TEMPS 2 - </a:t>
            </a:r>
            <a:r>
              <a:rPr lang="fr-FR" dirty="0">
                <a:solidFill>
                  <a:srgbClr val="000000"/>
                </a:solidFill>
                <a:latin typeface="Marianne" panose="02000000000000000000" pitchFamily="50" charset="0"/>
                <a:ea typeface="Gotham Bold"/>
                <a:cs typeface="Gotham Bold"/>
                <a:sym typeface="Gotham Bold"/>
              </a:rPr>
              <a:t>Placez les post-it au tableau.</a:t>
            </a:r>
            <a:endParaRPr lang="en-US" dirty="0">
              <a:solidFill>
                <a:srgbClr val="000000"/>
              </a:solidFill>
              <a:latin typeface="Marianne" panose="02000000000000000000" pitchFamily="50" charset="0"/>
              <a:ea typeface="Gotham Bold"/>
              <a:cs typeface="Gotham Bold"/>
              <a:sym typeface="Gotham Bold"/>
            </a:endParaRPr>
          </a:p>
        </p:txBody>
      </p:sp>
      <p:sp>
        <p:nvSpPr>
          <p:cNvPr id="32" name="Titre 1">
            <a:extLst>
              <a:ext uri="{FF2B5EF4-FFF2-40B4-BE49-F238E27FC236}">
                <a16:creationId xmlns:a16="http://schemas.microsoft.com/office/drawing/2014/main" id="{EC32C512-EB91-420E-9562-6B1E5A03CEF8}"/>
              </a:ext>
            </a:extLst>
          </p:cNvPr>
          <p:cNvSpPr>
            <a:spLocks noGrp="1"/>
          </p:cNvSpPr>
          <p:nvPr>
            <p:ph type="title"/>
          </p:nvPr>
        </p:nvSpPr>
        <p:spPr>
          <a:xfrm>
            <a:off x="1392734" y="196652"/>
            <a:ext cx="8513266" cy="1077020"/>
          </a:xfrm>
        </p:spPr>
        <p:txBody>
          <a:bodyPr/>
          <a:lstStyle/>
          <a:p>
            <a:r>
              <a:rPr lang="fr-FR" sz="3600" dirty="0">
                <a:latin typeface="Marianne" panose="02000000000000000000" pitchFamily="50" charset="0"/>
              </a:rPr>
              <a:t>Temps 5. Travail sur le synopsis du documentaire « Viol, défi de justice »</a:t>
            </a:r>
          </a:p>
        </p:txBody>
      </p:sp>
      <p:sp>
        <p:nvSpPr>
          <p:cNvPr id="2" name="Espace réservé du pied de page 1">
            <a:extLst>
              <a:ext uri="{FF2B5EF4-FFF2-40B4-BE49-F238E27FC236}">
                <a16:creationId xmlns:a16="http://schemas.microsoft.com/office/drawing/2014/main" id="{CDB7D4AE-0A33-4935-B158-61C5BCF4D4A3}"/>
              </a:ext>
            </a:extLst>
          </p:cNvPr>
          <p:cNvSpPr>
            <a:spLocks noGrp="1"/>
          </p:cNvSpPr>
          <p:nvPr>
            <p:ph type="ftr" sz="quarter" idx="11"/>
          </p:nvPr>
        </p:nvSpPr>
        <p:spPr/>
        <p:txBody>
          <a:bodyPr/>
          <a:lstStyle/>
          <a:p>
            <a:r>
              <a:rPr lang="fr-FR"/>
              <a:t>Séance EVARS préparation projection "Viol, défi de justice" puis table ronde</a:t>
            </a:r>
            <a:endParaRPr lang="en-US" dirty="0"/>
          </a:p>
        </p:txBody>
      </p:sp>
    </p:spTree>
    <p:extLst>
      <p:ext uri="{BB962C8B-B14F-4D97-AF65-F5344CB8AC3E}">
        <p14:creationId xmlns:p14="http://schemas.microsoft.com/office/powerpoint/2010/main" val="2227194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1">
            <a:extLst>
              <a:ext uri="{FF2B5EF4-FFF2-40B4-BE49-F238E27FC236}">
                <a16:creationId xmlns:a16="http://schemas.microsoft.com/office/drawing/2014/main" id="{C4012F9D-EDEE-4313-91D0-12C6CA47C1F1}"/>
              </a:ext>
            </a:extLst>
          </p:cNvPr>
          <p:cNvSpPr txBox="1"/>
          <p:nvPr/>
        </p:nvSpPr>
        <p:spPr>
          <a:xfrm>
            <a:off x="4659943" y="1888924"/>
            <a:ext cx="4098295" cy="2462213"/>
          </a:xfrm>
          <a:prstGeom prst="rect">
            <a:avLst/>
          </a:prstGeom>
        </p:spPr>
        <p:txBody>
          <a:bodyPr wrap="square" lIns="0" tIns="0" rIns="0" bIns="0" rtlCol="0" anchor="t">
            <a:spAutoFit/>
          </a:bodyPr>
          <a:lstStyle/>
          <a:p>
            <a:r>
              <a:rPr lang="fr-FR" sz="2000" dirty="0">
                <a:solidFill>
                  <a:srgbClr val="000000"/>
                </a:solidFill>
                <a:latin typeface="Marianne" panose="02000000000000000000" pitchFamily="50" charset="0"/>
                <a:ea typeface="Gotham Bold"/>
                <a:cs typeface="Gotham Bold"/>
                <a:sym typeface="Gotham Bold"/>
              </a:rPr>
              <a:t>MUTUALISATION :
</a:t>
            </a:r>
          </a:p>
          <a:p>
            <a:r>
              <a:rPr lang="fr-FR" sz="2000" dirty="0">
                <a:solidFill>
                  <a:srgbClr val="000000"/>
                </a:solidFill>
                <a:latin typeface="Marianne" panose="02000000000000000000" pitchFamily="50" charset="0"/>
                <a:ea typeface="Gotham Bold"/>
                <a:cs typeface="Gotham Bold"/>
                <a:sym typeface="Gotham Bold"/>
              </a:rPr>
              <a:t>Quelles questions :
- relèvent du juridique ?</a:t>
            </a:r>
          </a:p>
          <a:p>
            <a:r>
              <a:rPr lang="fr-FR" sz="2000" dirty="0">
                <a:solidFill>
                  <a:srgbClr val="000000"/>
                </a:solidFill>
                <a:latin typeface="Marianne" panose="02000000000000000000" pitchFamily="50" charset="0"/>
                <a:ea typeface="Gotham Bold"/>
                <a:cs typeface="Gotham Bold"/>
                <a:sym typeface="Gotham Bold"/>
              </a:rPr>
              <a:t>- relèvent de l’émotionnel ? 
- parlent des victimes ?  
- questionnent l’agresseur ?
...</a:t>
            </a:r>
            <a:endParaRPr lang="en-US" sz="2000" dirty="0">
              <a:solidFill>
                <a:srgbClr val="000000"/>
              </a:solidFill>
              <a:latin typeface="Marianne" panose="02000000000000000000" pitchFamily="50" charset="0"/>
              <a:ea typeface="Gotham Bold"/>
              <a:cs typeface="Gotham Bold"/>
              <a:sym typeface="Gotham Bold"/>
            </a:endParaRPr>
          </a:p>
        </p:txBody>
      </p:sp>
      <p:sp>
        <p:nvSpPr>
          <p:cNvPr id="18" name="Titre 1">
            <a:extLst>
              <a:ext uri="{FF2B5EF4-FFF2-40B4-BE49-F238E27FC236}">
                <a16:creationId xmlns:a16="http://schemas.microsoft.com/office/drawing/2014/main" id="{E907737D-E083-4A4F-9910-3F1AA077BF25}"/>
              </a:ext>
            </a:extLst>
          </p:cNvPr>
          <p:cNvSpPr>
            <a:spLocks noGrp="1"/>
          </p:cNvSpPr>
          <p:nvPr>
            <p:ph type="title"/>
          </p:nvPr>
        </p:nvSpPr>
        <p:spPr>
          <a:xfrm>
            <a:off x="1392734" y="196652"/>
            <a:ext cx="8513266" cy="1077020"/>
          </a:xfrm>
        </p:spPr>
        <p:txBody>
          <a:bodyPr/>
          <a:lstStyle/>
          <a:p>
            <a:r>
              <a:rPr lang="fr-FR" sz="3600" dirty="0">
                <a:latin typeface="Marianne" panose="02000000000000000000" pitchFamily="50" charset="0"/>
              </a:rPr>
              <a:t>Temps 5. Travail sur le synopsis du documentaire « Viol, défi de justice »</a:t>
            </a:r>
          </a:p>
        </p:txBody>
      </p:sp>
      <p:pic>
        <p:nvPicPr>
          <p:cNvPr id="19" name="Picture 2" descr="Question, Point D'Interrogation, Réponse">
            <a:extLst>
              <a:ext uri="{FF2B5EF4-FFF2-40B4-BE49-F238E27FC236}">
                <a16:creationId xmlns:a16="http://schemas.microsoft.com/office/drawing/2014/main" id="{FC098F58-5DA8-4501-949B-FB158175C63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794" y="1321443"/>
            <a:ext cx="3904953" cy="3904953"/>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pied de page 1">
            <a:extLst>
              <a:ext uri="{FF2B5EF4-FFF2-40B4-BE49-F238E27FC236}">
                <a16:creationId xmlns:a16="http://schemas.microsoft.com/office/drawing/2014/main" id="{19B52989-80F8-4483-8107-E5C84867BEB2}"/>
              </a:ext>
            </a:extLst>
          </p:cNvPr>
          <p:cNvSpPr>
            <a:spLocks noGrp="1"/>
          </p:cNvSpPr>
          <p:nvPr>
            <p:ph type="ftr" sz="quarter" idx="11"/>
          </p:nvPr>
        </p:nvSpPr>
        <p:spPr/>
        <p:txBody>
          <a:bodyPr/>
          <a:lstStyle/>
          <a:p>
            <a:r>
              <a:rPr lang="fr-FR"/>
              <a:t>Séance EVARS préparation projection "Viol, défi de justice" puis table ronde</a:t>
            </a:r>
            <a:endParaRPr lang="en-US" dirty="0"/>
          </a:p>
        </p:txBody>
      </p:sp>
    </p:spTree>
    <p:extLst>
      <p:ext uri="{BB962C8B-B14F-4D97-AF65-F5344CB8AC3E}">
        <p14:creationId xmlns:p14="http://schemas.microsoft.com/office/powerpoint/2010/main" val="2340827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AF5D3E12-8D50-4D95-81A7-AA3F6464AB91}"/>
              </a:ext>
            </a:extLst>
          </p:cNvPr>
          <p:cNvSpPr>
            <a:spLocks noGrp="1"/>
          </p:cNvSpPr>
          <p:nvPr>
            <p:ph type="title"/>
          </p:nvPr>
        </p:nvSpPr>
        <p:spPr>
          <a:xfrm>
            <a:off x="1392734" y="196652"/>
            <a:ext cx="8194588" cy="1077020"/>
          </a:xfrm>
        </p:spPr>
        <p:txBody>
          <a:bodyPr/>
          <a:lstStyle/>
          <a:p>
            <a:r>
              <a:rPr lang="fr-FR" sz="3600" dirty="0">
                <a:latin typeface="Marianne" panose="02000000000000000000" pitchFamily="50" charset="0"/>
              </a:rPr>
              <a:t>Temps 6. « Mes questions pour le débat »</a:t>
            </a:r>
          </a:p>
        </p:txBody>
      </p:sp>
      <p:pic>
        <p:nvPicPr>
          <p:cNvPr id="6" name="Picture 2" descr="Question, Point D'Interrogation, Réponse">
            <a:extLst>
              <a:ext uri="{FF2B5EF4-FFF2-40B4-BE49-F238E27FC236}">
                <a16:creationId xmlns:a16="http://schemas.microsoft.com/office/drawing/2014/main" id="{2F9F8EA5-7DB4-4025-9512-178FC3CCBE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67401"/>
            <a:ext cx="3904953" cy="3904953"/>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pied de page 1">
            <a:extLst>
              <a:ext uri="{FF2B5EF4-FFF2-40B4-BE49-F238E27FC236}">
                <a16:creationId xmlns:a16="http://schemas.microsoft.com/office/drawing/2014/main" id="{C6223915-04AE-4200-9976-F876FA62BB1A}"/>
              </a:ext>
            </a:extLst>
          </p:cNvPr>
          <p:cNvSpPr>
            <a:spLocks noGrp="1"/>
          </p:cNvSpPr>
          <p:nvPr>
            <p:ph type="ftr" sz="quarter" idx="11"/>
          </p:nvPr>
        </p:nvSpPr>
        <p:spPr/>
        <p:txBody>
          <a:bodyPr/>
          <a:lstStyle/>
          <a:p>
            <a:r>
              <a:rPr lang="fr-FR"/>
              <a:t>Séance EVARS préparation projection "Viol, défi de justice" puis table ronde</a:t>
            </a:r>
            <a:endParaRPr lang="en-US" dirty="0"/>
          </a:p>
        </p:txBody>
      </p:sp>
      <p:sp>
        <p:nvSpPr>
          <p:cNvPr id="7" name="ZoneTexte 6">
            <a:extLst>
              <a:ext uri="{FF2B5EF4-FFF2-40B4-BE49-F238E27FC236}">
                <a16:creationId xmlns:a16="http://schemas.microsoft.com/office/drawing/2014/main" id="{A6AF24EF-D224-4E81-A383-81AFD90B6CA7}"/>
              </a:ext>
            </a:extLst>
          </p:cNvPr>
          <p:cNvSpPr txBox="1"/>
          <p:nvPr/>
        </p:nvSpPr>
        <p:spPr>
          <a:xfrm>
            <a:off x="4276936" y="2887177"/>
            <a:ext cx="4760234" cy="1877437"/>
          </a:xfrm>
          <a:prstGeom prst="rect">
            <a:avLst/>
          </a:prstGeom>
          <a:noFill/>
        </p:spPr>
        <p:txBody>
          <a:bodyPr wrap="square">
            <a:spAutoFit/>
          </a:bodyPr>
          <a:lstStyle/>
          <a:p>
            <a:r>
              <a:rPr lang="fr-FR" sz="1800" i="1" dirty="0">
                <a:latin typeface="Marianne" panose="02000000000000000000" pitchFamily="50" charset="0"/>
              </a:rPr>
              <a:t>Réflexion en groupes ou individuellement</a:t>
            </a:r>
          </a:p>
          <a:p>
            <a:endParaRPr lang="fr-FR" sz="1800" dirty="0">
              <a:latin typeface="Marianne" panose="02000000000000000000" pitchFamily="50" charset="0"/>
            </a:endParaRPr>
          </a:p>
          <a:p>
            <a:r>
              <a:rPr lang="fr-FR" sz="2000" b="1" dirty="0">
                <a:latin typeface="Marianne" panose="02000000000000000000" pitchFamily="50" charset="0"/>
              </a:rPr>
              <a:t>Consigne : A partir de votre travail et des échanges, sélectionnez trois questions minimum à poser lors de la table ronde.</a:t>
            </a:r>
          </a:p>
        </p:txBody>
      </p:sp>
    </p:spTree>
    <p:extLst>
      <p:ext uri="{BB962C8B-B14F-4D97-AF65-F5344CB8AC3E}">
        <p14:creationId xmlns:p14="http://schemas.microsoft.com/office/powerpoint/2010/main" val="2306694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40D1E493-B3F4-433E-ABAC-D9FE150F093C}"/>
              </a:ext>
            </a:extLst>
          </p:cNvPr>
          <p:cNvGraphicFramePr>
            <a:graphicFrameLocks noGrp="1"/>
          </p:cNvGraphicFramePr>
          <p:nvPr/>
        </p:nvGraphicFramePr>
        <p:xfrm>
          <a:off x="266700" y="2543175"/>
          <a:ext cx="9372599" cy="3079924"/>
        </p:xfrm>
        <a:graphic>
          <a:graphicData uri="http://schemas.openxmlformats.org/drawingml/2006/table">
            <a:tbl>
              <a:tblPr>
                <a:tableStyleId>{5C22544A-7EE6-4342-B048-85BDC9FD1C3A}</a:tableStyleId>
              </a:tblPr>
              <a:tblGrid>
                <a:gridCol w="9372599">
                  <a:extLst>
                    <a:ext uri="{9D8B030D-6E8A-4147-A177-3AD203B41FA5}">
                      <a16:colId xmlns:a16="http://schemas.microsoft.com/office/drawing/2014/main" val="1857837600"/>
                    </a:ext>
                  </a:extLst>
                </a:gridCol>
              </a:tblGrid>
              <a:tr h="243254">
                <a:tc>
                  <a:txBody>
                    <a:bodyPr/>
                    <a:lstStyle/>
                    <a:p>
                      <a:pPr algn="l" fontAlgn="ctr"/>
                      <a:r>
                        <a:rPr lang="fr-FR" sz="1600" b="1" i="0" u="none" strike="noStrike" dirty="0">
                          <a:solidFill>
                            <a:srgbClr val="000000"/>
                          </a:solidFill>
                          <a:effectLst/>
                          <a:latin typeface="Marianne" panose="02000000000000000000" pitchFamily="50" charset="0"/>
                        </a:rPr>
                        <a:t>Rencontrer les autres et construire des relations, s’y épanouir</a:t>
                      </a:r>
                    </a:p>
                  </a:txBody>
                  <a:tcPr marL="9525" marR="9525" marT="9525" marB="0" anchor="ctr"/>
                </a:tc>
                <a:extLst>
                  <a:ext uri="{0D108BD9-81ED-4DB2-BD59-A6C34878D82A}">
                    <a16:rowId xmlns:a16="http://schemas.microsoft.com/office/drawing/2014/main" val="322198806"/>
                  </a:ext>
                </a:extLst>
              </a:tr>
              <a:tr h="457753">
                <a:tc>
                  <a:txBody>
                    <a:bodyPr/>
                    <a:lstStyle/>
                    <a:p>
                      <a:pPr algn="l" fontAlgn="ctr"/>
                      <a:r>
                        <a:rPr lang="fr-FR" sz="1600" b="0" i="1" u="none" strike="noStrike">
                          <a:solidFill>
                            <a:srgbClr val="000000"/>
                          </a:solidFill>
                          <a:effectLst/>
                          <a:latin typeface="Marianne" panose="02000000000000000000" pitchFamily="50" charset="0"/>
                        </a:rPr>
                        <a:t>Objectif d'apprentissage : Reconnaître et comprendre ses émotions, ses sentiments et ceux des autres.</a:t>
                      </a:r>
                    </a:p>
                  </a:txBody>
                  <a:tcPr marL="9525" marR="9525" marT="9525" marB="0" anchor="ctr"/>
                </a:tc>
                <a:extLst>
                  <a:ext uri="{0D108BD9-81ED-4DB2-BD59-A6C34878D82A}">
                    <a16:rowId xmlns:a16="http://schemas.microsoft.com/office/drawing/2014/main" val="4064471922"/>
                  </a:ext>
                </a:extLst>
              </a:tr>
              <a:tr h="243254">
                <a:tc>
                  <a:txBody>
                    <a:bodyPr/>
                    <a:lstStyle/>
                    <a:p>
                      <a:pPr algn="l" fontAlgn="ctr"/>
                      <a:r>
                        <a:rPr lang="fr-FR" sz="1600" u="none" strike="noStrike">
                          <a:effectLst/>
                          <a:latin typeface="Marianne" panose="02000000000000000000" pitchFamily="50" charset="0"/>
                        </a:rPr>
                        <a:t>Notions et compétences - Seconde</a:t>
                      </a:r>
                      <a:endParaRPr lang="fr-FR" sz="1600" b="1" i="0" u="none" strike="noStrike">
                        <a:solidFill>
                          <a:srgbClr val="000000"/>
                        </a:solidFill>
                        <a:effectLst/>
                        <a:latin typeface="Marianne" panose="02000000000000000000" pitchFamily="50" charset="0"/>
                      </a:endParaRPr>
                    </a:p>
                  </a:txBody>
                  <a:tcPr marL="1664" marR="1664" marT="1664" marB="0" anchor="ctr"/>
                </a:tc>
                <a:extLst>
                  <a:ext uri="{0D108BD9-81ED-4DB2-BD59-A6C34878D82A}">
                    <a16:rowId xmlns:a16="http://schemas.microsoft.com/office/drawing/2014/main" val="4288304090"/>
                  </a:ext>
                </a:extLst>
              </a:tr>
              <a:tr h="571658">
                <a:tc>
                  <a:txBody>
                    <a:bodyPr/>
                    <a:lstStyle/>
                    <a:p>
                      <a:pPr algn="l" fontAlgn="ctr"/>
                      <a:r>
                        <a:rPr lang="fr-FR" sz="1600" u="none" strike="noStrike" dirty="0">
                          <a:effectLst/>
                          <a:latin typeface="Marianne" panose="02000000000000000000" pitchFamily="50" charset="0"/>
                        </a:rPr>
                        <a:t>Reconnaître des conditions qui permettent de s’engager émotionnellement et/ou physiquement dans une relation pour s’y épanouir.</a:t>
                      </a:r>
                      <a:endParaRPr lang="fr-FR" sz="1600" b="0" i="0" u="none" strike="noStrike" dirty="0">
                        <a:solidFill>
                          <a:srgbClr val="000000"/>
                        </a:solidFill>
                        <a:effectLst/>
                        <a:latin typeface="Marianne" panose="02000000000000000000" pitchFamily="50" charset="0"/>
                      </a:endParaRPr>
                    </a:p>
                  </a:txBody>
                  <a:tcPr marL="1664" marR="1664" marT="1664" marB="0" anchor="ctr"/>
                </a:tc>
                <a:extLst>
                  <a:ext uri="{0D108BD9-81ED-4DB2-BD59-A6C34878D82A}">
                    <a16:rowId xmlns:a16="http://schemas.microsoft.com/office/drawing/2014/main" val="456278074"/>
                  </a:ext>
                </a:extLst>
              </a:tr>
              <a:tr h="973031">
                <a:tc>
                  <a:txBody>
                    <a:bodyPr/>
                    <a:lstStyle/>
                    <a:p>
                      <a:pPr algn="l" fontAlgn="ctr"/>
                      <a:r>
                        <a:rPr lang="fr-FR" sz="1600" u="none" strike="noStrike" dirty="0">
                          <a:effectLst/>
                          <a:latin typeface="Marianne" panose="02000000000000000000" pitchFamily="50" charset="0"/>
                        </a:rPr>
                        <a:t>Connaître et reconnaître les codes au cours des différentes étapes d’une rencontre et d’une relation (approche, déclaration, contact physique, relation sexuelle, engagement, rupture) ; prendre conscience des émotions qui s’y jouent et des différents facteurs qui influencent les représentations et attentes de chacune et chacun.</a:t>
                      </a:r>
                      <a:endParaRPr lang="fr-FR" sz="1600" b="0" i="0" u="none" strike="noStrike" dirty="0">
                        <a:solidFill>
                          <a:srgbClr val="000000"/>
                        </a:solidFill>
                        <a:effectLst/>
                        <a:latin typeface="Marianne" panose="02000000000000000000" pitchFamily="50" charset="0"/>
                      </a:endParaRPr>
                    </a:p>
                  </a:txBody>
                  <a:tcPr marL="1664" marR="1664" marT="1664" marB="0" anchor="ctr"/>
                </a:tc>
                <a:extLst>
                  <a:ext uri="{0D108BD9-81ED-4DB2-BD59-A6C34878D82A}">
                    <a16:rowId xmlns:a16="http://schemas.microsoft.com/office/drawing/2014/main" val="3875045577"/>
                  </a:ext>
                </a:extLst>
              </a:tr>
              <a:tr h="535168">
                <a:tc>
                  <a:txBody>
                    <a:bodyPr/>
                    <a:lstStyle/>
                    <a:p>
                      <a:pPr algn="l" fontAlgn="ctr"/>
                      <a:r>
                        <a:rPr lang="fr-FR" sz="1600" u="none" strike="noStrike" dirty="0">
                          <a:effectLst/>
                          <a:latin typeface="Marianne" panose="02000000000000000000" pitchFamily="50" charset="0"/>
                        </a:rPr>
                        <a:t>Comprendre et identifier les émotions et le stress, et savoir les gérer.</a:t>
                      </a:r>
                      <a:endParaRPr lang="fr-FR" sz="1600" b="0" i="0" u="none" strike="noStrike" dirty="0">
                        <a:solidFill>
                          <a:srgbClr val="000000"/>
                        </a:solidFill>
                        <a:effectLst/>
                        <a:latin typeface="Marianne" panose="02000000000000000000" pitchFamily="50" charset="0"/>
                      </a:endParaRPr>
                    </a:p>
                  </a:txBody>
                  <a:tcPr marL="1664" marR="1664" marT="1664" marB="0" anchor="ctr"/>
                </a:tc>
                <a:extLst>
                  <a:ext uri="{0D108BD9-81ED-4DB2-BD59-A6C34878D82A}">
                    <a16:rowId xmlns:a16="http://schemas.microsoft.com/office/drawing/2014/main" val="3805866736"/>
                  </a:ext>
                </a:extLst>
              </a:tr>
            </a:tbl>
          </a:graphicData>
        </a:graphic>
      </p:graphicFrame>
      <p:sp>
        <p:nvSpPr>
          <p:cNvPr id="7" name="Titre 1">
            <a:extLst>
              <a:ext uri="{FF2B5EF4-FFF2-40B4-BE49-F238E27FC236}">
                <a16:creationId xmlns:a16="http://schemas.microsoft.com/office/drawing/2014/main" id="{5C5C6375-6E29-4FB3-A845-FF9D42AA63DA}"/>
              </a:ext>
            </a:extLst>
          </p:cNvPr>
          <p:cNvSpPr>
            <a:spLocks noGrp="1"/>
          </p:cNvSpPr>
          <p:nvPr>
            <p:ph type="title"/>
          </p:nvPr>
        </p:nvSpPr>
        <p:spPr>
          <a:xfrm>
            <a:off x="1392734" y="196652"/>
            <a:ext cx="7989392" cy="1077020"/>
          </a:xfrm>
        </p:spPr>
        <p:txBody>
          <a:bodyPr/>
          <a:lstStyle/>
          <a:p>
            <a:r>
              <a:rPr lang="fr-FR" dirty="0">
                <a:latin typeface="Marianne" panose="02000000000000000000" pitchFamily="50" charset="0"/>
              </a:rPr>
              <a:t>Annexe : </a:t>
            </a:r>
            <a:r>
              <a:rPr lang="fr-FR" sz="2800" dirty="0">
                <a:latin typeface="Marianne" panose="02000000000000000000" pitchFamily="50" charset="0"/>
              </a:rPr>
              <a:t>liens avec le programme EVARS</a:t>
            </a:r>
            <a:br>
              <a:rPr lang="fr-FR" dirty="0"/>
            </a:br>
            <a:endParaRPr lang="fr-FR" dirty="0">
              <a:latin typeface="Marianne" panose="02000000000000000000" pitchFamily="50" charset="0"/>
            </a:endParaRPr>
          </a:p>
        </p:txBody>
      </p:sp>
      <p:sp>
        <p:nvSpPr>
          <p:cNvPr id="6" name="ZoneTexte 5">
            <a:extLst>
              <a:ext uri="{FF2B5EF4-FFF2-40B4-BE49-F238E27FC236}">
                <a16:creationId xmlns:a16="http://schemas.microsoft.com/office/drawing/2014/main" id="{6F3D79FC-1204-4A89-93D6-68C59D28ED1C}"/>
              </a:ext>
            </a:extLst>
          </p:cNvPr>
          <p:cNvSpPr txBox="1"/>
          <p:nvPr/>
        </p:nvSpPr>
        <p:spPr>
          <a:xfrm>
            <a:off x="266700" y="1990190"/>
            <a:ext cx="3800784" cy="338554"/>
          </a:xfrm>
          <a:prstGeom prst="rect">
            <a:avLst/>
          </a:prstGeom>
          <a:noFill/>
          <a:ln>
            <a:solidFill>
              <a:schemeClr val="tx1"/>
            </a:solidFill>
          </a:ln>
        </p:spPr>
        <p:txBody>
          <a:bodyPr wrap="none" rtlCol="0">
            <a:spAutoFit/>
          </a:bodyPr>
          <a:lstStyle/>
          <a:p>
            <a:r>
              <a:rPr lang="fr-FR" sz="1600" dirty="0">
                <a:latin typeface="Marianne" panose="02000000000000000000" pitchFamily="50" charset="0"/>
              </a:rPr>
              <a:t>Programme EVARS – niveau Seconde</a:t>
            </a:r>
          </a:p>
        </p:txBody>
      </p:sp>
      <p:sp>
        <p:nvSpPr>
          <p:cNvPr id="2" name="Espace réservé du pied de page 1">
            <a:extLst>
              <a:ext uri="{FF2B5EF4-FFF2-40B4-BE49-F238E27FC236}">
                <a16:creationId xmlns:a16="http://schemas.microsoft.com/office/drawing/2014/main" id="{2AA04460-583D-4285-AEAB-2251DED1EE57}"/>
              </a:ext>
            </a:extLst>
          </p:cNvPr>
          <p:cNvSpPr>
            <a:spLocks noGrp="1"/>
          </p:cNvSpPr>
          <p:nvPr>
            <p:ph type="ftr" sz="quarter" idx="11"/>
          </p:nvPr>
        </p:nvSpPr>
        <p:spPr/>
        <p:txBody>
          <a:bodyPr/>
          <a:lstStyle/>
          <a:p>
            <a:r>
              <a:rPr lang="fr-FR"/>
              <a:t>Séance EVARS retour sur la projection "Viol, défi de justice" puis table ronde</a:t>
            </a:r>
            <a:endParaRPr lang="en-US" dirty="0"/>
          </a:p>
        </p:txBody>
      </p:sp>
    </p:spTree>
    <p:extLst>
      <p:ext uri="{BB962C8B-B14F-4D97-AF65-F5344CB8AC3E}">
        <p14:creationId xmlns:p14="http://schemas.microsoft.com/office/powerpoint/2010/main" val="1968497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40D1E493-B3F4-433E-ABAC-D9FE150F093C}"/>
              </a:ext>
            </a:extLst>
          </p:cNvPr>
          <p:cNvGraphicFramePr>
            <a:graphicFrameLocks noGrp="1"/>
          </p:cNvGraphicFramePr>
          <p:nvPr/>
        </p:nvGraphicFramePr>
        <p:xfrm>
          <a:off x="288132" y="565921"/>
          <a:ext cx="9329736" cy="5633290"/>
        </p:xfrm>
        <a:graphic>
          <a:graphicData uri="http://schemas.openxmlformats.org/drawingml/2006/table">
            <a:tbl>
              <a:tblPr>
                <a:tableStyleId>{5C22544A-7EE6-4342-B048-85BDC9FD1C3A}</a:tableStyleId>
              </a:tblPr>
              <a:tblGrid>
                <a:gridCol w="9329736">
                  <a:extLst>
                    <a:ext uri="{9D8B030D-6E8A-4147-A177-3AD203B41FA5}">
                      <a16:colId xmlns:a16="http://schemas.microsoft.com/office/drawing/2014/main" val="3947009716"/>
                    </a:ext>
                  </a:extLst>
                </a:gridCol>
              </a:tblGrid>
              <a:tr h="243254">
                <a:tc>
                  <a:txBody>
                    <a:bodyPr/>
                    <a:lstStyle/>
                    <a:p>
                      <a:pPr algn="l" fontAlgn="ctr"/>
                      <a:r>
                        <a:rPr lang="fr-FR" sz="1600" b="1" i="0" u="none" strike="noStrike" dirty="0">
                          <a:solidFill>
                            <a:srgbClr val="000000"/>
                          </a:solidFill>
                          <a:effectLst/>
                          <a:latin typeface="Marianne" panose="02000000000000000000" pitchFamily="50" charset="0"/>
                        </a:rPr>
                        <a:t>Rencontrer les autres et construire des relations, s’y épanouir</a:t>
                      </a:r>
                    </a:p>
                  </a:txBody>
                  <a:tcPr marL="9525" marR="9525" marT="9525" marB="0" anchor="ctr"/>
                </a:tc>
                <a:extLst>
                  <a:ext uri="{0D108BD9-81ED-4DB2-BD59-A6C34878D82A}">
                    <a16:rowId xmlns:a16="http://schemas.microsoft.com/office/drawing/2014/main" val="322198806"/>
                  </a:ext>
                </a:extLst>
              </a:tr>
              <a:tr h="457753">
                <a:tc>
                  <a:txBody>
                    <a:bodyPr/>
                    <a:lstStyle/>
                    <a:p>
                      <a:pPr algn="l" fontAlgn="ctr"/>
                      <a:r>
                        <a:rPr lang="fr-FR" sz="1600" b="0" i="1" u="none" strike="noStrike">
                          <a:solidFill>
                            <a:srgbClr val="000000"/>
                          </a:solidFill>
                          <a:effectLst/>
                          <a:latin typeface="Marianne" panose="02000000000000000000" pitchFamily="50" charset="0"/>
                        </a:rPr>
                        <a:t>Objectif d'apprentissage : Désirer et vouloir, donner ou refuser son consentement, savoir être libre et respecter les autres et leurs propres libertés.</a:t>
                      </a:r>
                    </a:p>
                  </a:txBody>
                  <a:tcPr marL="9525" marR="9525" marT="9525" marB="0" anchor="ctr"/>
                </a:tc>
                <a:extLst>
                  <a:ext uri="{0D108BD9-81ED-4DB2-BD59-A6C34878D82A}">
                    <a16:rowId xmlns:a16="http://schemas.microsoft.com/office/drawing/2014/main" val="4064471922"/>
                  </a:ext>
                </a:extLst>
              </a:tr>
              <a:tr h="243254">
                <a:tc>
                  <a:txBody>
                    <a:bodyPr/>
                    <a:lstStyle/>
                    <a:p>
                      <a:pPr algn="l" fontAlgn="ctr"/>
                      <a:r>
                        <a:rPr lang="fr-FR" sz="1600" u="none" strike="noStrike">
                          <a:effectLst/>
                          <a:latin typeface="Marianne" panose="02000000000000000000" pitchFamily="50" charset="0"/>
                        </a:rPr>
                        <a:t>Notions et compétences - Première</a:t>
                      </a:r>
                      <a:endParaRPr lang="fr-FR" sz="1600" b="1" i="0" u="none" strike="noStrike">
                        <a:solidFill>
                          <a:srgbClr val="000000"/>
                        </a:solidFill>
                        <a:effectLst/>
                        <a:latin typeface="Marianne" panose="02000000000000000000" pitchFamily="50" charset="0"/>
                      </a:endParaRPr>
                    </a:p>
                  </a:txBody>
                  <a:tcPr marL="1664" marR="1664" marT="1664" marB="0" anchor="ctr"/>
                </a:tc>
                <a:extLst>
                  <a:ext uri="{0D108BD9-81ED-4DB2-BD59-A6C34878D82A}">
                    <a16:rowId xmlns:a16="http://schemas.microsoft.com/office/drawing/2014/main" val="4288304090"/>
                  </a:ext>
                </a:extLst>
              </a:tr>
              <a:tr h="495408">
                <a:tc>
                  <a:txBody>
                    <a:bodyPr/>
                    <a:lstStyle/>
                    <a:p>
                      <a:pPr algn="l" fontAlgn="ctr"/>
                      <a:r>
                        <a:rPr lang="fr-FR" sz="1600" u="none" strike="noStrike">
                          <a:effectLst/>
                          <a:latin typeface="Marianne" panose="02000000000000000000" pitchFamily="50" charset="0"/>
                        </a:rPr>
                        <a:t>Exprimer ses envies et ses limites en matière de sexualité, dans le respect de soi, de l’autre et de la loi.</a:t>
                      </a:r>
                      <a:endParaRPr lang="fr-FR" sz="1600" b="0" i="0" u="none" strike="noStrike">
                        <a:solidFill>
                          <a:srgbClr val="000000"/>
                        </a:solidFill>
                        <a:effectLst/>
                        <a:latin typeface="Marianne" panose="02000000000000000000" pitchFamily="50" charset="0"/>
                      </a:endParaRPr>
                    </a:p>
                  </a:txBody>
                  <a:tcPr marL="1664" marR="1664" marT="1664" marB="0" anchor="ctr"/>
                </a:tc>
                <a:extLst>
                  <a:ext uri="{0D108BD9-81ED-4DB2-BD59-A6C34878D82A}">
                    <a16:rowId xmlns:a16="http://schemas.microsoft.com/office/drawing/2014/main" val="456278074"/>
                  </a:ext>
                </a:extLst>
              </a:tr>
              <a:tr h="814388">
                <a:tc>
                  <a:txBody>
                    <a:bodyPr/>
                    <a:lstStyle/>
                    <a:p>
                      <a:pPr algn="l" fontAlgn="ctr"/>
                      <a:r>
                        <a:rPr lang="fr-FR" sz="1600" u="none" strike="noStrike">
                          <a:effectLst/>
                          <a:latin typeface="Marianne" panose="02000000000000000000" pitchFamily="50" charset="0"/>
                        </a:rPr>
                        <a:t>Prendre conscience de l’importance du consentement avéré en tant qu’élément essentiel d’une relation sexuelle, comprendre l’importance d’exprimer, de reconnaître et de respecter le consentement ou le refus.</a:t>
                      </a:r>
                      <a:endParaRPr lang="fr-FR" sz="1600" b="0" i="0" u="none" strike="noStrike">
                        <a:solidFill>
                          <a:srgbClr val="000000"/>
                        </a:solidFill>
                        <a:effectLst/>
                        <a:latin typeface="Marianne" panose="02000000000000000000" pitchFamily="50" charset="0"/>
                      </a:endParaRPr>
                    </a:p>
                  </a:txBody>
                  <a:tcPr marL="1664" marR="1664" marT="1664" marB="0" anchor="ctr"/>
                </a:tc>
                <a:extLst>
                  <a:ext uri="{0D108BD9-81ED-4DB2-BD59-A6C34878D82A}">
                    <a16:rowId xmlns:a16="http://schemas.microsoft.com/office/drawing/2014/main" val="3875045577"/>
                  </a:ext>
                </a:extLst>
              </a:tr>
              <a:tr h="535168">
                <a:tc>
                  <a:txBody>
                    <a:bodyPr/>
                    <a:lstStyle/>
                    <a:p>
                      <a:pPr algn="l" fontAlgn="ctr"/>
                      <a:r>
                        <a:rPr lang="fr-FR" sz="1600" u="none" strike="noStrike">
                          <a:effectLst/>
                          <a:latin typeface="Marianne" panose="02000000000000000000" pitchFamily="50" charset="0"/>
                        </a:rPr>
                        <a:t>Connaître les conditions du consentement et du non-consentement ainsi que les principaux éléments du cadre juridique et les risques encourus en cas de non-respect.</a:t>
                      </a:r>
                      <a:endParaRPr lang="fr-FR" sz="1600" b="0" i="0" u="none" strike="noStrike">
                        <a:solidFill>
                          <a:srgbClr val="000000"/>
                        </a:solidFill>
                        <a:effectLst/>
                        <a:latin typeface="Marianne" panose="02000000000000000000" pitchFamily="50" charset="0"/>
                      </a:endParaRPr>
                    </a:p>
                  </a:txBody>
                  <a:tcPr marL="1664" marR="1664" marT="1664" marB="0" anchor="ctr"/>
                </a:tc>
                <a:extLst>
                  <a:ext uri="{0D108BD9-81ED-4DB2-BD59-A6C34878D82A}">
                    <a16:rowId xmlns:a16="http://schemas.microsoft.com/office/drawing/2014/main" val="3805866736"/>
                  </a:ext>
                </a:extLst>
              </a:tr>
              <a:tr h="1133809">
                <a:tc>
                  <a:txBody>
                    <a:bodyPr/>
                    <a:lstStyle/>
                    <a:p>
                      <a:pPr algn="l" fontAlgn="ctr"/>
                      <a:r>
                        <a:rPr lang="fr-FR" sz="1600" u="none" strike="noStrike">
                          <a:effectLst/>
                          <a:latin typeface="Marianne" panose="02000000000000000000" pitchFamily="50" charset="0"/>
                        </a:rPr>
                        <a:t>Prendre conscience du fait que chaque personne a droit à une sexualité exempte de toute violence, respectueuse de sa liberté, de sa dignité et de son intimité – l’agression sexuelle et le viol constituant toujours des actes criminels, qui portent atteinte aux droits humains fondamentaux, qui ne peuvent en aucun cas être désirés et consentis, et dont les victimes ne sont jamais responsables.</a:t>
                      </a:r>
                      <a:endParaRPr lang="fr-FR" sz="1600" b="0" i="0" u="none" strike="noStrike">
                        <a:solidFill>
                          <a:srgbClr val="000000"/>
                        </a:solidFill>
                        <a:effectLst/>
                        <a:latin typeface="Marianne" panose="02000000000000000000" pitchFamily="50" charset="0"/>
                      </a:endParaRPr>
                    </a:p>
                  </a:txBody>
                  <a:tcPr marL="1664" marR="1664" marT="1664" marB="0" anchor="ctr"/>
                </a:tc>
                <a:extLst>
                  <a:ext uri="{0D108BD9-81ED-4DB2-BD59-A6C34878D82A}">
                    <a16:rowId xmlns:a16="http://schemas.microsoft.com/office/drawing/2014/main" val="3520332701"/>
                  </a:ext>
                </a:extLst>
              </a:tr>
              <a:tr h="592700">
                <a:tc>
                  <a:txBody>
                    <a:bodyPr/>
                    <a:lstStyle/>
                    <a:p>
                      <a:pPr algn="l" fontAlgn="ctr"/>
                      <a:r>
                        <a:rPr lang="fr-FR" sz="1600" u="none" strike="noStrike">
                          <a:effectLst/>
                          <a:latin typeface="Marianne" panose="02000000000000000000" pitchFamily="50" charset="0"/>
                        </a:rPr>
                        <a:t>Prendre conscience de l’importance pour une victime de harcèlement, de violences verbales, physiques, psychologiques, sexuelles (abus, harcèlement, inceste) de chercher du soutien.</a:t>
                      </a:r>
                      <a:endParaRPr lang="fr-FR" sz="1600" b="0" i="0" u="none" strike="noStrike">
                        <a:solidFill>
                          <a:srgbClr val="000000"/>
                        </a:solidFill>
                        <a:effectLst/>
                        <a:latin typeface="Marianne" panose="02000000000000000000" pitchFamily="50" charset="0"/>
                      </a:endParaRPr>
                    </a:p>
                  </a:txBody>
                  <a:tcPr marL="1664" marR="1664" marT="1664" marB="0" anchor="ctr"/>
                </a:tc>
                <a:extLst>
                  <a:ext uri="{0D108BD9-81ED-4DB2-BD59-A6C34878D82A}">
                    <a16:rowId xmlns:a16="http://schemas.microsoft.com/office/drawing/2014/main" val="2858547061"/>
                  </a:ext>
                </a:extLst>
              </a:tr>
              <a:tr h="457753">
                <a:tc>
                  <a:txBody>
                    <a:bodyPr/>
                    <a:lstStyle/>
                    <a:p>
                      <a:pPr algn="l" fontAlgn="ctr"/>
                      <a:r>
                        <a:rPr lang="fr-FR" sz="1600" u="none" strike="noStrike">
                          <a:effectLst/>
                          <a:latin typeface="Marianne" panose="02000000000000000000" pitchFamily="50" charset="0"/>
                        </a:rPr>
                        <a:t>Savoir comment réagir lorsqu’une personne est victime : l’écouter de manière empathique, la soutenir, alerter.</a:t>
                      </a:r>
                      <a:endParaRPr lang="fr-FR" sz="1600" b="0" i="0" u="none" strike="noStrike">
                        <a:solidFill>
                          <a:srgbClr val="000000"/>
                        </a:solidFill>
                        <a:effectLst/>
                        <a:latin typeface="Marianne" panose="02000000000000000000" pitchFamily="50" charset="0"/>
                      </a:endParaRPr>
                    </a:p>
                  </a:txBody>
                  <a:tcPr marL="1664" marR="1664" marT="1664" marB="0" anchor="ctr"/>
                </a:tc>
                <a:extLst>
                  <a:ext uri="{0D108BD9-81ED-4DB2-BD59-A6C34878D82A}">
                    <a16:rowId xmlns:a16="http://schemas.microsoft.com/office/drawing/2014/main" val="3443463577"/>
                  </a:ext>
                </a:extLst>
              </a:tr>
              <a:tr h="486516">
                <a:tc>
                  <a:txBody>
                    <a:bodyPr/>
                    <a:lstStyle/>
                    <a:p>
                      <a:pPr algn="l" fontAlgn="ctr"/>
                      <a:r>
                        <a:rPr lang="fr-FR" sz="1600" u="none" strike="noStrike" dirty="0">
                          <a:effectLst/>
                          <a:latin typeface="Marianne" panose="02000000000000000000" pitchFamily="50" charset="0"/>
                        </a:rPr>
                        <a:t>Identifier des personnes-ressources, notamment dans l’établissement scolaire, et des structures d’aides.</a:t>
                      </a:r>
                      <a:endParaRPr lang="fr-FR" sz="1600" b="0" i="0" u="none" strike="noStrike" dirty="0">
                        <a:solidFill>
                          <a:srgbClr val="000000"/>
                        </a:solidFill>
                        <a:effectLst/>
                        <a:latin typeface="Marianne" panose="02000000000000000000" pitchFamily="50" charset="0"/>
                      </a:endParaRPr>
                    </a:p>
                  </a:txBody>
                  <a:tcPr marL="1664" marR="1664" marT="1664" marB="0" anchor="ctr"/>
                </a:tc>
                <a:extLst>
                  <a:ext uri="{0D108BD9-81ED-4DB2-BD59-A6C34878D82A}">
                    <a16:rowId xmlns:a16="http://schemas.microsoft.com/office/drawing/2014/main" val="1449932897"/>
                  </a:ext>
                </a:extLst>
              </a:tr>
            </a:tbl>
          </a:graphicData>
        </a:graphic>
      </p:graphicFrame>
      <p:sp>
        <p:nvSpPr>
          <p:cNvPr id="3" name="ZoneTexte 2">
            <a:extLst>
              <a:ext uri="{FF2B5EF4-FFF2-40B4-BE49-F238E27FC236}">
                <a16:creationId xmlns:a16="http://schemas.microsoft.com/office/drawing/2014/main" id="{6E6ED23E-FDCD-40DB-8BCB-AE9D6017B104}"/>
              </a:ext>
            </a:extLst>
          </p:cNvPr>
          <p:cNvSpPr txBox="1"/>
          <p:nvPr/>
        </p:nvSpPr>
        <p:spPr>
          <a:xfrm>
            <a:off x="1123947" y="127351"/>
            <a:ext cx="3812197" cy="338554"/>
          </a:xfrm>
          <a:prstGeom prst="rect">
            <a:avLst/>
          </a:prstGeom>
          <a:noFill/>
          <a:ln>
            <a:solidFill>
              <a:schemeClr val="tx1"/>
            </a:solidFill>
          </a:ln>
        </p:spPr>
        <p:txBody>
          <a:bodyPr wrap="none" rtlCol="0">
            <a:spAutoFit/>
          </a:bodyPr>
          <a:lstStyle/>
          <a:p>
            <a:r>
              <a:rPr lang="fr-FR" sz="1600" dirty="0">
                <a:latin typeface="Marianne" panose="02000000000000000000" pitchFamily="50" charset="0"/>
              </a:rPr>
              <a:t>Programme EVARS – niveau Première</a:t>
            </a:r>
          </a:p>
        </p:txBody>
      </p:sp>
      <p:sp>
        <p:nvSpPr>
          <p:cNvPr id="2" name="Espace réservé du pied de page 1">
            <a:extLst>
              <a:ext uri="{FF2B5EF4-FFF2-40B4-BE49-F238E27FC236}">
                <a16:creationId xmlns:a16="http://schemas.microsoft.com/office/drawing/2014/main" id="{0B0A8C8B-7631-4CB1-9DEE-799241F44AA4}"/>
              </a:ext>
            </a:extLst>
          </p:cNvPr>
          <p:cNvSpPr>
            <a:spLocks noGrp="1"/>
          </p:cNvSpPr>
          <p:nvPr>
            <p:ph type="ftr" sz="quarter" idx="11"/>
          </p:nvPr>
        </p:nvSpPr>
        <p:spPr/>
        <p:txBody>
          <a:bodyPr/>
          <a:lstStyle/>
          <a:p>
            <a:r>
              <a:rPr lang="fr-FR"/>
              <a:t>Séance EVARS retour sur la projection "Viol, défi de justice" puis table ronde</a:t>
            </a:r>
            <a:endParaRPr lang="en-US" dirty="0"/>
          </a:p>
        </p:txBody>
      </p:sp>
    </p:spTree>
    <p:extLst>
      <p:ext uri="{BB962C8B-B14F-4D97-AF65-F5344CB8AC3E}">
        <p14:creationId xmlns:p14="http://schemas.microsoft.com/office/powerpoint/2010/main" val="906552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40D1E493-B3F4-433E-ABAC-D9FE150F093C}"/>
              </a:ext>
            </a:extLst>
          </p:cNvPr>
          <p:cNvGraphicFramePr>
            <a:graphicFrameLocks noGrp="1"/>
          </p:cNvGraphicFramePr>
          <p:nvPr/>
        </p:nvGraphicFramePr>
        <p:xfrm>
          <a:off x="209550" y="1873747"/>
          <a:ext cx="9486899" cy="3863142"/>
        </p:xfrm>
        <a:graphic>
          <a:graphicData uri="http://schemas.openxmlformats.org/drawingml/2006/table">
            <a:tbl>
              <a:tblPr>
                <a:tableStyleId>{5C22544A-7EE6-4342-B048-85BDC9FD1C3A}</a:tableStyleId>
              </a:tblPr>
              <a:tblGrid>
                <a:gridCol w="9486899">
                  <a:extLst>
                    <a:ext uri="{9D8B030D-6E8A-4147-A177-3AD203B41FA5}">
                      <a16:colId xmlns:a16="http://schemas.microsoft.com/office/drawing/2014/main" val="4247585118"/>
                    </a:ext>
                  </a:extLst>
                </a:gridCol>
              </a:tblGrid>
              <a:tr h="243254">
                <a:tc>
                  <a:txBody>
                    <a:bodyPr/>
                    <a:lstStyle/>
                    <a:p>
                      <a:pPr algn="l" fontAlgn="ctr"/>
                      <a:r>
                        <a:rPr lang="fr-FR" sz="1600" b="1" i="0" u="none" strike="noStrike" dirty="0">
                          <a:solidFill>
                            <a:srgbClr val="000000"/>
                          </a:solidFill>
                          <a:effectLst/>
                          <a:latin typeface="Marianne" panose="02000000000000000000" pitchFamily="50" charset="0"/>
                        </a:rPr>
                        <a:t>Rencontrer les autres et construire des relations, s’y épanouir</a:t>
                      </a:r>
                    </a:p>
                  </a:txBody>
                  <a:tcPr marL="9525" marR="9525" marT="9525" marB="0" anchor="ctr"/>
                </a:tc>
                <a:extLst>
                  <a:ext uri="{0D108BD9-81ED-4DB2-BD59-A6C34878D82A}">
                    <a16:rowId xmlns:a16="http://schemas.microsoft.com/office/drawing/2014/main" val="322198806"/>
                  </a:ext>
                </a:extLst>
              </a:tr>
              <a:tr h="457753">
                <a:tc>
                  <a:txBody>
                    <a:bodyPr/>
                    <a:lstStyle/>
                    <a:p>
                      <a:pPr algn="l" fontAlgn="ctr"/>
                      <a:r>
                        <a:rPr lang="fr-FR" sz="1600" b="0" i="1" u="none" strike="noStrike" dirty="0">
                          <a:solidFill>
                            <a:srgbClr val="000000"/>
                          </a:solidFill>
                          <a:effectLst/>
                          <a:latin typeface="Marianne" panose="02000000000000000000" pitchFamily="50" charset="0"/>
                        </a:rPr>
                        <a:t>Objectif d'apprentissage : S’épanouir dans une relation équilibrée à l’autre.</a:t>
                      </a:r>
                    </a:p>
                  </a:txBody>
                  <a:tcPr marL="9525" marR="9525" marT="9525" marB="0" anchor="ctr"/>
                </a:tc>
                <a:extLst>
                  <a:ext uri="{0D108BD9-81ED-4DB2-BD59-A6C34878D82A}">
                    <a16:rowId xmlns:a16="http://schemas.microsoft.com/office/drawing/2014/main" val="4064471922"/>
                  </a:ext>
                </a:extLst>
              </a:tr>
              <a:tr h="243254">
                <a:tc>
                  <a:txBody>
                    <a:bodyPr/>
                    <a:lstStyle/>
                    <a:p>
                      <a:pPr algn="l" fontAlgn="ctr"/>
                      <a:r>
                        <a:rPr lang="fr-FR" sz="1600" u="none" strike="noStrike">
                          <a:effectLst/>
                          <a:latin typeface="Marianne" panose="02000000000000000000" pitchFamily="50" charset="0"/>
                        </a:rPr>
                        <a:t>Notions et compétences - Terminale</a:t>
                      </a:r>
                      <a:endParaRPr lang="fr-FR" sz="1600" b="1" i="0" u="none" strike="noStrike">
                        <a:solidFill>
                          <a:srgbClr val="000000"/>
                        </a:solidFill>
                        <a:effectLst/>
                        <a:latin typeface="Marianne" panose="02000000000000000000" pitchFamily="50" charset="0"/>
                      </a:endParaRPr>
                    </a:p>
                  </a:txBody>
                  <a:tcPr marL="1664" marR="1664" marT="1664" marB="0" anchor="ctr"/>
                </a:tc>
                <a:extLst>
                  <a:ext uri="{0D108BD9-81ED-4DB2-BD59-A6C34878D82A}">
                    <a16:rowId xmlns:a16="http://schemas.microsoft.com/office/drawing/2014/main" val="4288304090"/>
                  </a:ext>
                </a:extLst>
              </a:tr>
              <a:tr h="391938">
                <a:tc>
                  <a:txBody>
                    <a:bodyPr/>
                    <a:lstStyle/>
                    <a:p>
                      <a:pPr algn="l" fontAlgn="ctr"/>
                      <a:r>
                        <a:rPr lang="fr-FR" sz="1600" u="none" strike="noStrike">
                          <a:effectLst/>
                          <a:latin typeface="Marianne" panose="02000000000000000000" pitchFamily="50" charset="0"/>
                        </a:rPr>
                        <a:t>Identifier ce qui peut faire obstacle à l’épanouissement d’une relation.</a:t>
                      </a:r>
                      <a:endParaRPr lang="fr-FR" sz="1600" b="0" i="0" u="none" strike="noStrike">
                        <a:solidFill>
                          <a:srgbClr val="000000"/>
                        </a:solidFill>
                        <a:effectLst/>
                        <a:latin typeface="Marianne" panose="02000000000000000000" pitchFamily="50" charset="0"/>
                      </a:endParaRPr>
                    </a:p>
                  </a:txBody>
                  <a:tcPr marL="1664" marR="1664" marT="1664" marB="0" anchor="ctr"/>
                </a:tc>
                <a:extLst>
                  <a:ext uri="{0D108BD9-81ED-4DB2-BD59-A6C34878D82A}">
                    <a16:rowId xmlns:a16="http://schemas.microsoft.com/office/drawing/2014/main" val="456278074"/>
                  </a:ext>
                </a:extLst>
              </a:tr>
              <a:tr h="363205">
                <a:tc>
                  <a:txBody>
                    <a:bodyPr/>
                    <a:lstStyle/>
                    <a:p>
                      <a:pPr algn="l" fontAlgn="ctr"/>
                      <a:r>
                        <a:rPr lang="fr-FR" sz="1600" u="none" strike="noStrike">
                          <a:effectLst/>
                          <a:latin typeface="Marianne" panose="02000000000000000000" pitchFamily="50" charset="0"/>
                        </a:rPr>
                        <a:t>Comprendre la notion de maîtrise de soi et reconnaître des situations d’emprise.</a:t>
                      </a:r>
                      <a:endParaRPr lang="fr-FR" sz="1600" b="0" i="0" u="none" strike="noStrike">
                        <a:solidFill>
                          <a:srgbClr val="000000"/>
                        </a:solidFill>
                        <a:effectLst/>
                        <a:latin typeface="Marianne" panose="02000000000000000000" pitchFamily="50" charset="0"/>
                      </a:endParaRPr>
                    </a:p>
                  </a:txBody>
                  <a:tcPr marL="1664" marR="1664" marT="1664" marB="0" anchor="ctr"/>
                </a:tc>
                <a:extLst>
                  <a:ext uri="{0D108BD9-81ED-4DB2-BD59-A6C34878D82A}">
                    <a16:rowId xmlns:a16="http://schemas.microsoft.com/office/drawing/2014/main" val="3875045577"/>
                  </a:ext>
                </a:extLst>
              </a:tr>
              <a:tr h="536907">
                <a:tc>
                  <a:txBody>
                    <a:bodyPr/>
                    <a:lstStyle/>
                    <a:p>
                      <a:pPr algn="l" fontAlgn="ctr"/>
                      <a:r>
                        <a:rPr lang="fr-FR" sz="1600" u="none" strike="noStrike">
                          <a:effectLst/>
                          <a:latin typeface="Marianne" panose="02000000000000000000" pitchFamily="50" charset="0"/>
                        </a:rPr>
                        <a:t>Savoir communiquer de façon appropriée (par exemple, valorisation, formulations claires et non agressives).</a:t>
                      </a:r>
                      <a:endParaRPr lang="fr-FR" sz="1600" b="0" i="0" u="none" strike="noStrike">
                        <a:solidFill>
                          <a:srgbClr val="000000"/>
                        </a:solidFill>
                        <a:effectLst/>
                        <a:latin typeface="Marianne" panose="02000000000000000000" pitchFamily="50" charset="0"/>
                      </a:endParaRPr>
                    </a:p>
                  </a:txBody>
                  <a:tcPr marL="1664" marR="1664" marT="1664" marB="0" anchor="ctr"/>
                </a:tc>
                <a:extLst>
                  <a:ext uri="{0D108BD9-81ED-4DB2-BD59-A6C34878D82A}">
                    <a16:rowId xmlns:a16="http://schemas.microsoft.com/office/drawing/2014/main" val="3805866736"/>
                  </a:ext>
                </a:extLst>
              </a:tr>
              <a:tr h="1092519">
                <a:tc>
                  <a:txBody>
                    <a:bodyPr/>
                    <a:lstStyle/>
                    <a:p>
                      <a:pPr algn="l" fontAlgn="ctr"/>
                      <a:r>
                        <a:rPr lang="fr-FR" sz="1600" u="none" strike="noStrike" dirty="0">
                          <a:effectLst/>
                          <a:latin typeface="Marianne" panose="02000000000000000000" pitchFamily="50" charset="0"/>
                        </a:rPr>
                        <a:t>Analyser les composantes d’une relation positive à l’autre :</a:t>
                      </a:r>
                      <a:br>
                        <a:rPr lang="fr-FR" sz="1600" u="none" strike="noStrike" dirty="0">
                          <a:effectLst/>
                          <a:latin typeface="Marianne" panose="02000000000000000000" pitchFamily="50" charset="0"/>
                        </a:rPr>
                      </a:br>
                      <a:r>
                        <a:rPr lang="fr-FR" sz="1600" u="none" strike="noStrike" dirty="0">
                          <a:effectLst/>
                          <a:latin typeface="Marianne" panose="02000000000000000000" pitchFamily="50" charset="0"/>
                        </a:rPr>
                        <a:t>- équilibre entre égoïsme et altruisme ;</a:t>
                      </a:r>
                      <a:br>
                        <a:rPr lang="fr-FR" sz="1600" u="none" strike="noStrike" dirty="0">
                          <a:effectLst/>
                          <a:latin typeface="Marianne" panose="02000000000000000000" pitchFamily="50" charset="0"/>
                        </a:rPr>
                      </a:br>
                      <a:r>
                        <a:rPr lang="fr-FR" sz="1600" u="none" strike="noStrike" dirty="0">
                          <a:effectLst/>
                          <a:latin typeface="Marianne" panose="02000000000000000000" pitchFamily="50" charset="0"/>
                        </a:rPr>
                        <a:t>- place et sens de la frustration et de la retenue ;</a:t>
                      </a:r>
                      <a:br>
                        <a:rPr lang="fr-FR" sz="1600" u="none" strike="noStrike" dirty="0">
                          <a:effectLst/>
                          <a:latin typeface="Marianne" panose="02000000000000000000" pitchFamily="50" charset="0"/>
                        </a:rPr>
                      </a:br>
                      <a:r>
                        <a:rPr lang="fr-FR" sz="1600" u="none" strike="noStrike" dirty="0">
                          <a:effectLst/>
                          <a:latin typeface="Marianne" panose="02000000000000000000" pitchFamily="50" charset="0"/>
                        </a:rPr>
                        <a:t>- entendre le « non », ne jamais faire pression.</a:t>
                      </a:r>
                      <a:endParaRPr lang="fr-FR" sz="1600" b="0" i="0" u="none" strike="noStrike" dirty="0">
                        <a:solidFill>
                          <a:srgbClr val="000000"/>
                        </a:solidFill>
                        <a:effectLst/>
                        <a:latin typeface="Marianne" panose="02000000000000000000" pitchFamily="50" charset="0"/>
                      </a:endParaRPr>
                    </a:p>
                  </a:txBody>
                  <a:tcPr marL="1664" marR="1664" marT="1664" marB="0" anchor="ctr"/>
                </a:tc>
                <a:extLst>
                  <a:ext uri="{0D108BD9-81ED-4DB2-BD59-A6C34878D82A}">
                    <a16:rowId xmlns:a16="http://schemas.microsoft.com/office/drawing/2014/main" val="3520332701"/>
                  </a:ext>
                </a:extLst>
              </a:tr>
              <a:tr h="521951">
                <a:tc>
                  <a:txBody>
                    <a:bodyPr/>
                    <a:lstStyle/>
                    <a:p>
                      <a:pPr algn="l" fontAlgn="ctr"/>
                      <a:r>
                        <a:rPr lang="fr-FR" sz="1600" u="none" strike="noStrike" dirty="0">
                          <a:effectLst/>
                          <a:latin typeface="Marianne" panose="02000000000000000000" pitchFamily="50" charset="0"/>
                        </a:rPr>
                        <a:t>Développer des relations fondées notamment sur l’acceptation des autres dans leur diversité, la collaboration, la coopération, l’entraide.</a:t>
                      </a:r>
                      <a:endParaRPr lang="fr-FR" sz="1600" b="0" i="0" u="none" strike="noStrike" dirty="0">
                        <a:solidFill>
                          <a:srgbClr val="000000"/>
                        </a:solidFill>
                        <a:effectLst/>
                        <a:latin typeface="Marianne" panose="02000000000000000000" pitchFamily="50" charset="0"/>
                      </a:endParaRPr>
                    </a:p>
                  </a:txBody>
                  <a:tcPr marL="1664" marR="1664" marT="1664" marB="0" anchor="ctr"/>
                </a:tc>
                <a:extLst>
                  <a:ext uri="{0D108BD9-81ED-4DB2-BD59-A6C34878D82A}">
                    <a16:rowId xmlns:a16="http://schemas.microsoft.com/office/drawing/2014/main" val="2858547061"/>
                  </a:ext>
                </a:extLst>
              </a:tr>
            </a:tbl>
          </a:graphicData>
        </a:graphic>
      </p:graphicFrame>
      <p:sp>
        <p:nvSpPr>
          <p:cNvPr id="3" name="ZoneTexte 2">
            <a:extLst>
              <a:ext uri="{FF2B5EF4-FFF2-40B4-BE49-F238E27FC236}">
                <a16:creationId xmlns:a16="http://schemas.microsoft.com/office/drawing/2014/main" id="{9BCF9904-439B-4C66-A049-370256DF865C}"/>
              </a:ext>
            </a:extLst>
          </p:cNvPr>
          <p:cNvSpPr txBox="1"/>
          <p:nvPr/>
        </p:nvSpPr>
        <p:spPr>
          <a:xfrm>
            <a:off x="209550" y="1304212"/>
            <a:ext cx="3919150" cy="338554"/>
          </a:xfrm>
          <a:prstGeom prst="rect">
            <a:avLst/>
          </a:prstGeom>
          <a:noFill/>
          <a:ln>
            <a:solidFill>
              <a:schemeClr val="tx1"/>
            </a:solidFill>
          </a:ln>
        </p:spPr>
        <p:txBody>
          <a:bodyPr wrap="none" rtlCol="0">
            <a:spAutoFit/>
          </a:bodyPr>
          <a:lstStyle/>
          <a:p>
            <a:r>
              <a:rPr lang="fr-FR" sz="1600" dirty="0">
                <a:latin typeface="Marianne" panose="02000000000000000000" pitchFamily="50" charset="0"/>
              </a:rPr>
              <a:t>Programme EVARS – niveau Terminale</a:t>
            </a:r>
          </a:p>
        </p:txBody>
      </p:sp>
      <p:sp>
        <p:nvSpPr>
          <p:cNvPr id="2" name="Espace réservé du pied de page 1">
            <a:extLst>
              <a:ext uri="{FF2B5EF4-FFF2-40B4-BE49-F238E27FC236}">
                <a16:creationId xmlns:a16="http://schemas.microsoft.com/office/drawing/2014/main" id="{31AE2B5C-A295-40E2-89A9-FCFC151E87A3}"/>
              </a:ext>
            </a:extLst>
          </p:cNvPr>
          <p:cNvSpPr>
            <a:spLocks noGrp="1"/>
          </p:cNvSpPr>
          <p:nvPr>
            <p:ph type="ftr" sz="quarter" idx="11"/>
          </p:nvPr>
        </p:nvSpPr>
        <p:spPr/>
        <p:txBody>
          <a:bodyPr/>
          <a:lstStyle/>
          <a:p>
            <a:r>
              <a:rPr lang="fr-FR"/>
              <a:t>Séance EVARS retour sur la projection "Viol, défi de justice" puis table ronde</a:t>
            </a:r>
            <a:endParaRPr lang="en-US" dirty="0"/>
          </a:p>
        </p:txBody>
      </p:sp>
    </p:spTree>
    <p:extLst>
      <p:ext uri="{BB962C8B-B14F-4D97-AF65-F5344CB8AC3E}">
        <p14:creationId xmlns:p14="http://schemas.microsoft.com/office/powerpoint/2010/main" val="557396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2717E5-6FA1-54E7-F72B-434B8629378D}"/>
              </a:ext>
            </a:extLst>
          </p:cNvPr>
          <p:cNvSpPr>
            <a:spLocks noGrp="1"/>
          </p:cNvSpPr>
          <p:nvPr>
            <p:ph type="title"/>
          </p:nvPr>
        </p:nvSpPr>
        <p:spPr>
          <a:xfrm>
            <a:off x="1392734" y="196652"/>
            <a:ext cx="7989392" cy="1077020"/>
          </a:xfrm>
        </p:spPr>
        <p:txBody>
          <a:bodyPr/>
          <a:lstStyle/>
          <a:p>
            <a:r>
              <a:rPr lang="fr-FR" sz="3600" dirty="0">
                <a:latin typeface="Marianne" panose="02000000000000000000" pitchFamily="50" charset="0"/>
              </a:rPr>
              <a:t>Temps 1. Rappel du cadre</a:t>
            </a:r>
          </a:p>
        </p:txBody>
      </p:sp>
      <p:sp>
        <p:nvSpPr>
          <p:cNvPr id="8" name="ZoneTexte 7">
            <a:extLst>
              <a:ext uri="{FF2B5EF4-FFF2-40B4-BE49-F238E27FC236}">
                <a16:creationId xmlns:a16="http://schemas.microsoft.com/office/drawing/2014/main" id="{CF16C994-0B49-4F42-9899-E64C3C650DE7}"/>
              </a:ext>
            </a:extLst>
          </p:cNvPr>
          <p:cNvSpPr txBox="1"/>
          <p:nvPr/>
        </p:nvSpPr>
        <p:spPr>
          <a:xfrm>
            <a:off x="548431" y="1280863"/>
            <a:ext cx="8875217" cy="1077218"/>
          </a:xfrm>
          <a:prstGeom prst="rect">
            <a:avLst/>
          </a:prstGeom>
          <a:noFill/>
        </p:spPr>
        <p:txBody>
          <a:bodyPr wrap="square" rtlCol="0">
            <a:spAutoFit/>
          </a:bodyPr>
          <a:lstStyle/>
          <a:p>
            <a:r>
              <a:rPr lang="fr-FR" sz="1600" dirty="0">
                <a:latin typeface="Marianne" panose="02000000000000000000" pitchFamily="50" charset="0"/>
              </a:rPr>
              <a:t>Il s’agit d’une séance de EVARS, qui s’intègre dans le programme d’EVARS : une des trois séances annuelles.</a:t>
            </a:r>
            <a:br>
              <a:rPr lang="fr-FR" sz="1600" dirty="0">
                <a:latin typeface="Marianne" panose="02000000000000000000" pitchFamily="50" charset="0"/>
              </a:rPr>
            </a:br>
            <a:r>
              <a:rPr lang="fr-FR" sz="1600" dirty="0">
                <a:latin typeface="Marianne" panose="02000000000000000000" pitchFamily="50" charset="0"/>
              </a:rPr>
              <a:t>Cette séance prépare à la sortie : journée académique sur le consentement du 29 septembre à la cité des Congrès à Nantes.</a:t>
            </a:r>
          </a:p>
        </p:txBody>
      </p:sp>
      <p:pic>
        <p:nvPicPr>
          <p:cNvPr id="4" name="Image 3">
            <a:extLst>
              <a:ext uri="{FF2B5EF4-FFF2-40B4-BE49-F238E27FC236}">
                <a16:creationId xmlns:a16="http://schemas.microsoft.com/office/drawing/2014/main" id="{5C6CD57A-4CD3-4840-A395-ECA1EEE3AA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1648" y="3516946"/>
            <a:ext cx="6668431" cy="2695951"/>
          </a:xfrm>
          <a:prstGeom prst="rect">
            <a:avLst/>
          </a:prstGeom>
        </p:spPr>
      </p:pic>
      <p:sp>
        <p:nvSpPr>
          <p:cNvPr id="5" name="Ellipse 4">
            <a:extLst>
              <a:ext uri="{FF2B5EF4-FFF2-40B4-BE49-F238E27FC236}">
                <a16:creationId xmlns:a16="http://schemas.microsoft.com/office/drawing/2014/main" id="{B84A16B0-F361-4269-B963-1C5F9370DD88}"/>
              </a:ext>
            </a:extLst>
          </p:cNvPr>
          <p:cNvSpPr/>
          <p:nvPr/>
        </p:nvSpPr>
        <p:spPr>
          <a:xfrm>
            <a:off x="3679031" y="3565865"/>
            <a:ext cx="2633663" cy="2598113"/>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avec flèche 6">
            <a:extLst>
              <a:ext uri="{FF2B5EF4-FFF2-40B4-BE49-F238E27FC236}">
                <a16:creationId xmlns:a16="http://schemas.microsoft.com/office/drawing/2014/main" id="{E6B183B3-76BB-45A6-AEAA-94C307F1903A}"/>
              </a:ext>
            </a:extLst>
          </p:cNvPr>
          <p:cNvCxnSpPr>
            <a:cxnSpLocks/>
            <a:stCxn id="11" idx="2"/>
            <a:endCxn id="5" idx="0"/>
          </p:cNvCxnSpPr>
          <p:nvPr/>
        </p:nvCxnSpPr>
        <p:spPr>
          <a:xfrm>
            <a:off x="4995863" y="3169321"/>
            <a:ext cx="0" cy="396544"/>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249DE3D8-E7AC-44BC-A178-379AD60F5C4E}"/>
              </a:ext>
            </a:extLst>
          </p:cNvPr>
          <p:cNvSpPr txBox="1"/>
          <p:nvPr/>
        </p:nvSpPr>
        <p:spPr>
          <a:xfrm>
            <a:off x="1811899" y="2522990"/>
            <a:ext cx="6367927" cy="646331"/>
          </a:xfrm>
          <a:prstGeom prst="rect">
            <a:avLst/>
          </a:prstGeom>
          <a:noFill/>
        </p:spPr>
        <p:txBody>
          <a:bodyPr wrap="square">
            <a:spAutoFit/>
          </a:bodyPr>
          <a:lstStyle/>
          <a:p>
            <a:r>
              <a:rPr lang="fr-FR" sz="1800" dirty="0">
                <a:solidFill>
                  <a:srgbClr val="7030A0"/>
                </a:solidFill>
                <a:latin typeface="Marianne" panose="02000000000000000000" pitchFamily="50" charset="0"/>
              </a:rPr>
              <a:t>Elle permet de travailler l’axe 2 : « Rencontrer les autres et construire des relations, s’y épanouir ».</a:t>
            </a:r>
          </a:p>
        </p:txBody>
      </p:sp>
      <p:sp>
        <p:nvSpPr>
          <p:cNvPr id="3" name="Espace réservé du pied de page 2">
            <a:extLst>
              <a:ext uri="{FF2B5EF4-FFF2-40B4-BE49-F238E27FC236}">
                <a16:creationId xmlns:a16="http://schemas.microsoft.com/office/drawing/2014/main" id="{F8A7B638-8EA9-4CA3-BFB1-2A13961253FA}"/>
              </a:ext>
            </a:extLst>
          </p:cNvPr>
          <p:cNvSpPr>
            <a:spLocks noGrp="1"/>
          </p:cNvSpPr>
          <p:nvPr>
            <p:ph type="ftr" sz="quarter" idx="11"/>
          </p:nvPr>
        </p:nvSpPr>
        <p:spPr/>
        <p:txBody>
          <a:bodyPr/>
          <a:lstStyle/>
          <a:p>
            <a:r>
              <a:rPr lang="fr-FR"/>
              <a:t>Séance EVARS préparation projection "Viol, défi de justice" puis table ronde</a:t>
            </a:r>
            <a:endParaRPr lang="en-US" dirty="0"/>
          </a:p>
        </p:txBody>
      </p:sp>
    </p:spTree>
    <p:extLst>
      <p:ext uri="{BB962C8B-B14F-4D97-AF65-F5344CB8AC3E}">
        <p14:creationId xmlns:p14="http://schemas.microsoft.com/office/powerpoint/2010/main" val="2251828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2717E5-6FA1-54E7-F72B-434B8629378D}"/>
              </a:ext>
            </a:extLst>
          </p:cNvPr>
          <p:cNvSpPr>
            <a:spLocks noGrp="1"/>
          </p:cNvSpPr>
          <p:nvPr>
            <p:ph type="title"/>
          </p:nvPr>
        </p:nvSpPr>
        <p:spPr>
          <a:xfrm>
            <a:off x="1392734" y="196652"/>
            <a:ext cx="7989392" cy="1077020"/>
          </a:xfrm>
        </p:spPr>
        <p:txBody>
          <a:bodyPr/>
          <a:lstStyle/>
          <a:p>
            <a:r>
              <a:rPr lang="fr-FR" sz="3600" dirty="0">
                <a:latin typeface="Marianne" panose="02000000000000000000" pitchFamily="50" charset="0"/>
              </a:rPr>
              <a:t>Temps 2. Elaboration d’une charte commune de fonctionnement</a:t>
            </a:r>
          </a:p>
        </p:txBody>
      </p:sp>
      <p:sp>
        <p:nvSpPr>
          <p:cNvPr id="3" name="Espace réservé du pied de page 2">
            <a:extLst>
              <a:ext uri="{FF2B5EF4-FFF2-40B4-BE49-F238E27FC236}">
                <a16:creationId xmlns:a16="http://schemas.microsoft.com/office/drawing/2014/main" id="{760484EF-E754-4DA3-BCFB-2DE226E3231F}"/>
              </a:ext>
            </a:extLst>
          </p:cNvPr>
          <p:cNvSpPr>
            <a:spLocks noGrp="1"/>
          </p:cNvSpPr>
          <p:nvPr>
            <p:ph type="ftr" sz="quarter" idx="11"/>
          </p:nvPr>
        </p:nvSpPr>
        <p:spPr/>
        <p:txBody>
          <a:bodyPr/>
          <a:lstStyle/>
          <a:p>
            <a:r>
              <a:rPr lang="fr-FR"/>
              <a:t>Séance EVARS préparation projection "Viol, défi de justice" puis table ronde</a:t>
            </a:r>
            <a:endParaRPr lang="en-US" dirty="0"/>
          </a:p>
        </p:txBody>
      </p:sp>
      <p:sp>
        <p:nvSpPr>
          <p:cNvPr id="5" name="ZoneTexte 4">
            <a:extLst>
              <a:ext uri="{FF2B5EF4-FFF2-40B4-BE49-F238E27FC236}">
                <a16:creationId xmlns:a16="http://schemas.microsoft.com/office/drawing/2014/main" id="{EFB9F833-A01F-4FED-8BF9-F5E5AF92C2EB}"/>
              </a:ext>
            </a:extLst>
          </p:cNvPr>
          <p:cNvSpPr txBox="1"/>
          <p:nvPr/>
        </p:nvSpPr>
        <p:spPr>
          <a:xfrm>
            <a:off x="4933326" y="4297203"/>
            <a:ext cx="4205912" cy="923330"/>
          </a:xfrm>
          <a:prstGeom prst="rect">
            <a:avLst/>
          </a:prstGeom>
          <a:noFill/>
        </p:spPr>
        <p:txBody>
          <a:bodyPr wrap="square">
            <a:spAutoFit/>
          </a:bodyPr>
          <a:lstStyle/>
          <a:p>
            <a:r>
              <a:rPr lang="fr-FR" sz="1800" i="1" dirty="0">
                <a:effectLst/>
                <a:latin typeface="Marianne" panose="02000000000000000000" pitchFamily="50" charset="0"/>
                <a:ea typeface="Times New Roman" panose="02020603050405020304" pitchFamily="18" charset="0"/>
                <a:cs typeface="Times New Roman" panose="02020603050405020304" pitchFamily="18" charset="0"/>
              </a:rPr>
              <a:t>« De quoi avons-nous tous et toutes besoin pour que ce temps-là se passe bien pour tout le monde ? »</a:t>
            </a:r>
            <a:r>
              <a:rPr lang="fr-FR" sz="1800" dirty="0">
                <a:effectLst/>
                <a:latin typeface="Marianne" panose="02000000000000000000" pitchFamily="50" charset="0"/>
                <a:ea typeface="Times New Roman" panose="02020603050405020304" pitchFamily="18" charset="0"/>
                <a:cs typeface="Times New Roman" panose="02020603050405020304" pitchFamily="18" charset="0"/>
              </a:rPr>
              <a:t> </a:t>
            </a:r>
            <a:endParaRPr lang="fr-FR" dirty="0"/>
          </a:p>
        </p:txBody>
      </p:sp>
      <p:pic>
        <p:nvPicPr>
          <p:cNvPr id="1026" name="Picture 2" descr="Question, Point D'Interrogation, Réponse">
            <a:extLst>
              <a:ext uri="{FF2B5EF4-FFF2-40B4-BE49-F238E27FC236}">
                <a16:creationId xmlns:a16="http://schemas.microsoft.com/office/drawing/2014/main" id="{A0726E75-D150-4855-8ADC-A1141139969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762" y="1923900"/>
            <a:ext cx="3904953" cy="3904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166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760484EF-E754-4DA3-BCFB-2DE226E3231F}"/>
              </a:ext>
            </a:extLst>
          </p:cNvPr>
          <p:cNvSpPr>
            <a:spLocks noGrp="1"/>
          </p:cNvSpPr>
          <p:nvPr>
            <p:ph type="ftr" sz="quarter" idx="11"/>
          </p:nvPr>
        </p:nvSpPr>
        <p:spPr/>
        <p:txBody>
          <a:bodyPr/>
          <a:lstStyle/>
          <a:p>
            <a:r>
              <a:rPr lang="fr-FR"/>
              <a:t>Séance EVARS préparation projection "Viol, défi de justice" puis table ronde</a:t>
            </a:r>
            <a:endParaRPr lang="en-US" dirty="0"/>
          </a:p>
        </p:txBody>
      </p:sp>
      <p:sp>
        <p:nvSpPr>
          <p:cNvPr id="6" name="Freeform 2">
            <a:extLst>
              <a:ext uri="{FF2B5EF4-FFF2-40B4-BE49-F238E27FC236}">
                <a16:creationId xmlns:a16="http://schemas.microsoft.com/office/drawing/2014/main" id="{AB4F5EA4-AC54-45E7-969E-F66A0F14C43A}"/>
              </a:ext>
            </a:extLst>
          </p:cNvPr>
          <p:cNvSpPr/>
          <p:nvPr/>
        </p:nvSpPr>
        <p:spPr>
          <a:xfrm>
            <a:off x="2880179" y="87084"/>
            <a:ext cx="4420507" cy="6190562"/>
          </a:xfrm>
          <a:custGeom>
            <a:avLst/>
            <a:gdLst/>
            <a:ahLst/>
            <a:cxnLst/>
            <a:rect l="l" t="t" r="r" b="b"/>
            <a:pathLst>
              <a:path w="8845588" h="9298434">
                <a:moveTo>
                  <a:pt x="0" y="0"/>
                </a:moveTo>
                <a:lnTo>
                  <a:pt x="8845588" y="0"/>
                </a:lnTo>
                <a:lnTo>
                  <a:pt x="8845588" y="9298434"/>
                </a:lnTo>
                <a:lnTo>
                  <a:pt x="0" y="9298434"/>
                </a:lnTo>
                <a:lnTo>
                  <a:pt x="0" y="0"/>
                </a:lnTo>
                <a:close/>
              </a:path>
            </a:pathLst>
          </a:custGeom>
          <a:blipFill>
            <a:blip r:embed="rId2"/>
            <a:stretch>
              <a:fillRect l="-5847" t="-39471" r="-7378" b="-12770"/>
            </a:stretch>
          </a:blipFill>
        </p:spPr>
        <p:txBody>
          <a:bodyPr/>
          <a:lstStyle/>
          <a:p>
            <a:endParaRPr lang="fr-FR"/>
          </a:p>
        </p:txBody>
      </p:sp>
    </p:spTree>
    <p:extLst>
      <p:ext uri="{BB962C8B-B14F-4D97-AF65-F5344CB8AC3E}">
        <p14:creationId xmlns:p14="http://schemas.microsoft.com/office/powerpoint/2010/main" val="3015076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2717E5-6FA1-54E7-F72B-434B8629378D}"/>
              </a:ext>
            </a:extLst>
          </p:cNvPr>
          <p:cNvSpPr>
            <a:spLocks noGrp="1"/>
          </p:cNvSpPr>
          <p:nvPr>
            <p:ph type="title"/>
          </p:nvPr>
        </p:nvSpPr>
        <p:spPr>
          <a:xfrm>
            <a:off x="1392734" y="196652"/>
            <a:ext cx="7989392" cy="1077020"/>
          </a:xfrm>
        </p:spPr>
        <p:txBody>
          <a:bodyPr/>
          <a:lstStyle/>
          <a:p>
            <a:r>
              <a:rPr lang="fr-FR" sz="3600" dirty="0">
                <a:latin typeface="Marianne" panose="02000000000000000000" pitchFamily="50" charset="0"/>
              </a:rPr>
              <a:t>Temps 3. Préparation de la sortie</a:t>
            </a:r>
          </a:p>
        </p:txBody>
      </p:sp>
      <p:sp>
        <p:nvSpPr>
          <p:cNvPr id="4" name="Espace réservé du pied de page 3">
            <a:extLst>
              <a:ext uri="{FF2B5EF4-FFF2-40B4-BE49-F238E27FC236}">
                <a16:creationId xmlns:a16="http://schemas.microsoft.com/office/drawing/2014/main" id="{2693F100-CC7C-4DDD-8C64-E1F0CD6EC436}"/>
              </a:ext>
            </a:extLst>
          </p:cNvPr>
          <p:cNvSpPr>
            <a:spLocks noGrp="1"/>
          </p:cNvSpPr>
          <p:nvPr>
            <p:ph type="ftr" sz="quarter" idx="11"/>
          </p:nvPr>
        </p:nvSpPr>
        <p:spPr/>
        <p:txBody>
          <a:bodyPr/>
          <a:lstStyle/>
          <a:p>
            <a:r>
              <a:rPr lang="fr-FR"/>
              <a:t>Séance EVARS préparation projection "Viol, défi de justice" puis table ronde</a:t>
            </a:r>
            <a:endParaRPr lang="en-US" dirty="0"/>
          </a:p>
        </p:txBody>
      </p:sp>
      <p:grpSp>
        <p:nvGrpSpPr>
          <p:cNvPr id="12" name="Group 2">
            <a:extLst>
              <a:ext uri="{FF2B5EF4-FFF2-40B4-BE49-F238E27FC236}">
                <a16:creationId xmlns:a16="http://schemas.microsoft.com/office/drawing/2014/main" id="{3DF73FB4-1CFC-4470-B166-BFDE31C5394E}"/>
              </a:ext>
            </a:extLst>
          </p:cNvPr>
          <p:cNvGrpSpPr/>
          <p:nvPr/>
        </p:nvGrpSpPr>
        <p:grpSpPr>
          <a:xfrm rot="-5400000">
            <a:off x="515603" y="1596580"/>
            <a:ext cx="4269422" cy="4520869"/>
            <a:chOff x="0" y="0"/>
            <a:chExt cx="660400" cy="599754"/>
          </a:xfrm>
        </p:grpSpPr>
        <p:sp>
          <p:nvSpPr>
            <p:cNvPr id="13" name="Freeform 3">
              <a:extLst>
                <a:ext uri="{FF2B5EF4-FFF2-40B4-BE49-F238E27FC236}">
                  <a16:creationId xmlns:a16="http://schemas.microsoft.com/office/drawing/2014/main" id="{1540FD83-3373-4197-B6A7-CACC004D3972}"/>
                </a:ext>
              </a:extLst>
            </p:cNvPr>
            <p:cNvSpPr/>
            <p:nvPr/>
          </p:nvSpPr>
          <p:spPr>
            <a:xfrm>
              <a:off x="0" y="0"/>
              <a:ext cx="660400" cy="599754"/>
            </a:xfrm>
            <a:custGeom>
              <a:avLst/>
              <a:gdLst/>
              <a:ahLst/>
              <a:cxnLst/>
              <a:rect l="l" t="t" r="r" b="b"/>
              <a:pathLst>
                <a:path w="660400" h="599754">
                  <a:moveTo>
                    <a:pt x="220252" y="580685"/>
                  </a:moveTo>
                  <a:cubicBezTo>
                    <a:pt x="254109" y="592199"/>
                    <a:pt x="292600" y="599754"/>
                    <a:pt x="330378" y="599754"/>
                  </a:cubicBezTo>
                  <a:cubicBezTo>
                    <a:pt x="368157" y="599754"/>
                    <a:pt x="404509" y="593277"/>
                    <a:pt x="438009" y="581763"/>
                  </a:cubicBezTo>
                  <a:cubicBezTo>
                    <a:pt x="438723" y="581404"/>
                    <a:pt x="439435" y="581404"/>
                    <a:pt x="440148" y="581044"/>
                  </a:cubicBezTo>
                  <a:cubicBezTo>
                    <a:pt x="565955" y="534989"/>
                    <a:pt x="658618" y="413375"/>
                    <a:pt x="660400" y="275984"/>
                  </a:cubicBezTo>
                  <a:lnTo>
                    <a:pt x="660400" y="0"/>
                  </a:lnTo>
                  <a:lnTo>
                    <a:pt x="0" y="0"/>
                  </a:lnTo>
                  <a:lnTo>
                    <a:pt x="0" y="275780"/>
                  </a:lnTo>
                  <a:cubicBezTo>
                    <a:pt x="1782" y="414094"/>
                    <a:pt x="93019" y="535709"/>
                    <a:pt x="220252" y="580685"/>
                  </a:cubicBezTo>
                  <a:close/>
                </a:path>
              </a:pathLst>
            </a:custGeom>
            <a:solidFill>
              <a:srgbClr val="000000">
                <a:alpha val="0"/>
              </a:srgbClr>
            </a:solidFill>
            <a:ln w="190500" cap="sq">
              <a:gradFill>
                <a:gsLst>
                  <a:gs pos="0">
                    <a:srgbClr val="6AD572">
                      <a:alpha val="100000"/>
                    </a:srgbClr>
                  </a:gs>
                  <a:gs pos="100000">
                    <a:srgbClr val="65A6FE">
                      <a:alpha val="100000"/>
                    </a:srgbClr>
                  </a:gs>
                </a:gsLst>
                <a:lin ang="0"/>
              </a:gradFill>
              <a:prstDash val="solid"/>
              <a:miter/>
            </a:ln>
          </p:spPr>
          <p:txBody>
            <a:bodyPr/>
            <a:lstStyle/>
            <a:p>
              <a:endParaRPr lang="fr-FR" dirty="0"/>
            </a:p>
          </p:txBody>
        </p:sp>
        <p:sp>
          <p:nvSpPr>
            <p:cNvPr id="14" name="TextBox 4">
              <a:extLst>
                <a:ext uri="{FF2B5EF4-FFF2-40B4-BE49-F238E27FC236}">
                  <a16:creationId xmlns:a16="http://schemas.microsoft.com/office/drawing/2014/main" id="{581D40FE-6255-438F-ABBF-43DE538D581F}"/>
                </a:ext>
              </a:extLst>
            </p:cNvPr>
            <p:cNvSpPr txBox="1"/>
            <p:nvPr/>
          </p:nvSpPr>
          <p:spPr>
            <a:xfrm>
              <a:off x="0" y="-47625"/>
              <a:ext cx="660400" cy="520379"/>
            </a:xfrm>
            <a:prstGeom prst="rect">
              <a:avLst/>
            </a:prstGeom>
          </p:spPr>
          <p:txBody>
            <a:bodyPr lIns="50800" tIns="50800" rIns="50800" bIns="50800" rtlCol="0" anchor="ctr"/>
            <a:lstStyle/>
            <a:p>
              <a:pPr algn="ctr">
                <a:lnSpc>
                  <a:spcPts val="2488"/>
                </a:lnSpc>
              </a:pPr>
              <a:endParaRPr/>
            </a:p>
          </p:txBody>
        </p:sp>
      </p:grpSp>
      <p:sp>
        <p:nvSpPr>
          <p:cNvPr id="16" name="Freeform 6">
            <a:extLst>
              <a:ext uri="{FF2B5EF4-FFF2-40B4-BE49-F238E27FC236}">
                <a16:creationId xmlns:a16="http://schemas.microsoft.com/office/drawing/2014/main" id="{04E67805-18D6-4119-8DD6-0798AB05D210}"/>
              </a:ext>
            </a:extLst>
          </p:cNvPr>
          <p:cNvSpPr/>
          <p:nvPr/>
        </p:nvSpPr>
        <p:spPr>
          <a:xfrm>
            <a:off x="3812999" y="1711585"/>
            <a:ext cx="3988950" cy="513526"/>
          </a:xfrm>
          <a:custGeom>
            <a:avLst/>
            <a:gdLst/>
            <a:ahLst/>
            <a:cxnLst/>
            <a:rect l="l" t="t" r="r" b="b"/>
            <a:pathLst>
              <a:path w="4715550" h="908815">
                <a:moveTo>
                  <a:pt x="0" y="0"/>
                </a:moveTo>
                <a:lnTo>
                  <a:pt x="4715549" y="0"/>
                </a:lnTo>
                <a:lnTo>
                  <a:pt x="4715549" y="908815"/>
                </a:lnTo>
                <a:lnTo>
                  <a:pt x="0" y="9088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18" name="Freeform 8">
            <a:extLst>
              <a:ext uri="{FF2B5EF4-FFF2-40B4-BE49-F238E27FC236}">
                <a16:creationId xmlns:a16="http://schemas.microsoft.com/office/drawing/2014/main" id="{7CF34EEB-ABFC-4FC8-9105-6CED6EE3CC37}"/>
              </a:ext>
            </a:extLst>
          </p:cNvPr>
          <p:cNvSpPr/>
          <p:nvPr/>
        </p:nvSpPr>
        <p:spPr>
          <a:xfrm>
            <a:off x="4927626" y="3753253"/>
            <a:ext cx="4588495" cy="752327"/>
          </a:xfrm>
          <a:custGeom>
            <a:avLst/>
            <a:gdLst/>
            <a:ahLst/>
            <a:cxnLst/>
            <a:rect l="l" t="t" r="r" b="b"/>
            <a:pathLst>
              <a:path w="4715550" h="908815">
                <a:moveTo>
                  <a:pt x="0" y="0"/>
                </a:moveTo>
                <a:lnTo>
                  <a:pt x="4715549" y="0"/>
                </a:lnTo>
                <a:lnTo>
                  <a:pt x="4715549" y="908815"/>
                </a:lnTo>
                <a:lnTo>
                  <a:pt x="0" y="9088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20" name="Freeform 10">
            <a:extLst>
              <a:ext uri="{FF2B5EF4-FFF2-40B4-BE49-F238E27FC236}">
                <a16:creationId xmlns:a16="http://schemas.microsoft.com/office/drawing/2014/main" id="{402AAC23-80C4-4261-A7A6-5EEB0FB6B4C1}"/>
              </a:ext>
            </a:extLst>
          </p:cNvPr>
          <p:cNvSpPr/>
          <p:nvPr/>
        </p:nvSpPr>
        <p:spPr>
          <a:xfrm>
            <a:off x="4114351" y="5273917"/>
            <a:ext cx="3672827" cy="472434"/>
          </a:xfrm>
          <a:custGeom>
            <a:avLst/>
            <a:gdLst/>
            <a:ahLst/>
            <a:cxnLst/>
            <a:rect l="l" t="t" r="r" b="b"/>
            <a:pathLst>
              <a:path w="4715550" h="908815">
                <a:moveTo>
                  <a:pt x="0" y="0"/>
                </a:moveTo>
                <a:lnTo>
                  <a:pt x="4715549" y="0"/>
                </a:lnTo>
                <a:lnTo>
                  <a:pt x="4715549" y="908815"/>
                </a:lnTo>
                <a:lnTo>
                  <a:pt x="0" y="9088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22" name="TextBox 12">
            <a:extLst>
              <a:ext uri="{FF2B5EF4-FFF2-40B4-BE49-F238E27FC236}">
                <a16:creationId xmlns:a16="http://schemas.microsoft.com/office/drawing/2014/main" id="{F8C4F3CF-B9A1-41FB-B06B-6896E5C1A2E5}"/>
              </a:ext>
            </a:extLst>
          </p:cNvPr>
          <p:cNvSpPr txBox="1"/>
          <p:nvPr/>
        </p:nvSpPr>
        <p:spPr>
          <a:xfrm>
            <a:off x="4711981" y="1820871"/>
            <a:ext cx="3289039" cy="294953"/>
          </a:xfrm>
          <a:prstGeom prst="rect">
            <a:avLst/>
          </a:prstGeom>
        </p:spPr>
        <p:txBody>
          <a:bodyPr wrap="square" lIns="0" tIns="0" rIns="0" bIns="0" rtlCol="0" anchor="t">
            <a:spAutoFit/>
          </a:bodyPr>
          <a:lstStyle/>
          <a:p>
            <a:pPr algn="l">
              <a:lnSpc>
                <a:spcPts val="2333"/>
              </a:lnSpc>
            </a:pPr>
            <a:r>
              <a:rPr lang="en-US" sz="2000" b="1" dirty="0">
                <a:solidFill>
                  <a:srgbClr val="041F60"/>
                </a:solidFill>
                <a:latin typeface="Gotham Bold"/>
                <a:ea typeface="Gotham Bold"/>
                <a:cs typeface="Gotham Bold"/>
                <a:sym typeface="Gotham Bold"/>
              </a:rPr>
              <a:t>RDV …</a:t>
            </a:r>
          </a:p>
        </p:txBody>
      </p:sp>
      <p:sp>
        <p:nvSpPr>
          <p:cNvPr id="23" name="TextBox 13">
            <a:extLst>
              <a:ext uri="{FF2B5EF4-FFF2-40B4-BE49-F238E27FC236}">
                <a16:creationId xmlns:a16="http://schemas.microsoft.com/office/drawing/2014/main" id="{2E72C7D6-E514-4B26-BF9C-51A98B1EC88C}"/>
              </a:ext>
            </a:extLst>
          </p:cNvPr>
          <p:cNvSpPr txBox="1"/>
          <p:nvPr/>
        </p:nvSpPr>
        <p:spPr>
          <a:xfrm>
            <a:off x="5000578" y="5381919"/>
            <a:ext cx="2786600" cy="294953"/>
          </a:xfrm>
          <a:prstGeom prst="rect">
            <a:avLst/>
          </a:prstGeom>
        </p:spPr>
        <p:txBody>
          <a:bodyPr wrap="square" lIns="0" tIns="0" rIns="0" bIns="0" rtlCol="0" anchor="t">
            <a:spAutoFit/>
          </a:bodyPr>
          <a:lstStyle/>
          <a:p>
            <a:pPr algn="l">
              <a:lnSpc>
                <a:spcPts val="2333"/>
              </a:lnSpc>
            </a:pPr>
            <a:r>
              <a:rPr lang="en-US" sz="2000" b="1" dirty="0">
                <a:solidFill>
                  <a:srgbClr val="041F60"/>
                </a:solidFill>
                <a:latin typeface="Gotham Bold"/>
                <a:ea typeface="Gotham Bold"/>
                <a:cs typeface="Gotham Bold"/>
                <a:sym typeface="Gotham Bold"/>
              </a:rPr>
              <a:t>Retour …</a:t>
            </a:r>
          </a:p>
        </p:txBody>
      </p:sp>
      <p:sp>
        <p:nvSpPr>
          <p:cNvPr id="25" name="TextBox 15">
            <a:extLst>
              <a:ext uri="{FF2B5EF4-FFF2-40B4-BE49-F238E27FC236}">
                <a16:creationId xmlns:a16="http://schemas.microsoft.com/office/drawing/2014/main" id="{FBC9DDB9-E30E-42BE-87FE-660015577555}"/>
              </a:ext>
            </a:extLst>
          </p:cNvPr>
          <p:cNvSpPr txBox="1"/>
          <p:nvPr/>
        </p:nvSpPr>
        <p:spPr>
          <a:xfrm>
            <a:off x="5950766" y="3827025"/>
            <a:ext cx="3639136" cy="589905"/>
          </a:xfrm>
          <a:prstGeom prst="rect">
            <a:avLst/>
          </a:prstGeom>
        </p:spPr>
        <p:txBody>
          <a:bodyPr wrap="square" lIns="0" tIns="0" rIns="0" bIns="0" rtlCol="0" anchor="t">
            <a:spAutoFit/>
          </a:bodyPr>
          <a:lstStyle/>
          <a:p>
            <a:pPr algn="l">
              <a:lnSpc>
                <a:spcPts val="2333"/>
              </a:lnSpc>
            </a:pPr>
            <a:r>
              <a:rPr lang="en-US" sz="2000" b="1" dirty="0">
                <a:solidFill>
                  <a:srgbClr val="041F60"/>
                </a:solidFill>
                <a:latin typeface="Gotham Bold"/>
                <a:ea typeface="Gotham Bold"/>
                <a:cs typeface="Gotham Bold"/>
                <a:sym typeface="Gotham Bold"/>
              </a:rPr>
              <a:t>14h-17h : projection du </a:t>
            </a:r>
            <a:r>
              <a:rPr lang="en-US" sz="2000" b="1" dirty="0" err="1">
                <a:solidFill>
                  <a:srgbClr val="041F60"/>
                </a:solidFill>
                <a:latin typeface="Gotham Bold"/>
                <a:ea typeface="Gotham Bold"/>
                <a:cs typeface="Gotham Bold"/>
                <a:sym typeface="Gotham Bold"/>
              </a:rPr>
              <a:t>documentaire</a:t>
            </a:r>
            <a:r>
              <a:rPr lang="en-US" sz="2000" b="1" dirty="0">
                <a:solidFill>
                  <a:srgbClr val="041F60"/>
                </a:solidFill>
                <a:latin typeface="Gotham Bold"/>
                <a:ea typeface="Gotham Bold"/>
                <a:cs typeface="Gotham Bold"/>
                <a:sym typeface="Gotham Bold"/>
              </a:rPr>
              <a:t> </a:t>
            </a:r>
            <a:r>
              <a:rPr lang="en-US" sz="2000" b="1" dirty="0" err="1">
                <a:solidFill>
                  <a:srgbClr val="041F60"/>
                </a:solidFill>
                <a:latin typeface="Gotham Bold"/>
                <a:ea typeface="Gotham Bold"/>
                <a:cs typeface="Gotham Bold"/>
                <a:sym typeface="Gotham Bold"/>
              </a:rPr>
              <a:t>puis</a:t>
            </a:r>
            <a:r>
              <a:rPr lang="en-US" sz="2000" b="1" dirty="0">
                <a:solidFill>
                  <a:srgbClr val="041F60"/>
                </a:solidFill>
                <a:latin typeface="Gotham Bold"/>
                <a:ea typeface="Gotham Bold"/>
                <a:cs typeface="Gotham Bold"/>
                <a:sym typeface="Gotham Bold"/>
              </a:rPr>
              <a:t> table ronde</a:t>
            </a:r>
          </a:p>
        </p:txBody>
      </p:sp>
      <p:sp>
        <p:nvSpPr>
          <p:cNvPr id="26" name="TextBox 16">
            <a:extLst>
              <a:ext uri="{FF2B5EF4-FFF2-40B4-BE49-F238E27FC236}">
                <a16:creationId xmlns:a16="http://schemas.microsoft.com/office/drawing/2014/main" id="{150A3292-3111-4156-9634-4FB332857547}"/>
              </a:ext>
            </a:extLst>
          </p:cNvPr>
          <p:cNvSpPr txBox="1"/>
          <p:nvPr/>
        </p:nvSpPr>
        <p:spPr>
          <a:xfrm>
            <a:off x="867272" y="2678918"/>
            <a:ext cx="3086168" cy="2154436"/>
          </a:xfrm>
          <a:prstGeom prst="rect">
            <a:avLst/>
          </a:prstGeom>
        </p:spPr>
        <p:txBody>
          <a:bodyPr wrap="square" lIns="0" tIns="0" rIns="0" bIns="0" rtlCol="0" anchor="t">
            <a:spAutoFit/>
          </a:bodyPr>
          <a:lstStyle/>
          <a:p>
            <a:pPr marL="0" indent="0">
              <a:buNone/>
            </a:pPr>
            <a:r>
              <a:rPr lang="fr-FR" sz="2000" dirty="0">
                <a:latin typeface="Marianne" panose="02000000000000000000" pitchFamily="50" charset="0"/>
              </a:rPr>
              <a:t>DATE : </a:t>
            </a:r>
          </a:p>
          <a:p>
            <a:pPr marL="0" indent="0">
              <a:buNone/>
            </a:pPr>
            <a:r>
              <a:rPr lang="fr-FR" sz="2000" dirty="0">
                <a:latin typeface="Marianne" panose="02000000000000000000" pitchFamily="50" charset="0"/>
              </a:rPr>
              <a:t>mardi 25 </a:t>
            </a:r>
            <a:r>
              <a:rPr lang="fr-FR" sz="2000" dirty="0" err="1">
                <a:latin typeface="Marianne" panose="02000000000000000000" pitchFamily="50" charset="0"/>
              </a:rPr>
              <a:t>nov</a:t>
            </a:r>
            <a:r>
              <a:rPr lang="fr-FR" sz="2000" dirty="0">
                <a:latin typeface="Marianne" panose="02000000000000000000" pitchFamily="50" charset="0"/>
              </a:rPr>
              <a:t> 2025</a:t>
            </a:r>
          </a:p>
          <a:p>
            <a:pPr marL="0" indent="0">
              <a:buNone/>
            </a:pPr>
            <a:r>
              <a:rPr lang="fr-FR" sz="2000" dirty="0">
                <a:latin typeface="Marianne" panose="02000000000000000000" pitchFamily="50" charset="0"/>
              </a:rPr>
              <a:t>14h-17h</a:t>
            </a:r>
          </a:p>
          <a:p>
            <a:pPr marL="0" indent="0">
              <a:buNone/>
            </a:pPr>
            <a:endParaRPr lang="fr-FR" sz="2000" dirty="0">
              <a:latin typeface="Marianne" panose="02000000000000000000" pitchFamily="50" charset="0"/>
            </a:endParaRPr>
          </a:p>
          <a:p>
            <a:pPr marL="0" indent="0">
              <a:buNone/>
            </a:pPr>
            <a:r>
              <a:rPr lang="fr-FR" sz="2000" dirty="0">
                <a:latin typeface="Marianne" panose="02000000000000000000" pitchFamily="50" charset="0"/>
              </a:rPr>
              <a:t>LIEU : </a:t>
            </a:r>
          </a:p>
          <a:p>
            <a:pPr marL="0" indent="0">
              <a:buNone/>
            </a:pPr>
            <a:r>
              <a:rPr lang="fr-FR" sz="2000" dirty="0">
                <a:latin typeface="Marianne" panose="02000000000000000000" pitchFamily="50" charset="0"/>
              </a:rPr>
              <a:t>Val Saint Martin </a:t>
            </a:r>
          </a:p>
          <a:p>
            <a:pPr marL="0" indent="0">
              <a:buNone/>
            </a:pPr>
            <a:r>
              <a:rPr lang="fr-FR" sz="2000" dirty="0">
                <a:latin typeface="Marianne" panose="02000000000000000000" pitchFamily="50" charset="0"/>
              </a:rPr>
              <a:t>à PORNIC</a:t>
            </a:r>
          </a:p>
        </p:txBody>
      </p:sp>
      <p:sp>
        <p:nvSpPr>
          <p:cNvPr id="29" name="Freeform 19">
            <a:extLst>
              <a:ext uri="{FF2B5EF4-FFF2-40B4-BE49-F238E27FC236}">
                <a16:creationId xmlns:a16="http://schemas.microsoft.com/office/drawing/2014/main" id="{BD30350B-784D-40BE-AD9D-941F799ED2C9}"/>
              </a:ext>
            </a:extLst>
          </p:cNvPr>
          <p:cNvSpPr/>
          <p:nvPr/>
        </p:nvSpPr>
        <p:spPr>
          <a:xfrm>
            <a:off x="4711981" y="2698321"/>
            <a:ext cx="3445574" cy="472435"/>
          </a:xfrm>
          <a:custGeom>
            <a:avLst/>
            <a:gdLst/>
            <a:ahLst/>
            <a:cxnLst/>
            <a:rect l="l" t="t" r="r" b="b"/>
            <a:pathLst>
              <a:path w="4715550" h="908815">
                <a:moveTo>
                  <a:pt x="0" y="0"/>
                </a:moveTo>
                <a:lnTo>
                  <a:pt x="4715550" y="0"/>
                </a:lnTo>
                <a:lnTo>
                  <a:pt x="4715550" y="908815"/>
                </a:lnTo>
                <a:lnTo>
                  <a:pt x="0" y="90881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a:p>
        </p:txBody>
      </p:sp>
      <p:sp>
        <p:nvSpPr>
          <p:cNvPr id="30" name="TextBox 20">
            <a:extLst>
              <a:ext uri="{FF2B5EF4-FFF2-40B4-BE49-F238E27FC236}">
                <a16:creationId xmlns:a16="http://schemas.microsoft.com/office/drawing/2014/main" id="{0DA654F3-AEDB-4197-9310-6F2521B669DE}"/>
              </a:ext>
            </a:extLst>
          </p:cNvPr>
          <p:cNvSpPr txBox="1"/>
          <p:nvPr/>
        </p:nvSpPr>
        <p:spPr>
          <a:xfrm>
            <a:off x="5538736" y="2761118"/>
            <a:ext cx="3639136" cy="294953"/>
          </a:xfrm>
          <a:prstGeom prst="rect">
            <a:avLst/>
          </a:prstGeom>
        </p:spPr>
        <p:txBody>
          <a:bodyPr wrap="square" lIns="0" tIns="0" rIns="0" bIns="0" rtlCol="0" anchor="t">
            <a:spAutoFit/>
          </a:bodyPr>
          <a:lstStyle/>
          <a:p>
            <a:pPr algn="l">
              <a:lnSpc>
                <a:spcPts val="2333"/>
              </a:lnSpc>
            </a:pPr>
            <a:r>
              <a:rPr lang="en-US" sz="2000" b="1" dirty="0">
                <a:solidFill>
                  <a:srgbClr val="041F60"/>
                </a:solidFill>
                <a:latin typeface="Gotham Bold"/>
                <a:ea typeface="Gotham Bold"/>
                <a:cs typeface="Gotham Bold"/>
                <a:sym typeface="Gotham Bold"/>
              </a:rPr>
              <a:t>Pique-</a:t>
            </a:r>
            <a:r>
              <a:rPr lang="en-US" sz="2000" b="1" dirty="0" err="1">
                <a:solidFill>
                  <a:srgbClr val="041F60"/>
                </a:solidFill>
                <a:latin typeface="Gotham Bold"/>
                <a:ea typeface="Gotham Bold"/>
                <a:cs typeface="Gotham Bold"/>
                <a:sym typeface="Gotham Bold"/>
              </a:rPr>
              <a:t>nique</a:t>
            </a:r>
            <a:r>
              <a:rPr lang="en-US" sz="2000" b="1" dirty="0">
                <a:solidFill>
                  <a:srgbClr val="041F60"/>
                </a:solidFill>
                <a:latin typeface="Gotham Bold"/>
                <a:ea typeface="Gotham Bold"/>
                <a:cs typeface="Gotham Bold"/>
                <a:sym typeface="Gotham Bold"/>
              </a:rPr>
              <a:t> ? </a:t>
            </a:r>
          </a:p>
        </p:txBody>
      </p:sp>
    </p:spTree>
    <p:extLst>
      <p:ext uri="{BB962C8B-B14F-4D97-AF65-F5344CB8AC3E}">
        <p14:creationId xmlns:p14="http://schemas.microsoft.com/office/powerpoint/2010/main" val="3025377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A2C589EE-4280-49BD-9419-4872BEBC27D9}"/>
              </a:ext>
            </a:extLst>
          </p:cNvPr>
          <p:cNvSpPr txBox="1">
            <a:spLocks/>
          </p:cNvSpPr>
          <p:nvPr/>
        </p:nvSpPr>
        <p:spPr>
          <a:xfrm>
            <a:off x="523874" y="1461788"/>
            <a:ext cx="7989392" cy="10770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dirty="0">
                <a:latin typeface="Marianne" panose="02000000000000000000" pitchFamily="50" charset="0"/>
              </a:rPr>
              <a:t>Au programme :</a:t>
            </a:r>
          </a:p>
        </p:txBody>
      </p:sp>
      <p:sp>
        <p:nvSpPr>
          <p:cNvPr id="2" name="ZoneTexte 1">
            <a:extLst>
              <a:ext uri="{FF2B5EF4-FFF2-40B4-BE49-F238E27FC236}">
                <a16:creationId xmlns:a16="http://schemas.microsoft.com/office/drawing/2014/main" id="{119B8EC0-A730-4DB8-8CC0-C140A0769E40}"/>
              </a:ext>
            </a:extLst>
          </p:cNvPr>
          <p:cNvSpPr txBox="1"/>
          <p:nvPr/>
        </p:nvSpPr>
        <p:spPr>
          <a:xfrm>
            <a:off x="523874" y="2338993"/>
            <a:ext cx="3514725" cy="923330"/>
          </a:xfrm>
          <a:prstGeom prst="rect">
            <a:avLst/>
          </a:prstGeom>
          <a:noFill/>
        </p:spPr>
        <p:txBody>
          <a:bodyPr wrap="square" rtlCol="0">
            <a:spAutoFit/>
          </a:bodyPr>
          <a:lstStyle/>
          <a:p>
            <a:r>
              <a:rPr lang="fr-FR" dirty="0">
                <a:latin typeface="Marianne" panose="02000000000000000000" pitchFamily="50" charset="0"/>
              </a:rPr>
              <a:t>Projection du documentaire « Viol : défi de justice »</a:t>
            </a:r>
          </a:p>
          <a:p>
            <a:endParaRPr lang="fr-FR" dirty="0">
              <a:latin typeface="Marianne" panose="02000000000000000000" pitchFamily="50" charset="0"/>
            </a:endParaRPr>
          </a:p>
        </p:txBody>
      </p:sp>
      <p:pic>
        <p:nvPicPr>
          <p:cNvPr id="5122" name="Picture 2" descr="Documentaire : Viol, défi de justice, à Nantes. - CDAD Rennes">
            <a:extLst>
              <a:ext uri="{FF2B5EF4-FFF2-40B4-BE49-F238E27FC236}">
                <a16:creationId xmlns:a16="http://schemas.microsoft.com/office/drawing/2014/main" id="{B76C03C7-BB36-4DD3-A7B2-E7438D943C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9269" y="1258060"/>
            <a:ext cx="4912857" cy="2751200"/>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pied de page 2">
            <a:extLst>
              <a:ext uri="{FF2B5EF4-FFF2-40B4-BE49-F238E27FC236}">
                <a16:creationId xmlns:a16="http://schemas.microsoft.com/office/drawing/2014/main" id="{45EF5170-0D96-4081-BF81-46405F4E13DE}"/>
              </a:ext>
            </a:extLst>
          </p:cNvPr>
          <p:cNvSpPr>
            <a:spLocks noGrp="1"/>
          </p:cNvSpPr>
          <p:nvPr>
            <p:ph type="ftr" sz="quarter" idx="11"/>
          </p:nvPr>
        </p:nvSpPr>
        <p:spPr/>
        <p:txBody>
          <a:bodyPr/>
          <a:lstStyle/>
          <a:p>
            <a:r>
              <a:rPr lang="fr-FR"/>
              <a:t>Séance EVARS préparation projection "Viol, défi de justice" puis table ronde</a:t>
            </a:r>
            <a:endParaRPr lang="en-US" dirty="0"/>
          </a:p>
        </p:txBody>
      </p:sp>
      <p:sp>
        <p:nvSpPr>
          <p:cNvPr id="12" name="Titre 1">
            <a:extLst>
              <a:ext uri="{FF2B5EF4-FFF2-40B4-BE49-F238E27FC236}">
                <a16:creationId xmlns:a16="http://schemas.microsoft.com/office/drawing/2014/main" id="{09298935-1014-4B23-90A6-D924BCB5CAD3}"/>
              </a:ext>
            </a:extLst>
          </p:cNvPr>
          <p:cNvSpPr>
            <a:spLocks noGrp="1"/>
          </p:cNvSpPr>
          <p:nvPr>
            <p:ph type="title"/>
          </p:nvPr>
        </p:nvSpPr>
        <p:spPr>
          <a:xfrm>
            <a:off x="1392734" y="196652"/>
            <a:ext cx="7989392" cy="1077020"/>
          </a:xfrm>
        </p:spPr>
        <p:txBody>
          <a:bodyPr/>
          <a:lstStyle/>
          <a:p>
            <a:r>
              <a:rPr lang="fr-FR" sz="3600" dirty="0">
                <a:latin typeface="Marianne" panose="02000000000000000000" pitchFamily="50" charset="0"/>
              </a:rPr>
              <a:t>Temps 3. Préparation de la sortie</a:t>
            </a:r>
          </a:p>
        </p:txBody>
      </p:sp>
      <p:sp>
        <p:nvSpPr>
          <p:cNvPr id="13" name="ZoneTexte 12">
            <a:extLst>
              <a:ext uri="{FF2B5EF4-FFF2-40B4-BE49-F238E27FC236}">
                <a16:creationId xmlns:a16="http://schemas.microsoft.com/office/drawing/2014/main" id="{4C194847-E40D-42DE-B340-94D505FEFE36}"/>
              </a:ext>
            </a:extLst>
          </p:cNvPr>
          <p:cNvSpPr txBox="1"/>
          <p:nvPr/>
        </p:nvSpPr>
        <p:spPr>
          <a:xfrm>
            <a:off x="678542" y="4122612"/>
            <a:ext cx="8247743" cy="1754326"/>
          </a:xfrm>
          <a:prstGeom prst="rect">
            <a:avLst/>
          </a:prstGeom>
          <a:noFill/>
        </p:spPr>
        <p:txBody>
          <a:bodyPr wrap="square">
            <a:spAutoFit/>
          </a:bodyPr>
          <a:lstStyle/>
          <a:p>
            <a:r>
              <a:rPr lang="fr-FR" sz="1800" dirty="0">
                <a:latin typeface="Marianne" panose="02000000000000000000" pitchFamily="50" charset="0"/>
              </a:rPr>
              <a:t>Table ronde avec :</a:t>
            </a:r>
          </a:p>
          <a:p>
            <a:pPr marL="285750" indent="-285750">
              <a:buFontTx/>
              <a:buChar char="-"/>
            </a:pPr>
            <a:r>
              <a:rPr lang="fr-FR" dirty="0">
                <a:latin typeface="Marianne" panose="02000000000000000000" pitchFamily="50" charset="0"/>
              </a:rPr>
              <a:t>u</a:t>
            </a:r>
            <a:r>
              <a:rPr lang="fr-FR" sz="1800" dirty="0">
                <a:latin typeface="Marianne" panose="02000000000000000000" pitchFamily="50" charset="0"/>
              </a:rPr>
              <a:t>ne avocate / une magistrate</a:t>
            </a:r>
          </a:p>
          <a:p>
            <a:pPr marL="285750" indent="-285750">
              <a:buFontTx/>
              <a:buChar char="-"/>
            </a:pPr>
            <a:r>
              <a:rPr lang="fr-FR" dirty="0">
                <a:latin typeface="Marianne" panose="02000000000000000000" pitchFamily="50" charset="0"/>
              </a:rPr>
              <a:t>d</a:t>
            </a:r>
            <a:r>
              <a:rPr lang="fr-FR" sz="1800" dirty="0">
                <a:latin typeface="Marianne" panose="02000000000000000000" pitchFamily="50" charset="0"/>
              </a:rPr>
              <a:t>es représentants d’associations : </a:t>
            </a:r>
          </a:p>
          <a:p>
            <a:pPr marL="742950" lvl="1" indent="-285750">
              <a:buFontTx/>
              <a:buChar char="-"/>
            </a:pPr>
            <a:r>
              <a:rPr lang="fr-FR" dirty="0">
                <a:latin typeface="Marianne" panose="02000000000000000000" pitchFamily="50" charset="0"/>
              </a:rPr>
              <a:t>« Solidarité Femmes »</a:t>
            </a:r>
          </a:p>
          <a:p>
            <a:pPr marL="742950" lvl="1" indent="-285750">
              <a:buFontTx/>
              <a:buChar char="-"/>
            </a:pPr>
            <a:r>
              <a:rPr lang="fr-FR" dirty="0">
                <a:latin typeface="Marianne" panose="02000000000000000000" pitchFamily="50" charset="0"/>
              </a:rPr>
              <a:t>« EVA </a:t>
            </a:r>
            <a:r>
              <a:rPr lang="fr-FR" sz="1800" dirty="0">
                <a:effectLst/>
                <a:latin typeface="Marianne" panose="02000000000000000000" pitchFamily="50" charset="0"/>
                <a:ea typeface="Calibri" panose="020F0502020204030204" pitchFamily="34" charset="0"/>
                <a:cs typeface="Times New Roman" panose="02020603050405020304" pitchFamily="18" charset="0"/>
              </a:rPr>
              <a:t>pour les victimes d’incestes et de violences sexuelles</a:t>
            </a:r>
            <a:r>
              <a:rPr lang="fr-FR" dirty="0">
                <a:latin typeface="Marianne" panose="02000000000000000000" pitchFamily="50" charset="0"/>
                <a:ea typeface="Calibri" panose="020F0502020204030204" pitchFamily="34" charset="0"/>
                <a:cs typeface="Times New Roman" panose="02020603050405020304" pitchFamily="18" charset="0"/>
              </a:rPr>
              <a:t> »</a:t>
            </a:r>
          </a:p>
          <a:p>
            <a:pPr marL="742950" lvl="1" indent="-285750">
              <a:buFontTx/>
              <a:buChar char="-"/>
            </a:pPr>
            <a:r>
              <a:rPr lang="fr-FR" sz="1800" dirty="0">
                <a:latin typeface="Marianne" panose="02000000000000000000" pitchFamily="50" charset="0"/>
                <a:ea typeface="Calibri" panose="020F0502020204030204" pitchFamily="34" charset="0"/>
                <a:cs typeface="Times New Roman" panose="02020603050405020304" pitchFamily="18" charset="0"/>
              </a:rPr>
              <a:t>« Résonantes »</a:t>
            </a:r>
            <a:endParaRPr lang="fr-FR" sz="1800" dirty="0">
              <a:latin typeface="Marianne" panose="02000000000000000000" pitchFamily="50" charset="0"/>
            </a:endParaRPr>
          </a:p>
        </p:txBody>
      </p:sp>
      <p:sp>
        <p:nvSpPr>
          <p:cNvPr id="4" name="ZoneTexte 3">
            <a:extLst>
              <a:ext uri="{FF2B5EF4-FFF2-40B4-BE49-F238E27FC236}">
                <a16:creationId xmlns:a16="http://schemas.microsoft.com/office/drawing/2014/main" id="{4DDDFB18-BEF7-41EF-B254-ED5E912929D9}"/>
              </a:ext>
            </a:extLst>
          </p:cNvPr>
          <p:cNvSpPr txBox="1"/>
          <p:nvPr/>
        </p:nvSpPr>
        <p:spPr>
          <a:xfrm rot="886645">
            <a:off x="5772150" y="4619653"/>
            <a:ext cx="3844579" cy="369332"/>
          </a:xfrm>
          <a:prstGeom prst="rect">
            <a:avLst/>
          </a:prstGeom>
          <a:noFill/>
        </p:spPr>
        <p:txBody>
          <a:bodyPr wrap="none" rtlCol="0">
            <a:spAutoFit/>
          </a:bodyPr>
          <a:lstStyle/>
          <a:p>
            <a:r>
              <a:rPr lang="fr-FR" dirty="0">
                <a:highlight>
                  <a:srgbClr val="FFFF00"/>
                </a:highlight>
                <a:latin typeface="Marianne" panose="02000000000000000000" pitchFamily="50" charset="0"/>
              </a:rPr>
              <a:t>À modifier selon les intervenants</a:t>
            </a:r>
          </a:p>
        </p:txBody>
      </p:sp>
    </p:spTree>
    <p:extLst>
      <p:ext uri="{BB962C8B-B14F-4D97-AF65-F5344CB8AC3E}">
        <p14:creationId xmlns:p14="http://schemas.microsoft.com/office/powerpoint/2010/main" val="33931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2717E5-6FA1-54E7-F72B-434B8629378D}"/>
              </a:ext>
            </a:extLst>
          </p:cNvPr>
          <p:cNvSpPr>
            <a:spLocks noGrp="1"/>
          </p:cNvSpPr>
          <p:nvPr>
            <p:ph type="title"/>
          </p:nvPr>
        </p:nvSpPr>
        <p:spPr>
          <a:xfrm>
            <a:off x="1392734" y="196652"/>
            <a:ext cx="7989392" cy="1077020"/>
          </a:xfrm>
        </p:spPr>
        <p:txBody>
          <a:bodyPr/>
          <a:lstStyle/>
          <a:p>
            <a:r>
              <a:rPr lang="fr-FR" sz="3600" dirty="0">
                <a:latin typeface="Marianne" panose="02000000000000000000" pitchFamily="50" charset="0"/>
              </a:rPr>
              <a:t>Temps 4. Les acteurs du Tribunal</a:t>
            </a:r>
          </a:p>
        </p:txBody>
      </p:sp>
      <p:sp>
        <p:nvSpPr>
          <p:cNvPr id="3" name="Espace réservé du pied de page 2">
            <a:extLst>
              <a:ext uri="{FF2B5EF4-FFF2-40B4-BE49-F238E27FC236}">
                <a16:creationId xmlns:a16="http://schemas.microsoft.com/office/drawing/2014/main" id="{536F03EE-A2FF-43A4-BFA8-305B64D6CA87}"/>
              </a:ext>
            </a:extLst>
          </p:cNvPr>
          <p:cNvSpPr>
            <a:spLocks noGrp="1"/>
          </p:cNvSpPr>
          <p:nvPr>
            <p:ph type="ftr" sz="quarter" idx="11"/>
          </p:nvPr>
        </p:nvSpPr>
        <p:spPr/>
        <p:txBody>
          <a:bodyPr/>
          <a:lstStyle/>
          <a:p>
            <a:r>
              <a:rPr lang="fr-FR"/>
              <a:t>Séance EVARS préparation projection "Viol, défi de justice" puis table ronde</a:t>
            </a:r>
            <a:endParaRPr lang="en-US" dirty="0"/>
          </a:p>
        </p:txBody>
      </p:sp>
      <p:pic>
        <p:nvPicPr>
          <p:cNvPr id="7" name="Picture 2" descr="Question, Point D'Interrogation, Réponse">
            <a:extLst>
              <a:ext uri="{FF2B5EF4-FFF2-40B4-BE49-F238E27FC236}">
                <a16:creationId xmlns:a16="http://schemas.microsoft.com/office/drawing/2014/main" id="{6BB4AD61-A6E7-452E-A9FD-0AE128B9F56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269" y="1476523"/>
            <a:ext cx="3904953" cy="3904953"/>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C54CAD4F-F2EE-4C0D-B36F-7E9F0BF66F33}"/>
              </a:ext>
            </a:extLst>
          </p:cNvPr>
          <p:cNvSpPr txBox="1"/>
          <p:nvPr/>
        </p:nvSpPr>
        <p:spPr>
          <a:xfrm>
            <a:off x="4455204" y="2738767"/>
            <a:ext cx="4760234" cy="2369880"/>
          </a:xfrm>
          <a:prstGeom prst="rect">
            <a:avLst/>
          </a:prstGeom>
          <a:noFill/>
        </p:spPr>
        <p:txBody>
          <a:bodyPr wrap="square">
            <a:spAutoFit/>
          </a:bodyPr>
          <a:lstStyle/>
          <a:p>
            <a:r>
              <a:rPr lang="fr-FR" sz="1800" i="1" dirty="0">
                <a:latin typeface="Marianne" panose="02000000000000000000" pitchFamily="50" charset="0"/>
              </a:rPr>
              <a:t>Travail en groupes de 6 ou 7 élèves</a:t>
            </a:r>
          </a:p>
          <a:p>
            <a:endParaRPr lang="fr-FR" sz="1800" dirty="0">
              <a:latin typeface="Marianne" panose="02000000000000000000" pitchFamily="50" charset="0"/>
            </a:endParaRPr>
          </a:p>
          <a:p>
            <a:r>
              <a:rPr lang="fr-FR" sz="2000" b="1" dirty="0">
                <a:latin typeface="Marianne" panose="02000000000000000000" pitchFamily="50" charset="0"/>
              </a:rPr>
              <a:t>Consigne : Placez les acteurs du tribunal avec leurs fonctions.</a:t>
            </a:r>
          </a:p>
          <a:p>
            <a:endParaRPr lang="fr-FR" sz="1800" dirty="0">
              <a:latin typeface="Marianne" panose="02000000000000000000" pitchFamily="50" charset="0"/>
            </a:endParaRPr>
          </a:p>
          <a:p>
            <a:r>
              <a:rPr lang="fr-FR" dirty="0">
                <a:latin typeface="Marianne" panose="02000000000000000000" pitchFamily="50" charset="0"/>
              </a:rPr>
              <a:t>PRODUCTION : sur une feuille A3</a:t>
            </a:r>
          </a:p>
          <a:p>
            <a:endParaRPr lang="fr-FR" sz="1800" dirty="0">
              <a:latin typeface="Marianne" panose="02000000000000000000" pitchFamily="50" charset="0"/>
            </a:endParaRPr>
          </a:p>
          <a:p>
            <a:endParaRPr lang="fr-FR" sz="1800" dirty="0">
              <a:latin typeface="Marianne" panose="02000000000000000000" pitchFamily="50" charset="0"/>
            </a:endParaRPr>
          </a:p>
        </p:txBody>
      </p:sp>
    </p:spTree>
    <p:extLst>
      <p:ext uri="{BB962C8B-B14F-4D97-AF65-F5344CB8AC3E}">
        <p14:creationId xmlns:p14="http://schemas.microsoft.com/office/powerpoint/2010/main" val="3679429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12">
            <a:extLst>
              <a:ext uri="{FF2B5EF4-FFF2-40B4-BE49-F238E27FC236}">
                <a16:creationId xmlns:a16="http://schemas.microsoft.com/office/drawing/2014/main" id="{6BE41031-E47B-41F5-BE01-279CC0BD003D}"/>
              </a:ext>
            </a:extLst>
          </p:cNvPr>
          <p:cNvSpPr/>
          <p:nvPr/>
        </p:nvSpPr>
        <p:spPr>
          <a:xfrm>
            <a:off x="305166" y="1302726"/>
            <a:ext cx="2426730" cy="2428958"/>
          </a:xfrm>
          <a:custGeom>
            <a:avLst/>
            <a:gdLst/>
            <a:ahLst/>
            <a:cxnLst/>
            <a:rect l="l" t="t" r="r" b="b"/>
            <a:pathLst>
              <a:path w="3888378" h="3888378">
                <a:moveTo>
                  <a:pt x="0" y="0"/>
                </a:moveTo>
                <a:lnTo>
                  <a:pt x="3888379" y="0"/>
                </a:lnTo>
                <a:lnTo>
                  <a:pt x="3888379" y="3888378"/>
                </a:lnTo>
                <a:lnTo>
                  <a:pt x="0" y="3888378"/>
                </a:lnTo>
                <a:lnTo>
                  <a:pt x="0" y="0"/>
                </a:lnTo>
                <a:close/>
              </a:path>
            </a:pathLst>
          </a:custGeom>
          <a:blipFill>
            <a:blip r:embed="rId2"/>
            <a:stretch>
              <a:fillRect/>
            </a:stretch>
          </a:blipFill>
        </p:spPr>
        <p:txBody>
          <a:bodyPr/>
          <a:lstStyle/>
          <a:p>
            <a:endParaRPr lang="fr-FR" dirty="0"/>
          </a:p>
        </p:txBody>
      </p:sp>
      <p:sp>
        <p:nvSpPr>
          <p:cNvPr id="3" name="Espace réservé du pied de page 2">
            <a:extLst>
              <a:ext uri="{FF2B5EF4-FFF2-40B4-BE49-F238E27FC236}">
                <a16:creationId xmlns:a16="http://schemas.microsoft.com/office/drawing/2014/main" id="{536F03EE-A2FF-43A4-BFA8-305B64D6CA87}"/>
              </a:ext>
            </a:extLst>
          </p:cNvPr>
          <p:cNvSpPr>
            <a:spLocks noGrp="1"/>
          </p:cNvSpPr>
          <p:nvPr>
            <p:ph type="ftr" sz="quarter" idx="11"/>
          </p:nvPr>
        </p:nvSpPr>
        <p:spPr/>
        <p:txBody>
          <a:bodyPr/>
          <a:lstStyle/>
          <a:p>
            <a:r>
              <a:rPr lang="fr-FR"/>
              <a:t>Séance EVARS préparation projection "Viol, défi de justice" puis table ronde</a:t>
            </a:r>
            <a:endParaRPr lang="en-US" dirty="0"/>
          </a:p>
        </p:txBody>
      </p:sp>
      <p:sp>
        <p:nvSpPr>
          <p:cNvPr id="9" name="Freeform 4">
            <a:extLst>
              <a:ext uri="{FF2B5EF4-FFF2-40B4-BE49-F238E27FC236}">
                <a16:creationId xmlns:a16="http://schemas.microsoft.com/office/drawing/2014/main" id="{C8DFCAC5-14CC-4511-A48A-B131AD187F76}"/>
              </a:ext>
            </a:extLst>
          </p:cNvPr>
          <p:cNvSpPr/>
          <p:nvPr/>
        </p:nvSpPr>
        <p:spPr>
          <a:xfrm>
            <a:off x="3273272" y="1733058"/>
            <a:ext cx="3326190" cy="217714"/>
          </a:xfrm>
          <a:custGeom>
            <a:avLst/>
            <a:gdLst/>
            <a:ahLst/>
            <a:cxnLst/>
            <a:rect l="l" t="t" r="r" b="b"/>
            <a:pathLst>
              <a:path w="3326190" h="217714">
                <a:moveTo>
                  <a:pt x="0" y="0"/>
                </a:moveTo>
                <a:lnTo>
                  <a:pt x="3326190" y="0"/>
                </a:lnTo>
                <a:lnTo>
                  <a:pt x="3326190" y="217714"/>
                </a:lnTo>
                <a:lnTo>
                  <a:pt x="0" y="2177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10" name="Freeform 5">
            <a:extLst>
              <a:ext uri="{FF2B5EF4-FFF2-40B4-BE49-F238E27FC236}">
                <a16:creationId xmlns:a16="http://schemas.microsoft.com/office/drawing/2014/main" id="{B30D8A36-15AA-4657-A83A-FF9E39B03CA0}"/>
              </a:ext>
            </a:extLst>
          </p:cNvPr>
          <p:cNvSpPr/>
          <p:nvPr/>
        </p:nvSpPr>
        <p:spPr>
          <a:xfrm rot="5400000">
            <a:off x="7289924" y="2215039"/>
            <a:ext cx="3051922" cy="1425419"/>
          </a:xfrm>
          <a:custGeom>
            <a:avLst/>
            <a:gdLst/>
            <a:ahLst/>
            <a:cxnLst/>
            <a:rect l="l" t="t" r="r" b="b"/>
            <a:pathLst>
              <a:path w="4655480" h="2543056">
                <a:moveTo>
                  <a:pt x="0" y="0"/>
                </a:moveTo>
                <a:lnTo>
                  <a:pt x="4655479" y="0"/>
                </a:lnTo>
                <a:lnTo>
                  <a:pt x="4655479" y="2543056"/>
                </a:lnTo>
                <a:lnTo>
                  <a:pt x="0" y="254305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11" name="Freeform 6">
            <a:extLst>
              <a:ext uri="{FF2B5EF4-FFF2-40B4-BE49-F238E27FC236}">
                <a16:creationId xmlns:a16="http://schemas.microsoft.com/office/drawing/2014/main" id="{549C50B8-E0A5-46CF-B0FF-22162D654C67}"/>
              </a:ext>
            </a:extLst>
          </p:cNvPr>
          <p:cNvSpPr/>
          <p:nvPr/>
        </p:nvSpPr>
        <p:spPr>
          <a:xfrm>
            <a:off x="8456184" y="1879440"/>
            <a:ext cx="914537" cy="1867464"/>
          </a:xfrm>
          <a:custGeom>
            <a:avLst/>
            <a:gdLst/>
            <a:ahLst/>
            <a:cxnLst/>
            <a:rect l="l" t="t" r="r" b="b"/>
            <a:pathLst>
              <a:path w="1217015" h="2178849">
                <a:moveTo>
                  <a:pt x="0" y="0"/>
                </a:moveTo>
                <a:lnTo>
                  <a:pt x="1217015" y="0"/>
                </a:lnTo>
                <a:lnTo>
                  <a:pt x="1217015" y="2178849"/>
                </a:lnTo>
                <a:lnTo>
                  <a:pt x="0" y="2178849"/>
                </a:lnTo>
                <a:lnTo>
                  <a:pt x="0" y="0"/>
                </a:lnTo>
                <a:close/>
              </a:path>
            </a:pathLst>
          </a:custGeom>
          <a:blipFill>
            <a:blip r:embed="rId7"/>
            <a:stretch>
              <a:fillRect/>
            </a:stretch>
          </a:blipFill>
        </p:spPr>
        <p:txBody>
          <a:bodyPr/>
          <a:lstStyle/>
          <a:p>
            <a:endParaRPr lang="fr-FR"/>
          </a:p>
        </p:txBody>
      </p:sp>
      <p:sp>
        <p:nvSpPr>
          <p:cNvPr id="12" name="Freeform 7">
            <a:extLst>
              <a:ext uri="{FF2B5EF4-FFF2-40B4-BE49-F238E27FC236}">
                <a16:creationId xmlns:a16="http://schemas.microsoft.com/office/drawing/2014/main" id="{DD474D47-D8D8-498D-B18C-D1112F6A812F}"/>
              </a:ext>
            </a:extLst>
          </p:cNvPr>
          <p:cNvSpPr/>
          <p:nvPr/>
        </p:nvSpPr>
        <p:spPr>
          <a:xfrm>
            <a:off x="1828515" y="3705103"/>
            <a:ext cx="3562703" cy="1251213"/>
          </a:xfrm>
          <a:custGeom>
            <a:avLst/>
            <a:gdLst/>
            <a:ahLst/>
            <a:cxnLst/>
            <a:rect l="l" t="t" r="r" b="b"/>
            <a:pathLst>
              <a:path w="5226893" h="2157910">
                <a:moveTo>
                  <a:pt x="0" y="0"/>
                </a:moveTo>
                <a:lnTo>
                  <a:pt x="5226893" y="0"/>
                </a:lnTo>
                <a:lnTo>
                  <a:pt x="5226893" y="2157909"/>
                </a:lnTo>
                <a:lnTo>
                  <a:pt x="0" y="215790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a:p>
        </p:txBody>
      </p:sp>
      <p:sp>
        <p:nvSpPr>
          <p:cNvPr id="13" name="Freeform 8">
            <a:extLst>
              <a:ext uri="{FF2B5EF4-FFF2-40B4-BE49-F238E27FC236}">
                <a16:creationId xmlns:a16="http://schemas.microsoft.com/office/drawing/2014/main" id="{7F3E72AE-B426-4C1A-802F-DD18AEAE54DC}"/>
              </a:ext>
            </a:extLst>
          </p:cNvPr>
          <p:cNvSpPr/>
          <p:nvPr/>
        </p:nvSpPr>
        <p:spPr>
          <a:xfrm>
            <a:off x="1853852" y="5034604"/>
            <a:ext cx="3562702" cy="1106371"/>
          </a:xfrm>
          <a:custGeom>
            <a:avLst/>
            <a:gdLst/>
            <a:ahLst/>
            <a:cxnLst/>
            <a:rect l="l" t="t" r="r" b="b"/>
            <a:pathLst>
              <a:path w="5226893" h="2157910">
                <a:moveTo>
                  <a:pt x="0" y="0"/>
                </a:moveTo>
                <a:lnTo>
                  <a:pt x="5226893" y="0"/>
                </a:lnTo>
                <a:lnTo>
                  <a:pt x="5226893" y="2157910"/>
                </a:lnTo>
                <a:lnTo>
                  <a:pt x="0" y="21579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a:p>
        </p:txBody>
      </p:sp>
      <p:sp>
        <p:nvSpPr>
          <p:cNvPr id="14" name="Freeform 9">
            <a:extLst>
              <a:ext uri="{FF2B5EF4-FFF2-40B4-BE49-F238E27FC236}">
                <a16:creationId xmlns:a16="http://schemas.microsoft.com/office/drawing/2014/main" id="{415A8CEC-50BF-4BFB-BA23-635B66AEF930}"/>
              </a:ext>
            </a:extLst>
          </p:cNvPr>
          <p:cNvSpPr/>
          <p:nvPr/>
        </p:nvSpPr>
        <p:spPr>
          <a:xfrm>
            <a:off x="4066673" y="5106670"/>
            <a:ext cx="915927" cy="917198"/>
          </a:xfrm>
          <a:custGeom>
            <a:avLst/>
            <a:gdLst/>
            <a:ahLst/>
            <a:cxnLst/>
            <a:rect l="l" t="t" r="r" b="b"/>
            <a:pathLst>
              <a:path w="1615078" h="1895961">
                <a:moveTo>
                  <a:pt x="0" y="0"/>
                </a:moveTo>
                <a:lnTo>
                  <a:pt x="1615078" y="0"/>
                </a:lnTo>
                <a:lnTo>
                  <a:pt x="1615078" y="1895961"/>
                </a:lnTo>
                <a:lnTo>
                  <a:pt x="0" y="1895961"/>
                </a:lnTo>
                <a:lnTo>
                  <a:pt x="0" y="0"/>
                </a:lnTo>
                <a:close/>
              </a:path>
            </a:pathLst>
          </a:custGeom>
          <a:blipFill>
            <a:blip r:embed="rId10"/>
            <a:stretch>
              <a:fillRect/>
            </a:stretch>
          </a:blipFill>
        </p:spPr>
        <p:txBody>
          <a:bodyPr/>
          <a:lstStyle/>
          <a:p>
            <a:endParaRPr lang="fr-FR"/>
          </a:p>
        </p:txBody>
      </p:sp>
      <p:sp>
        <p:nvSpPr>
          <p:cNvPr id="15" name="Freeform 10">
            <a:extLst>
              <a:ext uri="{FF2B5EF4-FFF2-40B4-BE49-F238E27FC236}">
                <a16:creationId xmlns:a16="http://schemas.microsoft.com/office/drawing/2014/main" id="{C4B518CB-BD88-4ABF-A091-10C699CD2E4D}"/>
              </a:ext>
            </a:extLst>
          </p:cNvPr>
          <p:cNvSpPr/>
          <p:nvPr/>
        </p:nvSpPr>
        <p:spPr>
          <a:xfrm>
            <a:off x="6341933" y="4792591"/>
            <a:ext cx="2825147" cy="1395330"/>
          </a:xfrm>
          <a:custGeom>
            <a:avLst/>
            <a:gdLst/>
            <a:ahLst/>
            <a:cxnLst/>
            <a:rect l="l" t="t" r="r" b="b"/>
            <a:pathLst>
              <a:path w="4655480" h="2543056">
                <a:moveTo>
                  <a:pt x="0" y="0"/>
                </a:moveTo>
                <a:lnTo>
                  <a:pt x="4655480" y="0"/>
                </a:lnTo>
                <a:lnTo>
                  <a:pt x="4655480" y="2543056"/>
                </a:lnTo>
                <a:lnTo>
                  <a:pt x="0" y="254305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16" name="Freeform 11">
            <a:extLst>
              <a:ext uri="{FF2B5EF4-FFF2-40B4-BE49-F238E27FC236}">
                <a16:creationId xmlns:a16="http://schemas.microsoft.com/office/drawing/2014/main" id="{2F4F8F99-680D-46A5-9EB6-0C4088ADAA95}"/>
              </a:ext>
            </a:extLst>
          </p:cNvPr>
          <p:cNvSpPr/>
          <p:nvPr/>
        </p:nvSpPr>
        <p:spPr>
          <a:xfrm>
            <a:off x="3972993" y="3846972"/>
            <a:ext cx="995269" cy="911559"/>
          </a:xfrm>
          <a:custGeom>
            <a:avLst/>
            <a:gdLst/>
            <a:ahLst/>
            <a:cxnLst/>
            <a:rect l="l" t="t" r="r" b="b"/>
            <a:pathLst>
              <a:path w="1874895" h="1892418">
                <a:moveTo>
                  <a:pt x="0" y="0"/>
                </a:moveTo>
                <a:lnTo>
                  <a:pt x="1874895" y="0"/>
                </a:lnTo>
                <a:lnTo>
                  <a:pt x="1874895" y="1892418"/>
                </a:lnTo>
                <a:lnTo>
                  <a:pt x="0" y="1892418"/>
                </a:lnTo>
                <a:lnTo>
                  <a:pt x="0" y="0"/>
                </a:lnTo>
                <a:close/>
              </a:path>
            </a:pathLst>
          </a:custGeom>
          <a:blipFill>
            <a:blip r:embed="rId11"/>
            <a:stretch>
              <a:fillRect/>
            </a:stretch>
          </a:blipFill>
        </p:spPr>
        <p:txBody>
          <a:bodyPr/>
          <a:lstStyle/>
          <a:p>
            <a:endParaRPr lang="fr-FR"/>
          </a:p>
        </p:txBody>
      </p:sp>
      <p:sp>
        <p:nvSpPr>
          <p:cNvPr id="17" name="Freeform 12">
            <a:extLst>
              <a:ext uri="{FF2B5EF4-FFF2-40B4-BE49-F238E27FC236}">
                <a16:creationId xmlns:a16="http://schemas.microsoft.com/office/drawing/2014/main" id="{CA0ACE9D-5049-4F73-9A21-D77B03D9387B}"/>
              </a:ext>
            </a:extLst>
          </p:cNvPr>
          <p:cNvSpPr/>
          <p:nvPr/>
        </p:nvSpPr>
        <p:spPr>
          <a:xfrm>
            <a:off x="5823367" y="2305376"/>
            <a:ext cx="2344873" cy="2263148"/>
          </a:xfrm>
          <a:custGeom>
            <a:avLst/>
            <a:gdLst/>
            <a:ahLst/>
            <a:cxnLst/>
            <a:rect l="l" t="t" r="r" b="b"/>
            <a:pathLst>
              <a:path w="3888378" h="3888378">
                <a:moveTo>
                  <a:pt x="0" y="0"/>
                </a:moveTo>
                <a:lnTo>
                  <a:pt x="3888379" y="0"/>
                </a:lnTo>
                <a:lnTo>
                  <a:pt x="3888379" y="3888378"/>
                </a:lnTo>
                <a:lnTo>
                  <a:pt x="0" y="3888378"/>
                </a:lnTo>
                <a:lnTo>
                  <a:pt x="0" y="0"/>
                </a:lnTo>
                <a:close/>
              </a:path>
            </a:pathLst>
          </a:custGeom>
          <a:blipFill>
            <a:blip r:embed="rId2"/>
            <a:stretch>
              <a:fillRect/>
            </a:stretch>
          </a:blipFill>
        </p:spPr>
        <p:txBody>
          <a:bodyPr/>
          <a:lstStyle/>
          <a:p>
            <a:endParaRPr lang="fr-FR"/>
          </a:p>
        </p:txBody>
      </p:sp>
      <p:sp>
        <p:nvSpPr>
          <p:cNvPr id="18" name="Freeform 13">
            <a:extLst>
              <a:ext uri="{FF2B5EF4-FFF2-40B4-BE49-F238E27FC236}">
                <a16:creationId xmlns:a16="http://schemas.microsoft.com/office/drawing/2014/main" id="{93C021A1-4EED-4D0A-90FF-6ADD8E2762A2}"/>
              </a:ext>
            </a:extLst>
          </p:cNvPr>
          <p:cNvSpPr/>
          <p:nvPr/>
        </p:nvSpPr>
        <p:spPr>
          <a:xfrm>
            <a:off x="6400076" y="2635999"/>
            <a:ext cx="1187896" cy="1225717"/>
          </a:xfrm>
          <a:custGeom>
            <a:avLst/>
            <a:gdLst/>
            <a:ahLst/>
            <a:cxnLst/>
            <a:rect l="l" t="t" r="r" b="b"/>
            <a:pathLst>
              <a:path w="1811813" h="1747678">
                <a:moveTo>
                  <a:pt x="0" y="0"/>
                </a:moveTo>
                <a:lnTo>
                  <a:pt x="1811813" y="0"/>
                </a:lnTo>
                <a:lnTo>
                  <a:pt x="1811813" y="1747678"/>
                </a:lnTo>
                <a:lnTo>
                  <a:pt x="0" y="1747678"/>
                </a:lnTo>
                <a:lnTo>
                  <a:pt x="0" y="0"/>
                </a:lnTo>
                <a:close/>
              </a:path>
            </a:pathLst>
          </a:custGeom>
          <a:blipFill>
            <a:blip r:embed="rId12"/>
            <a:stretch>
              <a:fillRect/>
            </a:stretch>
          </a:blipFill>
        </p:spPr>
        <p:txBody>
          <a:bodyPr/>
          <a:lstStyle/>
          <a:p>
            <a:endParaRPr lang="fr-FR"/>
          </a:p>
        </p:txBody>
      </p:sp>
      <p:sp>
        <p:nvSpPr>
          <p:cNvPr id="19" name="TextBox 14">
            <a:extLst>
              <a:ext uri="{FF2B5EF4-FFF2-40B4-BE49-F238E27FC236}">
                <a16:creationId xmlns:a16="http://schemas.microsoft.com/office/drawing/2014/main" id="{0C788FB4-649E-46B8-8F40-B49C4C33CC90}"/>
              </a:ext>
            </a:extLst>
          </p:cNvPr>
          <p:cNvSpPr txBox="1"/>
          <p:nvPr/>
        </p:nvSpPr>
        <p:spPr>
          <a:xfrm>
            <a:off x="3275592" y="1953810"/>
            <a:ext cx="3326190" cy="350737"/>
          </a:xfrm>
          <a:prstGeom prst="rect">
            <a:avLst/>
          </a:prstGeom>
        </p:spPr>
        <p:txBody>
          <a:bodyPr lIns="0" tIns="0" rIns="0" bIns="0" rtlCol="0" anchor="t">
            <a:spAutoFit/>
          </a:bodyPr>
          <a:lstStyle/>
          <a:p>
            <a:pPr algn="ctr">
              <a:lnSpc>
                <a:spcPts val="3149"/>
              </a:lnSpc>
              <a:spcBef>
                <a:spcPct val="0"/>
              </a:spcBef>
            </a:pPr>
            <a:r>
              <a:rPr lang="en-US" sz="1600" b="1" dirty="0">
                <a:solidFill>
                  <a:srgbClr val="000000"/>
                </a:solidFill>
                <a:latin typeface="Marianne" panose="02000000000000000000" pitchFamily="50" charset="0"/>
                <a:ea typeface="Gotham Bold"/>
                <a:cs typeface="Gotham Bold"/>
                <a:sym typeface="Gotham Bold"/>
              </a:rPr>
              <a:t>Barre des témoins</a:t>
            </a:r>
          </a:p>
        </p:txBody>
      </p:sp>
      <p:sp>
        <p:nvSpPr>
          <p:cNvPr id="20" name="TextBox 15">
            <a:extLst>
              <a:ext uri="{FF2B5EF4-FFF2-40B4-BE49-F238E27FC236}">
                <a16:creationId xmlns:a16="http://schemas.microsoft.com/office/drawing/2014/main" id="{9068A639-CCE5-494D-B590-D3EEAB03F012}"/>
              </a:ext>
            </a:extLst>
          </p:cNvPr>
          <p:cNvSpPr txBox="1"/>
          <p:nvPr/>
        </p:nvSpPr>
        <p:spPr>
          <a:xfrm>
            <a:off x="6785640" y="4811811"/>
            <a:ext cx="1812131" cy="454868"/>
          </a:xfrm>
          <a:prstGeom prst="rect">
            <a:avLst/>
          </a:prstGeom>
        </p:spPr>
        <p:txBody>
          <a:bodyPr lIns="0" tIns="0" rIns="0" bIns="0" rtlCol="0" anchor="t">
            <a:spAutoFit/>
          </a:bodyPr>
          <a:lstStyle/>
          <a:p>
            <a:pPr algn="ctr">
              <a:lnSpc>
                <a:spcPts val="3966"/>
              </a:lnSpc>
              <a:spcBef>
                <a:spcPct val="0"/>
              </a:spcBef>
            </a:pPr>
            <a:r>
              <a:rPr lang="en-US" sz="2000" b="1" dirty="0">
                <a:solidFill>
                  <a:srgbClr val="000000"/>
                </a:solidFill>
                <a:latin typeface="Marianne" panose="02000000000000000000" pitchFamily="50" charset="0"/>
                <a:ea typeface="Gotham Bold"/>
                <a:cs typeface="Gotham Bold"/>
                <a:sym typeface="Gotham Bold"/>
              </a:rPr>
              <a:t>Témoins</a:t>
            </a:r>
          </a:p>
        </p:txBody>
      </p:sp>
      <p:pic>
        <p:nvPicPr>
          <p:cNvPr id="22" name="Image 21">
            <a:extLst>
              <a:ext uri="{FF2B5EF4-FFF2-40B4-BE49-F238E27FC236}">
                <a16:creationId xmlns:a16="http://schemas.microsoft.com/office/drawing/2014/main" id="{5FEBA942-FF28-4325-933E-568AC3AAC32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1846" y="1631232"/>
            <a:ext cx="1216689" cy="1400726"/>
          </a:xfrm>
          <a:prstGeom prst="rect">
            <a:avLst/>
          </a:prstGeom>
        </p:spPr>
      </p:pic>
      <p:pic>
        <p:nvPicPr>
          <p:cNvPr id="25" name="Image 24">
            <a:extLst>
              <a:ext uri="{FF2B5EF4-FFF2-40B4-BE49-F238E27FC236}">
                <a16:creationId xmlns:a16="http://schemas.microsoft.com/office/drawing/2014/main" id="{A082A94F-6F79-4C61-9896-3DD37A73C90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705051" y="242558"/>
            <a:ext cx="2495898" cy="1076475"/>
          </a:xfrm>
          <a:prstGeom prst="rect">
            <a:avLst/>
          </a:prstGeom>
        </p:spPr>
      </p:pic>
    </p:spTree>
    <p:extLst>
      <p:ext uri="{BB962C8B-B14F-4D97-AF65-F5344CB8AC3E}">
        <p14:creationId xmlns:p14="http://schemas.microsoft.com/office/powerpoint/2010/main" val="3698504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536F03EE-A2FF-43A4-BFA8-305B64D6CA87}"/>
              </a:ext>
            </a:extLst>
          </p:cNvPr>
          <p:cNvSpPr>
            <a:spLocks noGrp="1"/>
          </p:cNvSpPr>
          <p:nvPr>
            <p:ph type="ftr" sz="quarter" idx="11"/>
          </p:nvPr>
        </p:nvSpPr>
        <p:spPr/>
        <p:txBody>
          <a:bodyPr/>
          <a:lstStyle/>
          <a:p>
            <a:r>
              <a:rPr lang="fr-FR"/>
              <a:t>Séance EVARS préparation projection "Viol, défi de justice" puis table ronde</a:t>
            </a:r>
            <a:endParaRPr lang="en-US" dirty="0"/>
          </a:p>
        </p:txBody>
      </p:sp>
      <p:sp>
        <p:nvSpPr>
          <p:cNvPr id="21" name="TextBox 2">
            <a:extLst>
              <a:ext uri="{FF2B5EF4-FFF2-40B4-BE49-F238E27FC236}">
                <a16:creationId xmlns:a16="http://schemas.microsoft.com/office/drawing/2014/main" id="{50D2A039-956C-41C0-9647-0407665F8EC5}"/>
              </a:ext>
            </a:extLst>
          </p:cNvPr>
          <p:cNvSpPr txBox="1"/>
          <p:nvPr/>
        </p:nvSpPr>
        <p:spPr>
          <a:xfrm>
            <a:off x="200210" y="1525622"/>
            <a:ext cx="3464050" cy="3447098"/>
          </a:xfrm>
          <a:prstGeom prst="rect">
            <a:avLst/>
          </a:prstGeom>
        </p:spPr>
        <p:txBody>
          <a:bodyPr wrap="square" lIns="0" tIns="0" rIns="0" bIns="0" rtlCol="0" anchor="t">
            <a:spAutoFit/>
          </a:bodyPr>
          <a:lstStyle/>
          <a:p>
            <a:pPr algn="r">
              <a:spcBef>
                <a:spcPct val="0"/>
              </a:spcBef>
            </a:pPr>
            <a:r>
              <a:rPr lang="en-US" sz="2000" dirty="0">
                <a:solidFill>
                  <a:srgbClr val="000000"/>
                </a:solidFill>
                <a:latin typeface="Marianne" panose="02000000000000000000" pitchFamily="50" charset="0"/>
                <a:ea typeface="Gotham Bold"/>
                <a:cs typeface="Gotham Bold"/>
                <a:sym typeface="Gotham Bold"/>
              </a:rPr>
              <a:t>5 juges </a:t>
            </a:r>
            <a:r>
              <a:rPr lang="en-US" sz="3200" dirty="0">
                <a:solidFill>
                  <a:srgbClr val="000000"/>
                </a:solidFill>
                <a:latin typeface="Marianne" panose="02000000000000000000" pitchFamily="50" charset="0"/>
                <a:ea typeface="Gotham Bold"/>
                <a:cs typeface="Gotham Bold"/>
                <a:sym typeface="Gotham Bold"/>
              </a:rPr>
              <a:t>·</a:t>
            </a:r>
            <a:endParaRPr lang="en-US" sz="2000" dirty="0">
              <a:solidFill>
                <a:srgbClr val="000000"/>
              </a:solidFill>
              <a:latin typeface="Marianne" panose="02000000000000000000" pitchFamily="50" charset="0"/>
              <a:ea typeface="Gotham Bold"/>
              <a:cs typeface="Gotham Bold"/>
              <a:sym typeface="Gotham Bold"/>
            </a:endParaRPr>
          </a:p>
          <a:p>
            <a:pPr algn="r">
              <a:spcBef>
                <a:spcPct val="0"/>
              </a:spcBef>
            </a:pPr>
            <a:r>
              <a:rPr lang="en-US" sz="2000" dirty="0">
                <a:solidFill>
                  <a:srgbClr val="000000"/>
                </a:solidFill>
                <a:latin typeface="Marianne" panose="02000000000000000000" pitchFamily="50" charset="0"/>
                <a:ea typeface="Gotham Bold"/>
                <a:cs typeface="Gotham Bold"/>
                <a:sym typeface="Gotham Bold"/>
              </a:rPr>
              <a:t>Greffière </a:t>
            </a:r>
            <a:r>
              <a:rPr lang="en-US" sz="3200" dirty="0">
                <a:solidFill>
                  <a:srgbClr val="000000"/>
                </a:solidFill>
                <a:latin typeface="Marianne" panose="02000000000000000000" pitchFamily="50" charset="0"/>
                <a:ea typeface="Gotham Bold"/>
                <a:cs typeface="Gotham Bold"/>
                <a:sym typeface="Gotham Bold"/>
              </a:rPr>
              <a:t>·</a:t>
            </a:r>
            <a:endParaRPr lang="en-US" sz="2000" dirty="0">
              <a:solidFill>
                <a:srgbClr val="000000"/>
              </a:solidFill>
              <a:latin typeface="Marianne" panose="02000000000000000000" pitchFamily="50" charset="0"/>
              <a:ea typeface="Gotham Bold"/>
              <a:cs typeface="Gotham Bold"/>
              <a:sym typeface="Gotham Bold"/>
            </a:endParaRPr>
          </a:p>
          <a:p>
            <a:pPr algn="r">
              <a:spcBef>
                <a:spcPct val="0"/>
              </a:spcBef>
            </a:pPr>
            <a:r>
              <a:rPr lang="en-US" sz="2000" dirty="0">
                <a:solidFill>
                  <a:srgbClr val="000000"/>
                </a:solidFill>
                <a:latin typeface="Marianne" panose="02000000000000000000" pitchFamily="50" charset="0"/>
                <a:ea typeface="Gotham Bold"/>
                <a:cs typeface="Gotham Bold"/>
                <a:sym typeface="Gotham Bold"/>
              </a:rPr>
              <a:t>Avocat général </a:t>
            </a:r>
            <a:r>
              <a:rPr lang="en-US" sz="3200" dirty="0">
                <a:solidFill>
                  <a:srgbClr val="000000"/>
                </a:solidFill>
                <a:latin typeface="Marianne" panose="02000000000000000000" pitchFamily="50" charset="0"/>
                <a:ea typeface="Gotham Bold"/>
                <a:cs typeface="Gotham Bold"/>
                <a:sym typeface="Gotham Bold"/>
              </a:rPr>
              <a:t>·</a:t>
            </a:r>
            <a:endParaRPr lang="en-US" sz="2000" dirty="0">
              <a:solidFill>
                <a:srgbClr val="000000"/>
              </a:solidFill>
              <a:latin typeface="Marianne" panose="02000000000000000000" pitchFamily="50" charset="0"/>
              <a:ea typeface="Gotham Bold"/>
              <a:cs typeface="Gotham Bold"/>
              <a:sym typeface="Gotham Bold"/>
            </a:endParaRPr>
          </a:p>
          <a:p>
            <a:pPr algn="r">
              <a:spcBef>
                <a:spcPct val="0"/>
              </a:spcBef>
            </a:pPr>
            <a:r>
              <a:rPr lang="en-US" sz="2000" dirty="0">
                <a:solidFill>
                  <a:srgbClr val="000000"/>
                </a:solidFill>
                <a:latin typeface="Marianne" panose="02000000000000000000" pitchFamily="50" charset="0"/>
                <a:ea typeface="Gotham Bold"/>
                <a:cs typeface="Gotham Bold"/>
                <a:sym typeface="Gotham Bold"/>
              </a:rPr>
              <a:t>Partie civile </a:t>
            </a:r>
            <a:r>
              <a:rPr lang="en-US" sz="3200" dirty="0">
                <a:solidFill>
                  <a:srgbClr val="000000"/>
                </a:solidFill>
                <a:latin typeface="Marianne" panose="02000000000000000000" pitchFamily="50" charset="0"/>
                <a:ea typeface="Gotham Bold"/>
                <a:cs typeface="Gotham Bold"/>
                <a:sym typeface="Gotham Bold"/>
              </a:rPr>
              <a:t>·</a:t>
            </a:r>
            <a:endParaRPr lang="en-US" sz="2000" dirty="0">
              <a:solidFill>
                <a:srgbClr val="000000"/>
              </a:solidFill>
              <a:latin typeface="Marianne" panose="02000000000000000000" pitchFamily="50" charset="0"/>
              <a:ea typeface="Gotham Bold"/>
              <a:cs typeface="Gotham Bold"/>
              <a:sym typeface="Gotham Bold"/>
            </a:endParaRPr>
          </a:p>
          <a:p>
            <a:pPr algn="r">
              <a:spcBef>
                <a:spcPct val="0"/>
              </a:spcBef>
            </a:pPr>
            <a:r>
              <a:rPr lang="en-US" sz="2000" dirty="0">
                <a:solidFill>
                  <a:srgbClr val="000000"/>
                </a:solidFill>
                <a:latin typeface="Marianne" panose="02000000000000000000" pitchFamily="50" charset="0"/>
                <a:ea typeface="Gotham Bold"/>
                <a:cs typeface="Gotham Bold"/>
                <a:sym typeface="Gotham Bold"/>
              </a:rPr>
              <a:t>Avocate de la partie civile </a:t>
            </a:r>
            <a:r>
              <a:rPr lang="en-US" sz="3200" dirty="0">
                <a:solidFill>
                  <a:srgbClr val="000000"/>
                </a:solidFill>
                <a:latin typeface="Marianne" panose="02000000000000000000" pitchFamily="50" charset="0"/>
                <a:ea typeface="Gotham Bold"/>
                <a:cs typeface="Gotham Bold"/>
                <a:sym typeface="Gotham Bold"/>
              </a:rPr>
              <a:t>·</a:t>
            </a:r>
            <a:endParaRPr lang="en-US" sz="2000" dirty="0">
              <a:solidFill>
                <a:srgbClr val="000000"/>
              </a:solidFill>
              <a:latin typeface="Marianne" panose="02000000000000000000" pitchFamily="50" charset="0"/>
              <a:ea typeface="Gotham Bold"/>
              <a:cs typeface="Gotham Bold"/>
              <a:sym typeface="Gotham Bold"/>
            </a:endParaRPr>
          </a:p>
          <a:p>
            <a:pPr algn="r">
              <a:spcBef>
                <a:spcPct val="0"/>
              </a:spcBef>
            </a:pPr>
            <a:r>
              <a:rPr lang="en-US" sz="2000" dirty="0">
                <a:solidFill>
                  <a:srgbClr val="000000"/>
                </a:solidFill>
                <a:latin typeface="Marianne" panose="02000000000000000000" pitchFamily="50" charset="0"/>
                <a:ea typeface="Gotham Bold"/>
                <a:cs typeface="Gotham Bold"/>
                <a:sym typeface="Gotham Bold"/>
              </a:rPr>
              <a:t>Accusé </a:t>
            </a:r>
            <a:r>
              <a:rPr lang="en-US" sz="3200" dirty="0">
                <a:solidFill>
                  <a:srgbClr val="000000"/>
                </a:solidFill>
                <a:latin typeface="Marianne" panose="02000000000000000000" pitchFamily="50" charset="0"/>
                <a:ea typeface="Gotham Bold"/>
                <a:cs typeface="Gotham Bold"/>
                <a:sym typeface="Gotham Bold"/>
              </a:rPr>
              <a:t>·</a:t>
            </a:r>
            <a:endParaRPr lang="en-US" sz="2000" dirty="0">
              <a:solidFill>
                <a:srgbClr val="000000"/>
              </a:solidFill>
              <a:latin typeface="Marianne" panose="02000000000000000000" pitchFamily="50" charset="0"/>
              <a:ea typeface="Gotham Bold"/>
              <a:cs typeface="Gotham Bold"/>
              <a:sym typeface="Gotham Bold"/>
            </a:endParaRPr>
          </a:p>
          <a:p>
            <a:pPr algn="r">
              <a:spcBef>
                <a:spcPct val="0"/>
              </a:spcBef>
            </a:pPr>
            <a:r>
              <a:rPr lang="en-US" sz="2000" dirty="0">
                <a:solidFill>
                  <a:srgbClr val="000000"/>
                </a:solidFill>
                <a:latin typeface="Marianne" panose="02000000000000000000" pitchFamily="50" charset="0"/>
                <a:ea typeface="Gotham Bold"/>
                <a:cs typeface="Gotham Bold"/>
                <a:sym typeface="Gotham Bold"/>
              </a:rPr>
              <a:t>Avocate de l’accusé </a:t>
            </a:r>
            <a:r>
              <a:rPr lang="en-US" sz="3200" dirty="0">
                <a:solidFill>
                  <a:srgbClr val="000000"/>
                </a:solidFill>
                <a:latin typeface="Marianne" panose="02000000000000000000" pitchFamily="50" charset="0"/>
                <a:ea typeface="Gotham Bold"/>
                <a:cs typeface="Gotham Bold"/>
                <a:sym typeface="Gotham Bold"/>
              </a:rPr>
              <a:t>·</a:t>
            </a:r>
            <a:endParaRPr lang="en-US" sz="2000" dirty="0">
              <a:solidFill>
                <a:srgbClr val="000000"/>
              </a:solidFill>
              <a:latin typeface="Marianne" panose="02000000000000000000" pitchFamily="50" charset="0"/>
              <a:ea typeface="Gotham Bold"/>
              <a:cs typeface="Gotham Bold"/>
              <a:sym typeface="Gotham Bold"/>
            </a:endParaRPr>
          </a:p>
        </p:txBody>
      </p:sp>
      <p:sp>
        <p:nvSpPr>
          <p:cNvPr id="24" name="TextBox 3">
            <a:extLst>
              <a:ext uri="{FF2B5EF4-FFF2-40B4-BE49-F238E27FC236}">
                <a16:creationId xmlns:a16="http://schemas.microsoft.com/office/drawing/2014/main" id="{A35527D7-E038-4EE9-8399-D4C8223EB6E5}"/>
              </a:ext>
            </a:extLst>
          </p:cNvPr>
          <p:cNvSpPr txBox="1"/>
          <p:nvPr/>
        </p:nvSpPr>
        <p:spPr>
          <a:xfrm>
            <a:off x="3987924" y="1035733"/>
            <a:ext cx="5717866" cy="5262979"/>
          </a:xfrm>
          <a:prstGeom prst="rect">
            <a:avLst/>
          </a:prstGeom>
        </p:spPr>
        <p:txBody>
          <a:bodyPr wrap="square" lIns="0" tIns="0" rIns="0" bIns="0" rtlCol="0" anchor="t">
            <a:spAutoFit/>
          </a:bodyPr>
          <a:lstStyle/>
          <a:p>
            <a:pPr marL="647700" lvl="1" indent="-323850" algn="l">
              <a:spcBef>
                <a:spcPct val="0"/>
              </a:spcBef>
              <a:buFont typeface="Arial"/>
              <a:buChar char="•"/>
            </a:pPr>
            <a:r>
              <a:rPr lang="en-US" dirty="0">
                <a:solidFill>
                  <a:srgbClr val="000000"/>
                </a:solidFill>
                <a:latin typeface="Marianne" panose="02000000000000000000" pitchFamily="50" charset="0"/>
                <a:ea typeface="Gotham Bold"/>
                <a:cs typeface="Gotham Bold"/>
                <a:sym typeface="Gotham Bold"/>
              </a:rPr>
              <a:t>Prend </a:t>
            </a:r>
            <a:r>
              <a:rPr lang="en-US" dirty="0" err="1">
                <a:solidFill>
                  <a:srgbClr val="000000"/>
                </a:solidFill>
                <a:latin typeface="Marianne" panose="02000000000000000000" pitchFamily="50" charset="0"/>
                <a:ea typeface="Gotham Bold"/>
                <a:cs typeface="Gotham Bold"/>
                <a:sym typeface="Gotham Bold"/>
              </a:rPr>
              <a:t>en</a:t>
            </a:r>
            <a:r>
              <a:rPr lang="en-US" dirty="0">
                <a:solidFill>
                  <a:srgbClr val="000000"/>
                </a:solidFill>
                <a:latin typeface="Marianne" panose="02000000000000000000" pitchFamily="50" charset="0"/>
                <a:ea typeface="Gotham Bold"/>
                <a:cs typeface="Gotham Bold"/>
                <a:sym typeface="Gotham Bold"/>
              </a:rPr>
              <a:t> note les </a:t>
            </a:r>
            <a:r>
              <a:rPr lang="en-US" dirty="0" err="1">
                <a:solidFill>
                  <a:srgbClr val="000000"/>
                </a:solidFill>
                <a:latin typeface="Marianne" panose="02000000000000000000" pitchFamily="50" charset="0"/>
                <a:ea typeface="Gotham Bold"/>
                <a:cs typeface="Gotham Bold"/>
                <a:sym typeface="Gotham Bold"/>
              </a:rPr>
              <a:t>échanges</a:t>
            </a:r>
            <a:endParaRPr lang="en-US" dirty="0">
              <a:solidFill>
                <a:srgbClr val="000000"/>
              </a:solidFill>
              <a:latin typeface="Marianne" panose="02000000000000000000" pitchFamily="50" charset="0"/>
              <a:ea typeface="Gotham Bold"/>
              <a:cs typeface="Gotham Bold"/>
              <a:sym typeface="Gotham Bold"/>
            </a:endParaRPr>
          </a:p>
          <a:p>
            <a:pPr algn="l">
              <a:spcBef>
                <a:spcPct val="0"/>
              </a:spcBef>
            </a:pPr>
            <a:endParaRPr lang="en-US" dirty="0">
              <a:solidFill>
                <a:srgbClr val="000000"/>
              </a:solidFill>
              <a:latin typeface="Marianne" panose="02000000000000000000" pitchFamily="50" charset="0"/>
              <a:ea typeface="Gotham Bold"/>
              <a:cs typeface="Gotham Bold"/>
              <a:sym typeface="Gotham Bold"/>
            </a:endParaRPr>
          </a:p>
          <a:p>
            <a:pPr marL="647700" lvl="1" indent="-323850" algn="l">
              <a:spcBef>
                <a:spcPct val="0"/>
              </a:spcBef>
              <a:buFont typeface="Arial"/>
              <a:buChar char="•"/>
            </a:pPr>
            <a:r>
              <a:rPr lang="en-US" dirty="0">
                <a:solidFill>
                  <a:srgbClr val="000000"/>
                </a:solidFill>
                <a:latin typeface="Marianne" panose="02000000000000000000" pitchFamily="50" charset="0"/>
                <a:ea typeface="Gotham Bold"/>
                <a:cs typeface="Gotham Bold"/>
                <a:sym typeface="Gotham Bold"/>
              </a:rPr>
              <a:t>Chargé de </a:t>
            </a:r>
            <a:r>
              <a:rPr lang="en-US" dirty="0" err="1">
                <a:solidFill>
                  <a:srgbClr val="000000"/>
                </a:solidFill>
                <a:latin typeface="Marianne" panose="02000000000000000000" pitchFamily="50" charset="0"/>
                <a:ea typeface="Gotham Bold"/>
                <a:cs typeface="Gotham Bold"/>
                <a:sym typeface="Gotham Bold"/>
              </a:rPr>
              <a:t>représenter</a:t>
            </a:r>
            <a:r>
              <a:rPr lang="en-US" dirty="0">
                <a:solidFill>
                  <a:srgbClr val="000000"/>
                </a:solidFill>
                <a:latin typeface="Marianne" panose="02000000000000000000" pitchFamily="50" charset="0"/>
                <a:ea typeface="Gotham Bold"/>
                <a:cs typeface="Gotham Bold"/>
                <a:sym typeface="Gotham Bold"/>
              </a:rPr>
              <a:t> </a:t>
            </a:r>
            <a:r>
              <a:rPr lang="en-US" dirty="0" err="1">
                <a:solidFill>
                  <a:srgbClr val="000000"/>
                </a:solidFill>
                <a:latin typeface="Marianne" panose="02000000000000000000" pitchFamily="50" charset="0"/>
                <a:ea typeface="Gotham Bold"/>
                <a:cs typeface="Gotham Bold"/>
                <a:sym typeface="Gotham Bold"/>
              </a:rPr>
              <a:t>l’Etat</a:t>
            </a:r>
            <a:r>
              <a:rPr lang="en-US" dirty="0">
                <a:solidFill>
                  <a:srgbClr val="000000"/>
                </a:solidFill>
                <a:latin typeface="Marianne" panose="02000000000000000000" pitchFamily="50" charset="0"/>
                <a:ea typeface="Gotham Bold"/>
                <a:cs typeface="Gotham Bold"/>
                <a:sym typeface="Gotham Bold"/>
              </a:rPr>
              <a:t> dans un </a:t>
            </a:r>
            <a:r>
              <a:rPr lang="en-US" dirty="0" err="1">
                <a:solidFill>
                  <a:srgbClr val="000000"/>
                </a:solidFill>
                <a:latin typeface="Marianne" panose="02000000000000000000" pitchFamily="50" charset="0"/>
                <a:ea typeface="Gotham Bold"/>
                <a:cs typeface="Gotham Bold"/>
                <a:sym typeface="Gotham Bold"/>
              </a:rPr>
              <a:t>procès</a:t>
            </a:r>
            <a:r>
              <a:rPr lang="en-US" dirty="0">
                <a:solidFill>
                  <a:srgbClr val="000000"/>
                </a:solidFill>
                <a:latin typeface="Marianne" panose="02000000000000000000" pitchFamily="50" charset="0"/>
                <a:ea typeface="Gotham Bold"/>
                <a:cs typeface="Gotham Bold"/>
                <a:sym typeface="Gotham Bold"/>
              </a:rPr>
              <a:t>. </a:t>
            </a:r>
            <a:r>
              <a:rPr lang="en-US" dirty="0" err="1">
                <a:solidFill>
                  <a:srgbClr val="000000"/>
                </a:solidFill>
                <a:latin typeface="Marianne" panose="02000000000000000000" pitchFamily="50" charset="0"/>
                <a:ea typeface="Gotham Bold"/>
                <a:cs typeface="Gotham Bold"/>
                <a:sym typeface="Gotham Bold"/>
              </a:rPr>
              <a:t>Soutien</a:t>
            </a:r>
            <a:r>
              <a:rPr lang="en-US" dirty="0">
                <a:solidFill>
                  <a:srgbClr val="000000"/>
                </a:solidFill>
                <a:latin typeface="Marianne" panose="02000000000000000000" pitchFamily="50" charset="0"/>
                <a:ea typeface="Gotham Bold"/>
                <a:cs typeface="Gotham Bold"/>
                <a:sym typeface="Gotham Bold"/>
              </a:rPr>
              <a:t> de </a:t>
            </a:r>
            <a:r>
              <a:rPr lang="en-US" dirty="0" err="1">
                <a:solidFill>
                  <a:srgbClr val="000000"/>
                </a:solidFill>
                <a:latin typeface="Marianne" panose="02000000000000000000" pitchFamily="50" charset="0"/>
                <a:ea typeface="Gotham Bold"/>
                <a:cs typeface="Gotham Bold"/>
                <a:sym typeface="Gotham Bold"/>
              </a:rPr>
              <a:t>l’accusation</a:t>
            </a:r>
            <a:r>
              <a:rPr lang="en-US" dirty="0">
                <a:solidFill>
                  <a:srgbClr val="000000"/>
                </a:solidFill>
                <a:latin typeface="Marianne" panose="02000000000000000000" pitchFamily="50" charset="0"/>
                <a:ea typeface="Gotham Bold"/>
                <a:cs typeface="Gotham Bold"/>
                <a:sym typeface="Gotham Bold"/>
              </a:rPr>
              <a:t>. Propose </a:t>
            </a:r>
            <a:r>
              <a:rPr lang="en-US" dirty="0" err="1">
                <a:solidFill>
                  <a:srgbClr val="000000"/>
                </a:solidFill>
                <a:latin typeface="Marianne" panose="02000000000000000000" pitchFamily="50" charset="0"/>
                <a:ea typeface="Gotham Bold"/>
                <a:cs typeface="Gotham Bold"/>
                <a:sym typeface="Gotham Bold"/>
              </a:rPr>
              <a:t>une</a:t>
            </a:r>
            <a:r>
              <a:rPr lang="en-US" dirty="0">
                <a:solidFill>
                  <a:srgbClr val="000000"/>
                </a:solidFill>
                <a:latin typeface="Marianne" panose="02000000000000000000" pitchFamily="50" charset="0"/>
                <a:ea typeface="Gotham Bold"/>
                <a:cs typeface="Gotham Bold"/>
                <a:sym typeface="Gotham Bold"/>
              </a:rPr>
              <a:t> </a:t>
            </a:r>
            <a:r>
              <a:rPr lang="en-US" dirty="0" err="1">
                <a:solidFill>
                  <a:srgbClr val="000000"/>
                </a:solidFill>
                <a:latin typeface="Marianne" panose="02000000000000000000" pitchFamily="50" charset="0"/>
                <a:ea typeface="Gotham Bold"/>
                <a:cs typeface="Gotham Bold"/>
                <a:sym typeface="Gotham Bold"/>
              </a:rPr>
              <a:t>peine</a:t>
            </a:r>
            <a:r>
              <a:rPr lang="en-US" dirty="0">
                <a:solidFill>
                  <a:srgbClr val="000000"/>
                </a:solidFill>
                <a:latin typeface="Marianne" panose="02000000000000000000" pitchFamily="50" charset="0"/>
                <a:ea typeface="Gotham Bold"/>
                <a:cs typeface="Gotham Bold"/>
                <a:sym typeface="Gotham Bold"/>
              </a:rPr>
              <a:t> </a:t>
            </a:r>
            <a:r>
              <a:rPr lang="en-US" dirty="0" err="1">
                <a:solidFill>
                  <a:srgbClr val="000000"/>
                </a:solidFill>
                <a:latin typeface="Marianne" panose="02000000000000000000" pitchFamily="50" charset="0"/>
                <a:ea typeface="Gotham Bold"/>
                <a:cs typeface="Gotham Bold"/>
                <a:sym typeface="Gotham Bold"/>
              </a:rPr>
              <a:t>ou</a:t>
            </a:r>
            <a:r>
              <a:rPr lang="en-US" dirty="0">
                <a:solidFill>
                  <a:srgbClr val="000000"/>
                </a:solidFill>
                <a:latin typeface="Marianne" panose="02000000000000000000" pitchFamily="50" charset="0"/>
                <a:ea typeface="Gotham Bold"/>
                <a:cs typeface="Gotham Bold"/>
                <a:sym typeface="Gotham Bold"/>
              </a:rPr>
              <a:t> </a:t>
            </a:r>
            <a:r>
              <a:rPr lang="en-US" dirty="0" err="1">
                <a:solidFill>
                  <a:srgbClr val="000000"/>
                </a:solidFill>
                <a:latin typeface="Marianne" panose="02000000000000000000" pitchFamily="50" charset="0"/>
                <a:ea typeface="Gotham Bold"/>
                <a:cs typeface="Gotham Bold"/>
                <a:sym typeface="Gotham Bold"/>
              </a:rPr>
              <a:t>une</a:t>
            </a:r>
            <a:r>
              <a:rPr lang="en-US" dirty="0">
                <a:solidFill>
                  <a:srgbClr val="000000"/>
                </a:solidFill>
                <a:latin typeface="Marianne" panose="02000000000000000000" pitchFamily="50" charset="0"/>
                <a:ea typeface="Gotham Bold"/>
                <a:cs typeface="Gotham Bold"/>
                <a:sym typeface="Gotham Bold"/>
              </a:rPr>
              <a:t> </a:t>
            </a:r>
            <a:r>
              <a:rPr lang="en-US" dirty="0" err="1">
                <a:solidFill>
                  <a:srgbClr val="000000"/>
                </a:solidFill>
                <a:latin typeface="Marianne" panose="02000000000000000000" pitchFamily="50" charset="0"/>
                <a:ea typeface="Gotham Bold"/>
                <a:cs typeface="Gotham Bold"/>
                <a:sym typeface="Gotham Bold"/>
              </a:rPr>
              <a:t>acquittement</a:t>
            </a:r>
            <a:endParaRPr lang="en-US" dirty="0">
              <a:solidFill>
                <a:srgbClr val="000000"/>
              </a:solidFill>
              <a:latin typeface="Marianne" panose="02000000000000000000" pitchFamily="50" charset="0"/>
              <a:ea typeface="Gotham Bold"/>
              <a:cs typeface="Gotham Bold"/>
              <a:sym typeface="Gotham Bold"/>
            </a:endParaRPr>
          </a:p>
          <a:p>
            <a:pPr algn="l">
              <a:spcBef>
                <a:spcPct val="0"/>
              </a:spcBef>
            </a:pPr>
            <a:endParaRPr lang="en-US" dirty="0">
              <a:solidFill>
                <a:srgbClr val="000000"/>
              </a:solidFill>
              <a:latin typeface="Marianne" panose="02000000000000000000" pitchFamily="50" charset="0"/>
              <a:ea typeface="Gotham Bold"/>
              <a:cs typeface="Gotham Bold"/>
              <a:sym typeface="Gotham Bold"/>
            </a:endParaRPr>
          </a:p>
          <a:p>
            <a:pPr marL="647700" lvl="1" indent="-323850" algn="l">
              <a:spcBef>
                <a:spcPct val="0"/>
              </a:spcBef>
              <a:buFont typeface="Arial"/>
              <a:buChar char="•"/>
            </a:pPr>
            <a:r>
              <a:rPr lang="en-US" dirty="0" err="1">
                <a:solidFill>
                  <a:srgbClr val="000000"/>
                </a:solidFill>
                <a:latin typeface="Marianne" panose="02000000000000000000" pitchFamily="50" charset="0"/>
                <a:ea typeface="Gotham Bold"/>
                <a:cs typeface="Gotham Bold"/>
                <a:sym typeface="Gotham Bold"/>
              </a:rPr>
              <a:t>Personne</a:t>
            </a:r>
            <a:r>
              <a:rPr lang="en-US" dirty="0">
                <a:solidFill>
                  <a:srgbClr val="000000"/>
                </a:solidFill>
                <a:latin typeface="Marianne" panose="02000000000000000000" pitchFamily="50" charset="0"/>
                <a:ea typeface="Gotham Bold"/>
                <a:cs typeface="Gotham Bold"/>
                <a:sym typeface="Gotham Bold"/>
              </a:rPr>
              <a:t> </a:t>
            </a:r>
            <a:r>
              <a:rPr lang="en-US" dirty="0" err="1">
                <a:solidFill>
                  <a:srgbClr val="000000"/>
                </a:solidFill>
                <a:latin typeface="Marianne" panose="02000000000000000000" pitchFamily="50" charset="0"/>
                <a:ea typeface="Gotham Bold"/>
                <a:cs typeface="Gotham Bold"/>
                <a:sym typeface="Gotham Bold"/>
              </a:rPr>
              <a:t>ou</a:t>
            </a:r>
            <a:r>
              <a:rPr lang="en-US" dirty="0">
                <a:solidFill>
                  <a:srgbClr val="000000"/>
                </a:solidFill>
                <a:latin typeface="Marianne" panose="02000000000000000000" pitchFamily="50" charset="0"/>
                <a:ea typeface="Gotham Bold"/>
                <a:cs typeface="Gotham Bold"/>
                <a:sym typeface="Gotham Bold"/>
              </a:rPr>
              <a:t> </a:t>
            </a:r>
            <a:r>
              <a:rPr lang="en-US" dirty="0" err="1">
                <a:solidFill>
                  <a:srgbClr val="000000"/>
                </a:solidFill>
                <a:latin typeface="Marianne" panose="02000000000000000000" pitchFamily="50" charset="0"/>
                <a:ea typeface="Gotham Bold"/>
                <a:cs typeface="Gotham Bold"/>
                <a:sym typeface="Gotham Bold"/>
              </a:rPr>
              <a:t>groupe</a:t>
            </a:r>
            <a:r>
              <a:rPr lang="en-US" dirty="0">
                <a:solidFill>
                  <a:srgbClr val="000000"/>
                </a:solidFill>
                <a:latin typeface="Marianne" panose="02000000000000000000" pitchFamily="50" charset="0"/>
                <a:ea typeface="Gotham Bold"/>
                <a:cs typeface="Gotham Bold"/>
                <a:sym typeface="Gotham Bold"/>
              </a:rPr>
              <a:t> de </a:t>
            </a:r>
            <a:r>
              <a:rPr lang="en-US" dirty="0" err="1">
                <a:solidFill>
                  <a:srgbClr val="000000"/>
                </a:solidFill>
                <a:latin typeface="Marianne" panose="02000000000000000000" pitchFamily="50" charset="0"/>
                <a:ea typeface="Gotham Bold"/>
                <a:cs typeface="Gotham Bold"/>
                <a:sym typeface="Gotham Bold"/>
              </a:rPr>
              <a:t>personnes</a:t>
            </a:r>
            <a:r>
              <a:rPr lang="en-US" dirty="0">
                <a:solidFill>
                  <a:srgbClr val="000000"/>
                </a:solidFill>
                <a:latin typeface="Marianne" panose="02000000000000000000" pitchFamily="50" charset="0"/>
                <a:ea typeface="Gotham Bold"/>
                <a:cs typeface="Gotham Bold"/>
                <a:sym typeface="Gotham Bold"/>
              </a:rPr>
              <a:t> qui, </a:t>
            </a:r>
            <a:r>
              <a:rPr lang="en-US" dirty="0" err="1">
                <a:solidFill>
                  <a:srgbClr val="000000"/>
                </a:solidFill>
                <a:latin typeface="Marianne" panose="02000000000000000000" pitchFamily="50" charset="0"/>
                <a:ea typeface="Gotham Bold"/>
                <a:cs typeface="Gotham Bold"/>
                <a:sym typeface="Gotham Bold"/>
              </a:rPr>
              <a:t>en</a:t>
            </a:r>
            <a:r>
              <a:rPr lang="en-US" dirty="0">
                <a:solidFill>
                  <a:srgbClr val="000000"/>
                </a:solidFill>
                <a:latin typeface="Marianne" panose="02000000000000000000" pitchFamily="50" charset="0"/>
                <a:ea typeface="Gotham Bold"/>
                <a:cs typeface="Gotham Bold"/>
                <a:sym typeface="Gotham Bold"/>
              </a:rPr>
              <a:t> tant que </a:t>
            </a:r>
            <a:r>
              <a:rPr lang="en-US" dirty="0" err="1">
                <a:solidFill>
                  <a:srgbClr val="000000"/>
                </a:solidFill>
                <a:latin typeface="Marianne" panose="02000000000000000000" pitchFamily="50" charset="0"/>
                <a:ea typeface="Gotham Bold"/>
                <a:cs typeface="Gotham Bold"/>
                <a:sym typeface="Gotham Bold"/>
              </a:rPr>
              <a:t>victime</a:t>
            </a:r>
            <a:r>
              <a:rPr lang="en-US" dirty="0">
                <a:solidFill>
                  <a:srgbClr val="000000"/>
                </a:solidFill>
                <a:latin typeface="Marianne" panose="02000000000000000000" pitchFamily="50" charset="0"/>
                <a:ea typeface="Gotham Bold"/>
                <a:cs typeface="Gotham Bold"/>
                <a:sym typeface="Gotham Bold"/>
              </a:rPr>
              <a:t>(s), fait </a:t>
            </a:r>
            <a:r>
              <a:rPr lang="en-US" dirty="0" err="1">
                <a:solidFill>
                  <a:srgbClr val="000000"/>
                </a:solidFill>
                <a:latin typeface="Marianne" panose="02000000000000000000" pitchFamily="50" charset="0"/>
                <a:ea typeface="Gotham Bold"/>
                <a:cs typeface="Gotham Bold"/>
                <a:sym typeface="Gotham Bold"/>
              </a:rPr>
              <a:t>appel</a:t>
            </a:r>
            <a:r>
              <a:rPr lang="en-US" dirty="0">
                <a:solidFill>
                  <a:srgbClr val="000000"/>
                </a:solidFill>
                <a:latin typeface="Marianne" panose="02000000000000000000" pitchFamily="50" charset="0"/>
                <a:ea typeface="Gotham Bold"/>
                <a:cs typeface="Gotham Bold"/>
                <a:sym typeface="Gotham Bold"/>
              </a:rPr>
              <a:t> à la justice</a:t>
            </a:r>
          </a:p>
          <a:p>
            <a:pPr algn="l">
              <a:spcBef>
                <a:spcPct val="0"/>
              </a:spcBef>
            </a:pPr>
            <a:endParaRPr lang="en-US" dirty="0">
              <a:solidFill>
                <a:srgbClr val="000000"/>
              </a:solidFill>
              <a:latin typeface="Marianne" panose="02000000000000000000" pitchFamily="50" charset="0"/>
              <a:ea typeface="Gotham Bold"/>
              <a:cs typeface="Gotham Bold"/>
              <a:sym typeface="Gotham Bold"/>
            </a:endParaRPr>
          </a:p>
          <a:p>
            <a:pPr marL="647700" lvl="1" indent="-323850" algn="l">
              <a:spcBef>
                <a:spcPct val="0"/>
              </a:spcBef>
              <a:buFont typeface="Arial"/>
              <a:buChar char="•"/>
            </a:pPr>
            <a:r>
              <a:rPr lang="en-US" dirty="0" err="1">
                <a:solidFill>
                  <a:srgbClr val="000000"/>
                </a:solidFill>
                <a:latin typeface="Marianne" panose="02000000000000000000" pitchFamily="50" charset="0"/>
                <a:ea typeface="Gotham Bold"/>
                <a:cs typeface="Gotham Bold"/>
                <a:sym typeface="Gotham Bold"/>
              </a:rPr>
              <a:t>Personne</a:t>
            </a:r>
            <a:r>
              <a:rPr lang="en-US" dirty="0">
                <a:solidFill>
                  <a:srgbClr val="000000"/>
                </a:solidFill>
                <a:latin typeface="Marianne" panose="02000000000000000000" pitchFamily="50" charset="0"/>
                <a:ea typeface="Gotham Bold"/>
                <a:cs typeface="Gotham Bold"/>
                <a:sym typeface="Gotham Bold"/>
              </a:rPr>
              <a:t> </a:t>
            </a:r>
            <a:r>
              <a:rPr lang="en-US" dirty="0" err="1">
                <a:solidFill>
                  <a:srgbClr val="000000"/>
                </a:solidFill>
                <a:latin typeface="Marianne" panose="02000000000000000000" pitchFamily="50" charset="0"/>
                <a:ea typeface="Gotham Bold"/>
                <a:cs typeface="Gotham Bold"/>
                <a:sym typeface="Gotham Bold"/>
              </a:rPr>
              <a:t>ou</a:t>
            </a:r>
            <a:r>
              <a:rPr lang="en-US" dirty="0">
                <a:solidFill>
                  <a:srgbClr val="000000"/>
                </a:solidFill>
                <a:latin typeface="Marianne" panose="02000000000000000000" pitchFamily="50" charset="0"/>
                <a:ea typeface="Gotham Bold"/>
                <a:cs typeface="Gotham Bold"/>
                <a:sym typeface="Gotham Bold"/>
              </a:rPr>
              <a:t> </a:t>
            </a:r>
            <a:r>
              <a:rPr lang="en-US" dirty="0" err="1">
                <a:solidFill>
                  <a:srgbClr val="000000"/>
                </a:solidFill>
                <a:latin typeface="Marianne" panose="02000000000000000000" pitchFamily="50" charset="0"/>
                <a:ea typeface="Gotham Bold"/>
                <a:cs typeface="Gotham Bold"/>
                <a:sym typeface="Gotham Bold"/>
              </a:rPr>
              <a:t>groupe</a:t>
            </a:r>
            <a:r>
              <a:rPr lang="en-US" dirty="0">
                <a:solidFill>
                  <a:srgbClr val="000000"/>
                </a:solidFill>
                <a:latin typeface="Marianne" panose="02000000000000000000" pitchFamily="50" charset="0"/>
                <a:ea typeface="Gotham Bold"/>
                <a:cs typeface="Gotham Bold"/>
                <a:sym typeface="Gotham Bold"/>
              </a:rPr>
              <a:t> de </a:t>
            </a:r>
            <a:r>
              <a:rPr lang="en-US" dirty="0" err="1">
                <a:solidFill>
                  <a:srgbClr val="000000"/>
                </a:solidFill>
                <a:latin typeface="Marianne" panose="02000000000000000000" pitchFamily="50" charset="0"/>
                <a:ea typeface="Gotham Bold"/>
                <a:cs typeface="Gotham Bold"/>
                <a:sym typeface="Gotham Bold"/>
              </a:rPr>
              <a:t>personne</a:t>
            </a:r>
            <a:r>
              <a:rPr lang="en-US" dirty="0">
                <a:solidFill>
                  <a:srgbClr val="000000"/>
                </a:solidFill>
                <a:latin typeface="Marianne" panose="02000000000000000000" pitchFamily="50" charset="0"/>
                <a:ea typeface="Gotham Bold"/>
                <a:cs typeface="Gotham Bold"/>
                <a:sym typeface="Gotham Bold"/>
              </a:rPr>
              <a:t> </a:t>
            </a:r>
            <a:r>
              <a:rPr lang="en-US" dirty="0" err="1">
                <a:solidFill>
                  <a:srgbClr val="000000"/>
                </a:solidFill>
                <a:latin typeface="Marianne" panose="02000000000000000000" pitchFamily="50" charset="0"/>
                <a:ea typeface="Gotham Bold"/>
                <a:cs typeface="Gotham Bold"/>
                <a:sym typeface="Gotham Bold"/>
              </a:rPr>
              <a:t>faisant</a:t>
            </a:r>
            <a:r>
              <a:rPr lang="en-US" dirty="0">
                <a:solidFill>
                  <a:srgbClr val="000000"/>
                </a:solidFill>
                <a:latin typeface="Marianne" panose="02000000000000000000" pitchFamily="50" charset="0"/>
                <a:ea typeface="Gotham Bold"/>
                <a:cs typeface="Gotham Bold"/>
                <a:sym typeface="Gotham Bold"/>
              </a:rPr>
              <a:t> </a:t>
            </a:r>
            <a:r>
              <a:rPr lang="en-US" dirty="0" err="1">
                <a:solidFill>
                  <a:srgbClr val="000000"/>
                </a:solidFill>
                <a:latin typeface="Marianne" panose="02000000000000000000" pitchFamily="50" charset="0"/>
                <a:ea typeface="Gotham Bold"/>
                <a:cs typeface="Gotham Bold"/>
                <a:sym typeface="Gotham Bold"/>
              </a:rPr>
              <a:t>l’objet</a:t>
            </a:r>
            <a:r>
              <a:rPr lang="en-US" dirty="0">
                <a:solidFill>
                  <a:srgbClr val="000000"/>
                </a:solidFill>
                <a:latin typeface="Marianne" panose="02000000000000000000" pitchFamily="50" charset="0"/>
                <a:ea typeface="Gotham Bold"/>
                <a:cs typeface="Gotham Bold"/>
                <a:sym typeface="Gotham Bold"/>
              </a:rPr>
              <a:t> du </a:t>
            </a:r>
            <a:r>
              <a:rPr lang="en-US" dirty="0" err="1">
                <a:solidFill>
                  <a:srgbClr val="000000"/>
                </a:solidFill>
                <a:latin typeface="Marianne" panose="02000000000000000000" pitchFamily="50" charset="0"/>
                <a:ea typeface="Gotham Bold"/>
                <a:cs typeface="Gotham Bold"/>
                <a:sym typeface="Gotham Bold"/>
              </a:rPr>
              <a:t>procès</a:t>
            </a:r>
            <a:r>
              <a:rPr lang="en-US" dirty="0">
                <a:solidFill>
                  <a:srgbClr val="000000"/>
                </a:solidFill>
                <a:latin typeface="Marianne" panose="02000000000000000000" pitchFamily="50" charset="0"/>
                <a:ea typeface="Gotham Bold"/>
                <a:cs typeface="Gotham Bold"/>
                <a:sym typeface="Gotham Bold"/>
              </a:rPr>
              <a:t> pour </a:t>
            </a:r>
            <a:r>
              <a:rPr lang="en-US" dirty="0" err="1">
                <a:solidFill>
                  <a:srgbClr val="000000"/>
                </a:solidFill>
                <a:latin typeface="Marianne" panose="02000000000000000000" pitchFamily="50" charset="0"/>
                <a:ea typeface="Gotham Bold"/>
                <a:cs typeface="Gotham Bold"/>
                <a:sym typeface="Gotham Bold"/>
              </a:rPr>
              <a:t>entorse</a:t>
            </a:r>
            <a:r>
              <a:rPr lang="en-US" dirty="0">
                <a:solidFill>
                  <a:srgbClr val="000000"/>
                </a:solidFill>
                <a:latin typeface="Marianne" panose="02000000000000000000" pitchFamily="50" charset="0"/>
                <a:ea typeface="Gotham Bold"/>
                <a:cs typeface="Gotham Bold"/>
                <a:sym typeface="Gotham Bold"/>
              </a:rPr>
              <a:t> grave à la </a:t>
            </a:r>
            <a:r>
              <a:rPr lang="en-US" dirty="0" err="1">
                <a:solidFill>
                  <a:srgbClr val="000000"/>
                </a:solidFill>
                <a:latin typeface="Marianne" panose="02000000000000000000" pitchFamily="50" charset="0"/>
                <a:ea typeface="Gotham Bold"/>
                <a:cs typeface="Gotham Bold"/>
                <a:sym typeface="Gotham Bold"/>
              </a:rPr>
              <a:t>loi</a:t>
            </a:r>
            <a:endParaRPr lang="en-US" dirty="0">
              <a:solidFill>
                <a:srgbClr val="000000"/>
              </a:solidFill>
              <a:latin typeface="Marianne" panose="02000000000000000000" pitchFamily="50" charset="0"/>
              <a:ea typeface="Gotham Bold"/>
              <a:cs typeface="Gotham Bold"/>
              <a:sym typeface="Gotham Bold"/>
            </a:endParaRPr>
          </a:p>
          <a:p>
            <a:pPr algn="l">
              <a:spcBef>
                <a:spcPct val="0"/>
              </a:spcBef>
            </a:pPr>
            <a:endParaRPr lang="en-US" dirty="0">
              <a:solidFill>
                <a:srgbClr val="000000"/>
              </a:solidFill>
              <a:latin typeface="Marianne" panose="02000000000000000000" pitchFamily="50" charset="0"/>
              <a:ea typeface="Gotham Bold"/>
              <a:cs typeface="Gotham Bold"/>
              <a:sym typeface="Gotham Bold"/>
            </a:endParaRPr>
          </a:p>
          <a:p>
            <a:pPr marL="647700" lvl="1" indent="-323850" algn="l">
              <a:spcBef>
                <a:spcPct val="0"/>
              </a:spcBef>
              <a:buFont typeface="Arial"/>
              <a:buChar char="•"/>
            </a:pPr>
            <a:r>
              <a:rPr lang="en-US" dirty="0" err="1">
                <a:solidFill>
                  <a:srgbClr val="000000"/>
                </a:solidFill>
                <a:latin typeface="Marianne" panose="02000000000000000000" pitchFamily="50" charset="0"/>
                <a:ea typeface="Gotham Bold"/>
                <a:cs typeface="Gotham Bold"/>
                <a:sym typeface="Gotham Bold"/>
              </a:rPr>
              <a:t>Chargée</a:t>
            </a:r>
            <a:r>
              <a:rPr lang="en-US" dirty="0">
                <a:solidFill>
                  <a:srgbClr val="000000"/>
                </a:solidFill>
                <a:latin typeface="Marianne" panose="02000000000000000000" pitchFamily="50" charset="0"/>
                <a:ea typeface="Gotham Bold"/>
                <a:cs typeface="Gotham Bold"/>
                <a:sym typeface="Gotham Bold"/>
              </a:rPr>
              <a:t> de </a:t>
            </a:r>
            <a:r>
              <a:rPr lang="en-US" dirty="0" err="1">
                <a:solidFill>
                  <a:srgbClr val="000000"/>
                </a:solidFill>
                <a:latin typeface="Marianne" panose="02000000000000000000" pitchFamily="50" charset="0"/>
                <a:ea typeface="Gotham Bold"/>
                <a:cs typeface="Gotham Bold"/>
                <a:sym typeface="Gotham Bold"/>
              </a:rPr>
              <a:t>défendre</a:t>
            </a:r>
            <a:r>
              <a:rPr lang="en-US" dirty="0">
                <a:solidFill>
                  <a:srgbClr val="000000"/>
                </a:solidFill>
                <a:latin typeface="Marianne" panose="02000000000000000000" pitchFamily="50" charset="0"/>
                <a:ea typeface="Gotham Bold"/>
                <a:cs typeface="Gotham Bold"/>
                <a:sym typeface="Gotham Bold"/>
              </a:rPr>
              <a:t> la </a:t>
            </a:r>
            <a:r>
              <a:rPr lang="en-US" dirty="0" err="1">
                <a:solidFill>
                  <a:srgbClr val="000000"/>
                </a:solidFill>
                <a:latin typeface="Marianne" panose="02000000000000000000" pitchFamily="50" charset="0"/>
                <a:ea typeface="Gotham Bold"/>
                <a:cs typeface="Gotham Bold"/>
                <a:sym typeface="Gotham Bold"/>
              </a:rPr>
              <a:t>victime</a:t>
            </a:r>
            <a:endParaRPr lang="en-US" dirty="0">
              <a:solidFill>
                <a:srgbClr val="000000"/>
              </a:solidFill>
              <a:latin typeface="Marianne" panose="02000000000000000000" pitchFamily="50" charset="0"/>
              <a:ea typeface="Gotham Bold"/>
              <a:cs typeface="Gotham Bold"/>
              <a:sym typeface="Gotham Bold"/>
            </a:endParaRPr>
          </a:p>
          <a:p>
            <a:pPr algn="l">
              <a:spcBef>
                <a:spcPct val="0"/>
              </a:spcBef>
            </a:pPr>
            <a:endParaRPr lang="en-US" dirty="0">
              <a:solidFill>
                <a:srgbClr val="000000"/>
              </a:solidFill>
              <a:latin typeface="Marianne" panose="02000000000000000000" pitchFamily="50" charset="0"/>
              <a:ea typeface="Gotham Bold"/>
              <a:cs typeface="Gotham Bold"/>
              <a:sym typeface="Gotham Bold"/>
            </a:endParaRPr>
          </a:p>
          <a:p>
            <a:pPr marL="647700" lvl="1" indent="-323850" algn="l">
              <a:spcBef>
                <a:spcPct val="0"/>
              </a:spcBef>
              <a:buFont typeface="Arial"/>
              <a:buChar char="•"/>
            </a:pPr>
            <a:r>
              <a:rPr lang="en-US" dirty="0" err="1">
                <a:solidFill>
                  <a:srgbClr val="000000"/>
                </a:solidFill>
                <a:latin typeface="Marianne" panose="02000000000000000000" pitchFamily="50" charset="0"/>
                <a:ea typeface="Gotham Bold"/>
                <a:cs typeface="Gotham Bold"/>
                <a:sym typeface="Gotham Bold"/>
              </a:rPr>
              <a:t>Chargée</a:t>
            </a:r>
            <a:r>
              <a:rPr lang="en-US" dirty="0">
                <a:solidFill>
                  <a:srgbClr val="000000"/>
                </a:solidFill>
                <a:latin typeface="Marianne" panose="02000000000000000000" pitchFamily="50" charset="0"/>
                <a:ea typeface="Gotham Bold"/>
                <a:cs typeface="Gotham Bold"/>
                <a:sym typeface="Gotham Bold"/>
              </a:rPr>
              <a:t> de </a:t>
            </a:r>
            <a:r>
              <a:rPr lang="en-US" dirty="0" err="1">
                <a:solidFill>
                  <a:srgbClr val="000000"/>
                </a:solidFill>
                <a:latin typeface="Marianne" panose="02000000000000000000" pitchFamily="50" charset="0"/>
                <a:ea typeface="Gotham Bold"/>
                <a:cs typeface="Gotham Bold"/>
                <a:sym typeface="Gotham Bold"/>
              </a:rPr>
              <a:t>défendre</a:t>
            </a:r>
            <a:r>
              <a:rPr lang="en-US" dirty="0">
                <a:solidFill>
                  <a:srgbClr val="000000"/>
                </a:solidFill>
                <a:latin typeface="Marianne" panose="02000000000000000000" pitchFamily="50" charset="0"/>
                <a:ea typeface="Gotham Bold"/>
                <a:cs typeface="Gotham Bold"/>
                <a:sym typeface="Gotham Bold"/>
              </a:rPr>
              <a:t> l’accusé</a:t>
            </a:r>
          </a:p>
          <a:p>
            <a:pPr algn="l">
              <a:spcBef>
                <a:spcPct val="0"/>
              </a:spcBef>
            </a:pPr>
            <a:endParaRPr lang="en-US" dirty="0">
              <a:solidFill>
                <a:srgbClr val="000000"/>
              </a:solidFill>
              <a:latin typeface="Marianne" panose="02000000000000000000" pitchFamily="50" charset="0"/>
              <a:ea typeface="Gotham Bold"/>
              <a:cs typeface="Gotham Bold"/>
              <a:sym typeface="Gotham Bold"/>
            </a:endParaRPr>
          </a:p>
          <a:p>
            <a:pPr marL="647700" lvl="1" indent="-323850" algn="l">
              <a:spcBef>
                <a:spcPct val="0"/>
              </a:spcBef>
              <a:buFont typeface="Arial"/>
              <a:buChar char="•"/>
            </a:pPr>
            <a:r>
              <a:rPr lang="en-US" dirty="0" err="1">
                <a:solidFill>
                  <a:srgbClr val="000000"/>
                </a:solidFill>
                <a:latin typeface="Marianne" panose="02000000000000000000" pitchFamily="50" charset="0"/>
                <a:ea typeface="Gotham Bold"/>
                <a:cs typeface="Gotham Bold"/>
                <a:sym typeface="Gotham Bold"/>
              </a:rPr>
              <a:t>Magistrats</a:t>
            </a:r>
            <a:r>
              <a:rPr lang="en-US" dirty="0">
                <a:solidFill>
                  <a:srgbClr val="000000"/>
                </a:solidFill>
                <a:latin typeface="Marianne" panose="02000000000000000000" pitchFamily="50" charset="0"/>
                <a:ea typeface="Gotham Bold"/>
                <a:cs typeface="Gotham Bold"/>
                <a:sym typeface="Gotham Bold"/>
              </a:rPr>
              <a:t> chargés </a:t>
            </a:r>
            <a:r>
              <a:rPr lang="en-US" dirty="0" err="1">
                <a:solidFill>
                  <a:srgbClr val="000000"/>
                </a:solidFill>
                <a:latin typeface="Marianne" panose="02000000000000000000" pitchFamily="50" charset="0"/>
                <a:ea typeface="Gotham Bold"/>
                <a:cs typeface="Gotham Bold"/>
                <a:sym typeface="Gotham Bold"/>
              </a:rPr>
              <a:t>d’instruire</a:t>
            </a:r>
            <a:r>
              <a:rPr lang="en-US" dirty="0">
                <a:solidFill>
                  <a:srgbClr val="000000"/>
                </a:solidFill>
                <a:latin typeface="Marianne" panose="02000000000000000000" pitchFamily="50" charset="0"/>
                <a:ea typeface="Gotham Bold"/>
                <a:cs typeface="Gotham Bold"/>
                <a:sym typeface="Gotham Bold"/>
              </a:rPr>
              <a:t> le </a:t>
            </a:r>
            <a:r>
              <a:rPr lang="en-US" dirty="0" err="1">
                <a:solidFill>
                  <a:srgbClr val="000000"/>
                </a:solidFill>
                <a:latin typeface="Marianne" panose="02000000000000000000" pitchFamily="50" charset="0"/>
                <a:ea typeface="Gotham Bold"/>
                <a:cs typeface="Gotham Bold"/>
                <a:sym typeface="Gotham Bold"/>
              </a:rPr>
              <a:t>procès</a:t>
            </a:r>
            <a:r>
              <a:rPr lang="en-US" dirty="0">
                <a:solidFill>
                  <a:srgbClr val="000000"/>
                </a:solidFill>
                <a:latin typeface="Marianne" panose="02000000000000000000" pitchFamily="50" charset="0"/>
                <a:ea typeface="Gotham Bold"/>
                <a:cs typeface="Gotham Bold"/>
                <a:sym typeface="Gotham Bold"/>
              </a:rPr>
              <a:t> : entendre les </a:t>
            </a:r>
            <a:r>
              <a:rPr lang="en-US" dirty="0" err="1">
                <a:solidFill>
                  <a:srgbClr val="000000"/>
                </a:solidFill>
                <a:latin typeface="Marianne" panose="02000000000000000000" pitchFamily="50" charset="0"/>
                <a:ea typeface="Gotham Bold"/>
                <a:cs typeface="Gotham Bold"/>
                <a:sym typeface="Gotham Bold"/>
              </a:rPr>
              <a:t>protagonistes</a:t>
            </a:r>
            <a:r>
              <a:rPr lang="en-US" dirty="0">
                <a:solidFill>
                  <a:srgbClr val="000000"/>
                </a:solidFill>
                <a:latin typeface="Marianne" panose="02000000000000000000" pitchFamily="50" charset="0"/>
                <a:ea typeface="Gotham Bold"/>
                <a:cs typeface="Gotham Bold"/>
                <a:sym typeface="Gotham Bold"/>
              </a:rPr>
              <a:t>, les témoins, les experts</a:t>
            </a:r>
          </a:p>
        </p:txBody>
      </p:sp>
      <p:sp>
        <p:nvSpPr>
          <p:cNvPr id="26" name="Titre 1">
            <a:extLst>
              <a:ext uri="{FF2B5EF4-FFF2-40B4-BE49-F238E27FC236}">
                <a16:creationId xmlns:a16="http://schemas.microsoft.com/office/drawing/2014/main" id="{67374260-27F2-4707-AF88-C9434513758C}"/>
              </a:ext>
            </a:extLst>
          </p:cNvPr>
          <p:cNvSpPr>
            <a:spLocks noGrp="1"/>
          </p:cNvSpPr>
          <p:nvPr>
            <p:ph type="title"/>
          </p:nvPr>
        </p:nvSpPr>
        <p:spPr>
          <a:xfrm>
            <a:off x="1392734" y="196652"/>
            <a:ext cx="7989392" cy="1077020"/>
          </a:xfrm>
        </p:spPr>
        <p:txBody>
          <a:bodyPr/>
          <a:lstStyle/>
          <a:p>
            <a:r>
              <a:rPr lang="fr-FR" sz="3600" dirty="0">
                <a:latin typeface="Marianne" panose="02000000000000000000" pitchFamily="50" charset="0"/>
              </a:rPr>
              <a:t>Temps 4. Les acteurs du Tribunal</a:t>
            </a:r>
          </a:p>
        </p:txBody>
      </p:sp>
    </p:spTree>
    <p:extLst>
      <p:ext uri="{BB962C8B-B14F-4D97-AF65-F5344CB8AC3E}">
        <p14:creationId xmlns:p14="http://schemas.microsoft.com/office/powerpoint/2010/main" val="3293512774"/>
      </p:ext>
    </p:extLst>
  </p:cSld>
  <p:clrMapOvr>
    <a:masterClrMapping/>
  </p:clrMapOvr>
</p:sld>
</file>

<file path=ppt/theme/theme1.xml><?xml version="1.0" encoding="utf-8"?>
<a:theme xmlns:a="http://schemas.openxmlformats.org/drawingml/2006/main" name="MINISTÈRIEL">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2.xml><?xml version="1.0" encoding="utf-8"?>
<a:theme xmlns:a="http://schemas.openxmlformats.org/drawingml/2006/main" name="MINISTÈRIEL">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3.xml><?xml version="1.0" encoding="utf-8"?>
<a:theme xmlns:a="http://schemas.openxmlformats.org/drawingml/2006/main" name="MINISTÈRIEL">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MATRICE%20PPT_A4%20(2)</Template>
  <TotalTime>721</TotalTime>
  <Words>1677</Words>
  <Application>Microsoft Office PowerPoint</Application>
  <PresentationFormat>Format A4 (210 x 297 mm)</PresentationFormat>
  <Paragraphs>164</Paragraphs>
  <Slides>19</Slides>
  <Notes>0</Notes>
  <HiddenSlides>0</HiddenSlides>
  <MMClips>0</MMClips>
  <ScaleCrop>false</ScaleCrop>
  <HeadingPairs>
    <vt:vector size="6" baseType="variant">
      <vt:variant>
        <vt:lpstr>Polices utilisées</vt:lpstr>
      </vt:variant>
      <vt:variant>
        <vt:i4>5</vt:i4>
      </vt:variant>
      <vt:variant>
        <vt:lpstr>Thème</vt:lpstr>
      </vt:variant>
      <vt:variant>
        <vt:i4>3</vt:i4>
      </vt:variant>
      <vt:variant>
        <vt:lpstr>Titres des diapositives</vt:lpstr>
      </vt:variant>
      <vt:variant>
        <vt:i4>19</vt:i4>
      </vt:variant>
    </vt:vector>
  </HeadingPairs>
  <TitlesOfParts>
    <vt:vector size="27" baseType="lpstr">
      <vt:lpstr>Arial</vt:lpstr>
      <vt:lpstr>Calibri</vt:lpstr>
      <vt:lpstr>Calibri Light</vt:lpstr>
      <vt:lpstr>Gotham Bold</vt:lpstr>
      <vt:lpstr>Marianne</vt:lpstr>
      <vt:lpstr>MINISTÈRIEL</vt:lpstr>
      <vt:lpstr>MINISTÈRIEL</vt:lpstr>
      <vt:lpstr>MINISTÈRIEL</vt:lpstr>
      <vt:lpstr>Présentation PowerPoint</vt:lpstr>
      <vt:lpstr>Temps 1. Rappel du cadre</vt:lpstr>
      <vt:lpstr>Temps 2. Elaboration d’une charte commune de fonctionnement</vt:lpstr>
      <vt:lpstr>Présentation PowerPoint</vt:lpstr>
      <vt:lpstr>Temps 3. Préparation de la sortie</vt:lpstr>
      <vt:lpstr>Temps 3. Préparation de la sortie</vt:lpstr>
      <vt:lpstr>Temps 4. Les acteurs du Tribunal</vt:lpstr>
      <vt:lpstr>Présentation PowerPoint</vt:lpstr>
      <vt:lpstr>Temps 4. Les acteurs du Tribunal</vt:lpstr>
      <vt:lpstr>Présentation PowerPoint</vt:lpstr>
      <vt:lpstr>Temps 4. Les acteurs du Tribunal</vt:lpstr>
      <vt:lpstr>Temps 5. Travail sur le synopsis du documentaire « Viol, défi de justice »</vt:lpstr>
      <vt:lpstr>Temps 5. Travail sur le synopsis du documentaire « Viol, défi de justice »</vt:lpstr>
      <vt:lpstr>Temps 5. Travail sur le synopsis du documentaire « Viol, défi de justice »</vt:lpstr>
      <vt:lpstr>Temps 5. Travail sur le synopsis du documentaire « Viol, défi de justice »</vt:lpstr>
      <vt:lpstr>Temps 6. « Mes questions pour le débat »</vt:lpstr>
      <vt:lpstr>Annexe : liens avec le programme EVARS </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Betermin Cecile</dc:creator>
  <dc:description/>
  <cp:lastModifiedBy>Bailly Lise</cp:lastModifiedBy>
  <cp:revision>47</cp:revision>
  <dcterms:created xsi:type="dcterms:W3CDTF">2024-06-24T06:48:05Z</dcterms:created>
  <dcterms:modified xsi:type="dcterms:W3CDTF">2026-03-07T09:16:34Z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0x010100873AB55E0CC5DA459F57F5A42893F46A005A087D358B12CA4E82A8A8BA9B8A8CF200D3544DBFAD4F664AA25DF68E6D1F0A9E00689F2856DFEDCE40890FDCED81A7DFC9005D57C802836FCB44B44B7372FB2B7972</vt:lpwstr>
  </property>
  <property fmtid="{D5CDD505-2E9C-101B-9397-08002B2CF9AE}" pid="3" name="HiddenSlides">
    <vt:r8>3</vt:r8>
  </property>
  <property fmtid="{D5CDD505-2E9C-101B-9397-08002B2CF9AE}" pid="4" name="PresentationFormat">
    <vt:lpwstr>Format A4 (210 x 297 mm)</vt:lpwstr>
  </property>
  <property fmtid="{D5CDD505-2E9C-101B-9397-08002B2CF9AE}" pid="5" name="Slides">
    <vt:r8>8</vt:r8>
  </property>
</Properties>
</file>