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Lst>
  <p:notesMasterIdLst>
    <p:notesMasterId r:id="rId20"/>
  </p:notesMasterIdLst>
  <p:sldIdLst>
    <p:sldId id="256" r:id="rId4"/>
    <p:sldId id="674" r:id="rId5"/>
    <p:sldId id="653" r:id="rId6"/>
    <p:sldId id="1251" r:id="rId7"/>
    <p:sldId id="1258" r:id="rId8"/>
    <p:sldId id="847" r:id="rId9"/>
    <p:sldId id="1257" r:id="rId10"/>
    <p:sldId id="1252" r:id="rId11"/>
    <p:sldId id="1259" r:id="rId12"/>
    <p:sldId id="1253" r:id="rId13"/>
    <p:sldId id="1254" r:id="rId14"/>
    <p:sldId id="1255" r:id="rId15"/>
    <p:sldId id="1256" r:id="rId16"/>
    <p:sldId id="654" r:id="rId17"/>
    <p:sldId id="655" r:id="rId18"/>
    <p:sldId id="656" r:id="rId19"/>
  </p:sldIdLst>
  <p:sldSz cx="9906000" cy="6858000" type="A4"/>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6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7F121CCF-6086-45C3-90F1-8C9E41D997EA}" type="datetimeFigureOut">
              <a:rPr lang="fr-FR" smtClean="0"/>
              <a:t>07/03/2026</a:t>
            </a:fld>
            <a:endParaRPr lang="fr-FR"/>
          </a:p>
        </p:txBody>
      </p:sp>
      <p:sp>
        <p:nvSpPr>
          <p:cNvPr id="4" name="Espace réservé de l'image des diapositives 3"/>
          <p:cNvSpPr>
            <a:spLocks noGrp="1" noRot="1" noChangeAspect="1"/>
          </p:cNvSpPr>
          <p:nvPr>
            <p:ph type="sldImg" idx="2"/>
          </p:nvPr>
        </p:nvSpPr>
        <p:spPr>
          <a:xfrm>
            <a:off x="1173163" y="1336675"/>
            <a:ext cx="5213350"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CB028A95-F653-4C83-9A0E-98F68C6DA65E}" type="slidenum">
              <a:rPr lang="fr-FR" smtClean="0"/>
              <a:t>‹N°›</a:t>
            </a:fld>
            <a:endParaRPr lang="fr-FR"/>
          </a:p>
        </p:txBody>
      </p:sp>
    </p:spTree>
    <p:extLst>
      <p:ext uri="{BB962C8B-B14F-4D97-AF65-F5344CB8AC3E}">
        <p14:creationId xmlns:p14="http://schemas.microsoft.com/office/powerpoint/2010/main" val="373005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uvertur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rPr lang="fr-FR"/>
              <a:t>Séance EVARS retour sur la projection "Viol, défi de justice" puis table ronde</a:t>
            </a:r>
            <a:endParaRPr/>
          </a:p>
        </p:txBody>
      </p:sp>
      <p:sp>
        <p:nvSpPr>
          <p:cNvPr id="3" name="PlaceHolder 2"/>
          <p:cNvSpPr>
            <a:spLocks noGrp="1"/>
          </p:cNvSpPr>
          <p:nvPr>
            <p:ph type="sldNum" idx="3"/>
          </p:nvPr>
        </p:nvSpPr>
        <p:spPr/>
        <p:txBody>
          <a:bodyPr/>
          <a:lstStyle/>
          <a:p>
            <a:fld id="{E61C3ED7-EF23-40EF-B9D1-92EAECD2872B}" type="slidenum">
              <a:t>‹N°›</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itre et sous titr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rPr lang="fr-FR"/>
              <a:t>Séance EVARS retour sur la projection "Viol, défi de justice" puis table ronde</a:t>
            </a:r>
            <a:endParaRPr/>
          </a:p>
        </p:txBody>
      </p:sp>
      <p:sp>
        <p:nvSpPr>
          <p:cNvPr id="3" name="PlaceHolder 2"/>
          <p:cNvSpPr>
            <a:spLocks noGrp="1"/>
          </p:cNvSpPr>
          <p:nvPr>
            <p:ph type="sldNum" idx="6"/>
          </p:nvPr>
        </p:nvSpPr>
        <p:spPr/>
        <p:txBody>
          <a:bodyPr/>
          <a:lstStyle/>
          <a:p>
            <a:fld id="{E426CC90-2C34-4306-A6F8-9E41E51B1291}" type="slidenum">
              <a:t>‹N°›</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Sommair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rPr lang="fr-FR"/>
              <a:t>Séance EVARS retour sur la projection "Viol, défi de justice" puis table ronde</a:t>
            </a:r>
            <a:endParaRPr/>
          </a:p>
        </p:txBody>
      </p:sp>
      <p:sp>
        <p:nvSpPr>
          <p:cNvPr id="3" name="PlaceHolder 2"/>
          <p:cNvSpPr>
            <a:spLocks noGrp="1"/>
          </p:cNvSpPr>
          <p:nvPr>
            <p:ph type="sldNum" idx="9"/>
          </p:nvPr>
        </p:nvSpPr>
        <p:spPr/>
        <p:txBody>
          <a:bodyPr/>
          <a:lstStyle/>
          <a:p>
            <a:fld id="{BAACED80-28D7-4E05-8B9F-F8E1CE2980E7}" type="slidenum">
              <a:t>‹N°›</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619128-8587-43EF-8E5E-BC598FBF39D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CF28384-43B0-4D20-8EDF-CB909601B8F6}"/>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7CE98C42-C5AA-4F60-BE17-521332708E29}"/>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
        <p:nvSpPr>
          <p:cNvPr id="5" name="Espace réservé du numéro de diapositive 4">
            <a:extLst>
              <a:ext uri="{FF2B5EF4-FFF2-40B4-BE49-F238E27FC236}">
                <a16:creationId xmlns:a16="http://schemas.microsoft.com/office/drawing/2014/main" id="{6FCD1EB6-A50C-4F86-8E0E-BCE650999B90}"/>
              </a:ext>
            </a:extLst>
          </p:cNvPr>
          <p:cNvSpPr>
            <a:spLocks noGrp="1"/>
          </p:cNvSpPr>
          <p:nvPr>
            <p:ph type="sldNum" sz="quarter" idx="12"/>
          </p:nvPr>
        </p:nvSpPr>
        <p:spPr/>
        <p:txBody>
          <a:bodyPr/>
          <a:lstStyle/>
          <a:p>
            <a:fld id="{5744759D-0EFF-4FB2-9CCE-04E00944F0FE}" type="slidenum">
              <a:rPr lang="en-US" smtClean="0"/>
              <a:pPr/>
              <a:t>‹N°›</a:t>
            </a:fld>
            <a:endParaRPr lang="en-US"/>
          </a:p>
        </p:txBody>
      </p:sp>
    </p:spTree>
    <p:extLst>
      <p:ext uri="{BB962C8B-B14F-4D97-AF65-F5344CB8AC3E}">
        <p14:creationId xmlns:p14="http://schemas.microsoft.com/office/powerpoint/2010/main" val="662460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CABFC-C2F6-4C97-83C7-4E7CF731610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6AA5210-9EC3-42E3-9260-B0681BF1117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820E1F-BEF4-4F4C-B1F8-8DD0FE1ABD86}"/>
              </a:ext>
            </a:extLst>
          </p:cNvPr>
          <p:cNvSpPr>
            <a:spLocks noGrp="1"/>
          </p:cNvSpPr>
          <p:nvPr>
            <p:ph type="dt" sz="half" idx="10"/>
          </p:nvPr>
        </p:nvSpPr>
        <p:spPr/>
        <p:txBody>
          <a:bodyPr/>
          <a:lstStyle/>
          <a:p>
            <a:endParaRPr lang="en-US"/>
          </a:p>
        </p:txBody>
      </p:sp>
      <p:sp>
        <p:nvSpPr>
          <p:cNvPr id="5" name="Espace réservé du pied de page 4">
            <a:extLst>
              <a:ext uri="{FF2B5EF4-FFF2-40B4-BE49-F238E27FC236}">
                <a16:creationId xmlns:a16="http://schemas.microsoft.com/office/drawing/2014/main" id="{2E3EB3D1-60B0-4665-B3D3-94EDAC74DFCE}"/>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
        <p:nvSpPr>
          <p:cNvPr id="6" name="Espace réservé du numéro de diapositive 5">
            <a:extLst>
              <a:ext uri="{FF2B5EF4-FFF2-40B4-BE49-F238E27FC236}">
                <a16:creationId xmlns:a16="http://schemas.microsoft.com/office/drawing/2014/main" id="{FD9F4989-E9BE-46DB-8CC0-B2064863978A}"/>
              </a:ext>
            </a:extLst>
          </p:cNvPr>
          <p:cNvSpPr>
            <a:spLocks noGrp="1"/>
          </p:cNvSpPr>
          <p:nvPr>
            <p:ph type="sldNum" sz="quarter" idx="12"/>
          </p:nvPr>
        </p:nvSpPr>
        <p:spPr/>
        <p:txBody>
          <a:bodyPr/>
          <a:lstStyle/>
          <a:p>
            <a:fld id="{5744759D-0EFF-4FB2-9CCE-04E00944F0FE}" type="slidenum">
              <a:rPr lang="en-US" smtClean="0"/>
              <a:pPr/>
              <a:t>‹N°›</a:t>
            </a:fld>
            <a:endParaRPr lang="en-US"/>
          </a:p>
        </p:txBody>
      </p:sp>
    </p:spTree>
    <p:extLst>
      <p:ext uri="{BB962C8B-B14F-4D97-AF65-F5344CB8AC3E}">
        <p14:creationId xmlns:p14="http://schemas.microsoft.com/office/powerpoint/2010/main" val="61080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na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Séance EVARS retour sur la projection "Viol, défi de justice" puis table ronde</a:t>
            </a:r>
            <a:endParaRPr lang="fr-FR" dirty="0"/>
          </a:p>
        </p:txBody>
      </p:sp>
      <p:sp>
        <p:nvSpPr>
          <p:cNvPr id="5" name="Espace réservé du numéro de diapositive 4"/>
          <p:cNvSpPr>
            <a:spLocks noGrp="1"/>
          </p:cNvSpPr>
          <p:nvPr>
            <p:ph type="sldNum" sz="quarter" idx="12"/>
          </p:nvPr>
        </p:nvSpPr>
        <p:spPr/>
        <p:txBody>
          <a:bodyPr/>
          <a:lstStyle/>
          <a:p>
            <a:fld id="{3BE786FE-E278-471B-BC70-48F67629101A}" type="slidenum">
              <a:rPr lang="fr-FR" smtClean="0"/>
              <a:t>‹N°›</a:t>
            </a:fld>
            <a:endParaRPr lang="fr-FR"/>
          </a:p>
        </p:txBody>
      </p:sp>
      <p:sp>
        <p:nvSpPr>
          <p:cNvPr id="7" name="Espace réservé du contenu 8"/>
          <p:cNvSpPr>
            <a:spLocks noGrp="1"/>
          </p:cNvSpPr>
          <p:nvPr>
            <p:ph sz="quarter" idx="14" hasCustomPrompt="1"/>
          </p:nvPr>
        </p:nvSpPr>
        <p:spPr bwMode="gray">
          <a:xfrm>
            <a:off x="389998" y="1124744"/>
            <a:ext cx="9126000" cy="4755256"/>
          </a:xfrm>
        </p:spPr>
        <p:txBody>
          <a:bodyPr/>
          <a:lstStyle>
            <a:lvl1pPr marL="0" indent="0">
              <a:buFont typeface="Arial" panose="020B0604020202020204" pitchFamily="34" charset="0"/>
              <a:buNone/>
              <a:defRPr>
                <a:latin typeface="Marianne" panose="02000000000000000000" pitchFamily="2" charset="0"/>
              </a:defRPr>
            </a:lvl1pPr>
            <a:lvl2pPr>
              <a:defRPr>
                <a:latin typeface="Marianne" panose="02000000000000000000" pitchFamily="2" charset="0"/>
              </a:defRPr>
            </a:lvl2pPr>
            <a:lvl3pPr>
              <a:defRPr>
                <a:latin typeface="Marianne" panose="02000000000000000000" pitchFamily="2" charset="0"/>
              </a:defRPr>
            </a:lvl3pPr>
            <a:lvl4pPr>
              <a:defRPr>
                <a:latin typeface="Marianne" panose="02000000000000000000" pitchFamily="2" charset="0"/>
              </a:defRPr>
            </a:lvl4pPr>
            <a:lvl5pPr>
              <a:defRPr>
                <a:latin typeface="Marianne" panose="02000000000000000000" pitchFamily="2" charset="0"/>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p:cNvSpPr>
            <a:spLocks noGrp="1"/>
          </p:cNvSpPr>
          <p:nvPr>
            <p:ph type="body" sz="quarter" idx="13" hasCustomPrompt="1"/>
          </p:nvPr>
        </p:nvSpPr>
        <p:spPr bwMode="gray">
          <a:xfrm>
            <a:off x="3588000" y="240000"/>
            <a:ext cx="5928000" cy="480000"/>
          </a:xfrm>
        </p:spPr>
        <p:txBody>
          <a:bodyPr/>
          <a:lstStyle>
            <a:lvl1pPr marL="116996" indent="-116996" algn="r">
              <a:spcAft>
                <a:spcPts val="0"/>
              </a:spcAft>
              <a:buFont typeface="+mj-lt"/>
              <a:buAutoNum type="arabicPeriod"/>
              <a:defRPr sz="812" b="1">
                <a:latin typeface="Marianne" panose="02000000000000000000" pitchFamily="2" charset="0"/>
              </a:defRPr>
            </a:lvl1pPr>
            <a:lvl2pPr marL="116996" indent="-116996" algn="r">
              <a:spcBef>
                <a:spcPts val="0"/>
              </a:spcBef>
              <a:spcAft>
                <a:spcPts val="0"/>
              </a:spcAft>
              <a:buFont typeface="+mj-lt"/>
              <a:buAutoNum type="alphaLcPeriod"/>
              <a:defRPr sz="812">
                <a:latin typeface="Marianne" panose="02000000000000000000" pitchFamily="2" charset="0"/>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74138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wmf"/><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7" name="Connecteur droit 9"/>
          <p:cNvCxnSpPr/>
          <p:nvPr/>
        </p:nvCxnSpPr>
        <p:spPr>
          <a:xfrm>
            <a:off x="389880" y="6379200"/>
            <a:ext cx="9126360" cy="360"/>
          </a:xfrm>
          <a:prstGeom prst="straightConnector1">
            <a:avLst/>
          </a:prstGeom>
          <a:ln w="10158">
            <a:solidFill>
              <a:srgbClr val="000000"/>
            </a:solidFill>
            <a:round/>
          </a:ln>
        </p:spPr>
      </p:cxnSp>
      <p:pic>
        <p:nvPicPr>
          <p:cNvPr id="8" name="Image 12" descr="logoAC_NANTES_diaporama.wmf"/>
          <p:cNvPicPr/>
          <p:nvPr/>
        </p:nvPicPr>
        <p:blipFill>
          <a:blip r:embed="rId3"/>
          <a:stretch/>
        </p:blipFill>
        <p:spPr>
          <a:xfrm>
            <a:off x="324000" y="144000"/>
            <a:ext cx="449280" cy="449640"/>
          </a:xfrm>
          <a:prstGeom prst="rect">
            <a:avLst/>
          </a:prstGeom>
          <a:ln w="0">
            <a:noFill/>
          </a:ln>
        </p:spPr>
      </p:pic>
      <p:sp>
        <p:nvSpPr>
          <p:cNvPr id="2" name="PlaceHolder 1"/>
          <p:cNvSpPr>
            <a:spLocks noGrp="1"/>
          </p:cNvSpPr>
          <p:nvPr>
            <p:ph type="dt" idx="1"/>
          </p:nvPr>
        </p:nvSpPr>
        <p:spPr>
          <a:xfrm>
            <a:off x="0" y="6617880"/>
            <a:ext cx="194760" cy="239760"/>
          </a:xfrm>
          <a:prstGeom prst="rect">
            <a:avLst/>
          </a:prstGeom>
          <a:noFill/>
          <a:ln w="9360">
            <a:solidFill>
              <a:srgbClr val="000000">
                <a:alpha val="0"/>
              </a:srgbClr>
            </a:solidFill>
            <a:round/>
          </a:ln>
        </p:spPr>
        <p:txBody>
          <a:bodyPr lIns="0" tIns="0" rIns="0" bIns="0" anchor="ctr" anchorCtr="1">
            <a:noAutofit/>
          </a:bodyPr>
          <a:lstStyle>
            <a:lvl1pPr indent="0" algn="ctr" defTabSz="914400">
              <a:lnSpc>
                <a:spcPct val="100000"/>
              </a:lnSpc>
              <a:buNone/>
              <a:tabLst>
                <a:tab pos="0" algn="l"/>
              </a:tabLst>
              <a:defRPr lang="fr-FR" sz="100" b="1" strike="noStrike" spc="-1">
                <a:solidFill>
                  <a:srgbClr val="000000"/>
                </a:solidFill>
                <a:latin typeface="Marianne"/>
              </a:defRPr>
            </a:lvl1pPr>
          </a:lstStyle>
          <a:p>
            <a:pPr indent="0" algn="ctr" defTabSz="914400">
              <a:lnSpc>
                <a:spcPct val="100000"/>
              </a:lnSpc>
              <a:buNone/>
              <a:tabLst>
                <a:tab pos="0" algn="l"/>
              </a:tabLst>
            </a:pPr>
            <a:endParaRPr lang="fr-FR" sz="100" b="0" strike="noStrike" spc="-1">
              <a:solidFill>
                <a:srgbClr val="000000"/>
              </a:solidFill>
              <a:latin typeface="Calibri"/>
            </a:endParaRPr>
          </a:p>
        </p:txBody>
      </p:sp>
      <p:sp>
        <p:nvSpPr>
          <p:cNvPr id="3" name="PlaceHolder 2"/>
          <p:cNvSpPr>
            <a:spLocks noGrp="1"/>
          </p:cNvSpPr>
          <p:nvPr>
            <p:ph type="ftr" idx="2"/>
          </p:nvPr>
        </p:nvSpPr>
        <p:spPr>
          <a:xfrm>
            <a:off x="780120" y="5226480"/>
            <a:ext cx="3509640" cy="1199520"/>
          </a:xfrm>
          <a:prstGeom prst="rect">
            <a:avLst/>
          </a:prstGeom>
          <a:noFill/>
          <a:ln w="0">
            <a:noFill/>
          </a:ln>
        </p:spPr>
        <p:txBody>
          <a:bodyPr lIns="0" tIns="0" rIns="0" bIns="0" anchor="b">
            <a:noAutofit/>
          </a:bodyPr>
          <a:lstStyle>
            <a:lvl1pPr indent="0" defTabSz="914400">
              <a:lnSpc>
                <a:spcPct val="100000"/>
              </a:lnSpc>
              <a:buNone/>
              <a:tabLst>
                <a:tab pos="0" algn="l"/>
              </a:tabLst>
              <a:defRPr lang="fr-FR" sz="1150" b="1" strike="noStrike" spc="-1">
                <a:solidFill>
                  <a:srgbClr val="000000"/>
                </a:solidFill>
                <a:latin typeface="Marianne"/>
              </a:defRPr>
            </a:lvl1pPr>
          </a:lstStyle>
          <a:p>
            <a:pPr indent="0" defTabSz="914400">
              <a:lnSpc>
                <a:spcPct val="100000"/>
              </a:lnSpc>
              <a:buNone/>
              <a:tabLst>
                <a:tab pos="0" algn="l"/>
              </a:tabLst>
            </a:pPr>
            <a:r>
              <a:rPr lang="fr-FR" sz="1150" b="1" strike="noStrike" spc="-1">
                <a:solidFill>
                  <a:srgbClr val="000000"/>
                </a:solidFill>
                <a:latin typeface="Marianne"/>
              </a:rPr>
              <a:t>Séance EVARS retour sur la projection "Viol, défi de justice" puis table ronde</a:t>
            </a:r>
            <a:endParaRPr lang="fr-FR" sz="1150" b="0" strike="noStrike" spc="-1">
              <a:solidFill>
                <a:srgbClr val="000000"/>
              </a:solidFill>
              <a:latin typeface="Calibri"/>
            </a:endParaRPr>
          </a:p>
        </p:txBody>
      </p:sp>
      <p:sp>
        <p:nvSpPr>
          <p:cNvPr id="4" name="PlaceHolder 3"/>
          <p:cNvSpPr>
            <a:spLocks noGrp="1"/>
          </p:cNvSpPr>
          <p:nvPr>
            <p:ph type="sldNum" idx="3"/>
          </p:nvPr>
        </p:nvSpPr>
        <p:spPr>
          <a:xfrm>
            <a:off x="0" y="6617880"/>
            <a:ext cx="194760" cy="239760"/>
          </a:xfrm>
          <a:prstGeom prst="rect">
            <a:avLst/>
          </a:prstGeom>
          <a:noFill/>
          <a:ln w="9360">
            <a:solidFill>
              <a:srgbClr val="000000">
                <a:alpha val="0"/>
              </a:srgbClr>
            </a:solidFill>
            <a:round/>
          </a:ln>
        </p:spPr>
        <p:txBody>
          <a:bodyPr lIns="0" tIns="0" rIns="0" bIns="0" anchor="ctr">
            <a:noAutofit/>
          </a:bodyPr>
          <a:lstStyle>
            <a:lvl1pPr indent="0" algn="r" defTabSz="914400">
              <a:lnSpc>
                <a:spcPct val="100000"/>
              </a:lnSpc>
              <a:buNone/>
              <a:tabLst>
                <a:tab pos="0" algn="l"/>
              </a:tabLst>
              <a:defRPr lang="fr-FR" sz="100" b="1" strike="noStrike" spc="-1">
                <a:solidFill>
                  <a:srgbClr val="000000"/>
                </a:solidFill>
                <a:latin typeface="Marianne"/>
              </a:defRPr>
            </a:lvl1pPr>
          </a:lstStyle>
          <a:p>
            <a:pPr indent="0" algn="r" defTabSz="914400">
              <a:lnSpc>
                <a:spcPct val="100000"/>
              </a:lnSpc>
              <a:buNone/>
              <a:tabLst>
                <a:tab pos="0" algn="l"/>
              </a:tabLst>
            </a:pPr>
            <a:fld id="{1219B879-BF73-493C-AC6A-D660B6996019}" type="slidenum">
              <a:rPr lang="fr-FR" sz="100" b="1" strike="noStrike" spc="-1">
                <a:solidFill>
                  <a:srgbClr val="000000"/>
                </a:solidFill>
                <a:latin typeface="Marianne"/>
              </a:rPr>
              <a:t>‹N°›</a:t>
            </a:fld>
            <a:endParaRPr lang="fr-FR" sz="100" b="0" strike="noStrike" spc="-1">
              <a:solidFill>
                <a:srgbClr val="000000"/>
              </a:solidFill>
              <a:latin typeface="Calibri"/>
            </a:endParaRPr>
          </a:p>
        </p:txBody>
      </p:sp>
      <p:sp>
        <p:nvSpPr>
          <p:cNvPr id="5" name="PlaceHolder 4"/>
          <p:cNvSpPr>
            <a:spLocks noGrp="1"/>
          </p:cNvSpPr>
          <p:nvPr>
            <p:ph type="title"/>
          </p:nvPr>
        </p:nvSpPr>
        <p:spPr>
          <a:xfrm>
            <a:off x="0" y="0"/>
            <a:ext cx="194760" cy="239760"/>
          </a:xfrm>
          <a:prstGeom prst="rect">
            <a:avLst/>
          </a:prstGeom>
          <a:noFill/>
          <a:ln w="9360">
            <a:solidFill>
              <a:srgbClr val="000000">
                <a:alpha val="0"/>
              </a:srgbClr>
            </a:solidFill>
            <a:round/>
          </a:ln>
        </p:spPr>
        <p:txBody>
          <a:bodyPr lIns="0" tIns="0" rIns="0" bIns="0" anchor="t">
            <a:noAutofit/>
          </a:bodyPr>
          <a:lstStyle/>
          <a:p>
            <a:pPr indent="0" defTabSz="914400">
              <a:lnSpc>
                <a:spcPct val="90000"/>
              </a:lnSpc>
              <a:buNone/>
              <a:tabLst>
                <a:tab pos="0" algn="l"/>
              </a:tabLst>
            </a:pPr>
            <a:r>
              <a:rPr lang="fr-FR" sz="100" b="1" strike="noStrike" spc="-1">
                <a:solidFill>
                  <a:srgbClr val="000000"/>
                </a:solidFill>
                <a:latin typeface="Marianne"/>
              </a:rPr>
              <a:t>Titre</a:t>
            </a:r>
            <a:endParaRPr lang="fr-FR" sz="100" b="0" strike="noStrike" spc="-1">
              <a:solidFill>
                <a:schemeClr val="dk1"/>
              </a:solidFill>
              <a:latin typeface="Calibri"/>
            </a:endParaRPr>
          </a:p>
        </p:txBody>
      </p:sp>
      <p:pic>
        <p:nvPicPr>
          <p:cNvPr id="6" name="Image 7"/>
          <p:cNvPicPr/>
          <p:nvPr/>
        </p:nvPicPr>
        <p:blipFill>
          <a:blip r:embed="rId3"/>
          <a:stretch/>
        </p:blipFill>
        <p:spPr>
          <a:xfrm>
            <a:off x="540000" y="360000"/>
            <a:ext cx="2696400" cy="269964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7" name="Connecteur droit 9"/>
          <p:cNvCxnSpPr/>
          <p:nvPr/>
        </p:nvCxnSpPr>
        <p:spPr>
          <a:xfrm>
            <a:off x="389880" y="6379200"/>
            <a:ext cx="9126360" cy="360"/>
          </a:xfrm>
          <a:prstGeom prst="straightConnector1">
            <a:avLst/>
          </a:prstGeom>
          <a:ln w="10158">
            <a:solidFill>
              <a:srgbClr val="000000"/>
            </a:solidFill>
            <a:round/>
          </a:ln>
        </p:spPr>
      </p:cxnSp>
      <p:pic>
        <p:nvPicPr>
          <p:cNvPr id="8" name="Image 12" descr="logoAC_NANTES_diaporama.wmf"/>
          <p:cNvPicPr/>
          <p:nvPr/>
        </p:nvPicPr>
        <p:blipFill>
          <a:blip r:embed="rId3"/>
          <a:stretch/>
        </p:blipFill>
        <p:spPr>
          <a:xfrm>
            <a:off x="324000" y="144000"/>
            <a:ext cx="449280" cy="449640"/>
          </a:xfrm>
          <a:prstGeom prst="rect">
            <a:avLst/>
          </a:prstGeom>
          <a:ln w="0">
            <a:noFill/>
          </a:ln>
        </p:spPr>
      </p:pic>
      <p:sp>
        <p:nvSpPr>
          <p:cNvPr id="9" name="PlaceHolder 1"/>
          <p:cNvSpPr>
            <a:spLocks noGrp="1"/>
          </p:cNvSpPr>
          <p:nvPr>
            <p:ph type="title"/>
          </p:nvPr>
        </p:nvSpPr>
        <p:spPr>
          <a:xfrm>
            <a:off x="0" y="0"/>
            <a:ext cx="194760" cy="239760"/>
          </a:xfrm>
          <a:prstGeom prst="rect">
            <a:avLst/>
          </a:prstGeom>
          <a:noFill/>
          <a:ln w="9360">
            <a:solidFill>
              <a:srgbClr val="000000">
                <a:alpha val="0"/>
              </a:srgbClr>
            </a:solidFill>
            <a:round/>
          </a:ln>
        </p:spPr>
        <p:txBody>
          <a:bodyPr lIns="0" tIns="0" rIns="0" bIns="0" anchor="t">
            <a:noAutofit/>
          </a:bodyPr>
          <a:lstStyle/>
          <a:p>
            <a:pPr indent="0" defTabSz="914400">
              <a:lnSpc>
                <a:spcPct val="90000"/>
              </a:lnSpc>
              <a:buNone/>
              <a:tabLst>
                <a:tab pos="0" algn="l"/>
              </a:tabLst>
            </a:pPr>
            <a:r>
              <a:rPr lang="fr-FR" sz="100" b="1" strike="noStrike" spc="-1">
                <a:solidFill>
                  <a:srgbClr val="000000"/>
                </a:solidFill>
                <a:latin typeface="Marianne"/>
              </a:rPr>
              <a:t>Titre</a:t>
            </a:r>
            <a:endParaRPr lang="fr-FR" sz="100" b="0" strike="noStrike" spc="-1">
              <a:solidFill>
                <a:schemeClr val="dk1"/>
              </a:solidFill>
              <a:latin typeface="Calibri"/>
            </a:endParaRPr>
          </a:p>
        </p:txBody>
      </p:sp>
      <p:sp>
        <p:nvSpPr>
          <p:cNvPr id="10" name="PlaceHolder 2"/>
          <p:cNvSpPr>
            <a:spLocks noGrp="1"/>
          </p:cNvSpPr>
          <p:nvPr>
            <p:ph type="dt" idx="4"/>
          </p:nvPr>
        </p:nvSpPr>
        <p:spPr>
          <a:xfrm>
            <a:off x="8248680" y="6378120"/>
            <a:ext cx="1267200" cy="47952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strike="noStrike" cap="all" spc="-1">
                <a:solidFill>
                  <a:srgbClr val="000000"/>
                </a:solidFill>
                <a:latin typeface="Marianne"/>
              </a:defRPr>
            </a:lvl1pPr>
          </a:lstStyle>
          <a:p>
            <a:pPr indent="0" algn="r" defTabSz="914400">
              <a:lnSpc>
                <a:spcPct val="100000"/>
              </a:lnSpc>
              <a:buNone/>
              <a:tabLst>
                <a:tab pos="0" algn="l"/>
              </a:tabLst>
            </a:pPr>
            <a:endParaRPr lang="fr-FR" sz="750" b="0" strike="noStrike" spc="-1">
              <a:solidFill>
                <a:srgbClr val="000000"/>
              </a:solidFill>
              <a:latin typeface="Calibri"/>
            </a:endParaRPr>
          </a:p>
        </p:txBody>
      </p:sp>
      <p:sp>
        <p:nvSpPr>
          <p:cNvPr id="11" name="PlaceHolder 3"/>
          <p:cNvSpPr>
            <a:spLocks noGrp="1"/>
          </p:cNvSpPr>
          <p:nvPr>
            <p:ph type="ftr" idx="5"/>
          </p:nvPr>
        </p:nvSpPr>
        <p:spPr>
          <a:xfrm>
            <a:off x="389880" y="6378120"/>
            <a:ext cx="6395760" cy="479520"/>
          </a:xfrm>
          <a:prstGeom prst="rect">
            <a:avLst/>
          </a:prstGeom>
          <a:noFill/>
          <a:ln w="0">
            <a:noFill/>
          </a:ln>
        </p:spPr>
        <p:txBody>
          <a:bodyPr lIns="0" tIns="0" rIns="0" bIns="0" anchor="ctr">
            <a:noAutofit/>
          </a:bodyPr>
          <a:lstStyle>
            <a:lvl1pPr indent="0" defTabSz="914400">
              <a:lnSpc>
                <a:spcPct val="100000"/>
              </a:lnSpc>
              <a:buNone/>
              <a:tabLst>
                <a:tab pos="0" algn="l"/>
              </a:tabLst>
              <a:defRPr lang="fr-FR" sz="750" b="1" strike="noStrike" spc="-1">
                <a:solidFill>
                  <a:srgbClr val="000000"/>
                </a:solidFill>
                <a:latin typeface="Marianne"/>
              </a:defRPr>
            </a:lvl1pPr>
          </a:lstStyle>
          <a:p>
            <a:pPr indent="0" defTabSz="914400">
              <a:lnSpc>
                <a:spcPct val="100000"/>
              </a:lnSpc>
              <a:buNone/>
              <a:tabLst>
                <a:tab pos="0" algn="l"/>
              </a:tabLst>
            </a:pPr>
            <a:r>
              <a:rPr lang="fr-FR" sz="750" b="1" strike="noStrike" spc="-1">
                <a:solidFill>
                  <a:srgbClr val="000000"/>
                </a:solidFill>
                <a:latin typeface="Marianne"/>
              </a:rPr>
              <a:t>Séance EVARS retour sur la projection "Viol, défi de justice" puis table ronde</a:t>
            </a:r>
            <a:endParaRPr lang="fr-FR" sz="750" b="0" strike="noStrike" spc="-1">
              <a:solidFill>
                <a:srgbClr val="000000"/>
              </a:solidFill>
              <a:latin typeface="Calibri"/>
            </a:endParaRPr>
          </a:p>
        </p:txBody>
      </p:sp>
      <p:sp>
        <p:nvSpPr>
          <p:cNvPr id="12" name="PlaceHolder 4"/>
          <p:cNvSpPr>
            <a:spLocks noGrp="1"/>
          </p:cNvSpPr>
          <p:nvPr>
            <p:ph type="sldNum" idx="6"/>
          </p:nvPr>
        </p:nvSpPr>
        <p:spPr>
          <a:xfrm>
            <a:off x="6786000" y="6378120"/>
            <a:ext cx="1462320" cy="47952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strike="noStrike" spc="-1">
                <a:solidFill>
                  <a:srgbClr val="000000"/>
                </a:solidFill>
                <a:latin typeface="Marianne"/>
              </a:defRPr>
            </a:lvl1pPr>
          </a:lstStyle>
          <a:p>
            <a:pPr indent="0" algn="r" defTabSz="914400">
              <a:lnSpc>
                <a:spcPct val="100000"/>
              </a:lnSpc>
              <a:buNone/>
              <a:tabLst>
                <a:tab pos="0" algn="l"/>
              </a:tabLst>
            </a:pPr>
            <a:fld id="{6DF3C08D-C7B1-47CA-9F76-D6272F0286CF}" type="slidenum">
              <a:rPr lang="fr-FR" sz="750" b="1" strike="noStrike" spc="-1">
                <a:solidFill>
                  <a:srgbClr val="000000"/>
                </a:solidFill>
                <a:latin typeface="Marianne"/>
              </a:rPr>
              <a:t>‹N°›</a:t>
            </a:fld>
            <a:endParaRPr lang="fr-FR" sz="750" b="0" strike="noStrike" spc="-1">
              <a:solidFill>
                <a:srgbClr val="000000"/>
              </a:solidFill>
              <a:latin typeface="Calibri"/>
            </a:endParaRPr>
          </a:p>
        </p:txBody>
      </p:sp>
      <p:sp>
        <p:nvSpPr>
          <p:cNvPr id="13" name="PlaceHolder 5"/>
          <p:cNvSpPr>
            <a:spLocks noGrp="1"/>
          </p:cNvSpPr>
          <p:nvPr>
            <p:ph type="body"/>
          </p:nvPr>
        </p:nvSpPr>
        <p:spPr>
          <a:xfrm>
            <a:off x="389880" y="3128040"/>
            <a:ext cx="9125640" cy="2769120"/>
          </a:xfrm>
          <a:prstGeom prst="rect">
            <a:avLst/>
          </a:prstGeom>
          <a:noFill/>
          <a:ln w="0">
            <a:noFill/>
          </a:ln>
        </p:spPr>
        <p:txBody>
          <a:bodyPr lIns="0" tIns="0" rIns="0" bIns="0" anchor="t">
            <a:noAutofit/>
          </a:bodyPr>
          <a:lstStyle/>
          <a:p>
            <a:pPr indent="0" defTabSz="914400">
              <a:lnSpc>
                <a:spcPct val="90000"/>
              </a:lnSpc>
              <a:buNone/>
              <a:tabLst>
                <a:tab pos="0" algn="l"/>
              </a:tabLst>
            </a:pPr>
            <a:r>
              <a:rPr lang="fr-FR" sz="3250" b="1" strike="noStrike" cap="all" spc="-1">
                <a:solidFill>
                  <a:srgbClr val="000000"/>
                </a:solidFill>
                <a:latin typeface="Marianne"/>
              </a:rPr>
              <a:t>Titre</a:t>
            </a:r>
            <a:endParaRPr lang="fr-FR" sz="3250" b="0" strike="noStrike" spc="-1">
              <a:solidFill>
                <a:srgbClr val="000000"/>
              </a:solidFill>
              <a:latin typeface="Marianne"/>
            </a:endParaRPr>
          </a:p>
          <a:p>
            <a:pPr indent="0" defTabSz="914400">
              <a:lnSpc>
                <a:spcPct val="100000"/>
              </a:lnSpc>
              <a:spcBef>
                <a:spcPts val="499"/>
              </a:spcBef>
              <a:buNone/>
              <a:tabLst>
                <a:tab pos="0" algn="l"/>
              </a:tabLst>
            </a:pPr>
            <a:r>
              <a:rPr lang="fr-FR" sz="1850" b="0" strike="noStrike" spc="-1">
                <a:solidFill>
                  <a:srgbClr val="000000"/>
                </a:solidFill>
                <a:latin typeface="Marianne"/>
              </a:rPr>
              <a:t>Sous-titre</a:t>
            </a:r>
          </a:p>
        </p:txBody>
      </p:sp>
      <p:cxnSp>
        <p:nvCxnSpPr>
          <p:cNvPr id="14" name="Connecteur droit 11"/>
          <p:cNvCxnSpPr/>
          <p:nvPr/>
        </p:nvCxnSpPr>
        <p:spPr>
          <a:xfrm>
            <a:off x="389880" y="6379200"/>
            <a:ext cx="9126360" cy="360"/>
          </a:xfrm>
          <a:prstGeom prst="straightConnector1">
            <a:avLst/>
          </a:prstGeom>
          <a:ln w="10158">
            <a:solidFill>
              <a:srgbClr val="000000"/>
            </a:solidFill>
            <a:round/>
          </a:ln>
        </p:spPr>
      </p:cxnSp>
      <p:pic>
        <p:nvPicPr>
          <p:cNvPr id="15" name="Image 8"/>
          <p:cNvPicPr/>
          <p:nvPr/>
        </p:nvPicPr>
        <p:blipFill>
          <a:blip r:embed="rId4"/>
          <a:stretch/>
        </p:blipFill>
        <p:spPr>
          <a:xfrm>
            <a:off x="180000" y="180000"/>
            <a:ext cx="1439640" cy="143964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51"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6" name="Connecteur droit 9"/>
          <p:cNvCxnSpPr/>
          <p:nvPr/>
        </p:nvCxnSpPr>
        <p:spPr>
          <a:xfrm>
            <a:off x="389880" y="6379200"/>
            <a:ext cx="9126360" cy="360"/>
          </a:xfrm>
          <a:prstGeom prst="straightConnector1">
            <a:avLst/>
          </a:prstGeom>
          <a:ln w="10158">
            <a:solidFill>
              <a:srgbClr val="000000"/>
            </a:solidFill>
            <a:round/>
          </a:ln>
        </p:spPr>
      </p:cxnSp>
      <p:pic>
        <p:nvPicPr>
          <p:cNvPr id="17" name="Image 12" descr="logoAC_NANTES_diaporama.wmf"/>
          <p:cNvPicPr/>
          <p:nvPr/>
        </p:nvPicPr>
        <p:blipFill>
          <a:blip r:embed="rId6"/>
          <a:stretch/>
        </p:blipFill>
        <p:spPr>
          <a:xfrm>
            <a:off x="324000" y="144000"/>
            <a:ext cx="449280" cy="449640"/>
          </a:xfrm>
          <a:prstGeom prst="rect">
            <a:avLst/>
          </a:prstGeom>
          <a:ln w="0">
            <a:noFill/>
          </a:ln>
        </p:spPr>
      </p:pic>
      <p:sp>
        <p:nvSpPr>
          <p:cNvPr id="18" name="PlaceHolder 1"/>
          <p:cNvSpPr>
            <a:spLocks noGrp="1"/>
          </p:cNvSpPr>
          <p:nvPr>
            <p:ph type="title"/>
          </p:nvPr>
        </p:nvSpPr>
        <p:spPr>
          <a:xfrm>
            <a:off x="389880" y="1199880"/>
            <a:ext cx="9125640" cy="959760"/>
          </a:xfrm>
          <a:prstGeom prst="rect">
            <a:avLst/>
          </a:prstGeom>
          <a:noFill/>
          <a:ln w="0">
            <a:noFill/>
          </a:ln>
        </p:spPr>
        <p:txBody>
          <a:bodyPr lIns="0" tIns="0" rIns="0" bIns="0" anchor="t">
            <a:noAutofit/>
          </a:bodyPr>
          <a:lstStyle/>
          <a:p>
            <a:pPr indent="0" defTabSz="914400">
              <a:lnSpc>
                <a:spcPct val="90000"/>
              </a:lnSpc>
              <a:buNone/>
              <a:tabLst>
                <a:tab pos="0" algn="l"/>
              </a:tabLst>
            </a:pPr>
            <a:r>
              <a:rPr lang="fr-FR" sz="2550" b="1" strike="noStrike" spc="-1">
                <a:solidFill>
                  <a:srgbClr val="000000"/>
                </a:solidFill>
                <a:latin typeface="Marianne"/>
              </a:rPr>
              <a:t>Titre</a:t>
            </a:r>
            <a:endParaRPr lang="fr-FR" sz="2550" b="0" strike="noStrike" spc="-1">
              <a:solidFill>
                <a:schemeClr val="dk1"/>
              </a:solidFill>
              <a:latin typeface="Calibri"/>
            </a:endParaRPr>
          </a:p>
        </p:txBody>
      </p:sp>
      <p:sp>
        <p:nvSpPr>
          <p:cNvPr id="19" name="PlaceHolder 2"/>
          <p:cNvSpPr>
            <a:spLocks noGrp="1"/>
          </p:cNvSpPr>
          <p:nvPr>
            <p:ph type="dt" idx="7"/>
          </p:nvPr>
        </p:nvSpPr>
        <p:spPr>
          <a:xfrm>
            <a:off x="8248680" y="6378120"/>
            <a:ext cx="1267200" cy="47952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strike="noStrike" cap="all" spc="-1">
                <a:solidFill>
                  <a:srgbClr val="000000"/>
                </a:solidFill>
                <a:latin typeface="Marianne"/>
              </a:defRPr>
            </a:lvl1pPr>
          </a:lstStyle>
          <a:p>
            <a:pPr indent="0" algn="r" defTabSz="914400">
              <a:lnSpc>
                <a:spcPct val="100000"/>
              </a:lnSpc>
              <a:buNone/>
              <a:tabLst>
                <a:tab pos="0" algn="l"/>
              </a:tabLst>
            </a:pPr>
            <a:endParaRPr lang="fr-FR" sz="750" b="0" strike="noStrike" spc="-1">
              <a:solidFill>
                <a:srgbClr val="000000"/>
              </a:solidFill>
              <a:latin typeface="Calibri"/>
            </a:endParaRPr>
          </a:p>
        </p:txBody>
      </p:sp>
      <p:sp>
        <p:nvSpPr>
          <p:cNvPr id="20" name="PlaceHolder 3"/>
          <p:cNvSpPr>
            <a:spLocks noGrp="1"/>
          </p:cNvSpPr>
          <p:nvPr>
            <p:ph type="ftr" idx="8"/>
          </p:nvPr>
        </p:nvSpPr>
        <p:spPr>
          <a:xfrm>
            <a:off x="389880" y="6378120"/>
            <a:ext cx="6395760" cy="479520"/>
          </a:xfrm>
          <a:prstGeom prst="rect">
            <a:avLst/>
          </a:prstGeom>
          <a:noFill/>
          <a:ln w="0">
            <a:noFill/>
          </a:ln>
        </p:spPr>
        <p:txBody>
          <a:bodyPr lIns="0" tIns="0" rIns="0" bIns="0" anchor="ctr">
            <a:noAutofit/>
          </a:bodyPr>
          <a:lstStyle>
            <a:lvl1pPr indent="0" defTabSz="914400">
              <a:lnSpc>
                <a:spcPct val="100000"/>
              </a:lnSpc>
              <a:buNone/>
              <a:tabLst>
                <a:tab pos="0" algn="l"/>
              </a:tabLst>
              <a:defRPr lang="fr-FR" sz="750" b="1" strike="noStrike" spc="-1">
                <a:solidFill>
                  <a:srgbClr val="000000"/>
                </a:solidFill>
                <a:latin typeface="Marianne"/>
              </a:defRPr>
            </a:lvl1pPr>
          </a:lstStyle>
          <a:p>
            <a:pPr indent="0" defTabSz="914400">
              <a:lnSpc>
                <a:spcPct val="100000"/>
              </a:lnSpc>
              <a:buNone/>
              <a:tabLst>
                <a:tab pos="0" algn="l"/>
              </a:tabLst>
            </a:pPr>
            <a:r>
              <a:rPr lang="fr-FR" sz="750" b="1" strike="noStrike" spc="-1">
                <a:solidFill>
                  <a:srgbClr val="000000"/>
                </a:solidFill>
                <a:latin typeface="Marianne"/>
              </a:rPr>
              <a:t>Séance EVARS retour sur la projection "Viol, défi de justice" puis table ronde</a:t>
            </a:r>
            <a:endParaRPr lang="fr-FR" sz="750" b="0" strike="noStrike" spc="-1">
              <a:solidFill>
                <a:srgbClr val="000000"/>
              </a:solidFill>
              <a:latin typeface="Calibri"/>
            </a:endParaRPr>
          </a:p>
        </p:txBody>
      </p:sp>
      <p:sp>
        <p:nvSpPr>
          <p:cNvPr id="21" name="PlaceHolder 4"/>
          <p:cNvSpPr>
            <a:spLocks noGrp="1"/>
          </p:cNvSpPr>
          <p:nvPr>
            <p:ph type="sldNum" idx="9"/>
          </p:nvPr>
        </p:nvSpPr>
        <p:spPr>
          <a:xfrm>
            <a:off x="6786000" y="6378120"/>
            <a:ext cx="1462320" cy="47952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strike="noStrike" spc="-1">
                <a:solidFill>
                  <a:srgbClr val="000000"/>
                </a:solidFill>
                <a:latin typeface="Marianne"/>
              </a:defRPr>
            </a:lvl1pPr>
          </a:lstStyle>
          <a:p>
            <a:pPr indent="0" algn="r" defTabSz="914400">
              <a:lnSpc>
                <a:spcPct val="100000"/>
              </a:lnSpc>
              <a:buNone/>
              <a:tabLst>
                <a:tab pos="0" algn="l"/>
              </a:tabLst>
            </a:pPr>
            <a:fld id="{97B7618F-1D40-4DCA-8BBF-9A6A9980D5EA}" type="slidenum">
              <a:rPr lang="fr-FR" sz="750" b="1" strike="noStrike" spc="-1">
                <a:solidFill>
                  <a:srgbClr val="000000"/>
                </a:solidFill>
                <a:latin typeface="Marianne"/>
              </a:rPr>
              <a:t>‹N°›</a:t>
            </a:fld>
            <a:endParaRPr lang="fr-FR" sz="750" b="0" strike="noStrike" spc="-1">
              <a:solidFill>
                <a:srgbClr val="000000"/>
              </a:solidFill>
              <a:latin typeface="Calibri"/>
            </a:endParaRPr>
          </a:p>
        </p:txBody>
      </p:sp>
      <p:sp>
        <p:nvSpPr>
          <p:cNvPr id="22" name="PlaceHolder 5"/>
          <p:cNvSpPr>
            <a:spLocks noGrp="1"/>
          </p:cNvSpPr>
          <p:nvPr>
            <p:ph type="body"/>
          </p:nvPr>
        </p:nvSpPr>
        <p:spPr>
          <a:xfrm>
            <a:off x="389880" y="2522520"/>
            <a:ext cx="2729520" cy="3373920"/>
          </a:xfrm>
          <a:prstGeom prst="rect">
            <a:avLst/>
          </a:prstGeom>
          <a:noFill/>
          <a:ln w="0">
            <a:noFill/>
          </a:ln>
        </p:spPr>
        <p:txBody>
          <a:bodyPr lIns="0" tIns="0" rIns="0" bIns="0" anchor="t">
            <a:noAutofit/>
          </a:bodyPr>
          <a:lstStyle/>
          <a:p>
            <a:pPr marL="144000" indent="-144000" defTabSz="914400">
              <a:lnSpc>
                <a:spcPct val="100000"/>
              </a:lnSpc>
              <a:spcBef>
                <a:spcPts val="400"/>
              </a:spcBef>
              <a:spcAft>
                <a:spcPts val="799"/>
              </a:spcAft>
              <a:buClr>
                <a:srgbClr val="000000"/>
              </a:buClr>
              <a:buFont typeface="Marianne"/>
              <a:buAutoNum type="arabicPeriod"/>
            </a:pPr>
            <a:r>
              <a:rPr lang="fr-FR" sz="1050" b="1" strike="noStrike" spc="-1">
                <a:solidFill>
                  <a:srgbClr val="000000"/>
                </a:solidFill>
                <a:latin typeface="Marianne"/>
              </a:rPr>
              <a:t>Titre de la partie</a:t>
            </a:r>
            <a:endParaRPr lang="fr-FR" sz="1050" b="0" strike="noStrike" spc="-1">
              <a:solidFill>
                <a:srgbClr val="000000"/>
              </a:solidFill>
              <a:latin typeface="Marianne"/>
            </a:endParaRPr>
          </a:p>
          <a:p>
            <a:pPr marL="324000" lvl="1" indent="-144000" defTabSz="914400">
              <a:lnSpc>
                <a:spcPct val="100000"/>
              </a:lnSpc>
              <a:spcBef>
                <a:spcPts val="601"/>
              </a:spcBef>
              <a:spcAft>
                <a:spcPts val="799"/>
              </a:spcAft>
              <a:buClr>
                <a:srgbClr val="000000"/>
              </a:buClr>
              <a:buFont typeface="Marianne"/>
              <a:buAutoNum type="alphaLcPeriod"/>
            </a:pPr>
            <a:r>
              <a:rPr lang="fr-FR" sz="950" b="0" strike="noStrike" spc="-1">
                <a:solidFill>
                  <a:srgbClr val="000000"/>
                </a:solidFill>
                <a:latin typeface="Marianne"/>
              </a:rPr>
              <a:t>Deuxième niveau</a:t>
            </a:r>
          </a:p>
        </p:txBody>
      </p:sp>
      <p:sp>
        <p:nvSpPr>
          <p:cNvPr id="23" name="PlaceHolder 6"/>
          <p:cNvSpPr>
            <a:spLocks noGrp="1"/>
          </p:cNvSpPr>
          <p:nvPr>
            <p:ph type="body"/>
          </p:nvPr>
        </p:nvSpPr>
        <p:spPr>
          <a:xfrm>
            <a:off x="3588120" y="2524680"/>
            <a:ext cx="2729520" cy="3373920"/>
          </a:xfrm>
          <a:prstGeom prst="rect">
            <a:avLst/>
          </a:prstGeom>
          <a:noFill/>
          <a:ln w="0">
            <a:noFill/>
          </a:ln>
        </p:spPr>
        <p:txBody>
          <a:bodyPr lIns="0" tIns="0" rIns="0" bIns="0" anchor="t">
            <a:noAutofit/>
          </a:bodyPr>
          <a:lstStyle/>
          <a:p>
            <a:pPr marL="144000" indent="-144000" defTabSz="914400">
              <a:lnSpc>
                <a:spcPct val="100000"/>
              </a:lnSpc>
              <a:spcBef>
                <a:spcPts val="400"/>
              </a:spcBef>
              <a:spcAft>
                <a:spcPts val="799"/>
              </a:spcAft>
              <a:buClr>
                <a:srgbClr val="000000"/>
              </a:buClr>
              <a:buFont typeface="Marianne"/>
              <a:buAutoNum type="arabicPeriod"/>
            </a:pPr>
            <a:r>
              <a:rPr lang="fr-FR" sz="1050" b="1" strike="noStrike" spc="-1">
                <a:solidFill>
                  <a:srgbClr val="000000"/>
                </a:solidFill>
                <a:latin typeface="Marianne"/>
              </a:rPr>
              <a:t>Titre de la partie</a:t>
            </a:r>
            <a:endParaRPr lang="fr-FR" sz="1050" b="0" strike="noStrike" spc="-1">
              <a:solidFill>
                <a:srgbClr val="000000"/>
              </a:solidFill>
              <a:latin typeface="Marianne"/>
            </a:endParaRPr>
          </a:p>
          <a:p>
            <a:pPr marL="324000" lvl="1" indent="-144000" defTabSz="914400">
              <a:lnSpc>
                <a:spcPct val="100000"/>
              </a:lnSpc>
              <a:spcBef>
                <a:spcPts val="601"/>
              </a:spcBef>
              <a:spcAft>
                <a:spcPts val="799"/>
              </a:spcAft>
              <a:buClr>
                <a:srgbClr val="000000"/>
              </a:buClr>
              <a:buFont typeface="Marianne"/>
              <a:buAutoNum type="alphaLcPeriod"/>
            </a:pPr>
            <a:r>
              <a:rPr lang="fr-FR" sz="950" b="0" strike="noStrike" spc="-1">
                <a:solidFill>
                  <a:srgbClr val="000000"/>
                </a:solidFill>
                <a:latin typeface="Marianne"/>
              </a:rPr>
              <a:t>Deuxième niveau</a:t>
            </a:r>
          </a:p>
        </p:txBody>
      </p:sp>
      <p:sp>
        <p:nvSpPr>
          <p:cNvPr id="24" name="PlaceHolder 7"/>
          <p:cNvSpPr>
            <a:spLocks noGrp="1"/>
          </p:cNvSpPr>
          <p:nvPr>
            <p:ph type="body"/>
          </p:nvPr>
        </p:nvSpPr>
        <p:spPr>
          <a:xfrm>
            <a:off x="6786000" y="2524680"/>
            <a:ext cx="2729520" cy="3373920"/>
          </a:xfrm>
          <a:prstGeom prst="rect">
            <a:avLst/>
          </a:prstGeom>
          <a:noFill/>
          <a:ln w="0">
            <a:noFill/>
          </a:ln>
        </p:spPr>
        <p:txBody>
          <a:bodyPr lIns="0" tIns="0" rIns="0" bIns="0" anchor="t">
            <a:noAutofit/>
          </a:bodyPr>
          <a:lstStyle/>
          <a:p>
            <a:pPr marL="144000" indent="-144000" defTabSz="914400">
              <a:lnSpc>
                <a:spcPct val="100000"/>
              </a:lnSpc>
              <a:spcBef>
                <a:spcPts val="400"/>
              </a:spcBef>
              <a:spcAft>
                <a:spcPts val="799"/>
              </a:spcAft>
              <a:buClr>
                <a:srgbClr val="000000"/>
              </a:buClr>
              <a:buFont typeface="Marianne"/>
              <a:buAutoNum type="arabicPeriod"/>
            </a:pPr>
            <a:r>
              <a:rPr lang="fr-FR" sz="1050" b="1" strike="noStrike" spc="-1">
                <a:solidFill>
                  <a:srgbClr val="000000"/>
                </a:solidFill>
                <a:latin typeface="Marianne"/>
              </a:rPr>
              <a:t>Titre de la partie</a:t>
            </a:r>
            <a:endParaRPr lang="fr-FR" sz="1050" b="0" strike="noStrike" spc="-1">
              <a:solidFill>
                <a:srgbClr val="000000"/>
              </a:solidFill>
              <a:latin typeface="Marianne"/>
            </a:endParaRPr>
          </a:p>
          <a:p>
            <a:pPr marL="324000" lvl="1" indent="-144000" defTabSz="914400">
              <a:lnSpc>
                <a:spcPct val="100000"/>
              </a:lnSpc>
              <a:spcBef>
                <a:spcPts val="601"/>
              </a:spcBef>
              <a:spcAft>
                <a:spcPts val="799"/>
              </a:spcAft>
              <a:buClr>
                <a:srgbClr val="000000"/>
              </a:buClr>
              <a:buFont typeface="Marianne"/>
              <a:buAutoNum type="alphaLcPeriod"/>
            </a:pPr>
            <a:r>
              <a:rPr lang="fr-FR" sz="950" b="0" strike="noStrike" spc="-1">
                <a:solidFill>
                  <a:srgbClr val="000000"/>
                </a:solidFill>
                <a:latin typeface="Marianne"/>
              </a:rPr>
              <a:t>Deuxième niveau</a:t>
            </a:r>
          </a:p>
        </p:txBody>
      </p:sp>
    </p:spTree>
  </p:cSld>
  <p:clrMap bg1="lt1" tx1="dk1" bg2="lt2" tx2="dk2" accent1="accent1" accent2="accent2" accent3="accent3" accent4="accent4" accent5="accent5" accent6="accent6" hlink="hlink" folHlink="folHlink"/>
  <p:sldLayoutIdLst>
    <p:sldLayoutId id="2147483653" r:id="rId1"/>
    <p:sldLayoutId id="2147483661" r:id="rId2"/>
    <p:sldLayoutId id="2147483662" r:id="rId3"/>
    <p:sldLayoutId id="2147483663"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R34wO0CC4wU"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HSzqASpmEWA&amp;pp=ygUXem9uZSBncmlzZSBjb25zZW50ZW1lbnQ%3D"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laceHolder 1"/>
          <p:cNvSpPr>
            <a:spLocks noGrp="1"/>
          </p:cNvSpPr>
          <p:nvPr>
            <p:ph type="title"/>
          </p:nvPr>
        </p:nvSpPr>
        <p:spPr>
          <a:xfrm>
            <a:off x="0" y="0"/>
            <a:ext cx="194760" cy="239760"/>
          </a:xfrm>
          <a:prstGeom prst="rect">
            <a:avLst/>
          </a:prstGeom>
          <a:noFill/>
          <a:ln w="9360">
            <a:solidFill>
              <a:srgbClr val="000000">
                <a:alpha val="0"/>
              </a:srgbClr>
            </a:solidFill>
            <a:round/>
          </a:ln>
        </p:spPr>
        <p:txBody>
          <a:bodyPr lIns="0" tIns="0" rIns="0" bIns="0" anchor="t">
            <a:noAutofit/>
          </a:bodyPr>
          <a:lstStyle/>
          <a:p>
            <a:pPr indent="0">
              <a:buNone/>
            </a:pPr>
            <a:endParaRPr lang="fr-FR" sz="100" b="1" strike="noStrike" spc="-1">
              <a:solidFill>
                <a:srgbClr val="000000"/>
              </a:solidFill>
              <a:latin typeface="Marianne"/>
            </a:endParaRPr>
          </a:p>
        </p:txBody>
      </p:sp>
      <p:pic>
        <p:nvPicPr>
          <p:cNvPr id="3" name="Image 2">
            <a:extLst>
              <a:ext uri="{FF2B5EF4-FFF2-40B4-BE49-F238E27FC236}">
                <a16:creationId xmlns:a16="http://schemas.microsoft.com/office/drawing/2014/main" id="{452130AD-FCD9-4634-B356-7D88012316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5553720" cy="1648760"/>
          </a:xfrm>
          <a:prstGeom prst="rect">
            <a:avLst/>
          </a:prstGeom>
        </p:spPr>
      </p:pic>
      <p:sp>
        <p:nvSpPr>
          <p:cNvPr id="2" name="Espace réservé du pied de page 1">
            <a:extLst>
              <a:ext uri="{FF2B5EF4-FFF2-40B4-BE49-F238E27FC236}">
                <a16:creationId xmlns:a16="http://schemas.microsoft.com/office/drawing/2014/main" id="{EF8D7719-76C4-4261-B4C1-F94C100F4897}"/>
              </a:ext>
            </a:extLst>
          </p:cNvPr>
          <p:cNvSpPr>
            <a:spLocks noGrp="1"/>
          </p:cNvSpPr>
          <p:nvPr>
            <p:ph type="ftr" idx="5"/>
          </p:nvPr>
        </p:nvSpPr>
        <p:spPr/>
        <p:txBody>
          <a:bodyPr/>
          <a:lstStyle/>
          <a:p>
            <a:r>
              <a:rPr lang="fr-FR"/>
              <a:t>Séance EVARS retour sur la projection "Viol, défi de justice" puis table ronde</a:t>
            </a:r>
            <a:endParaRPr lang="fr-FR" dirty="0"/>
          </a:p>
        </p:txBody>
      </p:sp>
      <p:sp>
        <p:nvSpPr>
          <p:cNvPr id="8" name="PlaceHolder 2">
            <a:extLst>
              <a:ext uri="{FF2B5EF4-FFF2-40B4-BE49-F238E27FC236}">
                <a16:creationId xmlns:a16="http://schemas.microsoft.com/office/drawing/2014/main" id="{7FB9404F-DD68-48F3-B841-7E16206F553E}"/>
              </a:ext>
            </a:extLst>
          </p:cNvPr>
          <p:cNvSpPr txBox="1">
            <a:spLocks/>
          </p:cNvSpPr>
          <p:nvPr/>
        </p:nvSpPr>
        <p:spPr>
          <a:xfrm>
            <a:off x="194760" y="2199999"/>
            <a:ext cx="9195983" cy="949889"/>
          </a:xfrm>
          <a:prstGeom prst="rect">
            <a:avLst/>
          </a:prstGeom>
          <a:noFill/>
          <a:ln w="0">
            <a:noFill/>
          </a:ln>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tabLst>
                <a:tab pos="0" algn="l"/>
              </a:tabLst>
            </a:pPr>
            <a:r>
              <a:rPr lang="fr-FR" b="1" cap="all" spc="-1" dirty="0">
                <a:solidFill>
                  <a:srgbClr val="000000"/>
                </a:solidFill>
                <a:latin typeface="Marianne"/>
              </a:rPr>
              <a:t>Retour sur la projection du documentaire « Viol, défi de justice » et la table ronde</a:t>
            </a:r>
            <a:endParaRPr lang="fr-FR" spc="-1" dirty="0">
              <a:solidFill>
                <a:srgbClr val="000000"/>
              </a:solidFill>
              <a:latin typeface="Marianne"/>
            </a:endParaRPr>
          </a:p>
        </p:txBody>
      </p:sp>
      <p:pic>
        <p:nvPicPr>
          <p:cNvPr id="9" name="Image 8">
            <a:extLst>
              <a:ext uri="{FF2B5EF4-FFF2-40B4-BE49-F238E27FC236}">
                <a16:creationId xmlns:a16="http://schemas.microsoft.com/office/drawing/2014/main" id="{1A9CAA4F-C0C1-41EB-8CD1-DD02B46DC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325" y="3542212"/>
            <a:ext cx="4647810" cy="2602774"/>
          </a:xfrm>
          <a:prstGeom prst="rect">
            <a:avLst/>
          </a:prstGeom>
        </p:spPr>
      </p:pic>
      <p:sp>
        <p:nvSpPr>
          <p:cNvPr id="10" name="ZoneTexte 9">
            <a:extLst>
              <a:ext uri="{FF2B5EF4-FFF2-40B4-BE49-F238E27FC236}">
                <a16:creationId xmlns:a16="http://schemas.microsoft.com/office/drawing/2014/main" id="{3996CC5C-F8E1-4258-A79B-4BF57284BDEE}"/>
              </a:ext>
            </a:extLst>
          </p:cNvPr>
          <p:cNvSpPr txBox="1"/>
          <p:nvPr/>
        </p:nvSpPr>
        <p:spPr>
          <a:xfrm>
            <a:off x="389880" y="3838338"/>
            <a:ext cx="4963884" cy="584775"/>
          </a:xfrm>
          <a:prstGeom prst="rect">
            <a:avLst/>
          </a:prstGeom>
          <a:noFill/>
        </p:spPr>
        <p:txBody>
          <a:bodyPr wrap="square">
            <a:spAutoFit/>
          </a:bodyPr>
          <a:lstStyle/>
          <a:p>
            <a:pPr marL="0" indent="0">
              <a:buNone/>
            </a:pPr>
            <a:r>
              <a:rPr lang="fr-FR" sz="1600" dirty="0">
                <a:latin typeface="Marianne" panose="02000000000000000000" pitchFamily="50" charset="0"/>
              </a:rPr>
              <a:t>Date : …</a:t>
            </a:r>
          </a:p>
          <a:p>
            <a:pPr marL="0" indent="0">
              <a:buNone/>
            </a:pPr>
            <a:r>
              <a:rPr lang="fr-FR" sz="1600" dirty="0">
                <a:latin typeface="Marianne" panose="02000000000000000000" pitchFamily="50" charset="0"/>
              </a:rPr>
              <a:t>Lieu :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09C8CC1F-5169-4E75-BCE8-D860796DEAB7}"/>
              </a:ext>
            </a:extLst>
          </p:cNvPr>
          <p:cNvSpPr txBox="1">
            <a:spLocks/>
          </p:cNvSpPr>
          <p:nvPr/>
        </p:nvSpPr>
        <p:spPr>
          <a:xfrm>
            <a:off x="1392734" y="206412"/>
            <a:ext cx="7989392" cy="1077020"/>
          </a:xfrm>
          <a:prstGeom prst="rect">
            <a:avLst/>
          </a:prstGeom>
          <a:noFill/>
          <a:ln w="0">
            <a:noFill/>
          </a:ln>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arianne" panose="02000000000000000000" pitchFamily="50" charset="0"/>
              </a:rPr>
              <a:t>Temps 5. Quelques précisions sur les violences sexistes et sexuelles (VSS) </a:t>
            </a:r>
          </a:p>
        </p:txBody>
      </p:sp>
      <p:sp>
        <p:nvSpPr>
          <p:cNvPr id="9" name="Espace réservé du contenu 7">
            <a:extLst>
              <a:ext uri="{FF2B5EF4-FFF2-40B4-BE49-F238E27FC236}">
                <a16:creationId xmlns:a16="http://schemas.microsoft.com/office/drawing/2014/main" id="{C9C8C132-084E-4B03-BEDF-430F389C53ED}"/>
              </a:ext>
            </a:extLst>
          </p:cNvPr>
          <p:cNvSpPr>
            <a:spLocks noGrp="1"/>
          </p:cNvSpPr>
          <p:nvPr>
            <p:ph idx="1"/>
          </p:nvPr>
        </p:nvSpPr>
        <p:spPr>
          <a:xfrm>
            <a:off x="347663" y="1283432"/>
            <a:ext cx="9210674" cy="4624479"/>
          </a:xfrm>
        </p:spPr>
        <p:txBody>
          <a:bodyPr>
            <a:noAutofit/>
          </a:bodyPr>
          <a:lstStyle/>
          <a:p>
            <a:pPr marL="0" indent="0">
              <a:lnSpc>
                <a:spcPct val="100000"/>
              </a:lnSpc>
              <a:spcBef>
                <a:spcPts val="0"/>
              </a:spcBef>
              <a:buNone/>
            </a:pPr>
            <a:r>
              <a:rPr lang="fr-FR" sz="1600" dirty="0">
                <a:solidFill>
                  <a:srgbClr val="000000"/>
                </a:solidFill>
                <a:latin typeface="Marianne" panose="02000000000000000000" pitchFamily="50" charset="0"/>
              </a:rPr>
              <a:t>STALKING :</a:t>
            </a:r>
          </a:p>
          <a:p>
            <a:pPr marL="0" indent="0">
              <a:lnSpc>
                <a:spcPct val="100000"/>
              </a:lnSpc>
              <a:spcBef>
                <a:spcPts val="0"/>
              </a:spcBef>
              <a:buNone/>
            </a:pPr>
            <a:r>
              <a:rPr lang="fr-FR" sz="1600" dirty="0">
                <a:solidFill>
                  <a:srgbClr val="000000"/>
                </a:solidFill>
                <a:latin typeface="Marianne" panose="02000000000000000000" pitchFamily="50" charset="0"/>
              </a:rPr>
              <a:t>C'est le fait de t'espionner sur tes réseaux internet, de rassembler des informations pour les utiliser contre toi, sans ton consentement.</a:t>
            </a:r>
          </a:p>
          <a:p>
            <a:pPr marL="0" indent="0">
              <a:lnSpc>
                <a:spcPct val="100000"/>
              </a:lnSpc>
              <a:spcBef>
                <a:spcPts val="0"/>
              </a:spcBef>
              <a:buNone/>
            </a:pPr>
            <a:endParaRPr lang="fr-FR" sz="1600" dirty="0">
              <a:solidFill>
                <a:srgbClr val="000000"/>
              </a:solidFill>
              <a:latin typeface="Marianne" panose="02000000000000000000" pitchFamily="50" charset="0"/>
            </a:endParaRPr>
          </a:p>
          <a:p>
            <a:pPr marL="0" indent="0">
              <a:lnSpc>
                <a:spcPct val="100000"/>
              </a:lnSpc>
              <a:spcBef>
                <a:spcPts val="0"/>
              </a:spcBef>
              <a:buNone/>
            </a:pPr>
            <a:r>
              <a:rPr lang="fr-FR" sz="1600" dirty="0">
                <a:solidFill>
                  <a:srgbClr val="000000"/>
                </a:solidFill>
                <a:latin typeface="Marianne" panose="02000000000000000000" pitchFamily="50" charset="0"/>
              </a:rPr>
              <a:t>CYBER-HARCELEMENT :</a:t>
            </a:r>
          </a:p>
          <a:p>
            <a:pPr marL="0" indent="0">
              <a:lnSpc>
                <a:spcPct val="100000"/>
              </a:lnSpc>
              <a:spcBef>
                <a:spcPts val="0"/>
              </a:spcBef>
              <a:buNone/>
            </a:pPr>
            <a:r>
              <a:rPr lang="fr-FR" sz="1600" dirty="0">
                <a:solidFill>
                  <a:srgbClr val="000000"/>
                </a:solidFill>
                <a:latin typeface="Marianne" panose="02000000000000000000" pitchFamily="50" charset="0"/>
              </a:rPr>
              <a:t>C'est l'utilisation de moyens numériques pour communiquer avec toi, de manière répétée, dans le but de te dénigrer, t'humilier, t'intimider, te faire du chantage.</a:t>
            </a:r>
          </a:p>
          <a:p>
            <a:pPr marL="0" indent="0">
              <a:lnSpc>
                <a:spcPct val="100000"/>
              </a:lnSpc>
              <a:spcBef>
                <a:spcPts val="0"/>
              </a:spcBef>
              <a:buNone/>
            </a:pPr>
            <a:endParaRPr lang="fr-FR" sz="1600" dirty="0">
              <a:solidFill>
                <a:srgbClr val="000000"/>
              </a:solidFill>
              <a:latin typeface="Marianne" panose="02000000000000000000" pitchFamily="50" charset="0"/>
            </a:endParaRPr>
          </a:p>
          <a:p>
            <a:pPr marL="0" indent="0">
              <a:lnSpc>
                <a:spcPct val="100000"/>
              </a:lnSpc>
              <a:spcBef>
                <a:spcPts val="0"/>
              </a:spcBef>
              <a:buNone/>
            </a:pPr>
            <a:r>
              <a:rPr lang="fr-FR" sz="1600" dirty="0">
                <a:solidFill>
                  <a:srgbClr val="000000"/>
                </a:solidFill>
                <a:latin typeface="Marianne" panose="02000000000000000000" pitchFamily="50" charset="0"/>
              </a:rPr>
              <a:t>REVENGE PORN :</a:t>
            </a:r>
          </a:p>
          <a:p>
            <a:pPr marL="0" indent="0">
              <a:lnSpc>
                <a:spcPct val="100000"/>
              </a:lnSpc>
              <a:spcBef>
                <a:spcPts val="0"/>
              </a:spcBef>
              <a:buNone/>
            </a:pPr>
            <a:r>
              <a:rPr lang="fr-FR" sz="1600" dirty="0">
                <a:solidFill>
                  <a:srgbClr val="000000"/>
                </a:solidFill>
                <a:latin typeface="Marianne" panose="02000000000000000000" pitchFamily="50" charset="0"/>
              </a:rPr>
              <a:t>C'est le partage public sans ton consentement de tes photos, tes vidéos, échanges à caractère sexuel, même si ces documents ont été obtenus avec ton consentement. On parle de "</a:t>
            </a:r>
            <a:r>
              <a:rPr lang="fr-FR" sz="1600" dirty="0" err="1">
                <a:solidFill>
                  <a:srgbClr val="000000"/>
                </a:solidFill>
                <a:latin typeface="Marianne" panose="02000000000000000000" pitchFamily="50" charset="0"/>
              </a:rPr>
              <a:t>revenge</a:t>
            </a:r>
            <a:r>
              <a:rPr lang="fr-FR" sz="1600" dirty="0">
                <a:solidFill>
                  <a:srgbClr val="000000"/>
                </a:solidFill>
                <a:latin typeface="Marianne" panose="02000000000000000000" pitchFamily="50" charset="0"/>
              </a:rPr>
              <a:t>" car cet acte correspond à une forme de "vengeance", souvent après une rupture dans le but de te nuire.</a:t>
            </a:r>
            <a:endParaRPr lang="fr-FR" sz="2400" dirty="0">
              <a:solidFill>
                <a:srgbClr val="000000"/>
              </a:solidFill>
              <a:latin typeface="Marianne" panose="02000000000000000000" pitchFamily="50" charset="0"/>
            </a:endParaRPr>
          </a:p>
        </p:txBody>
      </p:sp>
      <p:pic>
        <p:nvPicPr>
          <p:cNvPr id="10" name="Picture 2" descr="Association Resonantes">
            <a:extLst>
              <a:ext uri="{FF2B5EF4-FFF2-40B4-BE49-F238E27FC236}">
                <a16:creationId xmlns:a16="http://schemas.microsoft.com/office/drawing/2014/main" id="{69337ABD-FB83-4BBF-813C-D4485C6CE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5882153"/>
            <a:ext cx="2557462" cy="420848"/>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A76129F2-5CF1-4ABB-BD78-214638401A7B}"/>
              </a:ext>
            </a:extLst>
          </p:cNvPr>
          <p:cNvSpPr txBox="1"/>
          <p:nvPr/>
        </p:nvSpPr>
        <p:spPr>
          <a:xfrm>
            <a:off x="6047960" y="5907911"/>
            <a:ext cx="925382" cy="369332"/>
          </a:xfrm>
          <a:prstGeom prst="rect">
            <a:avLst/>
          </a:prstGeom>
          <a:noFill/>
        </p:spPr>
        <p:txBody>
          <a:bodyPr wrap="none" rtlCol="0">
            <a:spAutoFit/>
          </a:bodyPr>
          <a:lstStyle/>
          <a:p>
            <a:r>
              <a:rPr lang="fr-FR" i="1" dirty="0"/>
              <a:t>Source :</a:t>
            </a:r>
          </a:p>
        </p:txBody>
      </p:sp>
      <p:sp>
        <p:nvSpPr>
          <p:cNvPr id="2" name="Espace réservé du pied de page 1">
            <a:extLst>
              <a:ext uri="{FF2B5EF4-FFF2-40B4-BE49-F238E27FC236}">
                <a16:creationId xmlns:a16="http://schemas.microsoft.com/office/drawing/2014/main" id="{E71AEB71-DCF5-4A9B-818D-47E48C8E3A06}"/>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Tree>
    <p:extLst>
      <p:ext uri="{BB962C8B-B14F-4D97-AF65-F5344CB8AC3E}">
        <p14:creationId xmlns:p14="http://schemas.microsoft.com/office/powerpoint/2010/main" val="285164576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09C8CC1F-5169-4E75-BCE8-D860796DEAB7}"/>
              </a:ext>
            </a:extLst>
          </p:cNvPr>
          <p:cNvSpPr txBox="1">
            <a:spLocks/>
          </p:cNvSpPr>
          <p:nvPr/>
        </p:nvSpPr>
        <p:spPr>
          <a:xfrm>
            <a:off x="1392734" y="206412"/>
            <a:ext cx="7989392" cy="1077020"/>
          </a:xfrm>
          <a:prstGeom prst="rect">
            <a:avLst/>
          </a:prstGeom>
          <a:noFill/>
          <a:ln w="0">
            <a:noFill/>
          </a:ln>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arianne" panose="02000000000000000000" pitchFamily="50" charset="0"/>
              </a:rPr>
              <a:t>Temps 5. Quelques précisions sur les violences sexistes et sexuelles (VSS) </a:t>
            </a:r>
          </a:p>
        </p:txBody>
      </p:sp>
      <p:pic>
        <p:nvPicPr>
          <p:cNvPr id="8" name="Picture 2" descr="Resonantes | Le hub des innovations sociales et environnementales">
            <a:extLst>
              <a:ext uri="{FF2B5EF4-FFF2-40B4-BE49-F238E27FC236}">
                <a16:creationId xmlns:a16="http://schemas.microsoft.com/office/drawing/2014/main" id="{DD19FB99-7AAB-420A-9592-C393E794B2D2}"/>
              </a:ext>
            </a:extLst>
          </p:cNvPr>
          <p:cNvPicPr>
            <a:picLocks noChangeAspect="1" noChangeArrowheads="1"/>
          </p:cNvPicPr>
          <p:nvPr/>
        </p:nvPicPr>
        <p:blipFill>
          <a:blip r:embed="rId2" cstate="print"/>
          <a:srcRect/>
          <a:stretch>
            <a:fillRect/>
          </a:stretch>
        </p:blipFill>
        <p:spPr bwMode="auto">
          <a:xfrm>
            <a:off x="2231851" y="893578"/>
            <a:ext cx="5442297" cy="3214492"/>
          </a:xfrm>
          <a:prstGeom prst="rect">
            <a:avLst/>
          </a:prstGeom>
          <a:noFill/>
        </p:spPr>
      </p:pic>
      <p:pic>
        <p:nvPicPr>
          <p:cNvPr id="12" name="Image 11">
            <a:extLst>
              <a:ext uri="{FF2B5EF4-FFF2-40B4-BE49-F238E27FC236}">
                <a16:creationId xmlns:a16="http://schemas.microsoft.com/office/drawing/2014/main" id="{13CF3946-E299-4040-9448-F466F9EA557E}"/>
              </a:ext>
            </a:extLst>
          </p:cNvPr>
          <p:cNvPicPr>
            <a:picLocks noChangeAspect="1"/>
          </p:cNvPicPr>
          <p:nvPr/>
        </p:nvPicPr>
        <p:blipFill>
          <a:blip r:embed="rId3" cstate="print"/>
          <a:stretch>
            <a:fillRect/>
          </a:stretch>
        </p:blipFill>
        <p:spPr>
          <a:xfrm>
            <a:off x="2460480" y="2930224"/>
            <a:ext cx="4121609" cy="3272764"/>
          </a:xfrm>
          <a:prstGeom prst="rect">
            <a:avLst/>
          </a:prstGeom>
        </p:spPr>
      </p:pic>
      <p:sp>
        <p:nvSpPr>
          <p:cNvPr id="4" name="Espace réservé du pied de page 3">
            <a:extLst>
              <a:ext uri="{FF2B5EF4-FFF2-40B4-BE49-F238E27FC236}">
                <a16:creationId xmlns:a16="http://schemas.microsoft.com/office/drawing/2014/main" id="{41021CC8-02E6-4823-B648-F00643F03E92}"/>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Tree>
    <p:extLst>
      <p:ext uri="{BB962C8B-B14F-4D97-AF65-F5344CB8AC3E}">
        <p14:creationId xmlns:p14="http://schemas.microsoft.com/office/powerpoint/2010/main" val="425102680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09C8CC1F-5169-4E75-BCE8-D860796DEAB7}"/>
              </a:ext>
            </a:extLst>
          </p:cNvPr>
          <p:cNvSpPr txBox="1">
            <a:spLocks/>
          </p:cNvSpPr>
          <p:nvPr/>
        </p:nvSpPr>
        <p:spPr>
          <a:xfrm>
            <a:off x="1392734" y="206412"/>
            <a:ext cx="7989392" cy="1077020"/>
          </a:xfrm>
          <a:prstGeom prst="rect">
            <a:avLst/>
          </a:prstGeom>
          <a:noFill/>
          <a:ln w="0">
            <a:noFill/>
          </a:ln>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arianne" panose="02000000000000000000" pitchFamily="50" charset="0"/>
              </a:rPr>
              <a:t>Temps 6. Pour aller plus loin sur le consentement…</a:t>
            </a:r>
          </a:p>
        </p:txBody>
      </p:sp>
      <p:pic>
        <p:nvPicPr>
          <p:cNvPr id="5" name="Image 4">
            <a:hlinkClick r:id="rId2"/>
            <a:extLst>
              <a:ext uri="{FF2B5EF4-FFF2-40B4-BE49-F238E27FC236}">
                <a16:creationId xmlns:a16="http://schemas.microsoft.com/office/drawing/2014/main" id="{2F404132-165F-4A69-891F-D061B6F3B764}"/>
              </a:ext>
            </a:extLst>
          </p:cNvPr>
          <p:cNvPicPr>
            <a:picLocks noChangeAspect="1"/>
          </p:cNvPicPr>
          <p:nvPr/>
        </p:nvPicPr>
        <p:blipFill>
          <a:blip r:embed="rId3" cstate="print"/>
          <a:stretch>
            <a:fillRect/>
          </a:stretch>
        </p:blipFill>
        <p:spPr>
          <a:xfrm>
            <a:off x="464255" y="1895569"/>
            <a:ext cx="4888650" cy="2197048"/>
          </a:xfrm>
          <a:prstGeom prst="rect">
            <a:avLst/>
          </a:prstGeom>
        </p:spPr>
      </p:pic>
      <p:sp>
        <p:nvSpPr>
          <p:cNvPr id="6" name="Rectangle 5">
            <a:extLst>
              <a:ext uri="{FF2B5EF4-FFF2-40B4-BE49-F238E27FC236}">
                <a16:creationId xmlns:a16="http://schemas.microsoft.com/office/drawing/2014/main" id="{EA61B020-9FE9-4986-9843-6DB337C88BD3}"/>
              </a:ext>
            </a:extLst>
          </p:cNvPr>
          <p:cNvSpPr/>
          <p:nvPr/>
        </p:nvSpPr>
        <p:spPr>
          <a:xfrm>
            <a:off x="77684" y="4139891"/>
            <a:ext cx="5661792" cy="276999"/>
          </a:xfrm>
          <a:prstGeom prst="rect">
            <a:avLst/>
          </a:prstGeom>
        </p:spPr>
        <p:txBody>
          <a:bodyPr wrap="square">
            <a:spAutoFit/>
          </a:bodyPr>
          <a:lstStyle/>
          <a:p>
            <a:pPr algn="ctr"/>
            <a:r>
              <a:rPr lang="fr-FR" sz="1200" dirty="0">
                <a:latin typeface="Marianne" panose="02000000000000000000" pitchFamily="50" charset="0"/>
                <a:hlinkClick r:id="rId2"/>
              </a:rPr>
              <a:t>https://</a:t>
            </a:r>
            <a:r>
              <a:rPr lang="fr-FR" sz="1200" dirty="0" err="1">
                <a:latin typeface="Marianne" panose="02000000000000000000" pitchFamily="50" charset="0"/>
                <a:hlinkClick r:id="rId2"/>
              </a:rPr>
              <a:t>www.youtube.com</a:t>
            </a:r>
            <a:r>
              <a:rPr lang="fr-FR" sz="1200" dirty="0">
                <a:latin typeface="Marianne" panose="02000000000000000000" pitchFamily="50" charset="0"/>
                <a:hlinkClick r:id="rId2"/>
              </a:rPr>
              <a:t>/</a:t>
            </a:r>
            <a:r>
              <a:rPr lang="fr-FR" sz="1200" dirty="0" err="1">
                <a:latin typeface="Marianne" panose="02000000000000000000" pitchFamily="50" charset="0"/>
                <a:hlinkClick r:id="rId2"/>
              </a:rPr>
              <a:t>watch?v</a:t>
            </a:r>
            <a:r>
              <a:rPr lang="fr-FR" sz="1200" dirty="0">
                <a:latin typeface="Marianne" panose="02000000000000000000" pitchFamily="50" charset="0"/>
                <a:hlinkClick r:id="rId2"/>
              </a:rPr>
              <a:t>=R34wO0CC4wU</a:t>
            </a:r>
            <a:endParaRPr lang="fr-FR" sz="1200" dirty="0">
              <a:latin typeface="Marianne" panose="02000000000000000000" pitchFamily="50" charset="0"/>
            </a:endParaRPr>
          </a:p>
        </p:txBody>
      </p:sp>
      <p:sp>
        <p:nvSpPr>
          <p:cNvPr id="7" name="ZoneTexte 6">
            <a:extLst>
              <a:ext uri="{FF2B5EF4-FFF2-40B4-BE49-F238E27FC236}">
                <a16:creationId xmlns:a16="http://schemas.microsoft.com/office/drawing/2014/main" id="{D77C7E0B-6997-4B74-8928-AA538450A72E}"/>
              </a:ext>
            </a:extLst>
          </p:cNvPr>
          <p:cNvSpPr txBox="1"/>
          <p:nvPr/>
        </p:nvSpPr>
        <p:spPr>
          <a:xfrm>
            <a:off x="3430279" y="4840153"/>
            <a:ext cx="3368278" cy="1077218"/>
          </a:xfrm>
          <a:prstGeom prst="rect">
            <a:avLst/>
          </a:prstGeom>
          <a:noFill/>
          <a:ln>
            <a:solidFill>
              <a:schemeClr val="tx1"/>
            </a:solidFill>
          </a:ln>
        </p:spPr>
        <p:txBody>
          <a:bodyPr wrap="square">
            <a:spAutoFit/>
          </a:bodyPr>
          <a:lstStyle/>
          <a:p>
            <a:r>
              <a:rPr lang="fr-FR" sz="1600" dirty="0">
                <a:latin typeface="Marianne" panose="02000000000000000000" pitchFamily="50" charset="0"/>
                <a:ea typeface="Calibri" panose="020F0502020204030204" pitchFamily="34" charset="0"/>
                <a:cs typeface="AppleSystemUIFont"/>
              </a:rPr>
              <a:t>Règle des 3C : </a:t>
            </a:r>
            <a:endParaRPr lang="fr-FR" sz="1600" dirty="0">
              <a:latin typeface="Marianne" panose="02000000000000000000" pitchFamily="50" charset="0"/>
              <a:ea typeface="Calibri" panose="020F0502020204030204" pitchFamily="34" charset="0"/>
              <a:cs typeface="Times New Roman" panose="02020603050405020304" pitchFamily="18" charset="0"/>
            </a:endParaRPr>
          </a:p>
          <a:p>
            <a:pPr lvl="1"/>
            <a:r>
              <a:rPr lang="fr-FR" sz="1600" dirty="0">
                <a:effectLst/>
                <a:latin typeface="Marianne" panose="02000000000000000000" pitchFamily="50" charset="0"/>
                <a:ea typeface="Calibri" panose="020F0502020204030204" pitchFamily="34" charset="0"/>
                <a:cs typeface="AppleSystemUIFont"/>
              </a:rPr>
              <a:t>Connaître ses limites</a:t>
            </a:r>
            <a:endParaRPr lang="fr-FR" sz="1600" dirty="0">
              <a:latin typeface="Marianne" panose="02000000000000000000" pitchFamily="50" charset="0"/>
              <a:ea typeface="Calibri" panose="020F0502020204030204" pitchFamily="34" charset="0"/>
              <a:cs typeface="Times New Roman" panose="02020603050405020304" pitchFamily="18" charset="0"/>
            </a:endParaRPr>
          </a:p>
          <a:p>
            <a:pPr lvl="1"/>
            <a:r>
              <a:rPr lang="fr-FR" sz="1600" dirty="0">
                <a:effectLst/>
                <a:latin typeface="Marianne" panose="02000000000000000000" pitchFamily="50" charset="0"/>
                <a:ea typeface="Calibri" panose="020F0502020204030204" pitchFamily="34" charset="0"/>
                <a:cs typeface="AppleSystemUIFont"/>
              </a:rPr>
              <a:t>Communiquer </a:t>
            </a:r>
            <a:endParaRPr lang="fr-FR" sz="1600" dirty="0">
              <a:latin typeface="Marianne" panose="02000000000000000000" pitchFamily="50" charset="0"/>
              <a:ea typeface="Calibri" panose="020F0502020204030204" pitchFamily="34" charset="0"/>
              <a:cs typeface="Times New Roman" panose="02020603050405020304" pitchFamily="18" charset="0"/>
            </a:endParaRPr>
          </a:p>
          <a:p>
            <a:pPr lvl="1"/>
            <a:r>
              <a:rPr lang="fr-FR" sz="1600" dirty="0">
                <a:effectLst/>
                <a:latin typeface="Marianne" panose="02000000000000000000" pitchFamily="50" charset="0"/>
                <a:ea typeface="Calibri" panose="020F0502020204030204" pitchFamily="34" charset="0"/>
                <a:cs typeface="AppleSystemUIFont"/>
              </a:rPr>
              <a:t>S’assurer du consentement</a:t>
            </a:r>
            <a:endParaRPr lang="fr-FR" sz="1600" dirty="0">
              <a:latin typeface="Marianne" panose="02000000000000000000" pitchFamily="50"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92563AD5-A4B2-4C0B-8693-77FFF69BE5D8}"/>
              </a:ext>
            </a:extLst>
          </p:cNvPr>
          <p:cNvSpPr txBox="1"/>
          <p:nvPr/>
        </p:nvSpPr>
        <p:spPr>
          <a:xfrm>
            <a:off x="5117351" y="5917371"/>
            <a:ext cx="1792991" cy="369332"/>
          </a:xfrm>
          <a:prstGeom prst="rect">
            <a:avLst/>
          </a:prstGeom>
          <a:noFill/>
        </p:spPr>
        <p:txBody>
          <a:bodyPr wrap="none" rtlCol="0">
            <a:spAutoFit/>
          </a:bodyPr>
          <a:lstStyle/>
          <a:p>
            <a:r>
              <a:rPr lang="fr-FR" i="1" dirty="0"/>
              <a:t>Source : Dr </a:t>
            </a:r>
            <a:r>
              <a:rPr lang="fr-FR" i="1" dirty="0" err="1"/>
              <a:t>Kpote</a:t>
            </a:r>
            <a:endParaRPr lang="fr-FR" i="1" dirty="0"/>
          </a:p>
        </p:txBody>
      </p:sp>
      <p:sp>
        <p:nvSpPr>
          <p:cNvPr id="10" name="ZoneTexte 9">
            <a:extLst>
              <a:ext uri="{FF2B5EF4-FFF2-40B4-BE49-F238E27FC236}">
                <a16:creationId xmlns:a16="http://schemas.microsoft.com/office/drawing/2014/main" id="{A9758398-643A-4C5B-A926-A831259F85CB}"/>
              </a:ext>
            </a:extLst>
          </p:cNvPr>
          <p:cNvSpPr txBox="1"/>
          <p:nvPr/>
        </p:nvSpPr>
        <p:spPr>
          <a:xfrm>
            <a:off x="6013847" y="2498941"/>
            <a:ext cx="3368279" cy="1077218"/>
          </a:xfrm>
          <a:prstGeom prst="rect">
            <a:avLst/>
          </a:prstGeom>
          <a:noFill/>
          <a:ln>
            <a:noFill/>
          </a:ln>
        </p:spPr>
        <p:txBody>
          <a:bodyPr wrap="square">
            <a:spAutoFit/>
          </a:bodyPr>
          <a:lstStyle/>
          <a:p>
            <a:r>
              <a:rPr lang="fr-FR" sz="1600" dirty="0">
                <a:latin typeface="Marianne" panose="02000000000000000000" pitchFamily="50" charset="0"/>
              </a:rPr>
              <a:t>Concrètement, comment on peut connaître ses limites, communiquer et s'assurer du consentement ?</a:t>
            </a:r>
          </a:p>
        </p:txBody>
      </p:sp>
      <p:sp>
        <p:nvSpPr>
          <p:cNvPr id="2" name="Espace réservé du pied de page 1">
            <a:extLst>
              <a:ext uri="{FF2B5EF4-FFF2-40B4-BE49-F238E27FC236}">
                <a16:creationId xmlns:a16="http://schemas.microsoft.com/office/drawing/2014/main" id="{ED0CBCB9-DA93-4B3B-93AE-102B2FF77849}"/>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Tree>
    <p:extLst>
      <p:ext uri="{BB962C8B-B14F-4D97-AF65-F5344CB8AC3E}">
        <p14:creationId xmlns:p14="http://schemas.microsoft.com/office/powerpoint/2010/main" val="235933337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09C8CC1F-5169-4E75-BCE8-D860796DEAB7}"/>
              </a:ext>
            </a:extLst>
          </p:cNvPr>
          <p:cNvSpPr txBox="1">
            <a:spLocks/>
          </p:cNvSpPr>
          <p:nvPr/>
        </p:nvSpPr>
        <p:spPr>
          <a:xfrm>
            <a:off x="1392734" y="206412"/>
            <a:ext cx="7989392" cy="1077020"/>
          </a:xfrm>
          <a:prstGeom prst="rect">
            <a:avLst/>
          </a:prstGeom>
          <a:noFill/>
          <a:ln w="0">
            <a:noFill/>
          </a:ln>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arianne" panose="02000000000000000000" pitchFamily="50" charset="0"/>
              </a:rPr>
              <a:t>Temps 6. Pour aller plus loin sur le consentement…</a:t>
            </a:r>
          </a:p>
        </p:txBody>
      </p:sp>
      <p:sp>
        <p:nvSpPr>
          <p:cNvPr id="8" name="Rectangle 7">
            <a:extLst>
              <a:ext uri="{FF2B5EF4-FFF2-40B4-BE49-F238E27FC236}">
                <a16:creationId xmlns:a16="http://schemas.microsoft.com/office/drawing/2014/main" id="{884755A0-06C8-480F-8E03-B7C7AF1FD8B7}"/>
              </a:ext>
            </a:extLst>
          </p:cNvPr>
          <p:cNvSpPr/>
          <p:nvPr/>
        </p:nvSpPr>
        <p:spPr>
          <a:xfrm>
            <a:off x="311364" y="4282108"/>
            <a:ext cx="5661792" cy="230832"/>
          </a:xfrm>
          <a:prstGeom prst="rect">
            <a:avLst/>
          </a:prstGeom>
        </p:spPr>
        <p:txBody>
          <a:bodyPr wrap="square">
            <a:spAutoFit/>
          </a:bodyPr>
          <a:lstStyle/>
          <a:p>
            <a:r>
              <a:rPr lang="fr-FR" sz="900" u="sng" dirty="0">
                <a:hlinkClick r:id="rId2"/>
              </a:rPr>
              <a:t>https://www.youtube.com/watch?v=HSzqASpmEWA&amp;pp=ygUXem9uZSBncmlzZSBjb25zZW50ZW1lbnQ%3D</a:t>
            </a:r>
            <a:endParaRPr lang="fr-FR" sz="900" dirty="0"/>
          </a:p>
        </p:txBody>
      </p:sp>
      <p:pic>
        <p:nvPicPr>
          <p:cNvPr id="11" name="Image 10">
            <a:hlinkClick r:id="rId2"/>
            <a:extLst>
              <a:ext uri="{FF2B5EF4-FFF2-40B4-BE49-F238E27FC236}">
                <a16:creationId xmlns:a16="http://schemas.microsoft.com/office/drawing/2014/main" id="{71B22E70-7FCB-4392-BEC1-A22F8C02C808}"/>
              </a:ext>
            </a:extLst>
          </p:cNvPr>
          <p:cNvPicPr>
            <a:picLocks noChangeAspect="1"/>
          </p:cNvPicPr>
          <p:nvPr/>
        </p:nvPicPr>
        <p:blipFill>
          <a:blip r:embed="rId3"/>
          <a:stretch>
            <a:fillRect/>
          </a:stretch>
        </p:blipFill>
        <p:spPr>
          <a:xfrm>
            <a:off x="558800" y="1681456"/>
            <a:ext cx="4953000" cy="2446042"/>
          </a:xfrm>
          <a:prstGeom prst="rect">
            <a:avLst/>
          </a:prstGeom>
        </p:spPr>
      </p:pic>
      <p:sp>
        <p:nvSpPr>
          <p:cNvPr id="12" name="ZoneTexte 11">
            <a:extLst>
              <a:ext uri="{FF2B5EF4-FFF2-40B4-BE49-F238E27FC236}">
                <a16:creationId xmlns:a16="http://schemas.microsoft.com/office/drawing/2014/main" id="{78D2D47A-5CF7-4A08-8F92-5B30CC4FA925}"/>
              </a:ext>
            </a:extLst>
          </p:cNvPr>
          <p:cNvSpPr txBox="1"/>
          <p:nvPr/>
        </p:nvSpPr>
        <p:spPr>
          <a:xfrm>
            <a:off x="3430279" y="4931570"/>
            <a:ext cx="3368278" cy="1077218"/>
          </a:xfrm>
          <a:prstGeom prst="rect">
            <a:avLst/>
          </a:prstGeom>
          <a:noFill/>
          <a:ln>
            <a:solidFill>
              <a:schemeClr val="tx1"/>
            </a:solidFill>
          </a:ln>
        </p:spPr>
        <p:txBody>
          <a:bodyPr wrap="square">
            <a:spAutoFit/>
          </a:bodyPr>
          <a:lstStyle/>
          <a:p>
            <a:r>
              <a:rPr lang="fr-FR" sz="1600" dirty="0">
                <a:latin typeface="Marianne" panose="02000000000000000000" pitchFamily="50" charset="0"/>
                <a:ea typeface="Calibri" panose="020F0502020204030204" pitchFamily="34" charset="0"/>
                <a:cs typeface="AppleSystemUIFont"/>
              </a:rPr>
              <a:t>Règle des 3C : </a:t>
            </a:r>
            <a:endParaRPr lang="fr-FR" sz="1600" dirty="0">
              <a:latin typeface="Marianne" panose="02000000000000000000" pitchFamily="50" charset="0"/>
              <a:ea typeface="Calibri" panose="020F0502020204030204" pitchFamily="34" charset="0"/>
              <a:cs typeface="Times New Roman" panose="02020603050405020304" pitchFamily="18" charset="0"/>
            </a:endParaRPr>
          </a:p>
          <a:p>
            <a:pPr lvl="1"/>
            <a:r>
              <a:rPr lang="fr-FR" sz="1600" dirty="0">
                <a:effectLst/>
                <a:latin typeface="Marianne" panose="02000000000000000000" pitchFamily="50" charset="0"/>
                <a:ea typeface="Calibri" panose="020F0502020204030204" pitchFamily="34" charset="0"/>
                <a:cs typeface="AppleSystemUIFont"/>
              </a:rPr>
              <a:t>Connaître ses limites</a:t>
            </a:r>
            <a:endParaRPr lang="fr-FR" sz="1600" dirty="0">
              <a:latin typeface="Marianne" panose="02000000000000000000" pitchFamily="50" charset="0"/>
              <a:ea typeface="Calibri" panose="020F0502020204030204" pitchFamily="34" charset="0"/>
              <a:cs typeface="Times New Roman" panose="02020603050405020304" pitchFamily="18" charset="0"/>
            </a:endParaRPr>
          </a:p>
          <a:p>
            <a:pPr lvl="1"/>
            <a:r>
              <a:rPr lang="fr-FR" sz="1600" dirty="0">
                <a:effectLst/>
                <a:latin typeface="Marianne" panose="02000000000000000000" pitchFamily="50" charset="0"/>
                <a:ea typeface="Calibri" panose="020F0502020204030204" pitchFamily="34" charset="0"/>
                <a:cs typeface="AppleSystemUIFont"/>
              </a:rPr>
              <a:t>Communiquer </a:t>
            </a:r>
            <a:endParaRPr lang="fr-FR" sz="1600" dirty="0">
              <a:latin typeface="Marianne" panose="02000000000000000000" pitchFamily="50" charset="0"/>
              <a:ea typeface="Calibri" panose="020F0502020204030204" pitchFamily="34" charset="0"/>
              <a:cs typeface="Times New Roman" panose="02020603050405020304" pitchFamily="18" charset="0"/>
            </a:endParaRPr>
          </a:p>
          <a:p>
            <a:pPr lvl="1"/>
            <a:r>
              <a:rPr lang="fr-FR" sz="1600" dirty="0">
                <a:effectLst/>
                <a:latin typeface="Marianne" panose="02000000000000000000" pitchFamily="50" charset="0"/>
                <a:ea typeface="Calibri" panose="020F0502020204030204" pitchFamily="34" charset="0"/>
                <a:cs typeface="AppleSystemUIFont"/>
              </a:rPr>
              <a:t>S’assurer du consentement</a:t>
            </a:r>
            <a:endParaRPr lang="fr-FR" sz="1600" dirty="0">
              <a:latin typeface="Marianne" panose="02000000000000000000" pitchFamily="50" charset="0"/>
              <a:ea typeface="Calibri" panose="020F0502020204030204" pitchFamily="34" charset="0"/>
              <a:cs typeface="Times New Roman" panose="02020603050405020304" pitchFamily="18" charset="0"/>
            </a:endParaRPr>
          </a:p>
        </p:txBody>
      </p:sp>
      <p:sp>
        <p:nvSpPr>
          <p:cNvPr id="13" name="ZoneTexte 12">
            <a:extLst>
              <a:ext uri="{FF2B5EF4-FFF2-40B4-BE49-F238E27FC236}">
                <a16:creationId xmlns:a16="http://schemas.microsoft.com/office/drawing/2014/main" id="{036F80D1-700A-4BEF-8AB4-BBAADEC8B67E}"/>
              </a:ext>
            </a:extLst>
          </p:cNvPr>
          <p:cNvSpPr txBox="1"/>
          <p:nvPr/>
        </p:nvSpPr>
        <p:spPr>
          <a:xfrm>
            <a:off x="5788024" y="6008788"/>
            <a:ext cx="1010533" cy="369332"/>
          </a:xfrm>
          <a:prstGeom prst="rect">
            <a:avLst/>
          </a:prstGeom>
          <a:noFill/>
        </p:spPr>
        <p:txBody>
          <a:bodyPr wrap="none" rtlCol="0">
            <a:spAutoFit/>
          </a:bodyPr>
          <a:lstStyle/>
          <a:p>
            <a:r>
              <a:rPr lang="fr-FR" i="1" dirty="0"/>
              <a:t>Dr </a:t>
            </a:r>
            <a:r>
              <a:rPr lang="fr-FR" i="1" dirty="0" err="1"/>
              <a:t>Kpote</a:t>
            </a:r>
            <a:endParaRPr lang="fr-FR" i="1" dirty="0"/>
          </a:p>
        </p:txBody>
      </p:sp>
      <p:sp>
        <p:nvSpPr>
          <p:cNvPr id="14" name="ZoneTexte 13">
            <a:extLst>
              <a:ext uri="{FF2B5EF4-FFF2-40B4-BE49-F238E27FC236}">
                <a16:creationId xmlns:a16="http://schemas.microsoft.com/office/drawing/2014/main" id="{59C7E0F4-B343-4BB5-9ED4-0E14B5BCB812}"/>
              </a:ext>
            </a:extLst>
          </p:cNvPr>
          <p:cNvSpPr txBox="1"/>
          <p:nvPr/>
        </p:nvSpPr>
        <p:spPr>
          <a:xfrm>
            <a:off x="6013847" y="2590358"/>
            <a:ext cx="3368279" cy="1077218"/>
          </a:xfrm>
          <a:prstGeom prst="rect">
            <a:avLst/>
          </a:prstGeom>
          <a:noFill/>
          <a:ln>
            <a:noFill/>
          </a:ln>
        </p:spPr>
        <p:txBody>
          <a:bodyPr wrap="square">
            <a:spAutoFit/>
          </a:bodyPr>
          <a:lstStyle/>
          <a:p>
            <a:r>
              <a:rPr lang="fr-FR" sz="1600" dirty="0">
                <a:latin typeface="Marianne" panose="02000000000000000000" pitchFamily="50" charset="0"/>
              </a:rPr>
              <a:t>Concrètement, comment on peut connaître ses limites, communiquer et s'assurer du consentement ?</a:t>
            </a:r>
          </a:p>
        </p:txBody>
      </p:sp>
      <p:sp>
        <p:nvSpPr>
          <p:cNvPr id="2" name="Espace réservé du pied de page 1">
            <a:extLst>
              <a:ext uri="{FF2B5EF4-FFF2-40B4-BE49-F238E27FC236}">
                <a16:creationId xmlns:a16="http://schemas.microsoft.com/office/drawing/2014/main" id="{689BD006-A0EB-4BE4-A654-6492FD078C28}"/>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Tree>
    <p:extLst>
      <p:ext uri="{BB962C8B-B14F-4D97-AF65-F5344CB8AC3E}">
        <p14:creationId xmlns:p14="http://schemas.microsoft.com/office/powerpoint/2010/main" val="242361301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40D1E493-B3F4-433E-ABAC-D9FE150F093C}"/>
              </a:ext>
            </a:extLst>
          </p:cNvPr>
          <p:cNvGraphicFramePr>
            <a:graphicFrameLocks noGrp="1"/>
          </p:cNvGraphicFramePr>
          <p:nvPr/>
        </p:nvGraphicFramePr>
        <p:xfrm>
          <a:off x="266700" y="2543175"/>
          <a:ext cx="9372599" cy="3079924"/>
        </p:xfrm>
        <a:graphic>
          <a:graphicData uri="http://schemas.openxmlformats.org/drawingml/2006/table">
            <a:tbl>
              <a:tblPr>
                <a:tableStyleId>{5C22544A-7EE6-4342-B048-85BDC9FD1C3A}</a:tableStyleId>
              </a:tblPr>
              <a:tblGrid>
                <a:gridCol w="9372599">
                  <a:extLst>
                    <a:ext uri="{9D8B030D-6E8A-4147-A177-3AD203B41FA5}">
                      <a16:colId xmlns:a16="http://schemas.microsoft.com/office/drawing/2014/main" val="1857837600"/>
                    </a:ext>
                  </a:extLst>
                </a:gridCol>
              </a:tblGrid>
              <a:tr h="243254">
                <a:tc>
                  <a:txBody>
                    <a:bodyPr/>
                    <a:lstStyle/>
                    <a:p>
                      <a:pPr algn="l" fontAlgn="ctr"/>
                      <a:r>
                        <a:rPr lang="fr-FR" sz="1600" b="1" i="0" u="none" strike="noStrike" dirty="0">
                          <a:solidFill>
                            <a:srgbClr val="000000"/>
                          </a:solidFill>
                          <a:effectLst/>
                          <a:latin typeface="Marianne" panose="02000000000000000000" pitchFamily="50" charset="0"/>
                        </a:rPr>
                        <a:t>Rencontrer les autres et construire des relations, s’y épanouir</a:t>
                      </a:r>
                    </a:p>
                  </a:txBody>
                  <a:tcPr marL="9525" marR="9525" marT="9525" marB="0" anchor="ctr"/>
                </a:tc>
                <a:extLst>
                  <a:ext uri="{0D108BD9-81ED-4DB2-BD59-A6C34878D82A}">
                    <a16:rowId xmlns:a16="http://schemas.microsoft.com/office/drawing/2014/main" val="322198806"/>
                  </a:ext>
                </a:extLst>
              </a:tr>
              <a:tr h="457753">
                <a:tc>
                  <a:txBody>
                    <a:bodyPr/>
                    <a:lstStyle/>
                    <a:p>
                      <a:pPr algn="l" fontAlgn="ctr"/>
                      <a:r>
                        <a:rPr lang="fr-FR" sz="1600" b="0" i="1" u="none" strike="noStrike">
                          <a:solidFill>
                            <a:srgbClr val="000000"/>
                          </a:solidFill>
                          <a:effectLst/>
                          <a:latin typeface="Marianne" panose="02000000000000000000" pitchFamily="50" charset="0"/>
                        </a:rPr>
                        <a:t>Objectif d'apprentissage : Reconnaître et comprendre ses émotions, ses sentiments et ceux des autres.</a:t>
                      </a:r>
                    </a:p>
                  </a:txBody>
                  <a:tcPr marL="9525" marR="9525" marT="9525" marB="0" anchor="ctr"/>
                </a:tc>
                <a:extLst>
                  <a:ext uri="{0D108BD9-81ED-4DB2-BD59-A6C34878D82A}">
                    <a16:rowId xmlns:a16="http://schemas.microsoft.com/office/drawing/2014/main" val="4064471922"/>
                  </a:ext>
                </a:extLst>
              </a:tr>
              <a:tr h="243254">
                <a:tc>
                  <a:txBody>
                    <a:bodyPr/>
                    <a:lstStyle/>
                    <a:p>
                      <a:pPr algn="l" fontAlgn="ctr"/>
                      <a:r>
                        <a:rPr lang="fr-FR" sz="1600" u="none" strike="noStrike">
                          <a:effectLst/>
                          <a:latin typeface="Marianne" panose="02000000000000000000" pitchFamily="50" charset="0"/>
                        </a:rPr>
                        <a:t>Notions et compétences - Seconde</a:t>
                      </a:r>
                      <a:endParaRPr lang="fr-FR" sz="1600" b="1"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4288304090"/>
                  </a:ext>
                </a:extLst>
              </a:tr>
              <a:tr h="571658">
                <a:tc>
                  <a:txBody>
                    <a:bodyPr/>
                    <a:lstStyle/>
                    <a:p>
                      <a:pPr algn="l" fontAlgn="ctr"/>
                      <a:r>
                        <a:rPr lang="fr-FR" sz="1600" u="none" strike="noStrike" dirty="0">
                          <a:effectLst/>
                          <a:latin typeface="Marianne" panose="02000000000000000000" pitchFamily="50" charset="0"/>
                        </a:rPr>
                        <a:t>Reconnaître des conditions qui permettent de s’engager émotionnellement et/ou physiquement dans une relation pour s’y épanouir.</a:t>
                      </a:r>
                      <a:endParaRPr lang="fr-FR" sz="1600" b="0" i="0" u="none" strike="noStrike" dirty="0">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456278074"/>
                  </a:ext>
                </a:extLst>
              </a:tr>
              <a:tr h="973031">
                <a:tc>
                  <a:txBody>
                    <a:bodyPr/>
                    <a:lstStyle/>
                    <a:p>
                      <a:pPr algn="l" fontAlgn="ctr"/>
                      <a:r>
                        <a:rPr lang="fr-FR" sz="1600" u="none" strike="noStrike" dirty="0">
                          <a:effectLst/>
                          <a:latin typeface="Marianne" panose="02000000000000000000" pitchFamily="50" charset="0"/>
                        </a:rPr>
                        <a:t>Connaître et reconnaître les codes au cours des différentes étapes d’une rencontre et d’une relation (approche, déclaration, contact physique, relation sexuelle, engagement, rupture) ; prendre conscience des émotions qui s’y jouent et des différents facteurs qui influencent les représentations et attentes de chacune et chacun.</a:t>
                      </a:r>
                      <a:endParaRPr lang="fr-FR" sz="1600" b="0" i="0" u="none" strike="noStrike" dirty="0">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875045577"/>
                  </a:ext>
                </a:extLst>
              </a:tr>
              <a:tr h="535168">
                <a:tc>
                  <a:txBody>
                    <a:bodyPr/>
                    <a:lstStyle/>
                    <a:p>
                      <a:pPr algn="l" fontAlgn="ctr"/>
                      <a:r>
                        <a:rPr lang="fr-FR" sz="1600" u="none" strike="noStrike" dirty="0">
                          <a:effectLst/>
                          <a:latin typeface="Marianne" panose="02000000000000000000" pitchFamily="50" charset="0"/>
                        </a:rPr>
                        <a:t>Comprendre et identifier les émotions et le stress, et savoir les gérer.</a:t>
                      </a:r>
                      <a:endParaRPr lang="fr-FR" sz="1600" b="0" i="0" u="none" strike="noStrike" dirty="0">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805866736"/>
                  </a:ext>
                </a:extLst>
              </a:tr>
            </a:tbl>
          </a:graphicData>
        </a:graphic>
      </p:graphicFrame>
      <p:sp>
        <p:nvSpPr>
          <p:cNvPr id="7" name="Titre 1">
            <a:extLst>
              <a:ext uri="{FF2B5EF4-FFF2-40B4-BE49-F238E27FC236}">
                <a16:creationId xmlns:a16="http://schemas.microsoft.com/office/drawing/2014/main" id="{5C5C6375-6E29-4FB3-A845-FF9D42AA63DA}"/>
              </a:ext>
            </a:extLst>
          </p:cNvPr>
          <p:cNvSpPr>
            <a:spLocks noGrp="1"/>
          </p:cNvSpPr>
          <p:nvPr>
            <p:ph type="title"/>
          </p:nvPr>
        </p:nvSpPr>
        <p:spPr>
          <a:xfrm>
            <a:off x="1392734" y="196652"/>
            <a:ext cx="7989392" cy="1077020"/>
          </a:xfrm>
        </p:spPr>
        <p:txBody>
          <a:bodyPr/>
          <a:lstStyle/>
          <a:p>
            <a:r>
              <a:rPr lang="fr-FR" dirty="0">
                <a:latin typeface="Marianne" panose="02000000000000000000" pitchFamily="50" charset="0"/>
              </a:rPr>
              <a:t>Annexe : </a:t>
            </a:r>
            <a:r>
              <a:rPr lang="fr-FR" sz="2800" dirty="0">
                <a:latin typeface="Marianne" panose="02000000000000000000" pitchFamily="50" charset="0"/>
              </a:rPr>
              <a:t>liens avec le programme EVARS</a:t>
            </a:r>
            <a:br>
              <a:rPr lang="fr-FR" dirty="0"/>
            </a:br>
            <a:endParaRPr lang="fr-FR" dirty="0">
              <a:latin typeface="Marianne" panose="02000000000000000000" pitchFamily="50" charset="0"/>
            </a:endParaRPr>
          </a:p>
        </p:txBody>
      </p:sp>
      <p:sp>
        <p:nvSpPr>
          <p:cNvPr id="6" name="ZoneTexte 5">
            <a:extLst>
              <a:ext uri="{FF2B5EF4-FFF2-40B4-BE49-F238E27FC236}">
                <a16:creationId xmlns:a16="http://schemas.microsoft.com/office/drawing/2014/main" id="{6F3D79FC-1204-4A89-93D6-68C59D28ED1C}"/>
              </a:ext>
            </a:extLst>
          </p:cNvPr>
          <p:cNvSpPr txBox="1"/>
          <p:nvPr/>
        </p:nvSpPr>
        <p:spPr>
          <a:xfrm>
            <a:off x="266700" y="1990190"/>
            <a:ext cx="3800784" cy="338554"/>
          </a:xfrm>
          <a:prstGeom prst="rect">
            <a:avLst/>
          </a:prstGeom>
          <a:noFill/>
          <a:ln>
            <a:solidFill>
              <a:schemeClr val="tx1"/>
            </a:solidFill>
          </a:ln>
        </p:spPr>
        <p:txBody>
          <a:bodyPr wrap="none" rtlCol="0">
            <a:spAutoFit/>
          </a:bodyPr>
          <a:lstStyle/>
          <a:p>
            <a:r>
              <a:rPr lang="fr-FR" sz="1600" dirty="0">
                <a:latin typeface="Marianne" panose="02000000000000000000" pitchFamily="50" charset="0"/>
              </a:rPr>
              <a:t>Programme EVARS – niveau Seconde</a:t>
            </a:r>
          </a:p>
        </p:txBody>
      </p:sp>
      <p:sp>
        <p:nvSpPr>
          <p:cNvPr id="2" name="Espace réservé du pied de page 1">
            <a:extLst>
              <a:ext uri="{FF2B5EF4-FFF2-40B4-BE49-F238E27FC236}">
                <a16:creationId xmlns:a16="http://schemas.microsoft.com/office/drawing/2014/main" id="{2AA04460-583D-4285-AEAB-2251DED1EE57}"/>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Tree>
    <p:extLst>
      <p:ext uri="{BB962C8B-B14F-4D97-AF65-F5344CB8AC3E}">
        <p14:creationId xmlns:p14="http://schemas.microsoft.com/office/powerpoint/2010/main" val="1968497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40D1E493-B3F4-433E-ABAC-D9FE150F093C}"/>
              </a:ext>
            </a:extLst>
          </p:cNvPr>
          <p:cNvGraphicFramePr>
            <a:graphicFrameLocks noGrp="1"/>
          </p:cNvGraphicFramePr>
          <p:nvPr/>
        </p:nvGraphicFramePr>
        <p:xfrm>
          <a:off x="288132" y="565921"/>
          <a:ext cx="9329736" cy="5633290"/>
        </p:xfrm>
        <a:graphic>
          <a:graphicData uri="http://schemas.openxmlformats.org/drawingml/2006/table">
            <a:tbl>
              <a:tblPr>
                <a:tableStyleId>{5C22544A-7EE6-4342-B048-85BDC9FD1C3A}</a:tableStyleId>
              </a:tblPr>
              <a:tblGrid>
                <a:gridCol w="9329736">
                  <a:extLst>
                    <a:ext uri="{9D8B030D-6E8A-4147-A177-3AD203B41FA5}">
                      <a16:colId xmlns:a16="http://schemas.microsoft.com/office/drawing/2014/main" val="3947009716"/>
                    </a:ext>
                  </a:extLst>
                </a:gridCol>
              </a:tblGrid>
              <a:tr h="243254">
                <a:tc>
                  <a:txBody>
                    <a:bodyPr/>
                    <a:lstStyle/>
                    <a:p>
                      <a:pPr algn="l" fontAlgn="ctr"/>
                      <a:r>
                        <a:rPr lang="fr-FR" sz="1600" b="1" i="0" u="none" strike="noStrike" dirty="0">
                          <a:solidFill>
                            <a:srgbClr val="000000"/>
                          </a:solidFill>
                          <a:effectLst/>
                          <a:latin typeface="Marianne" panose="02000000000000000000" pitchFamily="50" charset="0"/>
                        </a:rPr>
                        <a:t>Rencontrer les autres et construire des relations, s’y épanouir</a:t>
                      </a:r>
                    </a:p>
                  </a:txBody>
                  <a:tcPr marL="9525" marR="9525" marT="9525" marB="0" anchor="ctr"/>
                </a:tc>
                <a:extLst>
                  <a:ext uri="{0D108BD9-81ED-4DB2-BD59-A6C34878D82A}">
                    <a16:rowId xmlns:a16="http://schemas.microsoft.com/office/drawing/2014/main" val="322198806"/>
                  </a:ext>
                </a:extLst>
              </a:tr>
              <a:tr h="457753">
                <a:tc>
                  <a:txBody>
                    <a:bodyPr/>
                    <a:lstStyle/>
                    <a:p>
                      <a:pPr algn="l" fontAlgn="ctr"/>
                      <a:r>
                        <a:rPr lang="fr-FR" sz="1600" b="0" i="1" u="none" strike="noStrike">
                          <a:solidFill>
                            <a:srgbClr val="000000"/>
                          </a:solidFill>
                          <a:effectLst/>
                          <a:latin typeface="Marianne" panose="02000000000000000000" pitchFamily="50" charset="0"/>
                        </a:rPr>
                        <a:t>Objectif d'apprentissage : Désirer et vouloir, donner ou refuser son consentement, savoir être libre et respecter les autres et leurs propres libertés.</a:t>
                      </a:r>
                    </a:p>
                  </a:txBody>
                  <a:tcPr marL="9525" marR="9525" marT="9525" marB="0" anchor="ctr"/>
                </a:tc>
                <a:extLst>
                  <a:ext uri="{0D108BD9-81ED-4DB2-BD59-A6C34878D82A}">
                    <a16:rowId xmlns:a16="http://schemas.microsoft.com/office/drawing/2014/main" val="4064471922"/>
                  </a:ext>
                </a:extLst>
              </a:tr>
              <a:tr h="243254">
                <a:tc>
                  <a:txBody>
                    <a:bodyPr/>
                    <a:lstStyle/>
                    <a:p>
                      <a:pPr algn="l" fontAlgn="ctr"/>
                      <a:r>
                        <a:rPr lang="fr-FR" sz="1600" u="none" strike="noStrike">
                          <a:effectLst/>
                          <a:latin typeface="Marianne" panose="02000000000000000000" pitchFamily="50" charset="0"/>
                        </a:rPr>
                        <a:t>Notions et compétences - Première</a:t>
                      </a:r>
                      <a:endParaRPr lang="fr-FR" sz="1600" b="1"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4288304090"/>
                  </a:ext>
                </a:extLst>
              </a:tr>
              <a:tr h="495408">
                <a:tc>
                  <a:txBody>
                    <a:bodyPr/>
                    <a:lstStyle/>
                    <a:p>
                      <a:pPr algn="l" fontAlgn="ctr"/>
                      <a:r>
                        <a:rPr lang="fr-FR" sz="1600" u="none" strike="noStrike">
                          <a:effectLst/>
                          <a:latin typeface="Marianne" panose="02000000000000000000" pitchFamily="50" charset="0"/>
                        </a:rPr>
                        <a:t>Exprimer ses envies et ses limites en matière de sexualité, dans le respect de soi, de l’autre et de la loi.</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456278074"/>
                  </a:ext>
                </a:extLst>
              </a:tr>
              <a:tr h="814388">
                <a:tc>
                  <a:txBody>
                    <a:bodyPr/>
                    <a:lstStyle/>
                    <a:p>
                      <a:pPr algn="l" fontAlgn="ctr"/>
                      <a:r>
                        <a:rPr lang="fr-FR" sz="1600" u="none" strike="noStrike">
                          <a:effectLst/>
                          <a:latin typeface="Marianne" panose="02000000000000000000" pitchFamily="50" charset="0"/>
                        </a:rPr>
                        <a:t>Prendre conscience de l’importance du consentement avéré en tant qu’élément essentiel d’une relation sexuelle, comprendre l’importance d’exprimer, de reconnaître et de respecter le consentement ou le refus.</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875045577"/>
                  </a:ext>
                </a:extLst>
              </a:tr>
              <a:tr h="535168">
                <a:tc>
                  <a:txBody>
                    <a:bodyPr/>
                    <a:lstStyle/>
                    <a:p>
                      <a:pPr algn="l" fontAlgn="ctr"/>
                      <a:r>
                        <a:rPr lang="fr-FR" sz="1600" u="none" strike="noStrike">
                          <a:effectLst/>
                          <a:latin typeface="Marianne" panose="02000000000000000000" pitchFamily="50" charset="0"/>
                        </a:rPr>
                        <a:t>Connaître les conditions du consentement et du non-consentement ainsi que les principaux éléments du cadre juridique et les risques encourus en cas de non-respect.</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805866736"/>
                  </a:ext>
                </a:extLst>
              </a:tr>
              <a:tr h="1133809">
                <a:tc>
                  <a:txBody>
                    <a:bodyPr/>
                    <a:lstStyle/>
                    <a:p>
                      <a:pPr algn="l" fontAlgn="ctr"/>
                      <a:r>
                        <a:rPr lang="fr-FR" sz="1600" u="none" strike="noStrike">
                          <a:effectLst/>
                          <a:latin typeface="Marianne" panose="02000000000000000000" pitchFamily="50" charset="0"/>
                        </a:rPr>
                        <a:t>Prendre conscience du fait que chaque personne a droit à une sexualité exempte de toute violence, respectueuse de sa liberté, de sa dignité et de son intimité – l’agression sexuelle et le viol constituant toujours des actes criminels, qui portent atteinte aux droits humains fondamentaux, qui ne peuvent en aucun cas être désirés et consentis, et dont les victimes ne sont jamais responsables.</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520332701"/>
                  </a:ext>
                </a:extLst>
              </a:tr>
              <a:tr h="592700">
                <a:tc>
                  <a:txBody>
                    <a:bodyPr/>
                    <a:lstStyle/>
                    <a:p>
                      <a:pPr algn="l" fontAlgn="ctr"/>
                      <a:r>
                        <a:rPr lang="fr-FR" sz="1600" u="none" strike="noStrike">
                          <a:effectLst/>
                          <a:latin typeface="Marianne" panose="02000000000000000000" pitchFamily="50" charset="0"/>
                        </a:rPr>
                        <a:t>Prendre conscience de l’importance pour une victime de harcèlement, de violences verbales, physiques, psychologiques, sexuelles (abus, harcèlement, inceste) de chercher du soutien.</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2858547061"/>
                  </a:ext>
                </a:extLst>
              </a:tr>
              <a:tr h="457753">
                <a:tc>
                  <a:txBody>
                    <a:bodyPr/>
                    <a:lstStyle/>
                    <a:p>
                      <a:pPr algn="l" fontAlgn="ctr"/>
                      <a:r>
                        <a:rPr lang="fr-FR" sz="1600" u="none" strike="noStrike">
                          <a:effectLst/>
                          <a:latin typeface="Marianne" panose="02000000000000000000" pitchFamily="50" charset="0"/>
                        </a:rPr>
                        <a:t>Savoir comment réagir lorsqu’une personne est victime : l’écouter de manière empathique, la soutenir, alerter.</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443463577"/>
                  </a:ext>
                </a:extLst>
              </a:tr>
              <a:tr h="486516">
                <a:tc>
                  <a:txBody>
                    <a:bodyPr/>
                    <a:lstStyle/>
                    <a:p>
                      <a:pPr algn="l" fontAlgn="ctr"/>
                      <a:r>
                        <a:rPr lang="fr-FR" sz="1600" u="none" strike="noStrike" dirty="0">
                          <a:effectLst/>
                          <a:latin typeface="Marianne" panose="02000000000000000000" pitchFamily="50" charset="0"/>
                        </a:rPr>
                        <a:t>Identifier des personnes-ressources, notamment dans l’établissement scolaire, et des structures d’aides.</a:t>
                      </a:r>
                      <a:endParaRPr lang="fr-FR" sz="1600" b="0" i="0" u="none" strike="noStrike" dirty="0">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1449932897"/>
                  </a:ext>
                </a:extLst>
              </a:tr>
            </a:tbl>
          </a:graphicData>
        </a:graphic>
      </p:graphicFrame>
      <p:sp>
        <p:nvSpPr>
          <p:cNvPr id="3" name="ZoneTexte 2">
            <a:extLst>
              <a:ext uri="{FF2B5EF4-FFF2-40B4-BE49-F238E27FC236}">
                <a16:creationId xmlns:a16="http://schemas.microsoft.com/office/drawing/2014/main" id="{6E6ED23E-FDCD-40DB-8BCB-AE9D6017B104}"/>
              </a:ext>
            </a:extLst>
          </p:cNvPr>
          <p:cNvSpPr txBox="1"/>
          <p:nvPr/>
        </p:nvSpPr>
        <p:spPr>
          <a:xfrm>
            <a:off x="1123947" y="127351"/>
            <a:ext cx="3812197" cy="338554"/>
          </a:xfrm>
          <a:prstGeom prst="rect">
            <a:avLst/>
          </a:prstGeom>
          <a:noFill/>
          <a:ln>
            <a:solidFill>
              <a:schemeClr val="tx1"/>
            </a:solidFill>
          </a:ln>
        </p:spPr>
        <p:txBody>
          <a:bodyPr wrap="none" rtlCol="0">
            <a:spAutoFit/>
          </a:bodyPr>
          <a:lstStyle/>
          <a:p>
            <a:r>
              <a:rPr lang="fr-FR" sz="1600" dirty="0">
                <a:latin typeface="Marianne" panose="02000000000000000000" pitchFamily="50" charset="0"/>
              </a:rPr>
              <a:t>Programme EVARS – niveau Première</a:t>
            </a:r>
          </a:p>
        </p:txBody>
      </p:sp>
      <p:sp>
        <p:nvSpPr>
          <p:cNvPr id="2" name="Espace réservé du pied de page 1">
            <a:extLst>
              <a:ext uri="{FF2B5EF4-FFF2-40B4-BE49-F238E27FC236}">
                <a16:creationId xmlns:a16="http://schemas.microsoft.com/office/drawing/2014/main" id="{0B0A8C8B-7631-4CB1-9DEE-799241F44AA4}"/>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Tree>
    <p:extLst>
      <p:ext uri="{BB962C8B-B14F-4D97-AF65-F5344CB8AC3E}">
        <p14:creationId xmlns:p14="http://schemas.microsoft.com/office/powerpoint/2010/main" val="90655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40D1E493-B3F4-433E-ABAC-D9FE150F093C}"/>
              </a:ext>
            </a:extLst>
          </p:cNvPr>
          <p:cNvGraphicFramePr>
            <a:graphicFrameLocks noGrp="1"/>
          </p:cNvGraphicFramePr>
          <p:nvPr/>
        </p:nvGraphicFramePr>
        <p:xfrm>
          <a:off x="209550" y="1873747"/>
          <a:ext cx="9486899" cy="3863142"/>
        </p:xfrm>
        <a:graphic>
          <a:graphicData uri="http://schemas.openxmlformats.org/drawingml/2006/table">
            <a:tbl>
              <a:tblPr>
                <a:tableStyleId>{5C22544A-7EE6-4342-B048-85BDC9FD1C3A}</a:tableStyleId>
              </a:tblPr>
              <a:tblGrid>
                <a:gridCol w="9486899">
                  <a:extLst>
                    <a:ext uri="{9D8B030D-6E8A-4147-A177-3AD203B41FA5}">
                      <a16:colId xmlns:a16="http://schemas.microsoft.com/office/drawing/2014/main" val="4247585118"/>
                    </a:ext>
                  </a:extLst>
                </a:gridCol>
              </a:tblGrid>
              <a:tr h="243254">
                <a:tc>
                  <a:txBody>
                    <a:bodyPr/>
                    <a:lstStyle/>
                    <a:p>
                      <a:pPr algn="l" fontAlgn="ctr"/>
                      <a:r>
                        <a:rPr lang="fr-FR" sz="1600" b="1" i="0" u="none" strike="noStrike" dirty="0">
                          <a:solidFill>
                            <a:srgbClr val="000000"/>
                          </a:solidFill>
                          <a:effectLst/>
                          <a:latin typeface="Marianne" panose="02000000000000000000" pitchFamily="50" charset="0"/>
                        </a:rPr>
                        <a:t>Rencontrer les autres et construire des relations, s’y épanouir</a:t>
                      </a:r>
                    </a:p>
                  </a:txBody>
                  <a:tcPr marL="9525" marR="9525" marT="9525" marB="0" anchor="ctr"/>
                </a:tc>
                <a:extLst>
                  <a:ext uri="{0D108BD9-81ED-4DB2-BD59-A6C34878D82A}">
                    <a16:rowId xmlns:a16="http://schemas.microsoft.com/office/drawing/2014/main" val="322198806"/>
                  </a:ext>
                </a:extLst>
              </a:tr>
              <a:tr h="457753">
                <a:tc>
                  <a:txBody>
                    <a:bodyPr/>
                    <a:lstStyle/>
                    <a:p>
                      <a:pPr algn="l" fontAlgn="ctr"/>
                      <a:r>
                        <a:rPr lang="fr-FR" sz="1600" b="0" i="1" u="none" strike="noStrike" dirty="0">
                          <a:solidFill>
                            <a:srgbClr val="000000"/>
                          </a:solidFill>
                          <a:effectLst/>
                          <a:latin typeface="Marianne" panose="02000000000000000000" pitchFamily="50" charset="0"/>
                        </a:rPr>
                        <a:t>Objectif d'apprentissage : S’épanouir dans une relation équilibrée à l’autre.</a:t>
                      </a:r>
                    </a:p>
                  </a:txBody>
                  <a:tcPr marL="9525" marR="9525" marT="9525" marB="0" anchor="ctr"/>
                </a:tc>
                <a:extLst>
                  <a:ext uri="{0D108BD9-81ED-4DB2-BD59-A6C34878D82A}">
                    <a16:rowId xmlns:a16="http://schemas.microsoft.com/office/drawing/2014/main" val="4064471922"/>
                  </a:ext>
                </a:extLst>
              </a:tr>
              <a:tr h="243254">
                <a:tc>
                  <a:txBody>
                    <a:bodyPr/>
                    <a:lstStyle/>
                    <a:p>
                      <a:pPr algn="l" fontAlgn="ctr"/>
                      <a:r>
                        <a:rPr lang="fr-FR" sz="1600" u="none" strike="noStrike">
                          <a:effectLst/>
                          <a:latin typeface="Marianne" panose="02000000000000000000" pitchFamily="50" charset="0"/>
                        </a:rPr>
                        <a:t>Notions et compétences - Terminale</a:t>
                      </a:r>
                      <a:endParaRPr lang="fr-FR" sz="1600" b="1"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4288304090"/>
                  </a:ext>
                </a:extLst>
              </a:tr>
              <a:tr h="391938">
                <a:tc>
                  <a:txBody>
                    <a:bodyPr/>
                    <a:lstStyle/>
                    <a:p>
                      <a:pPr algn="l" fontAlgn="ctr"/>
                      <a:r>
                        <a:rPr lang="fr-FR" sz="1600" u="none" strike="noStrike">
                          <a:effectLst/>
                          <a:latin typeface="Marianne" panose="02000000000000000000" pitchFamily="50" charset="0"/>
                        </a:rPr>
                        <a:t>Identifier ce qui peut faire obstacle à l’épanouissement d’une relation.</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456278074"/>
                  </a:ext>
                </a:extLst>
              </a:tr>
              <a:tr h="363205">
                <a:tc>
                  <a:txBody>
                    <a:bodyPr/>
                    <a:lstStyle/>
                    <a:p>
                      <a:pPr algn="l" fontAlgn="ctr"/>
                      <a:r>
                        <a:rPr lang="fr-FR" sz="1600" u="none" strike="noStrike">
                          <a:effectLst/>
                          <a:latin typeface="Marianne" panose="02000000000000000000" pitchFamily="50" charset="0"/>
                        </a:rPr>
                        <a:t>Comprendre la notion de maîtrise de soi et reconnaître des situations d’emprise.</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875045577"/>
                  </a:ext>
                </a:extLst>
              </a:tr>
              <a:tr h="536907">
                <a:tc>
                  <a:txBody>
                    <a:bodyPr/>
                    <a:lstStyle/>
                    <a:p>
                      <a:pPr algn="l" fontAlgn="ctr"/>
                      <a:r>
                        <a:rPr lang="fr-FR" sz="1600" u="none" strike="noStrike">
                          <a:effectLst/>
                          <a:latin typeface="Marianne" panose="02000000000000000000" pitchFamily="50" charset="0"/>
                        </a:rPr>
                        <a:t>Savoir communiquer de façon appropriée (par exemple, valorisation, formulations claires et non agressives).</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805866736"/>
                  </a:ext>
                </a:extLst>
              </a:tr>
              <a:tr h="1092519">
                <a:tc>
                  <a:txBody>
                    <a:bodyPr/>
                    <a:lstStyle/>
                    <a:p>
                      <a:pPr algn="l" fontAlgn="ctr"/>
                      <a:r>
                        <a:rPr lang="fr-FR" sz="1600" u="none" strike="noStrike" dirty="0">
                          <a:effectLst/>
                          <a:latin typeface="Marianne" panose="02000000000000000000" pitchFamily="50" charset="0"/>
                        </a:rPr>
                        <a:t>Analyser les composantes d’une relation positive à l’autre :</a:t>
                      </a:r>
                      <a:br>
                        <a:rPr lang="fr-FR" sz="1600" u="none" strike="noStrike" dirty="0">
                          <a:effectLst/>
                          <a:latin typeface="Marianne" panose="02000000000000000000" pitchFamily="50" charset="0"/>
                        </a:rPr>
                      </a:br>
                      <a:r>
                        <a:rPr lang="fr-FR" sz="1600" u="none" strike="noStrike" dirty="0">
                          <a:effectLst/>
                          <a:latin typeface="Marianne" panose="02000000000000000000" pitchFamily="50" charset="0"/>
                        </a:rPr>
                        <a:t>- équilibre entre égoïsme et altruisme ;</a:t>
                      </a:r>
                      <a:br>
                        <a:rPr lang="fr-FR" sz="1600" u="none" strike="noStrike" dirty="0">
                          <a:effectLst/>
                          <a:latin typeface="Marianne" panose="02000000000000000000" pitchFamily="50" charset="0"/>
                        </a:rPr>
                      </a:br>
                      <a:r>
                        <a:rPr lang="fr-FR" sz="1600" u="none" strike="noStrike" dirty="0">
                          <a:effectLst/>
                          <a:latin typeface="Marianne" panose="02000000000000000000" pitchFamily="50" charset="0"/>
                        </a:rPr>
                        <a:t>- place et sens de la frustration et de la retenue ;</a:t>
                      </a:r>
                      <a:br>
                        <a:rPr lang="fr-FR" sz="1600" u="none" strike="noStrike" dirty="0">
                          <a:effectLst/>
                          <a:latin typeface="Marianne" panose="02000000000000000000" pitchFamily="50" charset="0"/>
                        </a:rPr>
                      </a:br>
                      <a:r>
                        <a:rPr lang="fr-FR" sz="1600" u="none" strike="noStrike" dirty="0">
                          <a:effectLst/>
                          <a:latin typeface="Marianne" panose="02000000000000000000" pitchFamily="50" charset="0"/>
                        </a:rPr>
                        <a:t>- entendre le « non », ne jamais faire pression.</a:t>
                      </a:r>
                      <a:endParaRPr lang="fr-FR" sz="1600" b="0" i="0" u="none" strike="noStrike" dirty="0">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520332701"/>
                  </a:ext>
                </a:extLst>
              </a:tr>
              <a:tr h="521951">
                <a:tc>
                  <a:txBody>
                    <a:bodyPr/>
                    <a:lstStyle/>
                    <a:p>
                      <a:pPr algn="l" fontAlgn="ctr"/>
                      <a:r>
                        <a:rPr lang="fr-FR" sz="1600" u="none" strike="noStrike" dirty="0">
                          <a:effectLst/>
                          <a:latin typeface="Marianne" panose="02000000000000000000" pitchFamily="50" charset="0"/>
                        </a:rPr>
                        <a:t>Développer des relations fondées notamment sur l’acceptation des autres dans leur diversité, la collaboration, la coopération, l’entraide.</a:t>
                      </a:r>
                      <a:endParaRPr lang="fr-FR" sz="1600" b="0" i="0" u="none" strike="noStrike" dirty="0">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2858547061"/>
                  </a:ext>
                </a:extLst>
              </a:tr>
            </a:tbl>
          </a:graphicData>
        </a:graphic>
      </p:graphicFrame>
      <p:sp>
        <p:nvSpPr>
          <p:cNvPr id="3" name="ZoneTexte 2">
            <a:extLst>
              <a:ext uri="{FF2B5EF4-FFF2-40B4-BE49-F238E27FC236}">
                <a16:creationId xmlns:a16="http://schemas.microsoft.com/office/drawing/2014/main" id="{9BCF9904-439B-4C66-A049-370256DF865C}"/>
              </a:ext>
            </a:extLst>
          </p:cNvPr>
          <p:cNvSpPr txBox="1"/>
          <p:nvPr/>
        </p:nvSpPr>
        <p:spPr>
          <a:xfrm>
            <a:off x="209550" y="1304212"/>
            <a:ext cx="3919150" cy="338554"/>
          </a:xfrm>
          <a:prstGeom prst="rect">
            <a:avLst/>
          </a:prstGeom>
          <a:noFill/>
          <a:ln>
            <a:solidFill>
              <a:schemeClr val="tx1"/>
            </a:solidFill>
          </a:ln>
        </p:spPr>
        <p:txBody>
          <a:bodyPr wrap="none" rtlCol="0">
            <a:spAutoFit/>
          </a:bodyPr>
          <a:lstStyle/>
          <a:p>
            <a:r>
              <a:rPr lang="fr-FR" sz="1600" dirty="0">
                <a:latin typeface="Marianne" panose="02000000000000000000" pitchFamily="50" charset="0"/>
              </a:rPr>
              <a:t>Programme EVARS – niveau Terminale</a:t>
            </a:r>
          </a:p>
        </p:txBody>
      </p:sp>
      <p:sp>
        <p:nvSpPr>
          <p:cNvPr id="2" name="Espace réservé du pied de page 1">
            <a:extLst>
              <a:ext uri="{FF2B5EF4-FFF2-40B4-BE49-F238E27FC236}">
                <a16:creationId xmlns:a16="http://schemas.microsoft.com/office/drawing/2014/main" id="{31AE2B5C-A295-40E2-89A9-FCFC151E87A3}"/>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Tree>
    <p:extLst>
      <p:ext uri="{BB962C8B-B14F-4D97-AF65-F5344CB8AC3E}">
        <p14:creationId xmlns:p14="http://schemas.microsoft.com/office/powerpoint/2010/main" val="55739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717E5-6FA1-54E7-F72B-434B8629378D}"/>
              </a:ext>
            </a:extLst>
          </p:cNvPr>
          <p:cNvSpPr>
            <a:spLocks noGrp="1"/>
          </p:cNvSpPr>
          <p:nvPr>
            <p:ph type="title"/>
          </p:nvPr>
        </p:nvSpPr>
        <p:spPr>
          <a:xfrm>
            <a:off x="1392734" y="196652"/>
            <a:ext cx="7989392" cy="1077020"/>
          </a:xfrm>
        </p:spPr>
        <p:txBody>
          <a:bodyPr/>
          <a:lstStyle/>
          <a:p>
            <a:r>
              <a:rPr lang="fr-FR" sz="3200" b="1" dirty="0">
                <a:latin typeface="Marianne" panose="02000000000000000000" pitchFamily="50" charset="0"/>
              </a:rPr>
              <a:t>Temps 1. Rappel du cadre</a:t>
            </a:r>
          </a:p>
        </p:txBody>
      </p:sp>
      <p:sp>
        <p:nvSpPr>
          <p:cNvPr id="8" name="ZoneTexte 7">
            <a:extLst>
              <a:ext uri="{FF2B5EF4-FFF2-40B4-BE49-F238E27FC236}">
                <a16:creationId xmlns:a16="http://schemas.microsoft.com/office/drawing/2014/main" id="{CF16C994-0B49-4F42-9899-E64C3C650DE7}"/>
              </a:ext>
            </a:extLst>
          </p:cNvPr>
          <p:cNvSpPr txBox="1"/>
          <p:nvPr/>
        </p:nvSpPr>
        <p:spPr>
          <a:xfrm>
            <a:off x="548431" y="1280863"/>
            <a:ext cx="8875217" cy="1077218"/>
          </a:xfrm>
          <a:prstGeom prst="rect">
            <a:avLst/>
          </a:prstGeom>
          <a:noFill/>
        </p:spPr>
        <p:txBody>
          <a:bodyPr wrap="square" rtlCol="0">
            <a:spAutoFit/>
          </a:bodyPr>
          <a:lstStyle/>
          <a:p>
            <a:r>
              <a:rPr lang="fr-FR" sz="1600" dirty="0">
                <a:latin typeface="Marianne" panose="02000000000000000000" pitchFamily="50" charset="0"/>
              </a:rPr>
              <a:t>Il s’agit d’une séance de EVARS, qui s’intègre dans le programme d’EVARS : une des trois séances annuelles.</a:t>
            </a:r>
            <a:br>
              <a:rPr lang="fr-FR" sz="1600" dirty="0">
                <a:latin typeface="Marianne" panose="02000000000000000000" pitchFamily="50" charset="0"/>
              </a:rPr>
            </a:br>
            <a:r>
              <a:rPr lang="fr-FR" sz="1600" dirty="0">
                <a:latin typeface="Marianne" panose="02000000000000000000" pitchFamily="50" charset="0"/>
              </a:rPr>
              <a:t>Cette séance prépare à la sortie : journée académique sur le consentement du 29 septembre à la cité des Congrès à Nantes.</a:t>
            </a:r>
          </a:p>
        </p:txBody>
      </p:sp>
      <p:pic>
        <p:nvPicPr>
          <p:cNvPr id="4" name="Image 3">
            <a:extLst>
              <a:ext uri="{FF2B5EF4-FFF2-40B4-BE49-F238E27FC236}">
                <a16:creationId xmlns:a16="http://schemas.microsoft.com/office/drawing/2014/main" id="{5C6CD57A-4CD3-4840-A395-ECA1EEE3A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648" y="3516946"/>
            <a:ext cx="6668431" cy="2695951"/>
          </a:xfrm>
          <a:prstGeom prst="rect">
            <a:avLst/>
          </a:prstGeom>
        </p:spPr>
      </p:pic>
      <p:sp>
        <p:nvSpPr>
          <p:cNvPr id="5" name="Ellipse 4">
            <a:extLst>
              <a:ext uri="{FF2B5EF4-FFF2-40B4-BE49-F238E27FC236}">
                <a16:creationId xmlns:a16="http://schemas.microsoft.com/office/drawing/2014/main" id="{B84A16B0-F361-4269-B963-1C5F9370DD88}"/>
              </a:ext>
            </a:extLst>
          </p:cNvPr>
          <p:cNvSpPr/>
          <p:nvPr/>
        </p:nvSpPr>
        <p:spPr>
          <a:xfrm>
            <a:off x="3679031" y="3565865"/>
            <a:ext cx="2633663" cy="2598113"/>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a:extLst>
              <a:ext uri="{FF2B5EF4-FFF2-40B4-BE49-F238E27FC236}">
                <a16:creationId xmlns:a16="http://schemas.microsoft.com/office/drawing/2014/main" id="{E6B183B3-76BB-45A6-AEAA-94C307F1903A}"/>
              </a:ext>
            </a:extLst>
          </p:cNvPr>
          <p:cNvCxnSpPr>
            <a:cxnSpLocks/>
            <a:stCxn id="11" idx="2"/>
            <a:endCxn id="5" idx="0"/>
          </p:cNvCxnSpPr>
          <p:nvPr/>
        </p:nvCxnSpPr>
        <p:spPr>
          <a:xfrm>
            <a:off x="4995863" y="3169321"/>
            <a:ext cx="0" cy="39654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249DE3D8-E7AC-44BC-A178-379AD60F5C4E}"/>
              </a:ext>
            </a:extLst>
          </p:cNvPr>
          <p:cNvSpPr txBox="1"/>
          <p:nvPr/>
        </p:nvSpPr>
        <p:spPr>
          <a:xfrm>
            <a:off x="1811899" y="2522990"/>
            <a:ext cx="6367927" cy="646331"/>
          </a:xfrm>
          <a:prstGeom prst="rect">
            <a:avLst/>
          </a:prstGeom>
          <a:noFill/>
        </p:spPr>
        <p:txBody>
          <a:bodyPr wrap="square">
            <a:spAutoFit/>
          </a:bodyPr>
          <a:lstStyle/>
          <a:p>
            <a:r>
              <a:rPr lang="fr-FR" sz="1800" dirty="0">
                <a:solidFill>
                  <a:srgbClr val="7030A0"/>
                </a:solidFill>
                <a:latin typeface="Marianne" panose="02000000000000000000" pitchFamily="50" charset="0"/>
              </a:rPr>
              <a:t>Elle permet de travailler l’axe 2 : « Rencontrer les autres et construire des relations, s’y épanouir ».</a:t>
            </a:r>
          </a:p>
        </p:txBody>
      </p:sp>
      <p:sp>
        <p:nvSpPr>
          <p:cNvPr id="3" name="Espace réservé du pied de page 2">
            <a:extLst>
              <a:ext uri="{FF2B5EF4-FFF2-40B4-BE49-F238E27FC236}">
                <a16:creationId xmlns:a16="http://schemas.microsoft.com/office/drawing/2014/main" id="{F8A7B638-8EA9-4CA3-BFB1-2A13961253FA}"/>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Tree>
    <p:extLst>
      <p:ext uri="{BB962C8B-B14F-4D97-AF65-F5344CB8AC3E}">
        <p14:creationId xmlns:p14="http://schemas.microsoft.com/office/powerpoint/2010/main" val="23003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717E5-6FA1-54E7-F72B-434B8629378D}"/>
              </a:ext>
            </a:extLst>
          </p:cNvPr>
          <p:cNvSpPr>
            <a:spLocks noGrp="1"/>
          </p:cNvSpPr>
          <p:nvPr>
            <p:ph type="title"/>
          </p:nvPr>
        </p:nvSpPr>
        <p:spPr>
          <a:xfrm>
            <a:off x="1392734" y="196652"/>
            <a:ext cx="7989392" cy="1077020"/>
          </a:xfrm>
        </p:spPr>
        <p:txBody>
          <a:bodyPr/>
          <a:lstStyle/>
          <a:p>
            <a:r>
              <a:rPr lang="fr-FR" sz="3200" b="1" dirty="0">
                <a:latin typeface="Marianne" panose="02000000000000000000" pitchFamily="50" charset="0"/>
              </a:rPr>
              <a:t>Temps 2. Rappel de la charte commune de fonctionnement</a:t>
            </a:r>
          </a:p>
        </p:txBody>
      </p:sp>
      <p:sp>
        <p:nvSpPr>
          <p:cNvPr id="3" name="Espace réservé du pied de page 2">
            <a:extLst>
              <a:ext uri="{FF2B5EF4-FFF2-40B4-BE49-F238E27FC236}">
                <a16:creationId xmlns:a16="http://schemas.microsoft.com/office/drawing/2014/main" id="{760484EF-E754-4DA3-BCFB-2DE226E3231F}"/>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
        <p:nvSpPr>
          <p:cNvPr id="6" name="Freeform 2">
            <a:extLst>
              <a:ext uri="{FF2B5EF4-FFF2-40B4-BE49-F238E27FC236}">
                <a16:creationId xmlns:a16="http://schemas.microsoft.com/office/drawing/2014/main" id="{8CF2CAC1-B56A-4DDF-9C7B-157E31B43D7B}"/>
              </a:ext>
            </a:extLst>
          </p:cNvPr>
          <p:cNvSpPr/>
          <p:nvPr/>
        </p:nvSpPr>
        <p:spPr>
          <a:xfrm>
            <a:off x="3250746" y="1172072"/>
            <a:ext cx="3404507" cy="5003974"/>
          </a:xfrm>
          <a:custGeom>
            <a:avLst/>
            <a:gdLst/>
            <a:ahLst/>
            <a:cxnLst/>
            <a:rect l="l" t="t" r="r" b="b"/>
            <a:pathLst>
              <a:path w="8845588" h="9298434">
                <a:moveTo>
                  <a:pt x="0" y="0"/>
                </a:moveTo>
                <a:lnTo>
                  <a:pt x="8845588" y="0"/>
                </a:lnTo>
                <a:lnTo>
                  <a:pt x="8845588" y="9298434"/>
                </a:lnTo>
                <a:lnTo>
                  <a:pt x="0" y="9298434"/>
                </a:lnTo>
                <a:lnTo>
                  <a:pt x="0" y="0"/>
                </a:lnTo>
                <a:close/>
              </a:path>
            </a:pathLst>
          </a:custGeom>
          <a:blipFill>
            <a:blip r:embed="rId2"/>
            <a:stretch>
              <a:fillRect l="-5847" t="-39471" r="-7378" b="-12770"/>
            </a:stretch>
          </a:blipFill>
        </p:spPr>
        <p:txBody>
          <a:bodyPr/>
          <a:lstStyle/>
          <a:p>
            <a:endParaRPr lang="fr-FR"/>
          </a:p>
        </p:txBody>
      </p:sp>
    </p:spTree>
    <p:extLst>
      <p:ext uri="{BB962C8B-B14F-4D97-AF65-F5344CB8AC3E}">
        <p14:creationId xmlns:p14="http://schemas.microsoft.com/office/powerpoint/2010/main" val="246016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E957FC9-5503-478E-9C0E-9E020D9A0F8C}"/>
              </a:ext>
            </a:extLst>
          </p:cNvPr>
          <p:cNvSpPr>
            <a:spLocks noGrp="1"/>
          </p:cNvSpPr>
          <p:nvPr>
            <p:ph type="ftr" sz="quarter" idx="11"/>
          </p:nvPr>
        </p:nvSpPr>
        <p:spPr/>
        <p:txBody>
          <a:bodyPr/>
          <a:lstStyle/>
          <a:p>
            <a:r>
              <a:rPr lang="fr-FR"/>
              <a:t>Séance EVARS retour sur la projection "Viol, défi de justice" puis table ronde</a:t>
            </a:r>
            <a:endParaRPr lang="fr-FR" dirty="0"/>
          </a:p>
        </p:txBody>
      </p:sp>
      <p:sp>
        <p:nvSpPr>
          <p:cNvPr id="17" name="Titre 1">
            <a:extLst>
              <a:ext uri="{FF2B5EF4-FFF2-40B4-BE49-F238E27FC236}">
                <a16:creationId xmlns:a16="http://schemas.microsoft.com/office/drawing/2014/main" id="{42615CFA-2776-454E-84F7-EFCD70CF2787}"/>
              </a:ext>
            </a:extLst>
          </p:cNvPr>
          <p:cNvSpPr txBox="1">
            <a:spLocks/>
          </p:cNvSpPr>
          <p:nvPr/>
        </p:nvSpPr>
        <p:spPr>
          <a:xfrm>
            <a:off x="1392734" y="206412"/>
            <a:ext cx="7989392" cy="1077020"/>
          </a:xfrm>
          <a:prstGeom prst="rect">
            <a:avLst/>
          </a:prstGeom>
          <a:noFill/>
          <a:ln w="0">
            <a:noFill/>
          </a:ln>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arianne" panose="02000000000000000000" pitchFamily="50" charset="0"/>
              </a:rPr>
              <a:t>Temps 3. Retour sur le documentaire – rappel des faits</a:t>
            </a:r>
          </a:p>
        </p:txBody>
      </p:sp>
      <p:sp>
        <p:nvSpPr>
          <p:cNvPr id="15" name="ZoneTexte 14">
            <a:extLst>
              <a:ext uri="{FF2B5EF4-FFF2-40B4-BE49-F238E27FC236}">
                <a16:creationId xmlns:a16="http://schemas.microsoft.com/office/drawing/2014/main" id="{1F6F8883-B6EB-42BB-8578-C37E1BE8401A}"/>
              </a:ext>
            </a:extLst>
          </p:cNvPr>
          <p:cNvSpPr txBox="1"/>
          <p:nvPr/>
        </p:nvSpPr>
        <p:spPr>
          <a:xfrm>
            <a:off x="523874" y="2338993"/>
            <a:ext cx="3514725" cy="923330"/>
          </a:xfrm>
          <a:prstGeom prst="rect">
            <a:avLst/>
          </a:prstGeom>
          <a:noFill/>
        </p:spPr>
        <p:txBody>
          <a:bodyPr wrap="square" rtlCol="0">
            <a:spAutoFit/>
          </a:bodyPr>
          <a:lstStyle/>
          <a:p>
            <a:r>
              <a:rPr lang="fr-FR" dirty="0">
                <a:latin typeface="Marianne" panose="02000000000000000000" pitchFamily="50" charset="0"/>
              </a:rPr>
              <a:t>Projection du documentaire « Viol : défi de justice »</a:t>
            </a:r>
          </a:p>
          <a:p>
            <a:endParaRPr lang="fr-FR" dirty="0">
              <a:latin typeface="Marianne" panose="02000000000000000000" pitchFamily="50" charset="0"/>
            </a:endParaRPr>
          </a:p>
        </p:txBody>
      </p:sp>
      <p:pic>
        <p:nvPicPr>
          <p:cNvPr id="16" name="Picture 2" descr="Documentaire : Viol, défi de justice, à Nantes. - CDAD Rennes">
            <a:extLst>
              <a:ext uri="{FF2B5EF4-FFF2-40B4-BE49-F238E27FC236}">
                <a16:creationId xmlns:a16="http://schemas.microsoft.com/office/drawing/2014/main" id="{329051F5-BF09-4110-A018-4E2F7EDDF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269" y="1258060"/>
            <a:ext cx="4912857" cy="27512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E1435275-C0C2-4B01-BA58-1EDAA5096A91}"/>
              </a:ext>
            </a:extLst>
          </p:cNvPr>
          <p:cNvSpPr txBox="1"/>
          <p:nvPr/>
        </p:nvSpPr>
        <p:spPr>
          <a:xfrm>
            <a:off x="678542" y="4122612"/>
            <a:ext cx="8247743" cy="1754326"/>
          </a:xfrm>
          <a:prstGeom prst="rect">
            <a:avLst/>
          </a:prstGeom>
          <a:noFill/>
        </p:spPr>
        <p:txBody>
          <a:bodyPr wrap="square">
            <a:spAutoFit/>
          </a:bodyPr>
          <a:lstStyle/>
          <a:p>
            <a:r>
              <a:rPr lang="fr-FR" sz="1800" dirty="0">
                <a:latin typeface="Marianne" panose="02000000000000000000" pitchFamily="50" charset="0"/>
              </a:rPr>
              <a:t>Table ronde avec :</a:t>
            </a:r>
          </a:p>
          <a:p>
            <a:pPr marL="285750" indent="-285750">
              <a:buFontTx/>
              <a:buChar char="-"/>
            </a:pPr>
            <a:r>
              <a:rPr lang="fr-FR" dirty="0">
                <a:latin typeface="Marianne" panose="02000000000000000000" pitchFamily="50" charset="0"/>
              </a:rPr>
              <a:t>u</a:t>
            </a:r>
            <a:r>
              <a:rPr lang="fr-FR" sz="1800" dirty="0">
                <a:latin typeface="Marianne" panose="02000000000000000000" pitchFamily="50" charset="0"/>
              </a:rPr>
              <a:t>ne avocate / une magistrate</a:t>
            </a:r>
          </a:p>
          <a:p>
            <a:pPr marL="285750" indent="-285750">
              <a:buFontTx/>
              <a:buChar char="-"/>
            </a:pPr>
            <a:r>
              <a:rPr lang="fr-FR" dirty="0">
                <a:latin typeface="Marianne" panose="02000000000000000000" pitchFamily="50" charset="0"/>
              </a:rPr>
              <a:t>d</a:t>
            </a:r>
            <a:r>
              <a:rPr lang="fr-FR" sz="1800" dirty="0">
                <a:latin typeface="Marianne" panose="02000000000000000000" pitchFamily="50" charset="0"/>
              </a:rPr>
              <a:t>es représentants d’associations : </a:t>
            </a:r>
          </a:p>
          <a:p>
            <a:pPr marL="742950" lvl="1" indent="-285750">
              <a:buFontTx/>
              <a:buChar char="-"/>
            </a:pPr>
            <a:r>
              <a:rPr lang="fr-FR" dirty="0">
                <a:latin typeface="Marianne" panose="02000000000000000000" pitchFamily="50" charset="0"/>
              </a:rPr>
              <a:t>« Solidarité Femmes »</a:t>
            </a:r>
          </a:p>
          <a:p>
            <a:pPr marL="742950" lvl="1" indent="-285750">
              <a:buFontTx/>
              <a:buChar char="-"/>
            </a:pPr>
            <a:r>
              <a:rPr lang="fr-FR" dirty="0">
                <a:latin typeface="Marianne" panose="02000000000000000000" pitchFamily="50" charset="0"/>
              </a:rPr>
              <a:t>« EVA </a:t>
            </a:r>
            <a:r>
              <a:rPr lang="fr-FR" sz="1800" dirty="0">
                <a:effectLst/>
                <a:latin typeface="Marianne" panose="02000000000000000000" pitchFamily="50" charset="0"/>
                <a:ea typeface="Calibri" panose="020F0502020204030204" pitchFamily="34" charset="0"/>
                <a:cs typeface="Times New Roman" panose="02020603050405020304" pitchFamily="18" charset="0"/>
              </a:rPr>
              <a:t>pour les victimes d’incestes et de violences sexuelles</a:t>
            </a:r>
            <a:r>
              <a:rPr lang="fr-FR" dirty="0">
                <a:latin typeface="Marianne" panose="02000000000000000000" pitchFamily="50" charset="0"/>
                <a:ea typeface="Calibri" panose="020F0502020204030204" pitchFamily="34" charset="0"/>
                <a:cs typeface="Times New Roman" panose="02020603050405020304" pitchFamily="18" charset="0"/>
              </a:rPr>
              <a:t> »</a:t>
            </a:r>
          </a:p>
          <a:p>
            <a:pPr marL="742950" lvl="1" indent="-285750">
              <a:buFontTx/>
              <a:buChar char="-"/>
            </a:pPr>
            <a:r>
              <a:rPr lang="fr-FR" sz="1800" dirty="0">
                <a:latin typeface="Marianne" panose="02000000000000000000" pitchFamily="50" charset="0"/>
                <a:ea typeface="Calibri" panose="020F0502020204030204" pitchFamily="34" charset="0"/>
                <a:cs typeface="Times New Roman" panose="02020603050405020304" pitchFamily="18" charset="0"/>
              </a:rPr>
              <a:t>« Résonantes »</a:t>
            </a:r>
            <a:endParaRPr lang="fr-FR" sz="1800" dirty="0">
              <a:latin typeface="Marianne" panose="02000000000000000000" pitchFamily="50" charset="0"/>
            </a:endParaRPr>
          </a:p>
        </p:txBody>
      </p:sp>
      <p:sp>
        <p:nvSpPr>
          <p:cNvPr id="8" name="ZoneTexte 7">
            <a:extLst>
              <a:ext uri="{FF2B5EF4-FFF2-40B4-BE49-F238E27FC236}">
                <a16:creationId xmlns:a16="http://schemas.microsoft.com/office/drawing/2014/main" id="{C6F68A77-5A21-4C8E-AD91-A90E97A6EBBD}"/>
              </a:ext>
            </a:extLst>
          </p:cNvPr>
          <p:cNvSpPr txBox="1"/>
          <p:nvPr/>
        </p:nvSpPr>
        <p:spPr>
          <a:xfrm rot="886645">
            <a:off x="5772150" y="4619653"/>
            <a:ext cx="3844579" cy="369332"/>
          </a:xfrm>
          <a:prstGeom prst="rect">
            <a:avLst/>
          </a:prstGeom>
          <a:noFill/>
        </p:spPr>
        <p:txBody>
          <a:bodyPr wrap="none" rtlCol="0">
            <a:spAutoFit/>
          </a:bodyPr>
          <a:lstStyle/>
          <a:p>
            <a:r>
              <a:rPr lang="fr-FR" dirty="0">
                <a:highlight>
                  <a:srgbClr val="FFFF00"/>
                </a:highlight>
                <a:latin typeface="Marianne" panose="02000000000000000000" pitchFamily="50" charset="0"/>
              </a:rPr>
              <a:t>À modifier selon les intervenants</a:t>
            </a:r>
          </a:p>
        </p:txBody>
      </p:sp>
    </p:spTree>
    <p:extLst>
      <p:ext uri="{BB962C8B-B14F-4D97-AF65-F5344CB8AC3E}">
        <p14:creationId xmlns:p14="http://schemas.microsoft.com/office/powerpoint/2010/main" val="321149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pied de page 16">
            <a:extLst>
              <a:ext uri="{FF2B5EF4-FFF2-40B4-BE49-F238E27FC236}">
                <a16:creationId xmlns:a16="http://schemas.microsoft.com/office/drawing/2014/main" id="{DC806DA4-7522-4606-9DFA-611FD4E10ED2}"/>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
        <p:nvSpPr>
          <p:cNvPr id="13" name="Titre 1">
            <a:extLst>
              <a:ext uri="{FF2B5EF4-FFF2-40B4-BE49-F238E27FC236}">
                <a16:creationId xmlns:a16="http://schemas.microsoft.com/office/drawing/2014/main" id="{64187687-C679-46E4-862A-B4D98DB1DC26}"/>
              </a:ext>
            </a:extLst>
          </p:cNvPr>
          <p:cNvSpPr txBox="1">
            <a:spLocks/>
          </p:cNvSpPr>
          <p:nvPr/>
        </p:nvSpPr>
        <p:spPr>
          <a:xfrm>
            <a:off x="1392734" y="206412"/>
            <a:ext cx="7989392" cy="1077020"/>
          </a:xfrm>
          <a:prstGeom prst="rect">
            <a:avLst/>
          </a:prstGeom>
          <a:noFill/>
          <a:ln w="0">
            <a:noFill/>
          </a:ln>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arianne" panose="02000000000000000000" pitchFamily="50" charset="0"/>
              </a:rPr>
              <a:t>Temps 3. Retour sur le documentaire – rappel des faits</a:t>
            </a:r>
          </a:p>
        </p:txBody>
      </p:sp>
      <p:pic>
        <p:nvPicPr>
          <p:cNvPr id="12" name="Picture 2" descr="Question, Point D'Interrogation, Réponse">
            <a:extLst>
              <a:ext uri="{FF2B5EF4-FFF2-40B4-BE49-F238E27FC236}">
                <a16:creationId xmlns:a16="http://schemas.microsoft.com/office/drawing/2014/main" id="{DE5269BD-AF68-46CF-9BC8-EFBC6A119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269" y="1476523"/>
            <a:ext cx="3904953" cy="3904953"/>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1D3C261-1652-4670-9A66-06D4B3300EAB}"/>
              </a:ext>
            </a:extLst>
          </p:cNvPr>
          <p:cNvSpPr txBox="1"/>
          <p:nvPr/>
        </p:nvSpPr>
        <p:spPr>
          <a:xfrm>
            <a:off x="4455204" y="2738767"/>
            <a:ext cx="4760234" cy="1877437"/>
          </a:xfrm>
          <a:prstGeom prst="rect">
            <a:avLst/>
          </a:prstGeom>
          <a:noFill/>
        </p:spPr>
        <p:txBody>
          <a:bodyPr wrap="square">
            <a:spAutoFit/>
          </a:bodyPr>
          <a:lstStyle/>
          <a:p>
            <a:r>
              <a:rPr lang="fr-FR" sz="1800" i="1" dirty="0">
                <a:latin typeface="Marianne" panose="02000000000000000000" pitchFamily="50" charset="0"/>
              </a:rPr>
              <a:t>En grand groupe</a:t>
            </a:r>
          </a:p>
          <a:p>
            <a:endParaRPr lang="fr-FR" sz="1800" dirty="0">
              <a:latin typeface="Marianne" panose="02000000000000000000" pitchFamily="50" charset="0"/>
            </a:endParaRPr>
          </a:p>
          <a:p>
            <a:r>
              <a:rPr lang="fr-FR" sz="2000" b="1" dirty="0">
                <a:latin typeface="Marianne" panose="02000000000000000000" pitchFamily="50" charset="0"/>
              </a:rPr>
              <a:t>Question : Qui peut expliquer la situation, le déroulement des faits, les protagonistes impliqués, et l’issue du procès ?</a:t>
            </a:r>
            <a:endParaRPr lang="fr-FR" dirty="0">
              <a:latin typeface="Marianne" panose="02000000000000000000" pitchFamily="50" charset="0"/>
            </a:endParaRPr>
          </a:p>
        </p:txBody>
      </p:sp>
      <p:pic>
        <p:nvPicPr>
          <p:cNvPr id="3" name="Image 2">
            <a:extLst>
              <a:ext uri="{FF2B5EF4-FFF2-40B4-BE49-F238E27FC236}">
                <a16:creationId xmlns:a16="http://schemas.microsoft.com/office/drawing/2014/main" id="{66B4F14A-3D5F-49BE-85E8-8EFE51077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065" y="744922"/>
            <a:ext cx="2143125" cy="2143125"/>
          </a:xfrm>
          <a:prstGeom prst="rect">
            <a:avLst/>
          </a:prstGeom>
        </p:spPr>
      </p:pic>
    </p:spTree>
    <p:extLst>
      <p:ext uri="{BB962C8B-B14F-4D97-AF65-F5344CB8AC3E}">
        <p14:creationId xmlns:p14="http://schemas.microsoft.com/office/powerpoint/2010/main" val="310608432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laisir d'apprendre, approche tête coeur corps">
            <a:extLst>
              <a:ext uri="{FF2B5EF4-FFF2-40B4-BE49-F238E27FC236}">
                <a16:creationId xmlns:a16="http://schemas.microsoft.com/office/drawing/2014/main" id="{8FA4BE75-BA8F-5945-8FB9-22575A3042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3150" y="1354373"/>
            <a:ext cx="2500282" cy="4586603"/>
          </a:xfrm>
          <a:prstGeom prst="rect">
            <a:avLst/>
          </a:prstGeom>
          <a:noFill/>
          <a:extLst>
            <a:ext uri="{909E8E84-426E-40DD-AFC4-6F175D3DCCD1}">
              <a14:hiddenFill xmlns:a14="http://schemas.microsoft.com/office/drawing/2010/main">
                <a:solidFill>
                  <a:srgbClr val="FFFFFF"/>
                </a:solidFill>
              </a14:hiddenFill>
            </a:ext>
          </a:extLst>
        </p:spPr>
      </p:pic>
      <p:sp>
        <p:nvSpPr>
          <p:cNvPr id="9" name="Bulle ronde 8">
            <a:extLst>
              <a:ext uri="{FF2B5EF4-FFF2-40B4-BE49-F238E27FC236}">
                <a16:creationId xmlns:a16="http://schemas.microsoft.com/office/drawing/2014/main" id="{FB3E4047-C308-3943-B8C7-F572F286A4C5}"/>
              </a:ext>
            </a:extLst>
          </p:cNvPr>
          <p:cNvSpPr/>
          <p:nvPr/>
        </p:nvSpPr>
        <p:spPr>
          <a:xfrm>
            <a:off x="257203" y="1180188"/>
            <a:ext cx="2076055" cy="1321981"/>
          </a:xfrm>
          <a:prstGeom prst="wedgeEllipseCallout">
            <a:avLst>
              <a:gd name="adj1" fmla="val 85228"/>
              <a:gd name="adj2" fmla="val 2683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arianne" panose="02000000000000000000" pitchFamily="50" charset="0"/>
              </a:rPr>
              <a:t>LA TETE :</a:t>
            </a:r>
          </a:p>
          <a:p>
            <a:pPr algn="ctr"/>
            <a:r>
              <a:rPr lang="fr-FR" dirty="0">
                <a:solidFill>
                  <a:schemeClr val="tx1"/>
                </a:solidFill>
                <a:latin typeface="Marianne" panose="02000000000000000000" pitchFamily="50" charset="0"/>
              </a:rPr>
              <a:t>ce que j’ai appris</a:t>
            </a:r>
          </a:p>
        </p:txBody>
      </p:sp>
      <p:sp>
        <p:nvSpPr>
          <p:cNvPr id="10" name="Bulle ronde 9">
            <a:extLst>
              <a:ext uri="{FF2B5EF4-FFF2-40B4-BE49-F238E27FC236}">
                <a16:creationId xmlns:a16="http://schemas.microsoft.com/office/drawing/2014/main" id="{D271FAA7-66F8-074C-8F61-362BFA664AA9}"/>
              </a:ext>
            </a:extLst>
          </p:cNvPr>
          <p:cNvSpPr/>
          <p:nvPr/>
        </p:nvSpPr>
        <p:spPr>
          <a:xfrm>
            <a:off x="4459204" y="1059585"/>
            <a:ext cx="2143125" cy="1321981"/>
          </a:xfrm>
          <a:prstGeom prst="wedgeEllipseCallout">
            <a:avLst>
              <a:gd name="adj1" fmla="val -77835"/>
              <a:gd name="adj2" fmla="val 1285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arianne" panose="02000000000000000000" pitchFamily="50" charset="0"/>
              </a:rPr>
              <a:t>LE CŒUR :</a:t>
            </a:r>
          </a:p>
          <a:p>
            <a:pPr algn="ctr"/>
            <a:r>
              <a:rPr lang="fr-FR" dirty="0">
                <a:solidFill>
                  <a:schemeClr val="tx1"/>
                </a:solidFill>
                <a:latin typeface="Marianne" panose="02000000000000000000" pitchFamily="50" charset="0"/>
              </a:rPr>
              <a:t>ce que j’ai ressenti</a:t>
            </a:r>
          </a:p>
        </p:txBody>
      </p:sp>
      <p:sp>
        <p:nvSpPr>
          <p:cNvPr id="11" name="Bulle ronde 10">
            <a:extLst>
              <a:ext uri="{FF2B5EF4-FFF2-40B4-BE49-F238E27FC236}">
                <a16:creationId xmlns:a16="http://schemas.microsoft.com/office/drawing/2014/main" id="{39D12805-2186-0D46-B2CE-9B919C187E83}"/>
              </a:ext>
            </a:extLst>
          </p:cNvPr>
          <p:cNvSpPr/>
          <p:nvPr/>
        </p:nvSpPr>
        <p:spPr>
          <a:xfrm>
            <a:off x="257204" y="2986685"/>
            <a:ext cx="2224740" cy="1321980"/>
          </a:xfrm>
          <a:prstGeom prst="wedgeEllipseCallout">
            <a:avLst>
              <a:gd name="adj1" fmla="val 82720"/>
              <a:gd name="adj2" fmla="val 42488"/>
            </a:avLst>
          </a:prstGeom>
          <a:solidFill>
            <a:srgbClr val="FD8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arianne" panose="02000000000000000000" pitchFamily="50" charset="0"/>
              </a:rPr>
              <a:t>LE CORPS :</a:t>
            </a:r>
          </a:p>
          <a:p>
            <a:pPr algn="ctr"/>
            <a:r>
              <a:rPr lang="fr-FR" dirty="0">
                <a:solidFill>
                  <a:schemeClr val="tx1"/>
                </a:solidFill>
                <a:latin typeface="Marianne" panose="02000000000000000000" pitchFamily="50" charset="0"/>
              </a:rPr>
              <a:t>ce que je vais changer </a:t>
            </a:r>
          </a:p>
        </p:txBody>
      </p:sp>
      <p:pic>
        <p:nvPicPr>
          <p:cNvPr id="16" name="Image 15">
            <a:extLst>
              <a:ext uri="{FF2B5EF4-FFF2-40B4-BE49-F238E27FC236}">
                <a16:creationId xmlns:a16="http://schemas.microsoft.com/office/drawing/2014/main" id="{F1F55F89-2B84-4ED1-ADF6-1884CF601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330" y="634017"/>
            <a:ext cx="2143125" cy="2143125"/>
          </a:xfrm>
          <a:prstGeom prst="rect">
            <a:avLst/>
          </a:prstGeom>
        </p:spPr>
      </p:pic>
      <p:sp>
        <p:nvSpPr>
          <p:cNvPr id="17" name="Espace réservé du pied de page 16">
            <a:extLst>
              <a:ext uri="{FF2B5EF4-FFF2-40B4-BE49-F238E27FC236}">
                <a16:creationId xmlns:a16="http://schemas.microsoft.com/office/drawing/2014/main" id="{DC806DA4-7522-4606-9DFA-611FD4E10ED2}"/>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
        <p:nvSpPr>
          <p:cNvPr id="13" name="Titre 1">
            <a:extLst>
              <a:ext uri="{FF2B5EF4-FFF2-40B4-BE49-F238E27FC236}">
                <a16:creationId xmlns:a16="http://schemas.microsoft.com/office/drawing/2014/main" id="{64187687-C679-46E4-862A-B4D98DB1DC26}"/>
              </a:ext>
            </a:extLst>
          </p:cNvPr>
          <p:cNvSpPr txBox="1">
            <a:spLocks/>
          </p:cNvSpPr>
          <p:nvPr/>
        </p:nvSpPr>
        <p:spPr>
          <a:xfrm>
            <a:off x="1392734" y="206412"/>
            <a:ext cx="7989392" cy="1077020"/>
          </a:xfrm>
          <a:prstGeom prst="rect">
            <a:avLst/>
          </a:prstGeom>
          <a:noFill/>
          <a:ln w="0">
            <a:noFill/>
          </a:ln>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arianne" panose="02000000000000000000" pitchFamily="50" charset="0"/>
              </a:rPr>
              <a:t>Temps 4. Retour sur la projection du documentaire et la table ronde</a:t>
            </a:r>
          </a:p>
        </p:txBody>
      </p:sp>
      <p:sp>
        <p:nvSpPr>
          <p:cNvPr id="15" name="ZoneTexte 14">
            <a:extLst>
              <a:ext uri="{FF2B5EF4-FFF2-40B4-BE49-F238E27FC236}">
                <a16:creationId xmlns:a16="http://schemas.microsoft.com/office/drawing/2014/main" id="{4806DA5D-50AF-44FE-917E-5EB6830429D3}"/>
              </a:ext>
            </a:extLst>
          </p:cNvPr>
          <p:cNvSpPr txBox="1"/>
          <p:nvPr/>
        </p:nvSpPr>
        <p:spPr>
          <a:xfrm>
            <a:off x="5022570" y="2676135"/>
            <a:ext cx="4626227" cy="2800767"/>
          </a:xfrm>
          <a:prstGeom prst="rect">
            <a:avLst/>
          </a:prstGeom>
          <a:noFill/>
        </p:spPr>
        <p:txBody>
          <a:bodyPr wrap="square">
            <a:spAutoFit/>
          </a:bodyPr>
          <a:lstStyle/>
          <a:p>
            <a:r>
              <a:rPr lang="fr-FR" sz="1600" i="1" dirty="0">
                <a:latin typeface="Marianne" panose="02000000000000000000" pitchFamily="50" charset="0"/>
              </a:rPr>
              <a:t>Travail individuel</a:t>
            </a:r>
          </a:p>
          <a:p>
            <a:endParaRPr lang="fr-FR" sz="1600" dirty="0">
              <a:latin typeface="Marianne" panose="02000000000000000000" pitchFamily="50" charset="0"/>
            </a:endParaRPr>
          </a:p>
          <a:p>
            <a:r>
              <a:rPr lang="fr-FR" b="1" dirty="0">
                <a:latin typeface="Marianne" panose="02000000000000000000" pitchFamily="50" charset="0"/>
              </a:rPr>
              <a:t>Consigne : Sur différents post-it, notez :</a:t>
            </a:r>
          </a:p>
          <a:p>
            <a:pPr marL="342900" indent="-342900">
              <a:buFontTx/>
              <a:buChar char="-"/>
            </a:pPr>
            <a:r>
              <a:rPr lang="fr-FR" b="1" dirty="0">
                <a:latin typeface="Marianne" panose="02000000000000000000" pitchFamily="50" charset="0"/>
              </a:rPr>
              <a:t>ce que vous avez appris,</a:t>
            </a:r>
          </a:p>
          <a:p>
            <a:pPr marL="342900" indent="-342900">
              <a:buFontTx/>
              <a:buChar char="-"/>
            </a:pPr>
            <a:r>
              <a:rPr lang="fr-FR" b="1" dirty="0">
                <a:latin typeface="Marianne" panose="02000000000000000000" pitchFamily="50" charset="0"/>
              </a:rPr>
              <a:t>ce que vous avez ressenti,</a:t>
            </a:r>
          </a:p>
          <a:p>
            <a:pPr marL="342900" indent="-342900">
              <a:buFontTx/>
              <a:buChar char="-"/>
            </a:pPr>
            <a:r>
              <a:rPr lang="fr-FR" b="1" dirty="0">
                <a:latin typeface="Marianne" panose="02000000000000000000" pitchFamily="50" charset="0"/>
              </a:rPr>
              <a:t>ce vous allez changer dans votre comportement,</a:t>
            </a:r>
          </a:p>
          <a:p>
            <a:r>
              <a:rPr lang="fr-FR" b="1" dirty="0">
                <a:latin typeface="Marianne" panose="02000000000000000000" pitchFamily="50" charset="0"/>
              </a:rPr>
              <a:t>à la suite de la projection du documentaire « Viol, défi de justice » et de la table ronde.</a:t>
            </a:r>
          </a:p>
        </p:txBody>
      </p:sp>
    </p:spTree>
    <p:extLst>
      <p:ext uri="{BB962C8B-B14F-4D97-AF65-F5344CB8AC3E}">
        <p14:creationId xmlns:p14="http://schemas.microsoft.com/office/powerpoint/2010/main" val="414891878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laisir d'apprendre, approche tête coeur corps">
            <a:extLst>
              <a:ext uri="{FF2B5EF4-FFF2-40B4-BE49-F238E27FC236}">
                <a16:creationId xmlns:a16="http://schemas.microsoft.com/office/drawing/2014/main" id="{8FA4BE75-BA8F-5945-8FB9-22575A3042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3150" y="1354373"/>
            <a:ext cx="2500282" cy="4586603"/>
          </a:xfrm>
          <a:prstGeom prst="rect">
            <a:avLst/>
          </a:prstGeom>
          <a:noFill/>
          <a:extLst>
            <a:ext uri="{909E8E84-426E-40DD-AFC4-6F175D3DCCD1}">
              <a14:hiddenFill xmlns:a14="http://schemas.microsoft.com/office/drawing/2010/main">
                <a:solidFill>
                  <a:srgbClr val="FFFFFF"/>
                </a:solidFill>
              </a14:hiddenFill>
            </a:ext>
          </a:extLst>
        </p:spPr>
      </p:pic>
      <p:sp>
        <p:nvSpPr>
          <p:cNvPr id="9" name="Bulle ronde 8">
            <a:extLst>
              <a:ext uri="{FF2B5EF4-FFF2-40B4-BE49-F238E27FC236}">
                <a16:creationId xmlns:a16="http://schemas.microsoft.com/office/drawing/2014/main" id="{FB3E4047-C308-3943-B8C7-F572F286A4C5}"/>
              </a:ext>
            </a:extLst>
          </p:cNvPr>
          <p:cNvSpPr/>
          <p:nvPr/>
        </p:nvSpPr>
        <p:spPr>
          <a:xfrm>
            <a:off x="257203" y="1180188"/>
            <a:ext cx="2076055" cy="1321981"/>
          </a:xfrm>
          <a:prstGeom prst="wedgeEllipseCallout">
            <a:avLst>
              <a:gd name="adj1" fmla="val 85228"/>
              <a:gd name="adj2" fmla="val 2683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arianne" panose="02000000000000000000" pitchFamily="50" charset="0"/>
              </a:rPr>
              <a:t>LA TETE :</a:t>
            </a:r>
          </a:p>
          <a:p>
            <a:pPr algn="ctr"/>
            <a:r>
              <a:rPr lang="fr-FR" dirty="0">
                <a:solidFill>
                  <a:schemeClr val="tx1"/>
                </a:solidFill>
                <a:latin typeface="Marianne" panose="02000000000000000000" pitchFamily="50" charset="0"/>
              </a:rPr>
              <a:t>ce que j’ai appris</a:t>
            </a:r>
          </a:p>
        </p:txBody>
      </p:sp>
      <p:sp>
        <p:nvSpPr>
          <p:cNvPr id="10" name="Bulle ronde 9">
            <a:extLst>
              <a:ext uri="{FF2B5EF4-FFF2-40B4-BE49-F238E27FC236}">
                <a16:creationId xmlns:a16="http://schemas.microsoft.com/office/drawing/2014/main" id="{D271FAA7-66F8-074C-8F61-362BFA664AA9}"/>
              </a:ext>
            </a:extLst>
          </p:cNvPr>
          <p:cNvSpPr/>
          <p:nvPr/>
        </p:nvSpPr>
        <p:spPr>
          <a:xfrm>
            <a:off x="4459204" y="1059585"/>
            <a:ext cx="2143125" cy="1321981"/>
          </a:xfrm>
          <a:prstGeom prst="wedgeEllipseCallout">
            <a:avLst>
              <a:gd name="adj1" fmla="val -77835"/>
              <a:gd name="adj2" fmla="val 1285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arianne" panose="02000000000000000000" pitchFamily="50" charset="0"/>
              </a:rPr>
              <a:t>LE CŒUR :</a:t>
            </a:r>
          </a:p>
          <a:p>
            <a:pPr algn="ctr"/>
            <a:r>
              <a:rPr lang="fr-FR" dirty="0">
                <a:solidFill>
                  <a:schemeClr val="tx1"/>
                </a:solidFill>
                <a:latin typeface="Marianne" panose="02000000000000000000" pitchFamily="50" charset="0"/>
              </a:rPr>
              <a:t>ce que j’ai ressenti</a:t>
            </a:r>
          </a:p>
        </p:txBody>
      </p:sp>
      <p:sp>
        <p:nvSpPr>
          <p:cNvPr id="11" name="Bulle ronde 10">
            <a:extLst>
              <a:ext uri="{FF2B5EF4-FFF2-40B4-BE49-F238E27FC236}">
                <a16:creationId xmlns:a16="http://schemas.microsoft.com/office/drawing/2014/main" id="{39D12805-2186-0D46-B2CE-9B919C187E83}"/>
              </a:ext>
            </a:extLst>
          </p:cNvPr>
          <p:cNvSpPr/>
          <p:nvPr/>
        </p:nvSpPr>
        <p:spPr>
          <a:xfrm>
            <a:off x="257204" y="2986685"/>
            <a:ext cx="2224740" cy="1321980"/>
          </a:xfrm>
          <a:prstGeom prst="wedgeEllipseCallout">
            <a:avLst>
              <a:gd name="adj1" fmla="val 82720"/>
              <a:gd name="adj2" fmla="val 42488"/>
            </a:avLst>
          </a:prstGeom>
          <a:solidFill>
            <a:srgbClr val="FD8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arianne" panose="02000000000000000000" pitchFamily="50" charset="0"/>
              </a:rPr>
              <a:t>LE CORPS :</a:t>
            </a:r>
          </a:p>
          <a:p>
            <a:pPr algn="ctr"/>
            <a:r>
              <a:rPr lang="fr-FR" dirty="0">
                <a:solidFill>
                  <a:schemeClr val="tx1"/>
                </a:solidFill>
                <a:latin typeface="Marianne" panose="02000000000000000000" pitchFamily="50" charset="0"/>
              </a:rPr>
              <a:t>ce que je vais changer </a:t>
            </a:r>
          </a:p>
        </p:txBody>
      </p:sp>
      <p:sp>
        <p:nvSpPr>
          <p:cNvPr id="17" name="Espace réservé du pied de page 16">
            <a:extLst>
              <a:ext uri="{FF2B5EF4-FFF2-40B4-BE49-F238E27FC236}">
                <a16:creationId xmlns:a16="http://schemas.microsoft.com/office/drawing/2014/main" id="{DC806DA4-7522-4606-9DFA-611FD4E10ED2}"/>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
        <p:nvSpPr>
          <p:cNvPr id="13" name="Titre 1">
            <a:extLst>
              <a:ext uri="{FF2B5EF4-FFF2-40B4-BE49-F238E27FC236}">
                <a16:creationId xmlns:a16="http://schemas.microsoft.com/office/drawing/2014/main" id="{64187687-C679-46E4-862A-B4D98DB1DC26}"/>
              </a:ext>
            </a:extLst>
          </p:cNvPr>
          <p:cNvSpPr txBox="1">
            <a:spLocks/>
          </p:cNvSpPr>
          <p:nvPr/>
        </p:nvSpPr>
        <p:spPr>
          <a:xfrm>
            <a:off x="1392734" y="206412"/>
            <a:ext cx="7989392" cy="1077020"/>
          </a:xfrm>
          <a:prstGeom prst="rect">
            <a:avLst/>
          </a:prstGeom>
          <a:noFill/>
          <a:ln w="0">
            <a:noFill/>
          </a:ln>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arianne" panose="02000000000000000000" pitchFamily="50" charset="0"/>
              </a:rPr>
              <a:t>Temps 4. Retour sur la projection du documentaire et la table ronde</a:t>
            </a:r>
          </a:p>
        </p:txBody>
      </p:sp>
      <p:sp>
        <p:nvSpPr>
          <p:cNvPr id="15" name="ZoneTexte 14">
            <a:extLst>
              <a:ext uri="{FF2B5EF4-FFF2-40B4-BE49-F238E27FC236}">
                <a16:creationId xmlns:a16="http://schemas.microsoft.com/office/drawing/2014/main" id="{4806DA5D-50AF-44FE-917E-5EB6830429D3}"/>
              </a:ext>
            </a:extLst>
          </p:cNvPr>
          <p:cNvSpPr txBox="1"/>
          <p:nvPr/>
        </p:nvSpPr>
        <p:spPr>
          <a:xfrm>
            <a:off x="5251170" y="2986685"/>
            <a:ext cx="4397626" cy="3077766"/>
          </a:xfrm>
          <a:prstGeom prst="rect">
            <a:avLst/>
          </a:prstGeom>
          <a:noFill/>
        </p:spPr>
        <p:txBody>
          <a:bodyPr wrap="square">
            <a:spAutoFit/>
          </a:bodyPr>
          <a:lstStyle/>
          <a:p>
            <a:r>
              <a:rPr lang="fr-FR" sz="1600" i="1" dirty="0">
                <a:latin typeface="Marianne" panose="02000000000000000000" pitchFamily="50" charset="0"/>
              </a:rPr>
              <a:t>Travail collectif</a:t>
            </a:r>
          </a:p>
          <a:p>
            <a:endParaRPr lang="fr-FR" sz="1600" dirty="0">
              <a:latin typeface="Marianne" panose="02000000000000000000" pitchFamily="50" charset="0"/>
            </a:endParaRPr>
          </a:p>
          <a:p>
            <a:r>
              <a:rPr lang="fr-FR" b="1" dirty="0">
                <a:latin typeface="Marianne" panose="02000000000000000000" pitchFamily="50" charset="0"/>
              </a:rPr>
              <a:t>Consigne : Partagez un de vos post-it (venez le coller au tableau).</a:t>
            </a:r>
          </a:p>
          <a:p>
            <a:r>
              <a:rPr lang="fr-FR" dirty="0">
                <a:latin typeface="Marianne" panose="02000000000000000000" pitchFamily="50" charset="0"/>
              </a:rPr>
              <a:t>Si possible : </a:t>
            </a:r>
          </a:p>
          <a:p>
            <a:pPr marL="285750" indent="-285750">
              <a:buFontTx/>
              <a:buChar char="-"/>
            </a:pPr>
            <a:r>
              <a:rPr lang="fr-FR" dirty="0">
                <a:latin typeface="Marianne" panose="02000000000000000000" pitchFamily="50" charset="0"/>
              </a:rPr>
              <a:t>chaque élève partage un post-it</a:t>
            </a:r>
          </a:p>
          <a:p>
            <a:pPr marL="285750" indent="-285750">
              <a:buFontTx/>
              <a:buChar char="-"/>
            </a:pPr>
            <a:r>
              <a:rPr lang="fr-FR" dirty="0">
                <a:latin typeface="Marianne" panose="02000000000000000000" pitchFamily="50" charset="0"/>
              </a:rPr>
              <a:t>pas de redondance</a:t>
            </a:r>
          </a:p>
          <a:p>
            <a:endParaRPr lang="fr-FR" dirty="0">
              <a:latin typeface="Marianne" panose="02000000000000000000" pitchFamily="50" charset="0"/>
            </a:endParaRPr>
          </a:p>
          <a:p>
            <a:r>
              <a:rPr lang="fr-FR" dirty="0">
                <a:latin typeface="Marianne" panose="02000000000000000000" pitchFamily="50" charset="0"/>
              </a:rPr>
              <a:t>PRODUCTION : carte mentale avec les différents retours, en trois catégories (TETE, CORPS, CŒUR)</a:t>
            </a:r>
          </a:p>
        </p:txBody>
      </p:sp>
      <p:pic>
        <p:nvPicPr>
          <p:cNvPr id="14" name="Image 13">
            <a:extLst>
              <a:ext uri="{FF2B5EF4-FFF2-40B4-BE49-F238E27FC236}">
                <a16:creationId xmlns:a16="http://schemas.microsoft.com/office/drawing/2014/main" id="{E6F4A70F-2DE0-4BF6-9E85-889CC2A8A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274" y="529981"/>
            <a:ext cx="2143125" cy="2143125"/>
          </a:xfrm>
          <a:prstGeom prst="rect">
            <a:avLst/>
          </a:prstGeom>
        </p:spPr>
      </p:pic>
    </p:spTree>
    <p:extLst>
      <p:ext uri="{BB962C8B-B14F-4D97-AF65-F5344CB8AC3E}">
        <p14:creationId xmlns:p14="http://schemas.microsoft.com/office/powerpoint/2010/main" val="357502210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09C8CC1F-5169-4E75-BCE8-D860796DEAB7}"/>
              </a:ext>
            </a:extLst>
          </p:cNvPr>
          <p:cNvSpPr txBox="1">
            <a:spLocks/>
          </p:cNvSpPr>
          <p:nvPr/>
        </p:nvSpPr>
        <p:spPr>
          <a:xfrm>
            <a:off x="1392734" y="206412"/>
            <a:ext cx="7989392" cy="1077020"/>
          </a:xfrm>
          <a:prstGeom prst="rect">
            <a:avLst/>
          </a:prstGeom>
          <a:noFill/>
          <a:ln w="0">
            <a:noFill/>
          </a:ln>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arianne" panose="02000000000000000000" pitchFamily="50" charset="0"/>
              </a:rPr>
              <a:t>Temps 5. Quelques précisions sur les violences sexistes et sexuelles (VSS) </a:t>
            </a:r>
          </a:p>
        </p:txBody>
      </p:sp>
      <p:sp>
        <p:nvSpPr>
          <p:cNvPr id="9" name="Espace réservé du contenu 7">
            <a:extLst>
              <a:ext uri="{FF2B5EF4-FFF2-40B4-BE49-F238E27FC236}">
                <a16:creationId xmlns:a16="http://schemas.microsoft.com/office/drawing/2014/main" id="{C9C8C132-084E-4B03-BEDF-430F389C53ED}"/>
              </a:ext>
            </a:extLst>
          </p:cNvPr>
          <p:cNvSpPr>
            <a:spLocks noGrp="1"/>
          </p:cNvSpPr>
          <p:nvPr>
            <p:ph idx="1"/>
          </p:nvPr>
        </p:nvSpPr>
        <p:spPr>
          <a:xfrm>
            <a:off x="347663" y="1283432"/>
            <a:ext cx="9210674" cy="4624479"/>
          </a:xfrm>
        </p:spPr>
        <p:txBody>
          <a:bodyPr>
            <a:noAutofit/>
          </a:bodyPr>
          <a:lstStyle/>
          <a:p>
            <a:pPr marL="0" indent="0">
              <a:lnSpc>
                <a:spcPct val="110000"/>
              </a:lnSpc>
              <a:spcBef>
                <a:spcPts val="0"/>
              </a:spcBef>
              <a:buNone/>
            </a:pPr>
            <a:r>
              <a:rPr lang="fr-FR" sz="1600" dirty="0">
                <a:solidFill>
                  <a:srgbClr val="000000"/>
                </a:solidFill>
                <a:latin typeface="Marianne" panose="02000000000000000000" pitchFamily="50" charset="0"/>
              </a:rPr>
              <a:t>VIOL :</a:t>
            </a:r>
          </a:p>
          <a:p>
            <a:pPr marL="0" indent="0">
              <a:lnSpc>
                <a:spcPct val="110000"/>
              </a:lnSpc>
              <a:spcBef>
                <a:spcPts val="0"/>
              </a:spcBef>
              <a:buNone/>
            </a:pPr>
            <a:r>
              <a:rPr lang="fr-FR" sz="1600" dirty="0">
                <a:solidFill>
                  <a:srgbClr val="000000"/>
                </a:solidFill>
                <a:latin typeface="Marianne" panose="02000000000000000000" pitchFamily="50" charset="0"/>
              </a:rPr>
              <a:t>Ce sont toutes les pénétrations sexuelles non voulues que l’on fait subir ou que l’on tente de faire subir avec violence, menace, contrainte ou surprise. Ces pénétrations peuvent être vaginales, orales ou anales, avec le sexe, les doigts ou un objet. Elles peuvent être commis sur autrui ou sur la personne de l’auteur.</a:t>
            </a:r>
          </a:p>
          <a:p>
            <a:pPr marL="0" indent="0">
              <a:lnSpc>
                <a:spcPct val="110000"/>
              </a:lnSpc>
              <a:spcBef>
                <a:spcPts val="0"/>
              </a:spcBef>
              <a:buNone/>
            </a:pPr>
            <a:endParaRPr lang="fr-FR" sz="1600" dirty="0">
              <a:solidFill>
                <a:srgbClr val="000000"/>
              </a:solidFill>
              <a:latin typeface="Marianne" panose="02000000000000000000" pitchFamily="50" charset="0"/>
            </a:endParaRPr>
          </a:p>
        </p:txBody>
      </p:sp>
      <p:pic>
        <p:nvPicPr>
          <p:cNvPr id="10" name="Picture 2" descr="Association Resonantes">
            <a:extLst>
              <a:ext uri="{FF2B5EF4-FFF2-40B4-BE49-F238E27FC236}">
                <a16:creationId xmlns:a16="http://schemas.microsoft.com/office/drawing/2014/main" id="{69337ABD-FB83-4BBF-813C-D4485C6CE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5882153"/>
            <a:ext cx="2557462" cy="420848"/>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A76129F2-5CF1-4ABB-BD78-214638401A7B}"/>
              </a:ext>
            </a:extLst>
          </p:cNvPr>
          <p:cNvSpPr txBox="1"/>
          <p:nvPr/>
        </p:nvSpPr>
        <p:spPr>
          <a:xfrm>
            <a:off x="6047960" y="5907911"/>
            <a:ext cx="925382" cy="369332"/>
          </a:xfrm>
          <a:prstGeom prst="rect">
            <a:avLst/>
          </a:prstGeom>
          <a:noFill/>
        </p:spPr>
        <p:txBody>
          <a:bodyPr wrap="none" rtlCol="0">
            <a:spAutoFit/>
          </a:bodyPr>
          <a:lstStyle/>
          <a:p>
            <a:r>
              <a:rPr lang="fr-FR" i="1" dirty="0"/>
              <a:t>Source :</a:t>
            </a:r>
          </a:p>
        </p:txBody>
      </p:sp>
      <p:sp>
        <p:nvSpPr>
          <p:cNvPr id="2" name="Espace réservé du pied de page 1">
            <a:extLst>
              <a:ext uri="{FF2B5EF4-FFF2-40B4-BE49-F238E27FC236}">
                <a16:creationId xmlns:a16="http://schemas.microsoft.com/office/drawing/2014/main" id="{AA052172-275C-4F77-8572-E573391544D7}"/>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
        <p:nvSpPr>
          <p:cNvPr id="8" name="ZoneTexte 7">
            <a:extLst>
              <a:ext uri="{FF2B5EF4-FFF2-40B4-BE49-F238E27FC236}">
                <a16:creationId xmlns:a16="http://schemas.microsoft.com/office/drawing/2014/main" id="{385EBFF7-A2CF-4936-B7C6-52F3F74095C2}"/>
              </a:ext>
            </a:extLst>
          </p:cNvPr>
          <p:cNvSpPr txBox="1"/>
          <p:nvPr/>
        </p:nvSpPr>
        <p:spPr>
          <a:xfrm>
            <a:off x="571501" y="3003592"/>
            <a:ext cx="8429625" cy="2408352"/>
          </a:xfrm>
          <a:prstGeom prst="rect">
            <a:avLst/>
          </a:prstGeom>
          <a:noFill/>
          <a:ln>
            <a:solidFill>
              <a:schemeClr val="tx1"/>
            </a:solidFill>
          </a:ln>
        </p:spPr>
        <p:txBody>
          <a:bodyPr wrap="square">
            <a:spAutoFit/>
          </a:bodyPr>
          <a:lstStyle/>
          <a:p>
            <a:pPr algn="l"/>
            <a:endParaRPr lang="fr-FR" sz="1050" b="0" i="0" u="none" strike="noStrike" baseline="0" dirty="0">
              <a:solidFill>
                <a:srgbClr val="000000"/>
              </a:solidFill>
            </a:endParaRPr>
          </a:p>
          <a:p>
            <a:r>
              <a:rPr lang="fr-FR" sz="1050" b="0" i="0" u="none" strike="noStrike" baseline="0" dirty="0">
                <a:solidFill>
                  <a:srgbClr val="000000"/>
                </a:solidFill>
              </a:rPr>
              <a:t> </a:t>
            </a:r>
            <a:r>
              <a:rPr lang="fr-FR" sz="2000" b="1" i="0" u="none" strike="noStrike" baseline="0" dirty="0">
                <a:solidFill>
                  <a:srgbClr val="000000"/>
                </a:solidFill>
              </a:rPr>
              <a:t>La notion de non-consentement est intégrée dans la définition des agressions sexuelles. </a:t>
            </a:r>
            <a:r>
              <a:rPr lang="fr-FR" b="1" i="0" u="none" strike="noStrike" baseline="0" dirty="0">
                <a:solidFill>
                  <a:srgbClr val="000000"/>
                </a:solidFill>
              </a:rPr>
              <a:t>(</a:t>
            </a:r>
            <a:r>
              <a:rPr lang="fr-FR" b="0" i="0" u="none" strike="noStrike" baseline="0" dirty="0">
                <a:solidFill>
                  <a:srgbClr val="000000"/>
                </a:solidFill>
              </a:rPr>
              <a:t>article 222-22 du code pénal modifié le 6 novembre 2025</a:t>
            </a:r>
            <a:r>
              <a:rPr lang="fr-FR" b="1" i="0" u="none" strike="noStrike" baseline="0" dirty="0">
                <a:solidFill>
                  <a:srgbClr val="000000"/>
                </a:solidFill>
              </a:rPr>
              <a:t>) </a:t>
            </a:r>
            <a:endParaRPr lang="fr-FR" b="0" i="0" u="none" strike="noStrike" baseline="0" dirty="0">
              <a:solidFill>
                <a:srgbClr val="000000"/>
              </a:solidFill>
            </a:endParaRPr>
          </a:p>
          <a:p>
            <a:r>
              <a:rPr lang="fr-FR" sz="2000" b="0" i="0" u="none" strike="noStrike" baseline="0" dirty="0">
                <a:solidFill>
                  <a:srgbClr val="000000"/>
                </a:solidFill>
              </a:rPr>
              <a:t>« Constitue une agression sexuelle tout acte sexuel </a:t>
            </a:r>
            <a:r>
              <a:rPr lang="fr-FR" sz="2000" b="1" i="0" u="none" strike="noStrike" baseline="0" dirty="0">
                <a:solidFill>
                  <a:srgbClr val="000000"/>
                </a:solidFill>
              </a:rPr>
              <a:t>non consenti </a:t>
            </a:r>
            <a:r>
              <a:rPr lang="fr-FR" sz="2000" b="0" i="0" u="none" strike="noStrike" baseline="0" dirty="0">
                <a:solidFill>
                  <a:srgbClr val="000000"/>
                </a:solidFill>
              </a:rPr>
              <a:t>[…] </a:t>
            </a:r>
          </a:p>
          <a:p>
            <a:r>
              <a:rPr lang="fr-FR" sz="2000" b="0" i="0" u="none" strike="noStrike" baseline="0" dirty="0">
                <a:solidFill>
                  <a:srgbClr val="000000"/>
                </a:solidFill>
              </a:rPr>
              <a:t>Le consentement est </a:t>
            </a:r>
            <a:r>
              <a:rPr lang="fr-FR" sz="2000" b="1" i="0" u="none" strike="noStrike" baseline="0" dirty="0">
                <a:solidFill>
                  <a:srgbClr val="000000"/>
                </a:solidFill>
              </a:rPr>
              <a:t>libre et éclairé, spécifique, préalable et révocable. </a:t>
            </a:r>
            <a:r>
              <a:rPr lang="fr-FR" sz="2000" b="0" i="0" u="none" strike="noStrike" baseline="0" dirty="0">
                <a:solidFill>
                  <a:srgbClr val="000000"/>
                </a:solidFill>
              </a:rPr>
              <a:t>Il est apprécié au regard des conditions. </a:t>
            </a:r>
          </a:p>
          <a:p>
            <a:r>
              <a:rPr lang="fr-FR" sz="2000" b="1" i="0" u="none" strike="noStrike" baseline="0" dirty="0">
                <a:solidFill>
                  <a:srgbClr val="000000"/>
                </a:solidFill>
              </a:rPr>
              <a:t>Il ne peut être déduit du seul silence ou de la seule absence de réaction de la victime. </a:t>
            </a:r>
            <a:r>
              <a:rPr lang="fr-FR" sz="2000" b="0" i="0" u="none" strike="noStrike" baseline="0" dirty="0">
                <a:solidFill>
                  <a:srgbClr val="000000"/>
                </a:solidFill>
              </a:rPr>
              <a:t>»</a:t>
            </a:r>
            <a:endParaRPr lang="fr-FR" sz="2000" dirty="0"/>
          </a:p>
        </p:txBody>
      </p:sp>
    </p:spTree>
    <p:extLst>
      <p:ext uri="{BB962C8B-B14F-4D97-AF65-F5344CB8AC3E}">
        <p14:creationId xmlns:p14="http://schemas.microsoft.com/office/powerpoint/2010/main" val="183364642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09C8CC1F-5169-4E75-BCE8-D860796DEAB7}"/>
              </a:ext>
            </a:extLst>
          </p:cNvPr>
          <p:cNvSpPr txBox="1">
            <a:spLocks/>
          </p:cNvSpPr>
          <p:nvPr/>
        </p:nvSpPr>
        <p:spPr>
          <a:xfrm>
            <a:off x="1392734" y="206412"/>
            <a:ext cx="7989392" cy="1077020"/>
          </a:xfrm>
          <a:prstGeom prst="rect">
            <a:avLst/>
          </a:prstGeom>
          <a:noFill/>
          <a:ln w="0">
            <a:noFill/>
          </a:ln>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arianne" panose="02000000000000000000" pitchFamily="50" charset="0"/>
              </a:rPr>
              <a:t>Temps 5. Quelques précisions sur les violences sexistes et sexuelles (VSS) </a:t>
            </a:r>
          </a:p>
        </p:txBody>
      </p:sp>
      <p:sp>
        <p:nvSpPr>
          <p:cNvPr id="9" name="Espace réservé du contenu 7">
            <a:extLst>
              <a:ext uri="{FF2B5EF4-FFF2-40B4-BE49-F238E27FC236}">
                <a16:creationId xmlns:a16="http://schemas.microsoft.com/office/drawing/2014/main" id="{C9C8C132-084E-4B03-BEDF-430F389C53ED}"/>
              </a:ext>
            </a:extLst>
          </p:cNvPr>
          <p:cNvSpPr>
            <a:spLocks noGrp="1"/>
          </p:cNvSpPr>
          <p:nvPr>
            <p:ph idx="1"/>
          </p:nvPr>
        </p:nvSpPr>
        <p:spPr>
          <a:xfrm>
            <a:off x="347663" y="1283432"/>
            <a:ext cx="9210674" cy="4624479"/>
          </a:xfrm>
        </p:spPr>
        <p:txBody>
          <a:bodyPr>
            <a:noAutofit/>
          </a:bodyPr>
          <a:lstStyle/>
          <a:p>
            <a:pPr marL="0" indent="0">
              <a:lnSpc>
                <a:spcPct val="110000"/>
              </a:lnSpc>
              <a:spcBef>
                <a:spcPts val="0"/>
              </a:spcBef>
              <a:buNone/>
            </a:pPr>
            <a:endParaRPr lang="fr-FR" sz="1600" dirty="0">
              <a:solidFill>
                <a:srgbClr val="000000"/>
              </a:solidFill>
              <a:latin typeface="Marianne" panose="02000000000000000000" pitchFamily="50" charset="0"/>
            </a:endParaRPr>
          </a:p>
          <a:p>
            <a:pPr marL="0" indent="0">
              <a:lnSpc>
                <a:spcPct val="110000"/>
              </a:lnSpc>
              <a:spcBef>
                <a:spcPts val="0"/>
              </a:spcBef>
              <a:buNone/>
            </a:pPr>
            <a:r>
              <a:rPr lang="fr-FR" sz="1600" dirty="0">
                <a:solidFill>
                  <a:srgbClr val="000000"/>
                </a:solidFill>
                <a:latin typeface="Marianne" panose="02000000000000000000" pitchFamily="50" charset="0"/>
              </a:rPr>
              <a:t>HARCÈLEMENT SEXUEL :</a:t>
            </a:r>
          </a:p>
          <a:p>
            <a:pPr marL="0" indent="0">
              <a:lnSpc>
                <a:spcPct val="110000"/>
              </a:lnSpc>
              <a:spcBef>
                <a:spcPts val="0"/>
              </a:spcBef>
              <a:buNone/>
            </a:pPr>
            <a:r>
              <a:rPr lang="fr-FR" sz="1600" dirty="0">
                <a:solidFill>
                  <a:srgbClr val="000000"/>
                </a:solidFill>
                <a:latin typeface="Marianne" panose="02000000000000000000" pitchFamily="50" charset="0"/>
              </a:rPr>
              <a:t>C'est le fait d'imposer de façon répétée des propos ou des comportements qui sont sexuels et qui portent atteinte à la dignité en raison de leur caractère dégradant et humiliant ou qui créent une situation intimidante, hostile ou offensante.</a:t>
            </a:r>
          </a:p>
          <a:p>
            <a:pPr marL="0" indent="0">
              <a:lnSpc>
                <a:spcPct val="110000"/>
              </a:lnSpc>
              <a:spcBef>
                <a:spcPts val="0"/>
              </a:spcBef>
              <a:buNone/>
            </a:pPr>
            <a:endParaRPr lang="fr-FR" sz="1600" dirty="0">
              <a:solidFill>
                <a:srgbClr val="000000"/>
              </a:solidFill>
              <a:latin typeface="Marianne" panose="02000000000000000000" pitchFamily="50" charset="0"/>
            </a:endParaRPr>
          </a:p>
          <a:p>
            <a:pPr marL="0" indent="0">
              <a:lnSpc>
                <a:spcPct val="110000"/>
              </a:lnSpc>
              <a:spcBef>
                <a:spcPts val="0"/>
              </a:spcBef>
              <a:buNone/>
            </a:pPr>
            <a:r>
              <a:rPr lang="fr-FR" sz="1600" dirty="0">
                <a:solidFill>
                  <a:srgbClr val="000000"/>
                </a:solidFill>
                <a:latin typeface="Marianne" panose="02000000000000000000" pitchFamily="50" charset="0"/>
              </a:rPr>
              <a:t>INCESTE :</a:t>
            </a:r>
          </a:p>
          <a:p>
            <a:pPr marL="0" indent="0">
              <a:lnSpc>
                <a:spcPct val="110000"/>
              </a:lnSpc>
              <a:spcBef>
                <a:spcPts val="0"/>
              </a:spcBef>
              <a:buNone/>
            </a:pPr>
            <a:r>
              <a:rPr lang="fr-FR" sz="1600" dirty="0">
                <a:solidFill>
                  <a:srgbClr val="000000"/>
                </a:solidFill>
                <a:latin typeface="Marianne" panose="02000000000000000000" pitchFamily="50" charset="0"/>
              </a:rPr>
              <a:t>Ce sont toute les atteintes, agressions sexuelles ou viols commis par un membre de la famille. La loi considère que l’inceste est une des situations les plus graves concernant les violences sexuelles et parle de circonstances aggravantes.</a:t>
            </a:r>
          </a:p>
        </p:txBody>
      </p:sp>
      <p:pic>
        <p:nvPicPr>
          <p:cNvPr id="10" name="Picture 2" descr="Association Resonantes">
            <a:extLst>
              <a:ext uri="{FF2B5EF4-FFF2-40B4-BE49-F238E27FC236}">
                <a16:creationId xmlns:a16="http://schemas.microsoft.com/office/drawing/2014/main" id="{69337ABD-FB83-4BBF-813C-D4485C6CE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5882153"/>
            <a:ext cx="2557462" cy="420848"/>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A76129F2-5CF1-4ABB-BD78-214638401A7B}"/>
              </a:ext>
            </a:extLst>
          </p:cNvPr>
          <p:cNvSpPr txBox="1"/>
          <p:nvPr/>
        </p:nvSpPr>
        <p:spPr>
          <a:xfrm>
            <a:off x="6047960" y="5907911"/>
            <a:ext cx="925382" cy="369332"/>
          </a:xfrm>
          <a:prstGeom prst="rect">
            <a:avLst/>
          </a:prstGeom>
          <a:noFill/>
        </p:spPr>
        <p:txBody>
          <a:bodyPr wrap="none" rtlCol="0">
            <a:spAutoFit/>
          </a:bodyPr>
          <a:lstStyle/>
          <a:p>
            <a:r>
              <a:rPr lang="fr-FR" i="1" dirty="0"/>
              <a:t>Source :</a:t>
            </a:r>
          </a:p>
        </p:txBody>
      </p:sp>
      <p:sp>
        <p:nvSpPr>
          <p:cNvPr id="2" name="Espace réservé du pied de page 1">
            <a:extLst>
              <a:ext uri="{FF2B5EF4-FFF2-40B4-BE49-F238E27FC236}">
                <a16:creationId xmlns:a16="http://schemas.microsoft.com/office/drawing/2014/main" id="{AA052172-275C-4F77-8572-E573391544D7}"/>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Tree>
    <p:extLst>
      <p:ext uri="{BB962C8B-B14F-4D97-AF65-F5344CB8AC3E}">
        <p14:creationId xmlns:p14="http://schemas.microsoft.com/office/powerpoint/2010/main" val="3246425947"/>
      </p:ext>
    </p:extLst>
  </p:cSld>
  <p:clrMapOvr>
    <a:masterClrMapping/>
  </p:clrMapOvr>
  <p:transition spd="slow"/>
</p:sld>
</file>

<file path=ppt/theme/theme1.xml><?xml version="1.0" encoding="utf-8"?>
<a:theme xmlns:a="http://schemas.openxmlformats.org/drawingml/2006/main" name="MINISTÈRIE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MINISTÈRIE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MINISTÈRIE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MATRICE%20PPT_A4%20(2)</Template>
  <TotalTime>1176</TotalTime>
  <Words>1659</Words>
  <Application>Microsoft Office PowerPoint</Application>
  <PresentationFormat>Format A4 (210 x 297 mm)</PresentationFormat>
  <Paragraphs>137</Paragraphs>
  <Slides>16</Slides>
  <Notes>0</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16</vt:i4>
      </vt:variant>
    </vt:vector>
  </HeadingPairs>
  <TitlesOfParts>
    <vt:vector size="23" baseType="lpstr">
      <vt:lpstr>Arial</vt:lpstr>
      <vt:lpstr>Calibri</vt:lpstr>
      <vt:lpstr>Calibri Light</vt:lpstr>
      <vt:lpstr>Marianne</vt:lpstr>
      <vt:lpstr>MINISTÈRIEL</vt:lpstr>
      <vt:lpstr>MINISTÈRIEL</vt:lpstr>
      <vt:lpstr>MINISTÈRIEL</vt:lpstr>
      <vt:lpstr>Présentation PowerPoint</vt:lpstr>
      <vt:lpstr>Temps 1. Rappel du cadre</vt:lpstr>
      <vt:lpstr>Temps 2. Rappel de la charte commune de fonctionnement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Annexe : liens avec le programme EVARS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Betermin Cecile</dc:creator>
  <dc:description/>
  <cp:lastModifiedBy>Bailly Lise</cp:lastModifiedBy>
  <cp:revision>54</cp:revision>
  <dcterms:created xsi:type="dcterms:W3CDTF">2024-06-24T06:48:05Z</dcterms:created>
  <dcterms:modified xsi:type="dcterms:W3CDTF">2026-03-07T09:21:31Z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y fmtid="{D5CDD505-2E9C-101B-9397-08002B2CF9AE}" pid="3" name="HiddenSlides">
    <vt:r8>3</vt:r8>
  </property>
  <property fmtid="{D5CDD505-2E9C-101B-9397-08002B2CF9AE}" pid="4" name="PresentationFormat">
    <vt:lpwstr>Format A4 (210 x 297 mm)</vt:lpwstr>
  </property>
  <property fmtid="{D5CDD505-2E9C-101B-9397-08002B2CF9AE}" pid="5" name="Slides">
    <vt:r8>8</vt:r8>
  </property>
</Properties>
</file>