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60" r:id="rId3"/>
    <p:sldId id="257" r:id="rId4"/>
    <p:sldId id="258" r:id="rId5"/>
    <p:sldId id="259" r:id="rId6"/>
    <p:sldId id="261" r:id="rId7"/>
    <p:sldId id="262" r:id="rId8"/>
    <p:sldId id="263" r:id="rId9"/>
    <p:sldId id="264" r:id="rId10"/>
    <p:sldId id="265" r:id="rId11"/>
    <p:sldId id="266" r:id="rId12"/>
    <p:sldId id="267" r:id="rId13"/>
    <p:sldId id="268" r:id="rId14"/>
    <p:sldId id="269" r:id="rId15"/>
    <p:sldId id="270" r:id="rId16"/>
    <p:sldId id="271" r:id="rId1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992" autoAdjust="0"/>
    <p:restoredTop sz="94660"/>
  </p:normalViewPr>
  <p:slideViewPr>
    <p:cSldViewPr snapToGrid="0">
      <p:cViewPr varScale="1">
        <p:scale>
          <a:sx n="56" d="100"/>
          <a:sy n="56" d="100"/>
        </p:scale>
        <p:origin x="84" y="137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fr-FR" smtClean="0"/>
              <a:t>Modifiez le style du titre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Modifiez le style des sous-titres du masque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10/29/2015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re et légende">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fr-FR" smtClean="0"/>
              <a:t>Modifiez le style du titre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B61BEF0D-F0BB-DE4B-95CE-6DB70DBA9567}" type="datetimeFigureOut">
              <a:rPr lang="en-US" dirty="0"/>
              <a:pPr/>
              <a:t>10/29/2015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tion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fr-FR" smtClean="0"/>
              <a:t>Modifiez le style du titre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smtClean="0"/>
              <a:t>Modifiez les styles du texte du masque</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B61BEF0D-F0BB-DE4B-95CE-6DB70DBA9567}" type="datetimeFigureOut">
              <a:rPr lang="en-US" dirty="0"/>
              <a:pPr/>
              <a:t>10/29/2015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‹N°›</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arte nom">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fr-FR" smtClean="0"/>
              <a:t>Modifiez le style du titre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fr-FR" smtClean="0"/>
              <a:t>Modifiez les styles du texte du masque</a:t>
            </a:r>
          </a:p>
        </p:txBody>
      </p:sp>
      <p:sp>
        <p:nvSpPr>
          <p:cNvPr id="5" name="Date Placeholder 4"/>
          <p:cNvSpPr>
            <a:spLocks noGrp="1"/>
          </p:cNvSpPr>
          <p:nvPr>
            <p:ph type="dt" sz="half" idx="10"/>
          </p:nvPr>
        </p:nvSpPr>
        <p:spPr/>
        <p:txBody>
          <a:bodyPr/>
          <a:lstStyle/>
          <a:p>
            <a:fld id="{B61BEF0D-F0BB-DE4B-95CE-6DB70DBA9567}" type="datetimeFigureOut">
              <a:rPr lang="en-US" dirty="0"/>
              <a:pPr/>
              <a:t>10/29/2015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arte nom citation">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fr-FR" smtClean="0"/>
              <a:t>Modifiez le style du titre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smtClean="0"/>
              <a:t>Modifiez les styles du texte du masque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fr-FR" smtClean="0"/>
              <a:t>Modifiez les styles du texte du masque</a:t>
            </a:r>
          </a:p>
        </p:txBody>
      </p:sp>
      <p:sp>
        <p:nvSpPr>
          <p:cNvPr id="5" name="Date Placeholder 4"/>
          <p:cNvSpPr>
            <a:spLocks noGrp="1"/>
          </p:cNvSpPr>
          <p:nvPr>
            <p:ph type="dt" sz="half" idx="10"/>
          </p:nvPr>
        </p:nvSpPr>
        <p:spPr/>
        <p:txBody>
          <a:bodyPr/>
          <a:lstStyle/>
          <a:p>
            <a:fld id="{B61BEF0D-F0BB-DE4B-95CE-6DB70DBA9567}" type="datetimeFigureOut">
              <a:rPr lang="en-US" dirty="0"/>
              <a:pPr/>
              <a:t>10/29/2015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rai ou faux">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fr-FR" smtClean="0"/>
              <a:t>Modifiez le style du titre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smtClean="0"/>
              <a:t>Modifiez les styles du texte du masque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fr-FR" smtClean="0"/>
              <a:t>Modifiez les styles du texte du masque</a:t>
            </a:r>
          </a:p>
        </p:txBody>
      </p:sp>
      <p:sp>
        <p:nvSpPr>
          <p:cNvPr id="5" name="Date Placeholder 4"/>
          <p:cNvSpPr>
            <a:spLocks noGrp="1"/>
          </p:cNvSpPr>
          <p:nvPr>
            <p:ph type="dt" sz="half" idx="10"/>
          </p:nvPr>
        </p:nvSpPr>
        <p:spPr/>
        <p:txBody>
          <a:bodyPr/>
          <a:lstStyle/>
          <a:p>
            <a:fld id="{B61BEF0D-F0BB-DE4B-95CE-6DB70DBA9567}" type="datetimeFigureOut">
              <a:rPr lang="en-US" dirty="0"/>
              <a:pPr/>
              <a:t>10/29/2015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Vertical Text Placeholder 2"/>
          <p:cNvSpPr>
            <a:spLocks noGrp="1"/>
          </p:cNvSpPr>
          <p:nvPr>
            <p:ph type="body" orient="vert" idx="1"/>
          </p:nvPr>
        </p:nvSpPr>
        <p:spPr/>
        <p:txBody>
          <a:bodyPr vert="eaVert" ancho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10/29/2015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fr-FR" smtClean="0"/>
              <a:t>Modifiez le style du titre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10/29/2015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fr-FR" smtClean="0"/>
              <a:t>Modifiez le style du titre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10/29/2015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fr-FR" smtClean="0"/>
              <a:t>Modifiez le style du titre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B61BEF0D-F0BB-DE4B-95CE-6DB70DBA9567}" type="datetimeFigureOut">
              <a:rPr lang="en-US" dirty="0"/>
              <a:pPr/>
              <a:t>10/29/2015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fr-FR" smtClean="0"/>
              <a:t>Modifiez le style du titre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10/29/2015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fr-FR" smtClean="0"/>
              <a:t>Modifiez le style du titre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10/29/2015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10/29/2015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10/29/2015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fr-FR" smtClean="0"/>
              <a:t>Modifiez le style du titre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B61BEF0D-F0BB-DE4B-95CE-6DB70DBA9567}" type="datetimeFigureOut">
              <a:rPr lang="en-US" dirty="0"/>
              <a:pPr/>
              <a:t>10/29/2015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fr-FR" smtClean="0"/>
              <a:t>Modifiez le style du titre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smtClean="0"/>
              <a:t>Cliquez sur l'icône pour ajouter une image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B61BEF0D-F0BB-DE4B-95CE-6DB70DBA9567}" type="datetimeFigureOut">
              <a:rPr lang="en-US" dirty="0"/>
              <a:pPr/>
              <a:t>10/29/2015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fr-FR" smtClean="0"/>
              <a:t>Modifiez le style du titre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10/29/2015</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‹N°›</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2" r:id="rId12"/>
    <p:sldLayoutId id="2147483663" r:id="rId13"/>
    <p:sldLayoutId id="2147483664" r:id="rId14"/>
    <p:sldLayoutId id="2147483658" r:id="rId15"/>
    <p:sldLayoutId id="2147483659"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activite_systeme_nerveux.pdf" TargetMode="External"/><Relationship Id="rId2" Type="http://schemas.openxmlformats.org/officeDocument/2006/relationships/hyperlink" Target="http://www.reseau-canope.fr/corpus/anatomie-3d/homme#systeme-nerveux" TargetMode="External"/><Relationship Id="rId1" Type="http://schemas.openxmlformats.org/officeDocument/2006/relationships/slideLayout" Target="../slideLayouts/slideLayout2.xml"/><Relationship Id="rId4" Type="http://schemas.openxmlformats.org/officeDocument/2006/relationships/hyperlink" Target="documents_nerfs_craniens.docx" TargetMode="External"/></Relationships>
</file>

<file path=ppt/slides/_rels/slide11.xml.rels><?xml version="1.0" encoding="UTF-8" standalone="yes"?>
<Relationships xmlns="http://schemas.openxmlformats.org/package/2006/relationships"><Relationship Id="rId2" Type="http://schemas.openxmlformats.org/officeDocument/2006/relationships/hyperlink" Target="controle_miction.pptx"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hyperlink" Target="dossier_technique_eleves.docx" TargetMode="Externa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hyperlink" Target="carte_euristique.docx"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hyperlink" Target="http://www.mclef.net/pageweb/d_app_urin.htm" TargetMode="Externa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hyperlink" Target="activites_rein_nephron.pdf"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fr.calameo.com/read/0007529865ecdf153cefd" TargetMode="External"/><Relationship Id="rId2" Type="http://schemas.openxmlformats.org/officeDocument/2006/relationships/hyperlink" Target="http://www.dailymotion.com/video/xerkmo_visite-du-val-fleuri-vendee_news" TargetMode="External"/><Relationship Id="rId1" Type="http://schemas.openxmlformats.org/officeDocument/2006/relationships/slideLayout" Target="../slideLayouts/slideLayout2.xml"/><Relationship Id="rId4" Type="http://schemas.openxmlformats.org/officeDocument/2006/relationships/hyperlink" Target="http://handiespoir.fr/images/pdf/val_fleuri_livret-accueil.pdf" TargetMode="Externa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www.youtube.com/watch?v=iiO3gohh5M8&amp;feature=youtu.be"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activite_systeme_nerveux.pdf" TargetMode="External"/><Relationship Id="rId2" Type="http://schemas.openxmlformats.org/officeDocument/2006/relationships/hyperlink" Target="http://www.reseau-canope.fr/corpus/anatomie-3d/homme#systeme-nerveux"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lstStyle/>
          <a:p>
            <a:r>
              <a:rPr lang="fr-FR" dirty="0" smtClean="0"/>
              <a:t>Le change de l’adulte</a:t>
            </a:r>
            <a:endParaRPr lang="fr-FR" dirty="0"/>
          </a:p>
        </p:txBody>
      </p:sp>
      <p:sp>
        <p:nvSpPr>
          <p:cNvPr id="3" name="Sous-titre 2"/>
          <p:cNvSpPr>
            <a:spLocks noGrp="1"/>
          </p:cNvSpPr>
          <p:nvPr>
            <p:ph type="subTitle" idx="1"/>
          </p:nvPr>
        </p:nvSpPr>
        <p:spPr/>
        <p:txBody>
          <a:bodyPr/>
          <a:lstStyle/>
          <a:p>
            <a:r>
              <a:rPr lang="fr-FR" dirty="0" smtClean="0"/>
              <a:t>Une séquence dont la situation est le fil conducteur</a:t>
            </a:r>
            <a:endParaRPr lang="fr-FR" dirty="0"/>
          </a:p>
        </p:txBody>
      </p:sp>
    </p:spTree>
    <p:extLst>
      <p:ext uri="{BB962C8B-B14F-4D97-AF65-F5344CB8AC3E}">
        <p14:creationId xmlns:p14="http://schemas.microsoft.com/office/powerpoint/2010/main" val="92482203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Séance </a:t>
            </a:r>
            <a:r>
              <a:rPr lang="fr-FR" dirty="0" smtClean="0"/>
              <a:t>1 (suite)</a:t>
            </a:r>
            <a:endParaRPr lang="fr-FR" dirty="0"/>
          </a:p>
        </p:txBody>
      </p:sp>
      <p:sp>
        <p:nvSpPr>
          <p:cNvPr id="3" name="Espace réservé du contenu 2"/>
          <p:cNvSpPr>
            <a:spLocks noGrp="1"/>
          </p:cNvSpPr>
          <p:nvPr>
            <p:ph idx="1"/>
          </p:nvPr>
        </p:nvSpPr>
        <p:spPr>
          <a:xfrm>
            <a:off x="2589212" y="2133600"/>
            <a:ext cx="8915400" cy="4021874"/>
          </a:xfrm>
        </p:spPr>
        <p:txBody>
          <a:bodyPr>
            <a:normAutofit fontScale="92500" lnSpcReduction="20000"/>
          </a:bodyPr>
          <a:lstStyle/>
          <a:p>
            <a:pPr marL="0" indent="0">
              <a:buNone/>
            </a:pPr>
            <a:r>
              <a:rPr lang="fr-FR" dirty="0"/>
              <a:t>	</a:t>
            </a:r>
            <a:r>
              <a:rPr lang="fr-FR" dirty="0" smtClean="0"/>
              <a:t>1.2- </a:t>
            </a:r>
            <a:r>
              <a:rPr lang="fr-FR" u="sng" dirty="0" smtClean="0"/>
              <a:t>La moelle épinière</a:t>
            </a:r>
          </a:p>
          <a:p>
            <a:pPr marL="0" indent="0">
              <a:buNone/>
            </a:pPr>
            <a:r>
              <a:rPr lang="fr-FR" dirty="0">
                <a:sym typeface="Wingdings" panose="05000000000000000000" pitchFamily="2" charset="2"/>
              </a:rPr>
              <a:t></a:t>
            </a:r>
            <a:r>
              <a:rPr lang="fr-FR" dirty="0"/>
              <a:t> </a:t>
            </a:r>
            <a:r>
              <a:rPr lang="fr-FR" dirty="0" smtClean="0"/>
              <a:t>Annoter </a:t>
            </a:r>
            <a:r>
              <a:rPr lang="fr-FR" dirty="0"/>
              <a:t>le schéma de la moelle </a:t>
            </a:r>
            <a:r>
              <a:rPr lang="fr-FR" dirty="0" smtClean="0"/>
              <a:t>épinière</a:t>
            </a:r>
          </a:p>
          <a:p>
            <a:pPr marL="0" indent="0">
              <a:buNone/>
            </a:pPr>
            <a:r>
              <a:rPr lang="fr-FR" b="1" dirty="0" smtClean="0"/>
              <a:t>Support</a:t>
            </a:r>
            <a:r>
              <a:rPr lang="fr-FR" dirty="0" smtClean="0"/>
              <a:t> : </a:t>
            </a:r>
            <a:r>
              <a:rPr lang="fr-FR" dirty="0"/>
              <a:t>vidéo </a:t>
            </a:r>
            <a:r>
              <a:rPr lang="fr-FR" dirty="0">
                <a:hlinkClick r:id="rId2"/>
              </a:rPr>
              <a:t>CORPUS</a:t>
            </a:r>
            <a:r>
              <a:rPr lang="fr-FR" dirty="0"/>
              <a:t> et </a:t>
            </a:r>
            <a:r>
              <a:rPr lang="fr-FR" dirty="0">
                <a:hlinkClick r:id="rId3" action="ppaction://hlinkfile"/>
              </a:rPr>
              <a:t>activité </a:t>
            </a:r>
            <a:r>
              <a:rPr lang="fr-FR" dirty="0" smtClean="0">
                <a:hlinkClick r:id="rId3" action="ppaction://hlinkfile"/>
              </a:rPr>
              <a:t>2 </a:t>
            </a:r>
            <a:r>
              <a:rPr lang="fr-FR" dirty="0"/>
              <a:t>du document </a:t>
            </a:r>
            <a:r>
              <a:rPr lang="fr-FR" dirty="0" smtClean="0"/>
              <a:t>élèves</a:t>
            </a:r>
          </a:p>
          <a:p>
            <a:pPr marL="0" indent="0">
              <a:buNone/>
            </a:pPr>
            <a:endParaRPr lang="fr-FR" dirty="0"/>
          </a:p>
          <a:p>
            <a:pPr marL="0" indent="0">
              <a:buNone/>
            </a:pPr>
            <a:r>
              <a:rPr lang="fr-FR" dirty="0" smtClean="0"/>
              <a:t>	1.2- </a:t>
            </a:r>
            <a:r>
              <a:rPr lang="fr-FR" u="sng" dirty="0" smtClean="0"/>
              <a:t>Les nerfs</a:t>
            </a:r>
          </a:p>
          <a:p>
            <a:pPr marL="0" indent="0">
              <a:buNone/>
            </a:pPr>
            <a:r>
              <a:rPr lang="fr-FR" dirty="0">
                <a:sym typeface="Wingdings" panose="05000000000000000000" pitchFamily="2" charset="2"/>
              </a:rPr>
              <a:t></a:t>
            </a:r>
            <a:r>
              <a:rPr lang="fr-FR" dirty="0" smtClean="0"/>
              <a:t> </a:t>
            </a:r>
            <a:r>
              <a:rPr lang="fr-FR" dirty="0"/>
              <a:t>Annoter un schéma d’un nerf</a:t>
            </a:r>
          </a:p>
          <a:p>
            <a:pPr marL="0" indent="0">
              <a:buNone/>
            </a:pPr>
            <a:r>
              <a:rPr lang="fr-FR" dirty="0">
                <a:sym typeface="Wingdings" panose="05000000000000000000" pitchFamily="2" charset="2"/>
              </a:rPr>
              <a:t></a:t>
            </a:r>
            <a:r>
              <a:rPr lang="fr-FR" dirty="0"/>
              <a:t> </a:t>
            </a:r>
            <a:r>
              <a:rPr lang="fr-FR" dirty="0" smtClean="0"/>
              <a:t>Différencier </a:t>
            </a:r>
            <a:r>
              <a:rPr lang="fr-FR" dirty="0"/>
              <a:t>dans leur fonctionnement un nerf moteur, un nerf sensitif, un nerf mixte</a:t>
            </a:r>
          </a:p>
          <a:p>
            <a:pPr marL="0" indent="0">
              <a:buNone/>
            </a:pPr>
            <a:r>
              <a:rPr lang="fr-FR" dirty="0">
                <a:sym typeface="Wingdings" panose="05000000000000000000" pitchFamily="2" charset="2"/>
              </a:rPr>
              <a:t></a:t>
            </a:r>
            <a:r>
              <a:rPr lang="fr-FR" dirty="0"/>
              <a:t> </a:t>
            </a:r>
            <a:r>
              <a:rPr lang="fr-FR" dirty="0" smtClean="0"/>
              <a:t>Enoncer </a:t>
            </a:r>
            <a:r>
              <a:rPr lang="fr-FR" dirty="0"/>
              <a:t>et expliquer les propriétés du nerf.</a:t>
            </a:r>
          </a:p>
          <a:p>
            <a:pPr marL="0" indent="0">
              <a:buNone/>
            </a:pPr>
            <a:r>
              <a:rPr lang="fr-FR" b="1" dirty="0"/>
              <a:t>Support</a:t>
            </a:r>
            <a:r>
              <a:rPr lang="fr-FR" dirty="0"/>
              <a:t> : </a:t>
            </a:r>
            <a:r>
              <a:rPr lang="fr-FR" dirty="0" smtClean="0">
                <a:hlinkClick r:id="rId3" action="ppaction://hlinkfile"/>
              </a:rPr>
              <a:t>activité 3 </a:t>
            </a:r>
            <a:r>
              <a:rPr lang="fr-FR" dirty="0"/>
              <a:t>du document </a:t>
            </a:r>
            <a:r>
              <a:rPr lang="fr-FR" dirty="0" smtClean="0"/>
              <a:t>élèves et </a:t>
            </a:r>
            <a:r>
              <a:rPr lang="fr-FR" dirty="0" smtClean="0">
                <a:hlinkClick r:id="rId4" action="ppaction://hlinkfile"/>
              </a:rPr>
              <a:t>document</a:t>
            </a:r>
            <a:r>
              <a:rPr lang="fr-FR" dirty="0" smtClean="0"/>
              <a:t> sur les nerfs crâniens</a:t>
            </a:r>
          </a:p>
          <a:p>
            <a:pPr marL="0" indent="0">
              <a:buNone/>
            </a:pPr>
            <a:endParaRPr lang="fr-FR" dirty="0"/>
          </a:p>
          <a:p>
            <a:pPr marL="0" indent="0">
              <a:buNone/>
            </a:pPr>
            <a:r>
              <a:rPr lang="fr-FR" dirty="0" smtClean="0"/>
              <a:t>Conclusion sur les lésions d’Edith</a:t>
            </a:r>
            <a:endParaRPr lang="fr-FR" dirty="0"/>
          </a:p>
          <a:p>
            <a:pPr marL="0" indent="0">
              <a:buNone/>
            </a:pPr>
            <a:endParaRPr lang="fr-FR" u="sng" dirty="0"/>
          </a:p>
        </p:txBody>
      </p:sp>
    </p:spTree>
    <p:extLst>
      <p:ext uri="{BB962C8B-B14F-4D97-AF65-F5344CB8AC3E}">
        <p14:creationId xmlns:p14="http://schemas.microsoft.com/office/powerpoint/2010/main" val="329033120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Séance </a:t>
            </a:r>
            <a:r>
              <a:rPr lang="fr-FR" dirty="0" smtClean="0"/>
              <a:t>2</a:t>
            </a:r>
            <a:r>
              <a:rPr lang="fr-FR" dirty="0"/>
              <a:t> (2X55min)</a:t>
            </a:r>
          </a:p>
        </p:txBody>
      </p:sp>
      <p:sp>
        <p:nvSpPr>
          <p:cNvPr id="3" name="Espace réservé du contenu 2"/>
          <p:cNvSpPr>
            <a:spLocks noGrp="1"/>
          </p:cNvSpPr>
          <p:nvPr>
            <p:ph idx="1"/>
          </p:nvPr>
        </p:nvSpPr>
        <p:spPr/>
        <p:txBody>
          <a:bodyPr>
            <a:normAutofit lnSpcReduction="10000"/>
          </a:bodyPr>
          <a:lstStyle/>
          <a:p>
            <a:pPr marL="0" indent="0">
              <a:buNone/>
            </a:pPr>
            <a:r>
              <a:rPr lang="fr-FR" b="1" dirty="0"/>
              <a:t>Objectif : </a:t>
            </a:r>
            <a:r>
              <a:rPr lang="fr-FR" b="1" dirty="0" smtClean="0"/>
              <a:t>justifier l’incontinence urinaire d’Edith, en préciser le type</a:t>
            </a:r>
            <a:endParaRPr lang="fr-FR" b="1" dirty="0"/>
          </a:p>
          <a:p>
            <a:endParaRPr lang="fr-FR" dirty="0"/>
          </a:p>
          <a:p>
            <a:pPr marL="0" indent="0">
              <a:buNone/>
            </a:pPr>
            <a:r>
              <a:rPr lang="fr-FR" b="1" dirty="0" smtClean="0"/>
              <a:t>2- l’incontinence urinaire</a:t>
            </a:r>
            <a:endParaRPr lang="fr-FR" b="1" dirty="0"/>
          </a:p>
          <a:p>
            <a:pPr marL="0" indent="0">
              <a:buNone/>
            </a:pPr>
            <a:r>
              <a:rPr lang="fr-FR" dirty="0"/>
              <a:t>	</a:t>
            </a:r>
            <a:r>
              <a:rPr lang="fr-FR" dirty="0" smtClean="0"/>
              <a:t>2.1- </a:t>
            </a:r>
            <a:r>
              <a:rPr lang="fr-FR" u="sng" dirty="0" smtClean="0"/>
              <a:t>Définition</a:t>
            </a:r>
          </a:p>
          <a:p>
            <a:pPr marL="0" indent="0">
              <a:buNone/>
            </a:pPr>
            <a:r>
              <a:rPr lang="fr-FR" dirty="0"/>
              <a:t>Physiopathologie : incontinences urinaires</a:t>
            </a:r>
          </a:p>
          <a:p>
            <a:pPr marL="0" indent="0">
              <a:buNone/>
            </a:pPr>
            <a:r>
              <a:rPr lang="fr-FR" dirty="0">
                <a:sym typeface="Wingdings" panose="05000000000000000000" pitchFamily="2" charset="2"/>
              </a:rPr>
              <a:t> </a:t>
            </a:r>
            <a:r>
              <a:rPr lang="fr-FR" dirty="0"/>
              <a:t>Donner une définition</a:t>
            </a:r>
          </a:p>
          <a:p>
            <a:pPr marL="0" indent="0">
              <a:buNone/>
            </a:pPr>
            <a:endParaRPr lang="fr-FR" dirty="0" smtClean="0"/>
          </a:p>
          <a:p>
            <a:pPr marL="0" indent="0">
              <a:buNone/>
            </a:pPr>
            <a:r>
              <a:rPr lang="fr-FR" dirty="0"/>
              <a:t>	</a:t>
            </a:r>
            <a:r>
              <a:rPr lang="fr-FR" dirty="0" smtClean="0"/>
              <a:t>2.2- </a:t>
            </a:r>
            <a:r>
              <a:rPr lang="fr-FR" u="sng" dirty="0" smtClean="0"/>
              <a:t>Mécanismes de la continence vésicale</a:t>
            </a:r>
            <a:endParaRPr lang="fr-FR" u="sng" dirty="0"/>
          </a:p>
          <a:p>
            <a:pPr marL="0" indent="0">
              <a:buNone/>
            </a:pPr>
            <a:r>
              <a:rPr lang="fr-FR" b="1" dirty="0" smtClean="0"/>
              <a:t>Support</a:t>
            </a:r>
            <a:r>
              <a:rPr lang="fr-FR" dirty="0" smtClean="0"/>
              <a:t> : </a:t>
            </a:r>
            <a:r>
              <a:rPr lang="fr-FR" dirty="0" smtClean="0">
                <a:hlinkClick r:id="rId2" action="ppaction://hlinkpres?slideindex=1&amp;slidetitle="/>
              </a:rPr>
              <a:t>diaporama</a:t>
            </a:r>
            <a:r>
              <a:rPr lang="fr-FR" dirty="0" smtClean="0"/>
              <a:t> Le contrôle de la miction</a:t>
            </a:r>
          </a:p>
          <a:p>
            <a:pPr marL="0" indent="0">
              <a:buNone/>
            </a:pPr>
            <a:r>
              <a:rPr lang="fr-FR" dirty="0" smtClean="0">
                <a:sym typeface="Wingdings" panose="05000000000000000000" pitchFamily="2" charset="2"/>
              </a:rPr>
              <a:t></a:t>
            </a:r>
            <a:r>
              <a:rPr lang="fr-FR" dirty="0" smtClean="0"/>
              <a:t> </a:t>
            </a:r>
            <a:r>
              <a:rPr lang="fr-FR" dirty="0"/>
              <a:t>Indiquer la fonction des systèmes nerveux cérébro-spinal et neurovégétatif</a:t>
            </a:r>
          </a:p>
          <a:p>
            <a:pPr marL="0" indent="0">
              <a:buNone/>
            </a:pPr>
            <a:endParaRPr lang="fr-FR" dirty="0"/>
          </a:p>
        </p:txBody>
      </p:sp>
    </p:spTree>
    <p:extLst>
      <p:ext uri="{BB962C8B-B14F-4D97-AF65-F5344CB8AC3E}">
        <p14:creationId xmlns:p14="http://schemas.microsoft.com/office/powerpoint/2010/main" val="251993155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Séance </a:t>
            </a:r>
            <a:r>
              <a:rPr lang="fr-FR" dirty="0" smtClean="0"/>
              <a:t>2 (suite)</a:t>
            </a:r>
            <a:endParaRPr lang="fr-FR" dirty="0"/>
          </a:p>
        </p:txBody>
      </p:sp>
      <p:sp>
        <p:nvSpPr>
          <p:cNvPr id="3" name="Espace réservé du contenu 2"/>
          <p:cNvSpPr>
            <a:spLocks noGrp="1"/>
          </p:cNvSpPr>
          <p:nvPr>
            <p:ph idx="1"/>
          </p:nvPr>
        </p:nvSpPr>
        <p:spPr>
          <a:xfrm>
            <a:off x="2589212" y="1438507"/>
            <a:ext cx="8915400" cy="4472715"/>
          </a:xfrm>
        </p:spPr>
        <p:txBody>
          <a:bodyPr/>
          <a:lstStyle/>
          <a:p>
            <a:pPr marL="0" indent="0">
              <a:buNone/>
            </a:pPr>
            <a:r>
              <a:rPr lang="fr-FR" dirty="0" smtClean="0"/>
              <a:t>	2.3- </a:t>
            </a:r>
            <a:r>
              <a:rPr lang="fr-FR" u="sng" dirty="0" smtClean="0"/>
              <a:t>Les différents types d’incontinence urinaire</a:t>
            </a:r>
            <a:endParaRPr lang="fr-FR" u="sng" dirty="0"/>
          </a:p>
          <a:p>
            <a:pPr marL="0" indent="0">
              <a:buNone/>
            </a:pPr>
            <a:r>
              <a:rPr lang="fr-FR" b="1" dirty="0"/>
              <a:t>Support</a:t>
            </a:r>
            <a:r>
              <a:rPr lang="fr-FR" dirty="0"/>
              <a:t> : </a:t>
            </a:r>
            <a:r>
              <a:rPr lang="fr-FR" dirty="0" smtClean="0">
                <a:hlinkClick r:id="rId2" action="ppaction://hlinkfile"/>
              </a:rPr>
              <a:t>dossier technique </a:t>
            </a:r>
            <a:r>
              <a:rPr lang="fr-FR" dirty="0" smtClean="0"/>
              <a:t>élèves</a:t>
            </a:r>
          </a:p>
          <a:p>
            <a:pPr marL="0" indent="0">
              <a:buNone/>
            </a:pPr>
            <a:r>
              <a:rPr lang="fr-FR" b="1" dirty="0" smtClean="0"/>
              <a:t>Activité</a:t>
            </a:r>
            <a:r>
              <a:rPr lang="fr-FR" dirty="0" smtClean="0"/>
              <a:t> : travaux de groupe</a:t>
            </a:r>
          </a:p>
          <a:p>
            <a:pPr marL="0" indent="0">
              <a:buNone/>
            </a:pPr>
            <a:r>
              <a:rPr lang="fr-FR" u="sng" dirty="0" smtClean="0"/>
              <a:t>Physiopathologie</a:t>
            </a:r>
            <a:r>
              <a:rPr lang="fr-FR" u="sng" dirty="0"/>
              <a:t> : incontinences </a:t>
            </a:r>
            <a:r>
              <a:rPr lang="fr-FR" u="sng" dirty="0" smtClean="0"/>
              <a:t>urinaires</a:t>
            </a:r>
            <a:endParaRPr lang="fr-FR" dirty="0"/>
          </a:p>
          <a:p>
            <a:pPr marL="0" indent="0">
              <a:buNone/>
            </a:pPr>
            <a:r>
              <a:rPr lang="fr-FR" dirty="0" smtClean="0">
                <a:sym typeface="Wingdings" panose="05000000000000000000" pitchFamily="2" charset="2"/>
              </a:rPr>
              <a:t></a:t>
            </a:r>
            <a:r>
              <a:rPr lang="fr-FR" dirty="0" smtClean="0"/>
              <a:t> </a:t>
            </a:r>
            <a:r>
              <a:rPr lang="fr-FR" dirty="0"/>
              <a:t>Citer les mécanismes d’apparition</a:t>
            </a:r>
          </a:p>
          <a:p>
            <a:pPr marL="0" indent="0">
              <a:buNone/>
            </a:pPr>
            <a:r>
              <a:rPr lang="fr-FR" dirty="0">
                <a:sym typeface="Wingdings" panose="05000000000000000000" pitchFamily="2" charset="2"/>
              </a:rPr>
              <a:t></a:t>
            </a:r>
            <a:r>
              <a:rPr lang="fr-FR" dirty="0" smtClean="0"/>
              <a:t> </a:t>
            </a:r>
            <a:r>
              <a:rPr lang="fr-FR" dirty="0"/>
              <a:t>Justifier les facteurs favorisants</a:t>
            </a:r>
          </a:p>
          <a:p>
            <a:pPr marL="0" indent="0">
              <a:buNone/>
            </a:pPr>
            <a:r>
              <a:rPr lang="fr-FR" dirty="0">
                <a:sym typeface="Wingdings" panose="05000000000000000000" pitchFamily="2" charset="2"/>
              </a:rPr>
              <a:t> </a:t>
            </a:r>
            <a:r>
              <a:rPr lang="fr-FR" dirty="0" smtClean="0"/>
              <a:t>Enoncer </a:t>
            </a:r>
            <a:r>
              <a:rPr lang="fr-FR" dirty="0"/>
              <a:t>les signes cliniques, les conséquences </a:t>
            </a:r>
            <a:r>
              <a:rPr lang="fr-FR" dirty="0" smtClean="0"/>
              <a:t>potentielles</a:t>
            </a:r>
          </a:p>
          <a:p>
            <a:pPr marL="0" indent="0">
              <a:buNone/>
            </a:pPr>
            <a:r>
              <a:rPr lang="fr-FR" dirty="0" smtClean="0"/>
              <a:t>Conclusion : déterminer le type d’IU dont souffre Edith</a:t>
            </a:r>
          </a:p>
          <a:p>
            <a:pPr marL="0" indent="0">
              <a:buNone/>
            </a:pPr>
            <a:endParaRPr lang="fr-FR" dirty="0" smtClean="0"/>
          </a:p>
          <a:p>
            <a:pPr marL="457200" lvl="1" indent="0">
              <a:buNone/>
            </a:pPr>
            <a:r>
              <a:rPr lang="fr-FR" sz="1800" dirty="0" smtClean="0"/>
              <a:t>2.4- </a:t>
            </a:r>
            <a:r>
              <a:rPr lang="fr-FR" sz="1800" u="sng" dirty="0" smtClean="0"/>
              <a:t>Traitement et prévention de l’incontinence urinaire</a:t>
            </a:r>
          </a:p>
          <a:p>
            <a:pPr marL="0" indent="0">
              <a:buNone/>
            </a:pPr>
            <a:r>
              <a:rPr lang="fr-FR" dirty="0" smtClean="0">
                <a:sym typeface="Wingdings" panose="05000000000000000000" pitchFamily="2" charset="2"/>
              </a:rPr>
              <a:t></a:t>
            </a:r>
            <a:r>
              <a:rPr lang="fr-FR" dirty="0" smtClean="0"/>
              <a:t> </a:t>
            </a:r>
            <a:r>
              <a:rPr lang="fr-FR" dirty="0"/>
              <a:t>Justifier les moyens de prévention et de traitement</a:t>
            </a:r>
          </a:p>
          <a:p>
            <a:pPr marL="0" indent="0">
              <a:buNone/>
            </a:pPr>
            <a:endParaRPr lang="fr-FR" dirty="0"/>
          </a:p>
        </p:txBody>
      </p:sp>
    </p:spTree>
    <p:extLst>
      <p:ext uri="{BB962C8B-B14F-4D97-AF65-F5344CB8AC3E}">
        <p14:creationId xmlns:p14="http://schemas.microsoft.com/office/powerpoint/2010/main" val="81484117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Séance </a:t>
            </a:r>
            <a:r>
              <a:rPr lang="fr-FR" dirty="0" smtClean="0"/>
              <a:t>3 </a:t>
            </a:r>
            <a:r>
              <a:rPr lang="fr-FR" dirty="0"/>
              <a:t>(2X55min)</a:t>
            </a:r>
          </a:p>
        </p:txBody>
      </p:sp>
      <p:sp>
        <p:nvSpPr>
          <p:cNvPr id="3" name="Espace réservé du contenu 2"/>
          <p:cNvSpPr>
            <a:spLocks noGrp="1"/>
          </p:cNvSpPr>
          <p:nvPr>
            <p:ph idx="1"/>
          </p:nvPr>
        </p:nvSpPr>
        <p:spPr/>
        <p:txBody>
          <a:bodyPr>
            <a:normAutofit lnSpcReduction="10000"/>
          </a:bodyPr>
          <a:lstStyle/>
          <a:p>
            <a:pPr marL="0" indent="0">
              <a:buNone/>
            </a:pPr>
            <a:r>
              <a:rPr lang="fr-FR" b="1" dirty="0"/>
              <a:t>Objectif : </a:t>
            </a:r>
            <a:r>
              <a:rPr lang="fr-FR" b="1" dirty="0" smtClean="0"/>
              <a:t>r</a:t>
            </a:r>
            <a:r>
              <a:rPr lang="fr-FR" b="1" dirty="0"/>
              <a:t>éaliser le change </a:t>
            </a:r>
            <a:r>
              <a:rPr lang="fr-FR" b="1" dirty="0" smtClean="0"/>
              <a:t>d’Edith</a:t>
            </a:r>
          </a:p>
          <a:p>
            <a:pPr marL="0" indent="0">
              <a:buNone/>
            </a:pPr>
            <a:r>
              <a:rPr lang="fr-FR" b="1" dirty="0" smtClean="0"/>
              <a:t>3- Le change de l’adulte</a:t>
            </a:r>
            <a:endParaRPr lang="fr-FR" b="1" dirty="0"/>
          </a:p>
          <a:p>
            <a:r>
              <a:rPr lang="fr-FR" dirty="0" smtClean="0"/>
              <a:t>½ groupe : réalisation</a:t>
            </a:r>
          </a:p>
          <a:p>
            <a:pPr marL="0" indent="0">
              <a:buNone/>
            </a:pPr>
            <a:r>
              <a:rPr lang="fr-FR" dirty="0" smtClean="0"/>
              <a:t>3.2.1- </a:t>
            </a:r>
            <a:r>
              <a:rPr lang="fr-FR" dirty="0"/>
              <a:t>Soins d’hygiène corporelle de l’adulte : change de </a:t>
            </a:r>
            <a:r>
              <a:rPr lang="fr-FR" dirty="0" smtClean="0"/>
              <a:t>protection</a:t>
            </a:r>
          </a:p>
          <a:p>
            <a:pPr marL="0" indent="0">
              <a:buNone/>
            </a:pPr>
            <a:r>
              <a:rPr lang="fr-FR" dirty="0" smtClean="0"/>
              <a:t>3.2.3- </a:t>
            </a:r>
            <a:r>
              <a:rPr lang="fr-FR" dirty="0"/>
              <a:t>Prévention des risques d’alitement prolongé (escarre)</a:t>
            </a:r>
          </a:p>
          <a:p>
            <a:pPr marL="0" indent="0">
              <a:buNone/>
            </a:pPr>
            <a:r>
              <a:rPr lang="fr-FR" dirty="0"/>
              <a:t>3.2.13- Matériel d’aide à l’élimination : bassin</a:t>
            </a:r>
          </a:p>
          <a:p>
            <a:pPr marL="0" indent="0">
              <a:buNone/>
            </a:pPr>
            <a:endParaRPr lang="fr-FR" dirty="0" smtClean="0"/>
          </a:p>
          <a:p>
            <a:r>
              <a:rPr lang="fr-FR" dirty="0" smtClean="0"/>
              <a:t>½ groupe : autonomie</a:t>
            </a:r>
            <a:endParaRPr lang="fr-FR" dirty="0"/>
          </a:p>
          <a:p>
            <a:pPr marL="0" indent="0">
              <a:buNone/>
            </a:pPr>
            <a:r>
              <a:rPr lang="fr-FR" dirty="0" smtClean="0">
                <a:sym typeface="Wingdings" panose="05000000000000000000" pitchFamily="2" charset="2"/>
              </a:rPr>
              <a:t> </a:t>
            </a:r>
            <a:r>
              <a:rPr lang="fr-FR" dirty="0" smtClean="0"/>
              <a:t>Indiquer </a:t>
            </a:r>
            <a:r>
              <a:rPr lang="fr-FR" dirty="0"/>
              <a:t>les différents types de change et de protection et justifier leur choix</a:t>
            </a:r>
            <a:r>
              <a:rPr lang="fr-FR" dirty="0" smtClean="0"/>
              <a:t>.</a:t>
            </a:r>
            <a:endParaRPr lang="fr-FR" dirty="0"/>
          </a:p>
        </p:txBody>
      </p:sp>
    </p:spTree>
    <p:extLst>
      <p:ext uri="{BB962C8B-B14F-4D97-AF65-F5344CB8AC3E}">
        <p14:creationId xmlns:p14="http://schemas.microsoft.com/office/powerpoint/2010/main" val="375554931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Séance </a:t>
            </a:r>
            <a:r>
              <a:rPr lang="fr-FR" dirty="0" smtClean="0"/>
              <a:t>3 (suite)</a:t>
            </a:r>
            <a:endParaRPr lang="fr-FR" dirty="0"/>
          </a:p>
        </p:txBody>
      </p:sp>
      <p:sp>
        <p:nvSpPr>
          <p:cNvPr id="3" name="Espace réservé du contenu 2"/>
          <p:cNvSpPr>
            <a:spLocks noGrp="1"/>
          </p:cNvSpPr>
          <p:nvPr>
            <p:ph idx="1"/>
          </p:nvPr>
        </p:nvSpPr>
        <p:spPr/>
        <p:txBody>
          <a:bodyPr/>
          <a:lstStyle/>
          <a:p>
            <a:r>
              <a:rPr lang="fr-FR" dirty="0" smtClean="0"/>
              <a:t>Activité 1</a:t>
            </a:r>
          </a:p>
          <a:p>
            <a:pPr marL="0" indent="0">
              <a:buNone/>
            </a:pPr>
            <a:r>
              <a:rPr lang="fr-FR" dirty="0" smtClean="0"/>
              <a:t>Proposer un change de protection plus adapté à Edith</a:t>
            </a:r>
          </a:p>
          <a:p>
            <a:pPr marL="0" indent="0">
              <a:buNone/>
            </a:pPr>
            <a:r>
              <a:rPr lang="fr-FR" dirty="0" smtClean="0"/>
              <a:t>Matériel : échantillons de différentes marques (homme et femme, différentes tailles, différentes absorptions) et fiches techniques</a:t>
            </a:r>
          </a:p>
          <a:p>
            <a:r>
              <a:rPr lang="fr-FR" dirty="0" smtClean="0"/>
              <a:t>Activité 2</a:t>
            </a:r>
          </a:p>
          <a:p>
            <a:pPr marL="0" indent="0">
              <a:buNone/>
            </a:pPr>
            <a:r>
              <a:rPr lang="fr-FR" dirty="0" smtClean="0"/>
              <a:t>Réaliser une </a:t>
            </a:r>
            <a:r>
              <a:rPr lang="fr-FR" dirty="0" smtClean="0">
                <a:hlinkClick r:id="rId2" action="ppaction://hlinkfile"/>
              </a:rPr>
              <a:t>carte euristique </a:t>
            </a:r>
            <a:r>
              <a:rPr lang="fr-FR" dirty="0" smtClean="0"/>
              <a:t>du soin</a:t>
            </a:r>
          </a:p>
          <a:p>
            <a:pPr marL="0" indent="0">
              <a:buNone/>
            </a:pPr>
            <a:endParaRPr lang="fr-FR" dirty="0"/>
          </a:p>
        </p:txBody>
      </p:sp>
    </p:spTree>
    <p:extLst>
      <p:ext uri="{BB962C8B-B14F-4D97-AF65-F5344CB8AC3E}">
        <p14:creationId xmlns:p14="http://schemas.microsoft.com/office/powerpoint/2010/main" val="362157374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Séance </a:t>
            </a:r>
            <a:r>
              <a:rPr lang="fr-FR" dirty="0" smtClean="0"/>
              <a:t>4 </a:t>
            </a:r>
            <a:r>
              <a:rPr lang="fr-FR" dirty="0"/>
              <a:t>(2X55min)</a:t>
            </a:r>
          </a:p>
        </p:txBody>
      </p:sp>
      <p:sp>
        <p:nvSpPr>
          <p:cNvPr id="3" name="Espace réservé du contenu 2"/>
          <p:cNvSpPr>
            <a:spLocks noGrp="1"/>
          </p:cNvSpPr>
          <p:nvPr>
            <p:ph idx="1"/>
          </p:nvPr>
        </p:nvSpPr>
        <p:spPr/>
        <p:txBody>
          <a:bodyPr>
            <a:normAutofit lnSpcReduction="10000"/>
          </a:bodyPr>
          <a:lstStyle/>
          <a:p>
            <a:pPr marL="0" indent="0">
              <a:buNone/>
            </a:pPr>
            <a:r>
              <a:rPr lang="fr-FR" b="1" dirty="0" smtClean="0"/>
              <a:t>Objectif </a:t>
            </a:r>
            <a:r>
              <a:rPr lang="fr-FR" b="1" dirty="0"/>
              <a:t>: </a:t>
            </a:r>
            <a:r>
              <a:rPr lang="fr-FR" b="1" dirty="0" smtClean="0"/>
              <a:t>expliquer la fonction des reins</a:t>
            </a:r>
          </a:p>
          <a:p>
            <a:pPr marL="0" indent="0">
              <a:buNone/>
            </a:pPr>
            <a:endParaRPr lang="fr-FR" b="1" dirty="0" smtClean="0"/>
          </a:p>
          <a:p>
            <a:pPr marL="0" indent="0">
              <a:buNone/>
            </a:pPr>
            <a:r>
              <a:rPr lang="fr-FR" b="1" dirty="0" smtClean="0"/>
              <a:t>4- L’appareil excréteur</a:t>
            </a:r>
          </a:p>
          <a:p>
            <a:pPr marL="0" indent="0">
              <a:buNone/>
            </a:pPr>
            <a:r>
              <a:rPr lang="fr-FR" dirty="0"/>
              <a:t>	</a:t>
            </a:r>
            <a:r>
              <a:rPr lang="fr-FR" dirty="0" smtClean="0"/>
              <a:t>4.1- </a:t>
            </a:r>
            <a:r>
              <a:rPr lang="fr-FR" u="sng" dirty="0" smtClean="0"/>
              <a:t>Anatomie de l’appareil excréteur</a:t>
            </a:r>
          </a:p>
          <a:p>
            <a:pPr marL="0" indent="0">
              <a:buNone/>
            </a:pPr>
            <a:r>
              <a:rPr lang="fr-FR" dirty="0" smtClean="0"/>
              <a:t>Rappel : </a:t>
            </a:r>
            <a:r>
              <a:rPr lang="fr-FR" dirty="0" smtClean="0">
                <a:hlinkClick r:id="rId2"/>
              </a:rPr>
              <a:t>activité</a:t>
            </a:r>
            <a:r>
              <a:rPr lang="fr-FR" dirty="0" smtClean="0"/>
              <a:t> </a:t>
            </a:r>
          </a:p>
          <a:p>
            <a:pPr marL="0" indent="0">
              <a:buNone/>
            </a:pPr>
            <a:r>
              <a:rPr lang="fr-FR" dirty="0" smtClean="0"/>
              <a:t>	4.2- </a:t>
            </a:r>
            <a:r>
              <a:rPr lang="fr-FR" u="sng" dirty="0" smtClean="0"/>
              <a:t>Rôle des reins</a:t>
            </a:r>
          </a:p>
          <a:p>
            <a:pPr marL="0" indent="0">
              <a:buNone/>
            </a:pPr>
            <a:r>
              <a:rPr lang="fr-FR" dirty="0" smtClean="0">
                <a:sym typeface="Wingdings" panose="05000000000000000000" pitchFamily="2" charset="2"/>
              </a:rPr>
              <a:t> </a:t>
            </a:r>
            <a:r>
              <a:rPr lang="fr-FR" dirty="0" smtClean="0"/>
              <a:t>Repérer</a:t>
            </a:r>
            <a:r>
              <a:rPr lang="fr-FR" dirty="0"/>
              <a:t>, sur un schéma, les différents éléments </a:t>
            </a:r>
            <a:r>
              <a:rPr lang="fr-FR" dirty="0" smtClean="0"/>
              <a:t>du </a:t>
            </a:r>
            <a:r>
              <a:rPr lang="fr-FR" dirty="0"/>
              <a:t>néphron. Indiquer ses rôles</a:t>
            </a:r>
            <a:r>
              <a:rPr lang="fr-FR" dirty="0" smtClean="0"/>
              <a:t>.</a:t>
            </a:r>
          </a:p>
          <a:p>
            <a:pPr marL="0" indent="0">
              <a:buNone/>
            </a:pPr>
            <a:r>
              <a:rPr lang="fr-FR" dirty="0">
                <a:sym typeface="Wingdings" panose="05000000000000000000" pitchFamily="2" charset="2"/>
              </a:rPr>
              <a:t> </a:t>
            </a:r>
            <a:r>
              <a:rPr lang="fr-FR" dirty="0" smtClean="0"/>
              <a:t>Définir </a:t>
            </a:r>
            <a:r>
              <a:rPr lang="fr-FR" dirty="0"/>
              <a:t>homéostasie</a:t>
            </a:r>
            <a:r>
              <a:rPr lang="fr-FR" dirty="0" smtClean="0"/>
              <a:t>.</a:t>
            </a:r>
          </a:p>
          <a:p>
            <a:pPr marL="0" indent="0">
              <a:buNone/>
            </a:pPr>
            <a:r>
              <a:rPr lang="fr-FR" dirty="0">
                <a:sym typeface="Wingdings" panose="05000000000000000000" pitchFamily="2" charset="2"/>
              </a:rPr>
              <a:t></a:t>
            </a:r>
            <a:r>
              <a:rPr lang="fr-FR" dirty="0" smtClean="0"/>
              <a:t> </a:t>
            </a:r>
            <a:r>
              <a:rPr lang="fr-FR" dirty="0"/>
              <a:t>Expliquer les différents rôles du rein</a:t>
            </a:r>
          </a:p>
          <a:p>
            <a:pPr>
              <a:buFont typeface="Wingdings" panose="05000000000000000000" pitchFamily="2" charset="2"/>
              <a:buChar char="r"/>
            </a:pPr>
            <a:endParaRPr lang="fr-FR" dirty="0"/>
          </a:p>
          <a:p>
            <a:pPr marL="0" indent="0">
              <a:buNone/>
            </a:pPr>
            <a:endParaRPr lang="fr-FR" dirty="0"/>
          </a:p>
        </p:txBody>
      </p:sp>
    </p:spTree>
    <p:extLst>
      <p:ext uri="{BB962C8B-B14F-4D97-AF65-F5344CB8AC3E}">
        <p14:creationId xmlns:p14="http://schemas.microsoft.com/office/powerpoint/2010/main" val="86636608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Séance </a:t>
            </a:r>
            <a:r>
              <a:rPr lang="fr-FR" dirty="0" smtClean="0"/>
              <a:t>4 (suite)</a:t>
            </a:r>
            <a:endParaRPr lang="fr-FR" dirty="0"/>
          </a:p>
        </p:txBody>
      </p:sp>
      <p:sp>
        <p:nvSpPr>
          <p:cNvPr id="3" name="Espace réservé du contenu 2"/>
          <p:cNvSpPr>
            <a:spLocks noGrp="1"/>
          </p:cNvSpPr>
          <p:nvPr>
            <p:ph idx="1"/>
          </p:nvPr>
        </p:nvSpPr>
        <p:spPr/>
        <p:txBody>
          <a:bodyPr/>
          <a:lstStyle/>
          <a:p>
            <a:pPr marL="0" indent="0">
              <a:buNone/>
            </a:pPr>
            <a:r>
              <a:rPr lang="fr-FR" b="1" dirty="0" smtClean="0"/>
              <a:t>Supports</a:t>
            </a:r>
            <a:r>
              <a:rPr lang="fr-FR" dirty="0" smtClean="0"/>
              <a:t> :</a:t>
            </a:r>
          </a:p>
          <a:p>
            <a:r>
              <a:rPr lang="fr-FR" dirty="0" smtClean="0">
                <a:hlinkClick r:id="rId2" action="ppaction://hlinkfile"/>
              </a:rPr>
              <a:t>Document</a:t>
            </a:r>
            <a:r>
              <a:rPr lang="fr-FR" dirty="0" smtClean="0"/>
              <a:t> d’activités élèves</a:t>
            </a:r>
          </a:p>
          <a:p>
            <a:r>
              <a:rPr lang="fr-FR" dirty="0" smtClean="0"/>
              <a:t>Livre Biologie et microbiologie appliquées Nathan technique page107</a:t>
            </a:r>
          </a:p>
          <a:p>
            <a:endParaRPr lang="fr-FR" dirty="0"/>
          </a:p>
          <a:p>
            <a:pPr marL="0" indent="0">
              <a:buNone/>
            </a:pPr>
            <a:r>
              <a:rPr lang="fr-FR" u="sng" dirty="0"/>
              <a:t>Conclusion</a:t>
            </a:r>
            <a:r>
              <a:rPr lang="fr-FR" dirty="0"/>
              <a:t> sur les risques auxquels sont exposés Edith : </a:t>
            </a:r>
            <a:r>
              <a:rPr lang="fr-FR" dirty="0" smtClean="0"/>
              <a:t>escarres, </a:t>
            </a:r>
            <a:r>
              <a:rPr lang="fr-FR" dirty="0"/>
              <a:t>infection urinaire</a:t>
            </a:r>
          </a:p>
          <a:p>
            <a:endParaRPr lang="fr-FR" dirty="0"/>
          </a:p>
        </p:txBody>
      </p:sp>
    </p:spTree>
    <p:extLst>
      <p:ext uri="{BB962C8B-B14F-4D97-AF65-F5344CB8AC3E}">
        <p14:creationId xmlns:p14="http://schemas.microsoft.com/office/powerpoint/2010/main" val="335982881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Plan de formation</a:t>
            </a:r>
            <a:endParaRPr lang="fr-FR" dirty="0"/>
          </a:p>
        </p:txBody>
      </p:sp>
      <p:sp>
        <p:nvSpPr>
          <p:cNvPr id="3" name="Espace réservé du contenu 2"/>
          <p:cNvSpPr>
            <a:spLocks noGrp="1"/>
          </p:cNvSpPr>
          <p:nvPr>
            <p:ph idx="1"/>
          </p:nvPr>
        </p:nvSpPr>
        <p:spPr/>
        <p:txBody>
          <a:bodyPr>
            <a:normAutofit lnSpcReduction="10000"/>
          </a:bodyPr>
          <a:lstStyle/>
          <a:p>
            <a:r>
              <a:rPr lang="fr-FR" dirty="0" smtClean="0"/>
              <a:t>Terminale ASSP</a:t>
            </a:r>
          </a:p>
          <a:p>
            <a:r>
              <a:rPr lang="fr-FR" dirty="0" smtClean="0"/>
              <a:t>Option structure</a:t>
            </a:r>
          </a:p>
          <a:p>
            <a:r>
              <a:rPr lang="fr-FR" dirty="0" smtClean="0"/>
              <a:t>2</a:t>
            </a:r>
            <a:r>
              <a:rPr lang="fr-FR" baseline="30000" dirty="0" smtClean="0"/>
              <a:t>e</a:t>
            </a:r>
            <a:r>
              <a:rPr lang="fr-FR" dirty="0" smtClean="0"/>
              <a:t> semestre </a:t>
            </a:r>
          </a:p>
          <a:p>
            <a:r>
              <a:rPr lang="fr-FR" dirty="0" smtClean="0"/>
              <a:t>Pôle 1</a:t>
            </a:r>
          </a:p>
          <a:p>
            <a:r>
              <a:rPr lang="fr-FR" dirty="0" smtClean="0"/>
              <a:t>Prérequis : </a:t>
            </a:r>
          </a:p>
          <a:p>
            <a:pPr lvl="1">
              <a:buFont typeface="Wingdings" panose="05000000000000000000" pitchFamily="2" charset="2"/>
              <a:buChar char="§"/>
            </a:pPr>
            <a:r>
              <a:rPr lang="fr-FR" dirty="0" smtClean="0"/>
              <a:t>Anatomie de l’appareil excréteur (2de)</a:t>
            </a:r>
          </a:p>
          <a:p>
            <a:pPr lvl="1">
              <a:buFont typeface="Wingdings" panose="05000000000000000000" pitchFamily="2" charset="2"/>
              <a:buChar char="§"/>
            </a:pPr>
            <a:r>
              <a:rPr lang="fr-FR" dirty="0" smtClean="0"/>
              <a:t>Structures et propriétés du neurone (Terminale)</a:t>
            </a:r>
          </a:p>
          <a:p>
            <a:pPr lvl="1">
              <a:buFont typeface="Wingdings" panose="05000000000000000000" pitchFamily="2" charset="2"/>
              <a:buChar char="§"/>
            </a:pPr>
            <a:r>
              <a:rPr lang="fr-FR" dirty="0" smtClean="0"/>
              <a:t>Synapses </a:t>
            </a:r>
            <a:r>
              <a:rPr lang="fr-FR" dirty="0"/>
              <a:t>(Terminale</a:t>
            </a:r>
            <a:r>
              <a:rPr lang="fr-FR" dirty="0" smtClean="0"/>
              <a:t>)</a:t>
            </a:r>
          </a:p>
          <a:p>
            <a:pPr lvl="1">
              <a:buFont typeface="Wingdings" panose="05000000000000000000" pitchFamily="2" charset="2"/>
              <a:buChar char="§"/>
            </a:pPr>
            <a:r>
              <a:rPr lang="fr-FR" dirty="0" smtClean="0"/>
              <a:t>Escarres (1</a:t>
            </a:r>
            <a:r>
              <a:rPr lang="fr-FR" baseline="30000" dirty="0" smtClean="0"/>
              <a:t>ère</a:t>
            </a:r>
            <a:r>
              <a:rPr lang="fr-FR" dirty="0" smtClean="0"/>
              <a:t>)</a:t>
            </a:r>
          </a:p>
          <a:p>
            <a:pPr lvl="1">
              <a:buFont typeface="Wingdings" panose="05000000000000000000" pitchFamily="2" charset="2"/>
              <a:buChar char="§"/>
            </a:pPr>
            <a:r>
              <a:rPr lang="fr-FR" dirty="0" smtClean="0"/>
              <a:t>Infections urinaires (1</a:t>
            </a:r>
            <a:r>
              <a:rPr lang="fr-FR" baseline="30000" dirty="0" smtClean="0"/>
              <a:t>ère</a:t>
            </a:r>
            <a:r>
              <a:rPr lang="fr-FR" dirty="0" smtClean="0"/>
              <a:t>)</a:t>
            </a:r>
            <a:endParaRPr lang="fr-FR" dirty="0"/>
          </a:p>
        </p:txBody>
      </p:sp>
    </p:spTree>
    <p:extLst>
      <p:ext uri="{BB962C8B-B14F-4D97-AF65-F5344CB8AC3E}">
        <p14:creationId xmlns:p14="http://schemas.microsoft.com/office/powerpoint/2010/main" val="346928082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Contexte :</a:t>
            </a:r>
            <a:br>
              <a:rPr lang="fr-FR" dirty="0" smtClean="0"/>
            </a:br>
            <a:r>
              <a:rPr lang="fr-FR" dirty="0" smtClean="0"/>
              <a:t>Foyer de vie le Val Fleuri à </a:t>
            </a:r>
            <a:r>
              <a:rPr lang="fr-FR" dirty="0" err="1" smtClean="0"/>
              <a:t>Coëx</a:t>
            </a:r>
            <a:endParaRPr lang="fr-FR" dirty="0"/>
          </a:p>
        </p:txBody>
      </p:sp>
      <p:sp>
        <p:nvSpPr>
          <p:cNvPr id="3" name="Espace réservé du contenu 2"/>
          <p:cNvSpPr>
            <a:spLocks noGrp="1"/>
          </p:cNvSpPr>
          <p:nvPr>
            <p:ph idx="1"/>
          </p:nvPr>
        </p:nvSpPr>
        <p:spPr/>
        <p:txBody>
          <a:bodyPr>
            <a:normAutofit fontScale="85000" lnSpcReduction="20000"/>
          </a:bodyPr>
          <a:lstStyle/>
          <a:p>
            <a:r>
              <a:rPr lang="fr-FR" dirty="0" smtClean="0"/>
              <a:t>Structure associative (</a:t>
            </a:r>
            <a:r>
              <a:rPr lang="fr-FR" dirty="0" err="1" smtClean="0"/>
              <a:t>Handi</a:t>
            </a:r>
            <a:r>
              <a:rPr lang="fr-FR" dirty="0" smtClean="0"/>
              <a:t>-Espoir) accueillant des personnes adultes (18/20 à 60 ans à l’admission) handicapées moteur. Il compte 33 logements (4 unités de 8 ou 9 personnes). </a:t>
            </a:r>
          </a:p>
          <a:p>
            <a:r>
              <a:rPr lang="fr-FR" dirty="0"/>
              <a:t>P</a:t>
            </a:r>
            <a:r>
              <a:rPr lang="fr-FR" dirty="0" smtClean="0"/>
              <a:t>rojet d’établissement : </a:t>
            </a:r>
          </a:p>
          <a:p>
            <a:pPr marL="1973263">
              <a:buFont typeface="Wingdings" panose="05000000000000000000" pitchFamily="2" charset="2"/>
              <a:buChar char="§"/>
            </a:pPr>
            <a:r>
              <a:rPr lang="fr-FR" b="1" dirty="0" smtClean="0"/>
              <a:t>Une unité de vie </a:t>
            </a:r>
            <a:r>
              <a:rPr lang="fr-FR" dirty="0" smtClean="0"/>
              <a:t>(13 </a:t>
            </a:r>
            <a:r>
              <a:rPr lang="fr-FR" dirty="0"/>
              <a:t>places en Foyer d’Accueil </a:t>
            </a:r>
            <a:r>
              <a:rPr lang="fr-FR" dirty="0" smtClean="0"/>
              <a:t>Médicalisé et 21 </a:t>
            </a:r>
            <a:r>
              <a:rPr lang="fr-FR" dirty="0"/>
              <a:t>places en Foyer </a:t>
            </a:r>
            <a:r>
              <a:rPr lang="fr-FR" dirty="0" smtClean="0"/>
              <a:t>Occupationnel) </a:t>
            </a:r>
          </a:p>
          <a:p>
            <a:pPr marL="1973263">
              <a:buFont typeface="Wingdings" panose="05000000000000000000" pitchFamily="2" charset="2"/>
              <a:buChar char="§"/>
            </a:pPr>
            <a:r>
              <a:rPr lang="fr-FR" b="1" dirty="0" smtClean="0"/>
              <a:t>Un appartement relais </a:t>
            </a:r>
            <a:r>
              <a:rPr lang="fr-FR" dirty="0" smtClean="0"/>
              <a:t>pour préparer les personnes à une sortie de l’établissement</a:t>
            </a:r>
          </a:p>
          <a:p>
            <a:pPr marL="1973263">
              <a:buFont typeface="Wingdings" panose="05000000000000000000" pitchFamily="2" charset="2"/>
              <a:buChar char="§"/>
            </a:pPr>
            <a:r>
              <a:rPr lang="fr-FR" b="1" dirty="0" smtClean="0"/>
              <a:t>un accueil de jour </a:t>
            </a:r>
            <a:r>
              <a:rPr lang="fr-FR" dirty="0" smtClean="0"/>
              <a:t>(1 place)</a:t>
            </a:r>
          </a:p>
          <a:p>
            <a:pPr marL="1973263">
              <a:buFont typeface="Wingdings" panose="05000000000000000000" pitchFamily="2" charset="2"/>
              <a:buChar char="§"/>
            </a:pPr>
            <a:r>
              <a:rPr lang="fr-FR" b="1" dirty="0" smtClean="0"/>
              <a:t>Un accueil temporaire</a:t>
            </a:r>
          </a:p>
          <a:p>
            <a:r>
              <a:rPr lang="fr-FR" dirty="0" smtClean="0"/>
              <a:t>Supports :</a:t>
            </a:r>
          </a:p>
          <a:p>
            <a:pPr lvl="1"/>
            <a:r>
              <a:rPr lang="fr-FR" dirty="0" smtClean="0">
                <a:hlinkClick r:id="rId2"/>
              </a:rPr>
              <a:t>Vidéo</a:t>
            </a:r>
            <a:endParaRPr lang="fr-FR" dirty="0" smtClean="0"/>
          </a:p>
          <a:p>
            <a:pPr lvl="1"/>
            <a:r>
              <a:rPr lang="fr-FR" dirty="0" smtClean="0">
                <a:hlinkClick r:id="rId3"/>
              </a:rPr>
              <a:t>Plaquette</a:t>
            </a:r>
            <a:r>
              <a:rPr lang="fr-FR" dirty="0" smtClean="0"/>
              <a:t> de l’établissement</a:t>
            </a:r>
          </a:p>
          <a:p>
            <a:pPr lvl="1"/>
            <a:r>
              <a:rPr lang="fr-FR" dirty="0" smtClean="0">
                <a:hlinkClick r:id="rId4"/>
              </a:rPr>
              <a:t>Livret d’accueil </a:t>
            </a:r>
            <a:r>
              <a:rPr lang="fr-FR" dirty="0" smtClean="0"/>
              <a:t>de l’établissement</a:t>
            </a:r>
            <a:endParaRPr lang="fr-FR" dirty="0"/>
          </a:p>
        </p:txBody>
      </p:sp>
    </p:spTree>
    <p:extLst>
      <p:ext uri="{BB962C8B-B14F-4D97-AF65-F5344CB8AC3E}">
        <p14:creationId xmlns:p14="http://schemas.microsoft.com/office/powerpoint/2010/main" val="181463625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Situation</a:t>
            </a:r>
            <a:endParaRPr lang="fr-FR" dirty="0"/>
          </a:p>
        </p:txBody>
      </p:sp>
      <p:sp>
        <p:nvSpPr>
          <p:cNvPr id="3" name="Espace réservé du contenu 2"/>
          <p:cNvSpPr>
            <a:spLocks noGrp="1"/>
          </p:cNvSpPr>
          <p:nvPr>
            <p:ph idx="1"/>
          </p:nvPr>
        </p:nvSpPr>
        <p:spPr/>
        <p:txBody>
          <a:bodyPr/>
          <a:lstStyle/>
          <a:p>
            <a:pPr marL="2776538" indent="0" algn="just">
              <a:buNone/>
            </a:pPr>
            <a:r>
              <a:rPr lang="fr-FR" dirty="0" smtClean="0"/>
              <a:t>Edith </a:t>
            </a:r>
            <a:r>
              <a:rPr lang="fr-FR" dirty="0"/>
              <a:t>G, paraplégique suite à un accident de la voie </a:t>
            </a:r>
            <a:r>
              <a:rPr lang="fr-FR" dirty="0" smtClean="0"/>
              <a:t>publique, est accueillie temporairement dans la structure. Depuis quelques temps, elle souffre de spasticité et d’un début de dépression.  Ce séjour devrait soulager son mari qui s’épuise et lui permettre de bénéficier d’une kinésithérapie, notamment en piscine.</a:t>
            </a:r>
          </a:p>
          <a:p>
            <a:pPr marL="2776538" indent="0">
              <a:buNone/>
            </a:pPr>
            <a:r>
              <a:rPr lang="fr-FR" dirty="0" smtClean="0"/>
              <a:t>Elle </a:t>
            </a:r>
            <a:r>
              <a:rPr lang="fr-FR" dirty="0"/>
              <a:t>vous demande de la changer. </a:t>
            </a:r>
            <a:endParaRPr lang="fr-FR" dirty="0" smtClean="0"/>
          </a:p>
          <a:p>
            <a:pPr marL="3679825" indent="0">
              <a:buNone/>
            </a:pPr>
            <a:endParaRPr lang="fr-FR" dirty="0"/>
          </a:p>
          <a:p>
            <a:pPr marL="3679825" indent="0">
              <a:buNone/>
            </a:pPr>
            <a:r>
              <a:rPr lang="fr-FR" dirty="0" smtClean="0">
                <a:hlinkClick r:id="rId2"/>
              </a:rPr>
              <a:t>Vidéo</a:t>
            </a:r>
            <a:r>
              <a:rPr lang="fr-FR" dirty="0" smtClean="0"/>
              <a:t> APF</a:t>
            </a:r>
            <a:endParaRPr lang="fr-FR" dirty="0"/>
          </a:p>
          <a:p>
            <a:endParaRPr lang="fr-FR" dirty="0"/>
          </a:p>
        </p:txBody>
      </p:sp>
      <p:pic>
        <p:nvPicPr>
          <p:cNvPr id="4" name="Image 3"/>
          <p:cNvPicPr/>
          <p:nvPr/>
        </p:nvPicPr>
        <p:blipFill rotWithShape="1">
          <a:blip r:embed="rId3" cstate="print">
            <a:extLst>
              <a:ext uri="{28A0092B-C50C-407E-A947-70E740481C1C}">
                <a14:useLocalDpi xmlns:a14="http://schemas.microsoft.com/office/drawing/2010/main" val="0"/>
              </a:ext>
            </a:extLst>
          </a:blip>
          <a:srcRect l="14716" t="22222" r="53869" b="32540"/>
          <a:stretch/>
        </p:blipFill>
        <p:spPr bwMode="auto">
          <a:xfrm>
            <a:off x="2821259" y="2286537"/>
            <a:ext cx="2352791" cy="2103972"/>
          </a:xfrm>
          <a:prstGeom prst="rect">
            <a:avLst/>
          </a:prstGeom>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282761698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Compétences développées</a:t>
            </a:r>
            <a:endParaRPr lang="fr-FR" dirty="0"/>
          </a:p>
        </p:txBody>
      </p:sp>
      <p:sp>
        <p:nvSpPr>
          <p:cNvPr id="3" name="Espace réservé du contenu 2"/>
          <p:cNvSpPr>
            <a:spLocks noGrp="1"/>
          </p:cNvSpPr>
          <p:nvPr>
            <p:ph idx="1"/>
          </p:nvPr>
        </p:nvSpPr>
        <p:spPr/>
        <p:txBody>
          <a:bodyPr/>
          <a:lstStyle/>
          <a:p>
            <a:r>
              <a:rPr lang="fr-FR" dirty="0"/>
              <a:t>C241- Evaluer les besoins en produits et matériels</a:t>
            </a:r>
          </a:p>
          <a:p>
            <a:r>
              <a:rPr lang="fr-FR" dirty="0"/>
              <a:t>C332- Assurer les soins d’hygiène corporelle de l’adulte : change de protection</a:t>
            </a:r>
          </a:p>
          <a:p>
            <a:r>
              <a:rPr lang="fr-FR" dirty="0"/>
              <a:t>C336- Installer ou aider à mobiliser une personne</a:t>
            </a:r>
          </a:p>
          <a:p>
            <a:endParaRPr lang="fr-FR" dirty="0"/>
          </a:p>
        </p:txBody>
      </p:sp>
    </p:spTree>
    <p:extLst>
      <p:ext uri="{BB962C8B-B14F-4D97-AF65-F5344CB8AC3E}">
        <p14:creationId xmlns:p14="http://schemas.microsoft.com/office/powerpoint/2010/main" val="52738566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Techniques professionnelles et technologie associée</a:t>
            </a:r>
            <a:endParaRPr lang="fr-FR" dirty="0"/>
          </a:p>
        </p:txBody>
      </p:sp>
      <p:sp>
        <p:nvSpPr>
          <p:cNvPr id="3" name="Espace réservé du contenu 2"/>
          <p:cNvSpPr>
            <a:spLocks noGrp="1"/>
          </p:cNvSpPr>
          <p:nvPr>
            <p:ph idx="1"/>
          </p:nvPr>
        </p:nvSpPr>
        <p:spPr/>
        <p:txBody>
          <a:bodyPr>
            <a:normAutofit fontScale="92500" lnSpcReduction="10000"/>
          </a:bodyPr>
          <a:lstStyle/>
          <a:p>
            <a:pPr marL="0" indent="0">
              <a:buNone/>
            </a:pPr>
            <a:r>
              <a:rPr lang="fr-FR" b="1" dirty="0"/>
              <a:t>3.2- Soins d’hygiène et de confort de la personne</a:t>
            </a:r>
            <a:endParaRPr lang="fr-FR" dirty="0"/>
          </a:p>
          <a:p>
            <a:pPr marL="0" indent="0">
              <a:buNone/>
            </a:pPr>
            <a:r>
              <a:rPr lang="fr-FR" dirty="0"/>
              <a:t>3.2.1- Soins d’hygiène corporelle de l’adulte : change de protection</a:t>
            </a:r>
          </a:p>
          <a:p>
            <a:pPr marL="0" indent="0">
              <a:buNone/>
            </a:pPr>
            <a:r>
              <a:rPr lang="fr-FR" dirty="0">
                <a:sym typeface="Wingdings" panose="05000000000000000000" pitchFamily="2" charset="2"/>
              </a:rPr>
              <a:t></a:t>
            </a:r>
            <a:r>
              <a:rPr lang="fr-FR" dirty="0"/>
              <a:t> Indiquer les différents types de change et de protection et justifier leur choix.</a:t>
            </a:r>
          </a:p>
          <a:p>
            <a:pPr marL="0" indent="0">
              <a:buNone/>
            </a:pPr>
            <a:r>
              <a:rPr lang="fr-FR" dirty="0"/>
              <a:t>3.2.3- Prévention des risques d’alitement prolongé (escarre)</a:t>
            </a:r>
          </a:p>
          <a:p>
            <a:pPr marL="0" indent="0">
              <a:buNone/>
            </a:pPr>
            <a:r>
              <a:rPr lang="fr-FR" dirty="0"/>
              <a:t>3.2.12- Aide à l’élimination</a:t>
            </a:r>
          </a:p>
          <a:p>
            <a:pPr marL="0" indent="0">
              <a:buNone/>
            </a:pPr>
            <a:r>
              <a:rPr lang="fr-FR" dirty="0"/>
              <a:t>3.2.13- Matériel d’aide à l’élimination : </a:t>
            </a:r>
            <a:r>
              <a:rPr lang="fr-FR" dirty="0" smtClean="0"/>
              <a:t>bassin</a:t>
            </a:r>
            <a:endParaRPr lang="fr-FR" dirty="0"/>
          </a:p>
          <a:p>
            <a:pPr marL="0" indent="0">
              <a:buNone/>
            </a:pPr>
            <a:r>
              <a:rPr lang="fr-FR" dirty="0"/>
              <a:t>Selon le contexte professionnel, pour chaque matériel, présenter :</a:t>
            </a:r>
          </a:p>
          <a:p>
            <a:pPr marL="0" indent="0">
              <a:buNone/>
            </a:pPr>
            <a:r>
              <a:rPr lang="fr-FR" dirty="0">
                <a:sym typeface="Wingdings" panose="05000000000000000000" pitchFamily="2" charset="2"/>
              </a:rPr>
              <a:t></a:t>
            </a:r>
            <a:r>
              <a:rPr lang="fr-FR" dirty="0"/>
              <a:t> Les caractéristiques</a:t>
            </a:r>
          </a:p>
          <a:p>
            <a:pPr marL="0" indent="0">
              <a:buNone/>
            </a:pPr>
            <a:r>
              <a:rPr lang="fr-FR" dirty="0">
                <a:sym typeface="Wingdings" panose="05000000000000000000" pitchFamily="2" charset="2"/>
              </a:rPr>
              <a:t></a:t>
            </a:r>
            <a:r>
              <a:rPr lang="fr-FR" dirty="0"/>
              <a:t> Leurs intérêts pour le personnel, pour la personne</a:t>
            </a:r>
          </a:p>
          <a:p>
            <a:pPr marL="0" indent="0">
              <a:buNone/>
            </a:pPr>
            <a:r>
              <a:rPr lang="fr-FR" dirty="0">
                <a:sym typeface="Wingdings" panose="05000000000000000000" pitchFamily="2" charset="2"/>
              </a:rPr>
              <a:t></a:t>
            </a:r>
            <a:r>
              <a:rPr lang="fr-FR" dirty="0"/>
              <a:t> Leurs conditions d’utilisation</a:t>
            </a:r>
          </a:p>
          <a:p>
            <a:endParaRPr lang="fr-FR" dirty="0"/>
          </a:p>
        </p:txBody>
      </p:sp>
    </p:spTree>
    <p:extLst>
      <p:ext uri="{BB962C8B-B14F-4D97-AF65-F5344CB8AC3E}">
        <p14:creationId xmlns:p14="http://schemas.microsoft.com/office/powerpoint/2010/main" val="354101149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Savoirs-associés biologie et microbiologie appliquées</a:t>
            </a:r>
            <a:endParaRPr lang="fr-FR" dirty="0"/>
          </a:p>
        </p:txBody>
      </p:sp>
      <p:sp>
        <p:nvSpPr>
          <p:cNvPr id="3" name="Espace réservé du contenu 2"/>
          <p:cNvSpPr>
            <a:spLocks noGrp="1"/>
          </p:cNvSpPr>
          <p:nvPr>
            <p:ph idx="1"/>
          </p:nvPr>
        </p:nvSpPr>
        <p:spPr>
          <a:xfrm>
            <a:off x="2589212" y="2133599"/>
            <a:ext cx="8915400" cy="4334107"/>
          </a:xfrm>
        </p:spPr>
        <p:txBody>
          <a:bodyPr>
            <a:normAutofit fontScale="85000" lnSpcReduction="20000"/>
          </a:bodyPr>
          <a:lstStyle/>
          <a:p>
            <a:pPr marL="0" indent="0">
              <a:buNone/>
            </a:pPr>
            <a:r>
              <a:rPr lang="fr-FR" b="1" dirty="0"/>
              <a:t>9- L’appareil urinaire</a:t>
            </a:r>
            <a:endParaRPr lang="fr-FR" dirty="0"/>
          </a:p>
          <a:p>
            <a:pPr marL="0" indent="0">
              <a:buNone/>
            </a:pPr>
            <a:r>
              <a:rPr lang="fr-FR" dirty="0"/>
              <a:t>9.2- </a:t>
            </a:r>
            <a:r>
              <a:rPr lang="fr-FR" u="sng" dirty="0"/>
              <a:t>Structure et rôle du néphron</a:t>
            </a:r>
            <a:endParaRPr lang="fr-FR" dirty="0"/>
          </a:p>
          <a:p>
            <a:pPr marL="0" indent="0">
              <a:buNone/>
            </a:pPr>
            <a:r>
              <a:rPr lang="fr-FR" dirty="0">
                <a:sym typeface="Wingdings" panose="05000000000000000000" pitchFamily="2" charset="2"/>
              </a:rPr>
              <a:t></a:t>
            </a:r>
            <a:r>
              <a:rPr lang="fr-FR" dirty="0"/>
              <a:t> Repérer, sur un schéma, les différents éléments </a:t>
            </a:r>
            <a:r>
              <a:rPr lang="fr-FR" dirty="0" smtClean="0"/>
              <a:t>du </a:t>
            </a:r>
            <a:r>
              <a:rPr lang="fr-FR" dirty="0"/>
              <a:t>néphron. Indiquer ses rôles.</a:t>
            </a:r>
          </a:p>
          <a:p>
            <a:pPr marL="0" indent="0">
              <a:buNone/>
            </a:pPr>
            <a:endParaRPr lang="fr-FR" dirty="0"/>
          </a:p>
          <a:p>
            <a:pPr marL="0" indent="0">
              <a:buNone/>
            </a:pPr>
            <a:r>
              <a:rPr lang="fr-FR" dirty="0"/>
              <a:t>9.3-</a:t>
            </a:r>
            <a:r>
              <a:rPr lang="fr-FR" u="sng" dirty="0"/>
              <a:t> Rôle du rein, homéostasie</a:t>
            </a:r>
            <a:endParaRPr lang="fr-FR" dirty="0"/>
          </a:p>
          <a:p>
            <a:pPr marL="0" indent="0">
              <a:buNone/>
            </a:pPr>
            <a:r>
              <a:rPr lang="fr-FR" dirty="0">
                <a:sym typeface="Wingdings" panose="05000000000000000000" pitchFamily="2" charset="2"/>
              </a:rPr>
              <a:t></a:t>
            </a:r>
            <a:r>
              <a:rPr lang="fr-FR" dirty="0"/>
              <a:t> Définir homéostasie.</a:t>
            </a:r>
          </a:p>
          <a:p>
            <a:pPr marL="0" indent="0">
              <a:buNone/>
            </a:pPr>
            <a:r>
              <a:rPr lang="fr-FR" dirty="0">
                <a:sym typeface="Wingdings" panose="05000000000000000000" pitchFamily="2" charset="2"/>
              </a:rPr>
              <a:t></a:t>
            </a:r>
            <a:r>
              <a:rPr lang="fr-FR" dirty="0"/>
              <a:t> Expliquer les différents rôles du rein</a:t>
            </a:r>
          </a:p>
          <a:p>
            <a:pPr marL="0" indent="0">
              <a:buNone/>
            </a:pPr>
            <a:r>
              <a:rPr lang="fr-FR" dirty="0"/>
              <a:t> </a:t>
            </a:r>
          </a:p>
          <a:p>
            <a:pPr marL="0" indent="0">
              <a:buNone/>
            </a:pPr>
            <a:r>
              <a:rPr lang="fr-FR" dirty="0"/>
              <a:t>9.4- </a:t>
            </a:r>
            <a:r>
              <a:rPr lang="fr-FR" u="sng" dirty="0"/>
              <a:t>Physiopathologie : incontinences urinaires </a:t>
            </a:r>
            <a:endParaRPr lang="fr-FR" u="sng" dirty="0" smtClean="0"/>
          </a:p>
          <a:p>
            <a:pPr marL="0" indent="0">
              <a:buNone/>
            </a:pPr>
            <a:r>
              <a:rPr lang="fr-FR" dirty="0" smtClean="0">
                <a:sym typeface="Wingdings" panose="05000000000000000000" pitchFamily="2" charset="2"/>
              </a:rPr>
              <a:t></a:t>
            </a:r>
            <a:r>
              <a:rPr lang="fr-FR" dirty="0" smtClean="0"/>
              <a:t> </a:t>
            </a:r>
            <a:r>
              <a:rPr lang="fr-FR" dirty="0"/>
              <a:t>Donner une définition</a:t>
            </a:r>
          </a:p>
          <a:p>
            <a:pPr marL="0" indent="0">
              <a:buNone/>
            </a:pPr>
            <a:r>
              <a:rPr lang="fr-FR" dirty="0">
                <a:sym typeface="Wingdings" panose="05000000000000000000" pitchFamily="2" charset="2"/>
              </a:rPr>
              <a:t></a:t>
            </a:r>
            <a:r>
              <a:rPr lang="fr-FR" dirty="0"/>
              <a:t> Citer les mécanismes d’apparition</a:t>
            </a:r>
          </a:p>
          <a:p>
            <a:pPr marL="0" indent="0">
              <a:buNone/>
            </a:pPr>
            <a:r>
              <a:rPr lang="fr-FR" dirty="0">
                <a:sym typeface="Wingdings" panose="05000000000000000000" pitchFamily="2" charset="2"/>
              </a:rPr>
              <a:t></a:t>
            </a:r>
            <a:r>
              <a:rPr lang="fr-FR" dirty="0"/>
              <a:t> Justifier les facteurs favorisants</a:t>
            </a:r>
          </a:p>
          <a:p>
            <a:pPr marL="0" indent="0">
              <a:buNone/>
            </a:pPr>
            <a:r>
              <a:rPr lang="fr-FR" dirty="0">
                <a:sym typeface="Wingdings" panose="05000000000000000000" pitchFamily="2" charset="2"/>
              </a:rPr>
              <a:t></a:t>
            </a:r>
            <a:r>
              <a:rPr lang="fr-FR" dirty="0"/>
              <a:t> Enoncer les signes cliniques, les conséquences potentielles</a:t>
            </a:r>
          </a:p>
          <a:p>
            <a:pPr marL="0" indent="0">
              <a:buNone/>
            </a:pPr>
            <a:r>
              <a:rPr lang="fr-FR" dirty="0">
                <a:sym typeface="Wingdings" panose="05000000000000000000" pitchFamily="2" charset="2"/>
              </a:rPr>
              <a:t></a:t>
            </a:r>
            <a:r>
              <a:rPr lang="fr-FR" dirty="0"/>
              <a:t> Justifier les moyens de prévention et de traitement</a:t>
            </a:r>
          </a:p>
          <a:p>
            <a:endParaRPr lang="fr-FR" dirty="0"/>
          </a:p>
        </p:txBody>
      </p:sp>
    </p:spTree>
    <p:extLst>
      <p:ext uri="{BB962C8B-B14F-4D97-AF65-F5344CB8AC3E}">
        <p14:creationId xmlns:p14="http://schemas.microsoft.com/office/powerpoint/2010/main" val="29260080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Savoirs-associés biologie et microbiologie appliquées</a:t>
            </a:r>
          </a:p>
        </p:txBody>
      </p:sp>
      <p:sp>
        <p:nvSpPr>
          <p:cNvPr id="3" name="Espace réservé du contenu 2"/>
          <p:cNvSpPr>
            <a:spLocks noGrp="1"/>
          </p:cNvSpPr>
          <p:nvPr>
            <p:ph idx="1"/>
          </p:nvPr>
        </p:nvSpPr>
        <p:spPr/>
        <p:txBody>
          <a:bodyPr>
            <a:normAutofit fontScale="92500" lnSpcReduction="20000"/>
          </a:bodyPr>
          <a:lstStyle/>
          <a:p>
            <a:pPr marL="0" indent="0">
              <a:buNone/>
            </a:pPr>
            <a:r>
              <a:rPr lang="fr-FR" b="1" dirty="0"/>
              <a:t>14- Système nerveux</a:t>
            </a:r>
            <a:endParaRPr lang="fr-FR" dirty="0"/>
          </a:p>
          <a:p>
            <a:pPr marL="0" indent="0">
              <a:buNone/>
            </a:pPr>
            <a:r>
              <a:rPr lang="fr-FR" dirty="0"/>
              <a:t>14.1-</a:t>
            </a:r>
            <a:r>
              <a:rPr lang="fr-FR" u="sng" dirty="0"/>
              <a:t> Organisation du système nerveux</a:t>
            </a:r>
            <a:endParaRPr lang="fr-FR" dirty="0"/>
          </a:p>
          <a:p>
            <a:pPr marL="0" indent="0">
              <a:buNone/>
            </a:pPr>
            <a:r>
              <a:rPr lang="fr-FR" dirty="0">
                <a:sym typeface="Wingdings" panose="05000000000000000000" pitchFamily="2" charset="2"/>
              </a:rPr>
              <a:t></a:t>
            </a:r>
            <a:r>
              <a:rPr lang="fr-FR" dirty="0"/>
              <a:t> Annoter un schéma général du système nerveux cérébro-spinal</a:t>
            </a:r>
          </a:p>
          <a:p>
            <a:pPr marL="0" indent="0">
              <a:buNone/>
            </a:pPr>
            <a:r>
              <a:rPr lang="fr-FR" dirty="0">
                <a:sym typeface="Wingdings" panose="05000000000000000000" pitchFamily="2" charset="2"/>
              </a:rPr>
              <a:t></a:t>
            </a:r>
            <a:r>
              <a:rPr lang="fr-FR" dirty="0"/>
              <a:t> Indiquer la fonction des systèmes nerveux cérébro-spinal et neurovégétatif</a:t>
            </a:r>
          </a:p>
          <a:p>
            <a:pPr marL="0" indent="0">
              <a:buNone/>
            </a:pPr>
            <a:r>
              <a:rPr lang="fr-FR" dirty="0">
                <a:sym typeface="Wingdings" panose="05000000000000000000" pitchFamily="2" charset="2"/>
              </a:rPr>
              <a:t></a:t>
            </a:r>
            <a:r>
              <a:rPr lang="fr-FR" dirty="0"/>
              <a:t> Annoter un schéma simplifié de la moelle épinière</a:t>
            </a:r>
          </a:p>
          <a:p>
            <a:pPr marL="0" indent="0">
              <a:buNone/>
            </a:pPr>
            <a:r>
              <a:rPr lang="fr-FR" dirty="0"/>
              <a:t> </a:t>
            </a:r>
          </a:p>
          <a:p>
            <a:pPr marL="0" indent="0">
              <a:buNone/>
            </a:pPr>
            <a:r>
              <a:rPr lang="fr-FR" dirty="0"/>
              <a:t>14.2- </a:t>
            </a:r>
            <a:r>
              <a:rPr lang="fr-FR" u="sng" dirty="0"/>
              <a:t>Structure, propriétés du nerf</a:t>
            </a:r>
            <a:endParaRPr lang="fr-FR" dirty="0"/>
          </a:p>
          <a:p>
            <a:pPr marL="0" indent="0">
              <a:buNone/>
            </a:pPr>
            <a:r>
              <a:rPr lang="fr-FR" dirty="0">
                <a:sym typeface="Wingdings" panose="05000000000000000000" pitchFamily="2" charset="2"/>
              </a:rPr>
              <a:t></a:t>
            </a:r>
            <a:r>
              <a:rPr lang="fr-FR" dirty="0"/>
              <a:t> Annoter un schéma d’un nerf</a:t>
            </a:r>
          </a:p>
          <a:p>
            <a:pPr marL="0" indent="0">
              <a:buNone/>
            </a:pPr>
            <a:r>
              <a:rPr lang="fr-FR" dirty="0">
                <a:sym typeface="Wingdings" panose="05000000000000000000" pitchFamily="2" charset="2"/>
              </a:rPr>
              <a:t></a:t>
            </a:r>
            <a:r>
              <a:rPr lang="fr-FR" dirty="0"/>
              <a:t> Différencier dans leur fonctionnement un nerf moteur, un nerf sensitif, un nerf mixte</a:t>
            </a:r>
          </a:p>
          <a:p>
            <a:pPr marL="0" indent="0">
              <a:buNone/>
            </a:pPr>
            <a:r>
              <a:rPr lang="fr-FR" dirty="0">
                <a:sym typeface="Wingdings" panose="05000000000000000000" pitchFamily="2" charset="2"/>
              </a:rPr>
              <a:t></a:t>
            </a:r>
            <a:r>
              <a:rPr lang="fr-FR" dirty="0"/>
              <a:t> Enoncer et expliquer les propriétés du nerf.</a:t>
            </a:r>
          </a:p>
          <a:p>
            <a:pPr marL="0" indent="0">
              <a:buNone/>
            </a:pPr>
            <a:endParaRPr lang="fr-FR" dirty="0"/>
          </a:p>
        </p:txBody>
      </p:sp>
    </p:spTree>
    <p:extLst>
      <p:ext uri="{BB962C8B-B14F-4D97-AF65-F5344CB8AC3E}">
        <p14:creationId xmlns:p14="http://schemas.microsoft.com/office/powerpoint/2010/main" val="45430927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dirty="0" smtClean="0"/>
              <a:t>Séance 1 (2X55min)</a:t>
            </a:r>
            <a:br>
              <a:rPr lang="fr-FR" dirty="0" smtClean="0"/>
            </a:br>
            <a:endParaRPr lang="fr-FR" dirty="0"/>
          </a:p>
        </p:txBody>
      </p:sp>
      <p:sp>
        <p:nvSpPr>
          <p:cNvPr id="3" name="Espace réservé du contenu 2"/>
          <p:cNvSpPr>
            <a:spLocks noGrp="1"/>
          </p:cNvSpPr>
          <p:nvPr>
            <p:ph idx="1"/>
          </p:nvPr>
        </p:nvSpPr>
        <p:spPr/>
        <p:txBody>
          <a:bodyPr/>
          <a:lstStyle/>
          <a:p>
            <a:pPr marL="0" indent="0">
              <a:buNone/>
            </a:pPr>
            <a:r>
              <a:rPr lang="fr-FR" b="1" dirty="0"/>
              <a:t>Objectif : expliquer les mécanismes de la paraplégie d’Edith</a:t>
            </a:r>
          </a:p>
          <a:p>
            <a:r>
              <a:rPr lang="fr-FR" dirty="0" smtClean="0"/>
              <a:t>Rappel du contexte</a:t>
            </a:r>
          </a:p>
          <a:p>
            <a:r>
              <a:rPr lang="fr-FR" dirty="0" smtClean="0"/>
              <a:t>Analyse de la situation</a:t>
            </a:r>
          </a:p>
          <a:p>
            <a:endParaRPr lang="fr-FR" dirty="0"/>
          </a:p>
          <a:p>
            <a:pPr marL="0" indent="0">
              <a:buNone/>
            </a:pPr>
            <a:r>
              <a:rPr lang="fr-FR" b="1" dirty="0" smtClean="0"/>
              <a:t>1- La paraplégie</a:t>
            </a:r>
          </a:p>
          <a:p>
            <a:pPr marL="0" indent="0">
              <a:buNone/>
            </a:pPr>
            <a:r>
              <a:rPr lang="fr-FR" dirty="0"/>
              <a:t>	</a:t>
            </a:r>
            <a:r>
              <a:rPr lang="fr-FR" dirty="0" smtClean="0"/>
              <a:t>1.1- </a:t>
            </a:r>
            <a:r>
              <a:rPr lang="fr-FR" u="sng" dirty="0" smtClean="0"/>
              <a:t>Organisation du système nerveux</a:t>
            </a:r>
          </a:p>
          <a:p>
            <a:pPr marL="0" indent="0">
              <a:buNone/>
            </a:pPr>
            <a:r>
              <a:rPr lang="fr-FR" dirty="0" smtClean="0">
                <a:sym typeface="Wingdings" panose="05000000000000000000" pitchFamily="2" charset="2"/>
              </a:rPr>
              <a:t> </a:t>
            </a:r>
            <a:r>
              <a:rPr lang="fr-FR" dirty="0" smtClean="0"/>
              <a:t>Annoter </a:t>
            </a:r>
            <a:r>
              <a:rPr lang="fr-FR" dirty="0"/>
              <a:t>le schéma général du système nerveux</a:t>
            </a:r>
          </a:p>
          <a:p>
            <a:pPr marL="0" indent="0">
              <a:buNone/>
            </a:pPr>
            <a:r>
              <a:rPr lang="fr-FR" dirty="0" smtClean="0"/>
              <a:t>Support: vidéo </a:t>
            </a:r>
            <a:r>
              <a:rPr lang="fr-FR" dirty="0" smtClean="0">
                <a:hlinkClick r:id="rId2"/>
              </a:rPr>
              <a:t>CORPUS</a:t>
            </a:r>
            <a:r>
              <a:rPr lang="fr-FR" dirty="0" smtClean="0"/>
              <a:t> et </a:t>
            </a:r>
            <a:r>
              <a:rPr lang="fr-FR" dirty="0" smtClean="0">
                <a:hlinkClick r:id="rId3" action="ppaction://hlinkfile"/>
              </a:rPr>
              <a:t>activité 1 </a:t>
            </a:r>
            <a:r>
              <a:rPr lang="fr-FR" dirty="0" smtClean="0"/>
              <a:t>du document élèves</a:t>
            </a:r>
            <a:endParaRPr lang="fr-FR" dirty="0"/>
          </a:p>
        </p:txBody>
      </p:sp>
    </p:spTree>
    <p:extLst>
      <p:ext uri="{BB962C8B-B14F-4D97-AF65-F5344CB8AC3E}">
        <p14:creationId xmlns:p14="http://schemas.microsoft.com/office/powerpoint/2010/main" val="3438285100"/>
      </p:ext>
    </p:extLst>
  </p:cSld>
  <p:clrMapOvr>
    <a:masterClrMapping/>
  </p:clrMapOvr>
  <p:timing>
    <p:tnLst>
      <p:par>
        <p:cTn id="1" dur="indefinite" restart="never" nodeType="tmRoot"/>
      </p:par>
    </p:tnLst>
  </p:timing>
</p:sld>
</file>

<file path=ppt/theme/theme1.xml><?xml version="1.0" encoding="utf-8"?>
<a:theme xmlns:a="http://schemas.openxmlformats.org/drawingml/2006/main" name="Brin">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314</TotalTime>
  <Words>503</Words>
  <Application>Microsoft Office PowerPoint</Application>
  <PresentationFormat>Grand écran</PresentationFormat>
  <Paragraphs>146</Paragraphs>
  <Slides>16</Slides>
  <Notes>0</Notes>
  <HiddenSlides>0</HiddenSlides>
  <MMClips>0</MMClips>
  <ScaleCrop>false</ScaleCrop>
  <HeadingPairs>
    <vt:vector size="6" baseType="variant">
      <vt:variant>
        <vt:lpstr>Polices utilisées</vt:lpstr>
      </vt:variant>
      <vt:variant>
        <vt:i4>4</vt:i4>
      </vt:variant>
      <vt:variant>
        <vt:lpstr>Thème</vt:lpstr>
      </vt:variant>
      <vt:variant>
        <vt:i4>1</vt:i4>
      </vt:variant>
      <vt:variant>
        <vt:lpstr>Titres des diapositives</vt:lpstr>
      </vt:variant>
      <vt:variant>
        <vt:i4>16</vt:i4>
      </vt:variant>
    </vt:vector>
  </HeadingPairs>
  <TitlesOfParts>
    <vt:vector size="21" baseType="lpstr">
      <vt:lpstr>Arial</vt:lpstr>
      <vt:lpstr>Century Gothic</vt:lpstr>
      <vt:lpstr>Wingdings</vt:lpstr>
      <vt:lpstr>Wingdings 3</vt:lpstr>
      <vt:lpstr>Brin</vt:lpstr>
      <vt:lpstr>Le change de l’adulte</vt:lpstr>
      <vt:lpstr>Plan de formation</vt:lpstr>
      <vt:lpstr>Contexte : Foyer de vie le Val Fleuri à Coëx</vt:lpstr>
      <vt:lpstr>Situation</vt:lpstr>
      <vt:lpstr>Compétences développées</vt:lpstr>
      <vt:lpstr>Techniques professionnelles et technologie associée</vt:lpstr>
      <vt:lpstr>Savoirs-associés biologie et microbiologie appliquées</vt:lpstr>
      <vt:lpstr>Savoirs-associés biologie et microbiologie appliquées</vt:lpstr>
      <vt:lpstr>Séance 1 (2X55min) </vt:lpstr>
      <vt:lpstr>Séance 1 (suite)</vt:lpstr>
      <vt:lpstr>Séance 2 (2X55min)</vt:lpstr>
      <vt:lpstr>Séance 2 (suite)</vt:lpstr>
      <vt:lpstr>Séance 3 (2X55min)</vt:lpstr>
      <vt:lpstr>Séance 3 (suite)</vt:lpstr>
      <vt:lpstr>Séance 4 (2X55min)</vt:lpstr>
      <vt:lpstr>Séance 4 (suite)</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Utilisateur</dc:creator>
  <cp:lastModifiedBy>Cathy</cp:lastModifiedBy>
  <cp:revision>30</cp:revision>
  <dcterms:created xsi:type="dcterms:W3CDTF">2015-03-18T09:40:35Z</dcterms:created>
  <dcterms:modified xsi:type="dcterms:W3CDTF">2015-10-29T13:00:25Z</dcterms:modified>
</cp:coreProperties>
</file>