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88361-0849-4CFC-96B3-AA87BD090665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4209B-E5AA-42D1-BE01-F7D8D5BDE9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2B142-FD83-4477-AE1C-8E3B1D9DA3C7}" type="datetimeFigureOut">
              <a:rPr lang="fr-FR" smtClean="0"/>
              <a:pPr/>
              <a:t>09/10/2017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4626-DF6B-48F1-8FDE-DC0D59DD69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32656"/>
            <a:ext cx="2143125" cy="214312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772400" cy="1584176"/>
          </a:xfrm>
        </p:spPr>
        <p:txBody>
          <a:bodyPr>
            <a:normAutofit/>
          </a:bodyPr>
          <a:lstStyle/>
          <a:p>
            <a:r>
              <a:rPr lang="fr-FR" dirty="0"/>
              <a:t>Séquence d’apprentissage en Course d’Orientation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CM2-6ème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220072" y="5949280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  Collège P. BELON – Ecole C. </a:t>
            </a:r>
            <a:r>
              <a:rPr lang="fr-FR" dirty="0" err="1"/>
              <a:t>Souchu</a:t>
            </a:r>
            <a:endParaRPr lang="fr-FR" dirty="0"/>
          </a:p>
          <a:p>
            <a:pPr algn="ctr"/>
            <a:r>
              <a:rPr lang="fr-FR" dirty="0"/>
              <a:t>M. THETIOT – M. LIARD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/>
          <a:p>
            <a:r>
              <a:rPr lang="fr-FR" dirty="0"/>
              <a:t>VI- Les bénéfices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3284984"/>
            <a:ext cx="3898776" cy="1800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800" dirty="0"/>
              <a:t>Les élèves apprennent à se connaitre</a:t>
            </a:r>
          </a:p>
          <a:p>
            <a:pPr>
              <a:buNone/>
            </a:pPr>
            <a:r>
              <a:rPr lang="fr-FR" sz="1800" dirty="0"/>
              <a:t>2 enseignants (+ 2 stagiaires) = </a:t>
            </a:r>
            <a:r>
              <a:rPr lang="fr-FR" sz="1800" u="sng" dirty="0"/>
              <a:t>regards et conseils différents</a:t>
            </a:r>
          </a:p>
          <a:p>
            <a:pPr>
              <a:buNone/>
            </a:pPr>
            <a:r>
              <a:rPr lang="fr-FR" sz="1800" dirty="0"/>
              <a:t>Temps de concertation et d’ajustement nécessaires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355976" y="1556792"/>
            <a:ext cx="432048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Obliger de </a:t>
            </a:r>
            <a:r>
              <a:rPr lang="fr-FR" u="sng" dirty="0"/>
              <a:t>varier les situations </a:t>
            </a:r>
            <a:r>
              <a:rPr lang="fr-FR" dirty="0"/>
              <a:t>(atelier micro C.O.)</a:t>
            </a:r>
          </a:p>
          <a:p>
            <a:r>
              <a:rPr lang="fr-FR" dirty="0"/>
              <a:t>Des élèves plus </a:t>
            </a:r>
            <a:r>
              <a:rPr lang="fr-FR" u="sng" dirty="0"/>
              <a:t>expérimentés en C.O.</a:t>
            </a:r>
          </a:p>
          <a:p>
            <a:r>
              <a:rPr lang="fr-FR" dirty="0"/>
              <a:t>(plus autonomes pour aider à installer, dans la méthodologie)</a:t>
            </a:r>
          </a:p>
          <a:p>
            <a:r>
              <a:rPr lang="fr-FR" dirty="0"/>
              <a:t>Fort dynamisme des Sports nature à l’UNSS  et USEP (affiliation USEP, Cross Ouest France, raid cycle 3…) (Convention)</a:t>
            </a: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716016" y="4653136"/>
            <a:ext cx="40324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Ré exploitation en classe pour les CM2 (tableau à double entrée, légende…)</a:t>
            </a:r>
          </a:p>
          <a:p>
            <a:endParaRPr lang="fr-FR" dirty="0"/>
          </a:p>
          <a:p>
            <a:r>
              <a:rPr lang="fr-FR" dirty="0"/>
              <a:t>Plaisir d’accueillir l’année suivante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les limites…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3"/>
            <a:ext cx="7715200" cy="295232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/>
              <a:t>43 élèves en début d’année, les 1</a:t>
            </a:r>
            <a:r>
              <a:rPr lang="fr-FR" sz="2400" baseline="30000" dirty="0"/>
              <a:t>ère</a:t>
            </a:r>
            <a:r>
              <a:rPr lang="fr-FR" sz="2400" dirty="0"/>
              <a:t> séances sont un peu compliquées -&gt;  difficile d’identifier les besoins de chacun</a:t>
            </a:r>
          </a:p>
          <a:p>
            <a:pPr>
              <a:buNone/>
            </a:pPr>
            <a:r>
              <a:rPr lang="fr-FR" sz="2400" dirty="0"/>
              <a:t>Des écarts importants au niveau physique, compréhension, logique (7 élèves ont déjà vécu ce cycle l’année précédente) -&gt; renouvellement</a:t>
            </a:r>
          </a:p>
          <a:p>
            <a:pPr>
              <a:buNone/>
            </a:pPr>
            <a:r>
              <a:rPr lang="fr-FR" sz="2400" dirty="0"/>
              <a:t>Cours très intense</a:t>
            </a:r>
          </a:p>
          <a:p>
            <a:pPr>
              <a:buNone/>
            </a:pPr>
            <a:endParaRPr lang="fr-F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 :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23728" y="1600200"/>
            <a:ext cx="6563072" cy="4525963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771800" y="1412776"/>
            <a:ext cx="52565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I- Le contexte du projet</a:t>
            </a:r>
          </a:p>
          <a:p>
            <a:endParaRPr lang="fr-FR" sz="3200" dirty="0"/>
          </a:p>
          <a:p>
            <a:r>
              <a:rPr lang="fr-FR" sz="3200" dirty="0"/>
              <a:t>II- La séquence d’apprentissage</a:t>
            </a:r>
          </a:p>
          <a:p>
            <a:endParaRPr lang="fr-FR" sz="3200" dirty="0"/>
          </a:p>
          <a:p>
            <a:r>
              <a:rPr lang="fr-FR" sz="3200" dirty="0"/>
              <a:t>III – Les compétences travaillées et validées</a:t>
            </a:r>
          </a:p>
          <a:p>
            <a:endParaRPr lang="fr-FR" sz="3200" dirty="0"/>
          </a:p>
          <a:p>
            <a:r>
              <a:rPr lang="fr-FR" sz="3200" dirty="0"/>
              <a:t>IV – Bénéfices et limites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I- Le contexte :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5616" y="5589240"/>
            <a:ext cx="6984776" cy="5369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/>
              <a:t>Séquence d’apprentissage de 9 semaines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555776" y="1484784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2 établissements mitoyens + un professeur des écoles avec une Licence STAPS (</a:t>
            </a:r>
            <a:r>
              <a:rPr lang="fr-FR" sz="2400" dirty="0" err="1"/>
              <a:t>éduc</a:t>
            </a:r>
            <a:r>
              <a:rPr lang="fr-FR" sz="2400" dirty="0"/>
              <a:t> mot)</a:t>
            </a:r>
          </a:p>
        </p:txBody>
      </p:sp>
      <p:sp>
        <p:nvSpPr>
          <p:cNvPr id="7" name="Flèche vers le bas 6"/>
          <p:cNvSpPr/>
          <p:nvPr/>
        </p:nvSpPr>
        <p:spPr>
          <a:xfrm>
            <a:off x="4283968" y="2348880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55302" y="2780928"/>
            <a:ext cx="858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Depuis 5-6 ans : échanges réguliers sur 1 ou 2 séances : gym, rugby</a:t>
            </a:r>
          </a:p>
        </p:txBody>
      </p:sp>
      <p:sp>
        <p:nvSpPr>
          <p:cNvPr id="9" name="Flèche vers le bas 8"/>
          <p:cNvSpPr/>
          <p:nvPr/>
        </p:nvSpPr>
        <p:spPr>
          <a:xfrm>
            <a:off x="4283968" y="3284984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475656" y="3573016"/>
            <a:ext cx="7126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Participation au conseil école-collège depuis sa création</a:t>
            </a:r>
          </a:p>
        </p:txBody>
      </p:sp>
      <p:sp>
        <p:nvSpPr>
          <p:cNvPr id="12" name="Flèche vers le bas 11"/>
          <p:cNvSpPr/>
          <p:nvPr/>
        </p:nvSpPr>
        <p:spPr>
          <a:xfrm>
            <a:off x="4283968" y="4077072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611560" y="4437112"/>
            <a:ext cx="8086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Echanges avec les 3 écoles de rattachement du collège (danse)</a:t>
            </a:r>
          </a:p>
        </p:txBody>
      </p:sp>
      <p:sp>
        <p:nvSpPr>
          <p:cNvPr id="14" name="Flèche vers le bas 13"/>
          <p:cNvSpPr/>
          <p:nvPr/>
        </p:nvSpPr>
        <p:spPr>
          <a:xfrm>
            <a:off x="4283968" y="5085184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3" grpId="2" build="p"/>
      <p:bldP spid="5" grpId="0"/>
      <p:bldP spid="7" grpId="0" animBg="1"/>
      <p:bldP spid="8" grpId="0"/>
      <p:bldP spid="9" grpId="0" animBg="1"/>
      <p:bldP spid="11" grpId="0"/>
      <p:bldP spid="12" grpId="0" animBg="1"/>
      <p:bldP spid="13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1720" y="1600200"/>
            <a:ext cx="6635080" cy="4525963"/>
          </a:xfrm>
        </p:spPr>
        <p:txBody>
          <a:bodyPr/>
          <a:lstStyle/>
          <a:p>
            <a:pPr>
              <a:buNone/>
            </a:pPr>
            <a:r>
              <a:rPr lang="fr-FR" dirty="0"/>
              <a:t>9 séances (cours de 2h)</a:t>
            </a:r>
          </a:p>
          <a:p>
            <a:pPr>
              <a:buNone/>
            </a:pPr>
            <a:r>
              <a:rPr lang="fr-FR" dirty="0"/>
              <a:t>La dernière séance se fera à </a:t>
            </a:r>
            <a:r>
              <a:rPr lang="fr-FR" dirty="0" err="1"/>
              <a:t>Spay</a:t>
            </a:r>
            <a:r>
              <a:rPr lang="fr-FR" dirty="0"/>
              <a:t> (lieu non connu mais avec des caractéristiques assez proches)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Finalité pour certain  : Raid C3 (UNSS-USEP) (convention)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II- La séquence d’apprentissage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980728"/>
            <a:ext cx="8229600" cy="1108719"/>
          </a:xfrm>
        </p:spPr>
        <p:txBody>
          <a:bodyPr>
            <a:noAutofit/>
          </a:bodyPr>
          <a:lstStyle/>
          <a:p>
            <a:pPr lvl="4">
              <a:buNone/>
            </a:pPr>
            <a:r>
              <a:rPr lang="fr-FR" sz="3200" dirty="0"/>
              <a:t>CM2-6</a:t>
            </a:r>
            <a:r>
              <a:rPr lang="fr-FR" sz="3200" baseline="30000" dirty="0"/>
              <a:t>ème</a:t>
            </a:r>
            <a:r>
              <a:rPr lang="fr-FR" sz="3200" dirty="0"/>
              <a:t> = CYCLE 3 = mêmes domaines du socle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95536" y="4797152"/>
            <a:ext cx="8325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rgbClr val="FF3399"/>
                </a:solidFill>
              </a:rPr>
              <a:t>Connaitre et respecter les règles de sécurité qui s’appliquent à chaque environnement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51520" y="5805264"/>
            <a:ext cx="85179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F3399"/>
                </a:solidFill>
              </a:rPr>
              <a:t>Planifier son déplacement sur un parcours adapté à ses possibilités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043608" y="2348880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3399"/>
                </a:solidFill>
              </a:rPr>
              <a:t>Priorité au domaine 3 : la coopération ; au domaine 1 : les langages et au domaine 2 : les méthodes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971600" y="3861048"/>
            <a:ext cx="779755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057400" marR="0" lvl="4" indent="-2057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CYCLE 3 = mêmes attendus</a:t>
            </a:r>
            <a:r>
              <a:rPr kumimoji="0" lang="fr-F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fin de cycle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Problématique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348880"/>
            <a:ext cx="8147248" cy="1728192"/>
          </a:xfrm>
        </p:spPr>
        <p:txBody>
          <a:bodyPr>
            <a:noAutofit/>
          </a:bodyPr>
          <a:lstStyle/>
          <a:p>
            <a:pPr indent="1185863">
              <a:buNone/>
            </a:pPr>
            <a:r>
              <a:rPr lang="fr-FR" sz="3600" dirty="0">
                <a:solidFill>
                  <a:srgbClr val="00B050"/>
                </a:solidFill>
              </a:rPr>
              <a:t>Comment rendre qualitatif cet échange avec 43 élèves sur un complexe sportif 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785395"/>
          </a:xfrm>
        </p:spPr>
        <p:txBody>
          <a:bodyPr/>
          <a:lstStyle/>
          <a:p>
            <a:pPr indent="1363663">
              <a:buNone/>
            </a:pP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1- Mettre la priorité sur la coopération:</a:t>
            </a:r>
          </a:p>
          <a:p>
            <a:pPr marL="1706563" indent="0">
              <a:buNone/>
            </a:pPr>
            <a:r>
              <a:rPr lang="fr-FR" dirty="0"/>
              <a:t> - Binômes CM2/CM2  ; 6</a:t>
            </a:r>
            <a:r>
              <a:rPr lang="fr-FR" baseline="30000" dirty="0"/>
              <a:t>ème</a:t>
            </a:r>
            <a:r>
              <a:rPr lang="fr-FR" dirty="0"/>
              <a:t> /6</a:t>
            </a:r>
            <a:r>
              <a:rPr lang="fr-FR" baseline="30000" dirty="0"/>
              <a:t>ème</a:t>
            </a:r>
            <a:r>
              <a:rPr lang="fr-FR" dirty="0"/>
              <a:t> puis CM2 /6</a:t>
            </a:r>
            <a:r>
              <a:rPr lang="fr-FR" baseline="30000" dirty="0"/>
              <a:t>ème</a:t>
            </a:r>
            <a:r>
              <a:rPr lang="fr-FR" dirty="0"/>
              <a:t> </a:t>
            </a:r>
          </a:p>
          <a:p>
            <a:pPr marL="2062163">
              <a:buFontTx/>
              <a:buChar char="-"/>
            </a:pPr>
            <a:r>
              <a:rPr lang="fr-FR" dirty="0"/>
              <a:t>Mixte</a:t>
            </a:r>
          </a:p>
          <a:p>
            <a:pPr marL="2062163">
              <a:buFontTx/>
              <a:buChar char="-"/>
            </a:pPr>
            <a:r>
              <a:rPr lang="fr-FR" dirty="0"/>
              <a:t>Travail avec des fiches de suivi, autocorrection, respect des consignes, les différents rôles dans un binôme…</a:t>
            </a:r>
          </a:p>
          <a:p>
            <a:pPr marL="628650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1720" y="764704"/>
            <a:ext cx="6635080" cy="11521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2- Mise en place de 2 ateliers pour augmenter le temps moteur :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0" y="4077072"/>
            <a:ext cx="63367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 </a:t>
            </a:r>
            <a:r>
              <a:rPr lang="fr-FR" sz="3200" dirty="0"/>
              <a:t>- de la micro C.O. (Carré magique, billard, C.O. plots…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051720" y="1988840"/>
            <a:ext cx="604867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- </a:t>
            </a:r>
            <a:r>
              <a:rPr lang="fr-FR" sz="3200" dirty="0"/>
              <a:t>Un atelier avec carte du complexe (Suivi, mémo, réseau, vrai faux, grappe…)</a:t>
            </a:r>
            <a:endParaRPr lang="fr-FR" dirty="0"/>
          </a:p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23517" t="23250" r="47704" b="29500"/>
          <a:stretch>
            <a:fillRect/>
          </a:stretch>
        </p:blipFill>
        <p:spPr bwMode="auto">
          <a:xfrm rot="600000">
            <a:off x="6109935" y="3111725"/>
            <a:ext cx="234026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 l="24542" t="35235" r="60515" b="30313"/>
          <a:stretch>
            <a:fillRect/>
          </a:stretch>
        </p:blipFill>
        <p:spPr bwMode="auto">
          <a:xfrm rot="5400000">
            <a:off x="3747908" y="4469116"/>
            <a:ext cx="1728192" cy="2240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lise tiss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143125" cy="214312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III- Les compétences travaillées et validées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204864"/>
            <a:ext cx="3970784" cy="432048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sz="4400" i="1" u="sng" dirty="0"/>
              <a:t>Compétences travaillées : </a:t>
            </a:r>
          </a:p>
          <a:p>
            <a:pPr>
              <a:buNone/>
            </a:pPr>
            <a:r>
              <a:rPr lang="fr-FR" i="1" u="sng" dirty="0">
                <a:solidFill>
                  <a:srgbClr val="FF3399"/>
                </a:solidFill>
              </a:rPr>
              <a:t>Domaine 1 </a:t>
            </a:r>
            <a:r>
              <a:rPr lang="fr-FR" i="1" dirty="0">
                <a:solidFill>
                  <a:srgbClr val="FF3399"/>
                </a:solidFill>
              </a:rPr>
              <a:t>: </a:t>
            </a:r>
          </a:p>
          <a:p>
            <a:pPr>
              <a:buNone/>
            </a:pPr>
            <a:r>
              <a:rPr lang="fr-FR" dirty="0"/>
              <a:t>Alternance effort et concentration</a:t>
            </a:r>
          </a:p>
          <a:p>
            <a:pPr>
              <a:buNone/>
            </a:pPr>
            <a:r>
              <a:rPr lang="fr-FR" dirty="0"/>
              <a:t>Les échanges entre binôme, le vocabulaire, les choix d’itinéraire, la description de l’itinéraire…</a:t>
            </a:r>
          </a:p>
          <a:p>
            <a:pPr>
              <a:buNone/>
            </a:pPr>
            <a:r>
              <a:rPr lang="fr-FR" i="1" u="sng" dirty="0">
                <a:solidFill>
                  <a:srgbClr val="FF3399"/>
                </a:solidFill>
              </a:rPr>
              <a:t>Domaine 2 : </a:t>
            </a:r>
          </a:p>
          <a:p>
            <a:pPr>
              <a:buNone/>
            </a:pPr>
            <a:r>
              <a:rPr lang="fr-FR" dirty="0"/>
              <a:t>Utilisation de fiche de suivi, l’autocorrection (connaissance du résultat) </a:t>
            </a:r>
          </a:p>
          <a:p>
            <a:pPr>
              <a:buNone/>
            </a:pPr>
            <a:r>
              <a:rPr lang="fr-FR" dirty="0"/>
              <a:t>TICE (photos)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i="1" u="sng" dirty="0">
                <a:solidFill>
                  <a:srgbClr val="FF3399"/>
                </a:solidFill>
              </a:rPr>
              <a:t>Domaine 3 : </a:t>
            </a:r>
          </a:p>
          <a:p>
            <a:pPr>
              <a:buNone/>
            </a:pPr>
            <a:r>
              <a:rPr lang="fr-FR" dirty="0"/>
              <a:t>Coopérer, pratiquer en sécurité</a:t>
            </a:r>
          </a:p>
          <a:p>
            <a:pPr>
              <a:buNone/>
            </a:pPr>
            <a:r>
              <a:rPr lang="fr-FR" dirty="0"/>
              <a:t>Tenir différents rôles : orienteur, observateur, suiveur, partenaire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932041" y="2132856"/>
            <a:ext cx="381642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u="sng" dirty="0"/>
              <a:t>Compétences validées : </a:t>
            </a:r>
          </a:p>
          <a:p>
            <a:r>
              <a:rPr lang="fr-FR" i="1" u="sng" dirty="0">
                <a:solidFill>
                  <a:srgbClr val="FF3399"/>
                </a:solidFill>
              </a:rPr>
              <a:t>Domaine 1 : </a:t>
            </a:r>
          </a:p>
          <a:p>
            <a:r>
              <a:rPr lang="fr-FR" dirty="0"/>
              <a:t>Acquérir une motricité spécifique d’orienteur -&gt; course permanente à petite allure</a:t>
            </a:r>
          </a:p>
          <a:p>
            <a:endParaRPr lang="fr-FR" dirty="0"/>
          </a:p>
          <a:p>
            <a:r>
              <a:rPr lang="fr-FR" i="1" u="sng" dirty="0">
                <a:solidFill>
                  <a:srgbClr val="FF3399"/>
                </a:solidFill>
              </a:rPr>
              <a:t>Domaine 2 : </a:t>
            </a:r>
          </a:p>
          <a:p>
            <a:r>
              <a:rPr lang="fr-FR" dirty="0"/>
              <a:t>Indiquer un départ, un retour, un temps de course et le nombre de bonnes balises sur les documents.</a:t>
            </a:r>
          </a:p>
          <a:p>
            <a:endParaRPr lang="fr-FR" dirty="0"/>
          </a:p>
          <a:p>
            <a:r>
              <a:rPr lang="fr-FR" i="1" u="sng" dirty="0">
                <a:solidFill>
                  <a:srgbClr val="FF3399"/>
                </a:solidFill>
              </a:rPr>
              <a:t>Domaine 3 : </a:t>
            </a:r>
          </a:p>
          <a:p>
            <a:r>
              <a:rPr lang="fr-FR" dirty="0"/>
              <a:t>Aider ses camarades (fiches)</a:t>
            </a:r>
          </a:p>
          <a:p>
            <a:r>
              <a:rPr lang="fr-FR" dirty="0"/>
              <a:t>Observer le bon parcours d’un élève</a:t>
            </a:r>
          </a:p>
          <a:p>
            <a:r>
              <a:rPr lang="fr-FR" dirty="0"/>
              <a:t>Respecter les règles de sécurité</a:t>
            </a:r>
          </a:p>
          <a:p>
            <a:endParaRPr lang="fr-FR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4572000" y="2060848"/>
            <a:ext cx="0" cy="446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602</Words>
  <Application>Microsoft Office PowerPoint</Application>
  <PresentationFormat>Affichage à l'écran 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Thème Office</vt:lpstr>
      <vt:lpstr>Séquence d’apprentissage en Course d’Orientation</vt:lpstr>
      <vt:lpstr>Plan : </vt:lpstr>
      <vt:lpstr>I- Le contexte : </vt:lpstr>
      <vt:lpstr>II- La séquence d’apprentissage</vt:lpstr>
      <vt:lpstr>Présentation PowerPoint</vt:lpstr>
      <vt:lpstr>Problématique :</vt:lpstr>
      <vt:lpstr>Présentation PowerPoint</vt:lpstr>
      <vt:lpstr>Présentation PowerPoint</vt:lpstr>
      <vt:lpstr>III- Les compétences travaillées et validées</vt:lpstr>
      <vt:lpstr>VI- Les bénéfices</vt:lpstr>
      <vt:lpstr>Et les limites…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d’apprentissage en C.O.</dc:title>
  <dc:creator>Nico Silocan</dc:creator>
  <cp:lastModifiedBy>ph</cp:lastModifiedBy>
  <cp:revision>21</cp:revision>
  <dcterms:created xsi:type="dcterms:W3CDTF">2017-10-05T11:55:17Z</dcterms:created>
  <dcterms:modified xsi:type="dcterms:W3CDTF">2017-10-09T10:25:26Z</dcterms:modified>
</cp:coreProperties>
</file>