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5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31958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248546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954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280633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339163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36CC66-E2C4-45C7-BAD1-3F48B86FA35F}" type="datetimeFigureOut">
              <a:rPr lang="fr-FR" smtClean="0"/>
              <a:t>07/07/19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0013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36CC66-E2C4-45C7-BAD1-3F48B86FA35F}" type="datetimeFigureOut">
              <a:rPr lang="fr-FR" smtClean="0"/>
              <a:t>07/07/19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65656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036CC66-E2C4-45C7-BAD1-3F48B86FA35F}" type="datetimeFigureOut">
              <a:rPr lang="fr-FR" smtClean="0"/>
              <a:t>07/07/19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51283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36CC66-E2C4-45C7-BAD1-3F48B86FA35F}" type="datetimeFigureOut">
              <a:rPr lang="fr-FR" smtClean="0"/>
              <a:t>07/07/19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79402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36CC66-E2C4-45C7-BAD1-3F48B86FA35F}" type="datetimeFigureOut">
              <a:rPr lang="fr-FR" smtClean="0"/>
              <a:t>07/07/19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117183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36CC66-E2C4-45C7-BAD1-3F48B86FA35F}" type="datetimeFigureOut">
              <a:rPr lang="fr-FR" smtClean="0"/>
              <a:t>07/07/19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FDBF6-F7C5-4C29-9DF2-11D2D936556D}" type="slidenum">
              <a:rPr lang="fr-FR" smtClean="0"/>
              <a:t>‹#›</a:t>
            </a:fld>
            <a:endParaRPr lang="fr-FR"/>
          </a:p>
        </p:txBody>
      </p:sp>
    </p:spTree>
    <p:extLst>
      <p:ext uri="{BB962C8B-B14F-4D97-AF65-F5344CB8AC3E}">
        <p14:creationId xmlns:p14="http://schemas.microsoft.com/office/powerpoint/2010/main" val="3816443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6CC66-E2C4-45C7-BAD1-3F48B86FA35F}" type="datetimeFigureOut">
              <a:rPr lang="fr-FR" smtClean="0"/>
              <a:t>07/07/19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DBF6-F7C5-4C29-9DF2-11D2D936556D}" type="slidenum">
              <a:rPr lang="fr-FR" smtClean="0"/>
              <a:t>‹#›</a:t>
            </a:fld>
            <a:endParaRPr lang="fr-FR"/>
          </a:p>
        </p:txBody>
      </p:sp>
    </p:spTree>
    <p:extLst>
      <p:ext uri="{BB962C8B-B14F-4D97-AF65-F5344CB8AC3E}">
        <p14:creationId xmlns:p14="http://schemas.microsoft.com/office/powerpoint/2010/main" val="351262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cintosh HD:Users:stefperkmacbook:hubiC:@prof de maths 2019:ACADEMIE LOGO 2018-2019.jpg"/>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76672"/>
            <a:ext cx="2448272" cy="1872208"/>
          </a:xfrm>
          <a:prstGeom prst="rect">
            <a:avLst/>
          </a:prstGeom>
          <a:noFill/>
          <a:ln>
            <a:noFill/>
          </a:ln>
          <a:extLst>
            <a:ext uri="{53640926-AAD7-44d8-BBD7-CCE9431645EC}">
              <a14:shadowObscured xmlns:a14="http://schemas.microsoft.com/office/drawing/2010/main"/>
            </a:ext>
          </a:extLst>
        </p:spPr>
      </p:pic>
      <p:pic>
        <p:nvPicPr>
          <p:cNvPr id="5" name="Image 4" descr="RÃ©sultat de recherche d'images pour &quot;enseignement numÃ©rique&quot;"/>
          <p:cNvPicPr/>
          <p:nvPr/>
        </p:nvPicPr>
        <p:blipFill>
          <a:blip r:embed="rId3">
            <a:extLst>
              <a:ext uri="{28A0092B-C50C-407E-A947-70E740481C1C}">
                <a14:useLocalDpi xmlns:a14="http://schemas.microsoft.com/office/drawing/2010/main"/>
              </a:ext>
            </a:extLst>
          </a:blip>
          <a:srcRect/>
          <a:stretch>
            <a:fillRect/>
          </a:stretch>
        </p:blipFill>
        <p:spPr bwMode="auto">
          <a:xfrm>
            <a:off x="3347864" y="620688"/>
            <a:ext cx="1872208" cy="1296144"/>
          </a:xfrm>
          <a:prstGeom prst="rect">
            <a:avLst/>
          </a:prstGeom>
          <a:noFill/>
          <a:ln>
            <a:noFill/>
          </a:ln>
        </p:spPr>
      </p:pic>
      <p:sp>
        <p:nvSpPr>
          <p:cNvPr id="6" name="Zone de texte 2"/>
          <p:cNvSpPr txBox="1"/>
          <p:nvPr/>
        </p:nvSpPr>
        <p:spPr>
          <a:xfrm>
            <a:off x="2927350" y="2178050"/>
            <a:ext cx="24003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900" b="1">
                <a:solidFill>
                  <a:srgbClr val="008000"/>
                </a:solidFill>
                <a:effectLst/>
                <a:ea typeface="ＭＳ 明朝"/>
                <a:cs typeface="Times New Roman"/>
              </a:rPr>
              <a:t>SNT – 2</a:t>
            </a:r>
            <a:r>
              <a:rPr lang="fr-FR" sz="900" b="1" baseline="30000">
                <a:solidFill>
                  <a:srgbClr val="008000"/>
                </a:solidFill>
                <a:effectLst/>
                <a:ea typeface="ＭＳ 明朝"/>
                <a:cs typeface="Times New Roman"/>
              </a:rPr>
              <a:t>nde</a:t>
            </a:r>
            <a:endParaRPr lang="fr-FR" sz="1200">
              <a:effectLst/>
              <a:ea typeface="ＭＳ 明朝"/>
              <a:cs typeface="Times New Roman"/>
            </a:endParaRPr>
          </a:p>
          <a:p>
            <a:pPr algn="ctr">
              <a:spcAft>
                <a:spcPts val="0"/>
              </a:spcAft>
            </a:pPr>
            <a:r>
              <a:rPr lang="fr-FR" sz="800" b="1">
                <a:solidFill>
                  <a:srgbClr val="008000"/>
                </a:solidFill>
                <a:effectLst/>
                <a:ea typeface="ＭＳ 明朝"/>
                <a:cs typeface="Times New Roman"/>
              </a:rPr>
              <a:t>Sciences Numériques et Technologie</a:t>
            </a:r>
            <a:endParaRPr lang="fr-FR" sz="1200">
              <a:effectLst/>
              <a:ea typeface="ＭＳ 明朝"/>
              <a:cs typeface="Times New Roman"/>
            </a:endParaRPr>
          </a:p>
          <a:p>
            <a:pPr>
              <a:spcAft>
                <a:spcPts val="0"/>
              </a:spcAft>
            </a:pPr>
            <a:r>
              <a:rPr lang="fr-FR" sz="1200">
                <a:effectLst/>
                <a:ea typeface="ＭＳ 明朝"/>
                <a:cs typeface="Times New Roman"/>
              </a:rPr>
              <a:t> </a:t>
            </a:r>
          </a:p>
        </p:txBody>
      </p:sp>
      <p:sp>
        <p:nvSpPr>
          <p:cNvPr id="7" name="Zone de texte 3"/>
          <p:cNvSpPr txBox="1"/>
          <p:nvPr/>
        </p:nvSpPr>
        <p:spPr>
          <a:xfrm>
            <a:off x="5652120" y="692696"/>
            <a:ext cx="2400300" cy="1371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900" dirty="0">
                <a:solidFill>
                  <a:srgbClr val="A6A6A6"/>
                </a:solidFill>
                <a:effectLst/>
                <a:latin typeface="Calibri"/>
                <a:ea typeface="ＭＳ 明朝"/>
                <a:cs typeface="Times New Roman"/>
              </a:rPr>
              <a:t>Internet </a:t>
            </a:r>
            <a:endParaRPr lang="fr-FR" sz="1200" dirty="0">
              <a:effectLst/>
              <a:ea typeface="ＭＳ 明朝"/>
              <a:cs typeface="Times New Roman"/>
            </a:endParaRPr>
          </a:p>
          <a:p>
            <a:pPr>
              <a:spcAft>
                <a:spcPts val="0"/>
              </a:spcAft>
            </a:pPr>
            <a:r>
              <a:rPr lang="fr-FR" sz="900" dirty="0">
                <a:solidFill>
                  <a:srgbClr val="A6A6A6"/>
                </a:solidFill>
                <a:effectLst/>
                <a:latin typeface="Calibri"/>
                <a:ea typeface="ＭＳ 明朝"/>
                <a:cs typeface="Times New Roman"/>
              </a:rPr>
              <a:t>Le Web  </a:t>
            </a:r>
            <a:endParaRPr lang="fr-FR" sz="1200" dirty="0">
              <a:effectLst/>
              <a:ea typeface="ＭＳ 明朝"/>
              <a:cs typeface="Times New Roman"/>
            </a:endParaRPr>
          </a:p>
          <a:p>
            <a:pPr>
              <a:spcAft>
                <a:spcPts val="0"/>
              </a:spcAft>
            </a:pPr>
            <a:r>
              <a:rPr lang="fr-FR" sz="900" dirty="0">
                <a:solidFill>
                  <a:srgbClr val="A6A6A6"/>
                </a:solidFill>
                <a:effectLst/>
                <a:latin typeface="Calibri"/>
                <a:ea typeface="ＭＳ 明朝"/>
                <a:cs typeface="Times New Roman"/>
              </a:rPr>
              <a:t>Les réseaux sociaux </a:t>
            </a:r>
            <a:endParaRPr lang="fr-FR" sz="1200" dirty="0">
              <a:effectLst/>
              <a:ea typeface="ＭＳ 明朝"/>
              <a:cs typeface="Times New Roman"/>
            </a:endParaRPr>
          </a:p>
          <a:p>
            <a:pPr>
              <a:spcAft>
                <a:spcPts val="0"/>
              </a:spcAft>
            </a:pPr>
            <a:r>
              <a:rPr lang="fr-FR" sz="900" dirty="0">
                <a:solidFill>
                  <a:srgbClr val="A6A6A6"/>
                </a:solidFill>
                <a:effectLst/>
                <a:latin typeface="Calibri"/>
                <a:ea typeface="ＭＳ 明朝"/>
                <a:cs typeface="Times New Roman"/>
              </a:rPr>
              <a:t>Les données structurées et leur traitement</a:t>
            </a:r>
            <a:endParaRPr lang="fr-FR" sz="1200" dirty="0">
              <a:effectLst/>
              <a:ea typeface="ＭＳ 明朝"/>
              <a:cs typeface="Times New Roman"/>
            </a:endParaRPr>
          </a:p>
          <a:p>
            <a:pPr>
              <a:spcAft>
                <a:spcPts val="0"/>
              </a:spcAft>
            </a:pPr>
            <a:r>
              <a:rPr lang="fr-FR" sz="900" dirty="0">
                <a:solidFill>
                  <a:srgbClr val="A6A6A6"/>
                </a:solidFill>
                <a:effectLst/>
                <a:latin typeface="Calibri"/>
                <a:ea typeface="ＭＳ 明朝"/>
                <a:cs typeface="Times New Roman"/>
              </a:rPr>
              <a:t>Localisation, cartographie et mobilité </a:t>
            </a:r>
            <a:endParaRPr lang="fr-FR" sz="1200" dirty="0">
              <a:effectLst/>
              <a:ea typeface="ＭＳ 明朝"/>
              <a:cs typeface="Times New Roman"/>
            </a:endParaRPr>
          </a:p>
          <a:p>
            <a:pPr>
              <a:spcAft>
                <a:spcPts val="0"/>
              </a:spcAft>
            </a:pPr>
            <a:r>
              <a:rPr lang="fr-FR" sz="900" dirty="0">
                <a:solidFill>
                  <a:srgbClr val="A6A6A6"/>
                </a:solidFill>
                <a:effectLst/>
                <a:latin typeface="Calibri"/>
                <a:ea typeface="ＭＳ 明朝"/>
                <a:cs typeface="Times New Roman"/>
              </a:rPr>
              <a:t>Informatique embarquée et objets connectés </a:t>
            </a:r>
            <a:endParaRPr lang="fr-FR" sz="1200" dirty="0">
              <a:effectLst/>
              <a:ea typeface="ＭＳ 明朝"/>
              <a:cs typeface="Times New Roman"/>
            </a:endParaRPr>
          </a:p>
          <a:p>
            <a:pPr>
              <a:spcAft>
                <a:spcPts val="0"/>
              </a:spcAft>
            </a:pPr>
            <a:r>
              <a:rPr lang="fr-FR" sz="1200" b="1" dirty="0">
                <a:solidFill>
                  <a:srgbClr val="008000"/>
                </a:solidFill>
                <a:effectLst/>
                <a:latin typeface="Calibri"/>
                <a:ea typeface="ＭＳ 明朝"/>
                <a:cs typeface="Times New Roman"/>
              </a:rPr>
              <a:t>La photographie numérique</a:t>
            </a:r>
            <a:endParaRPr lang="fr-FR" sz="1200" b="1" dirty="0">
              <a:solidFill>
                <a:srgbClr val="008000"/>
              </a:solidFill>
              <a:effectLst/>
              <a:ea typeface="ＭＳ 明朝"/>
              <a:cs typeface="Times New Roman"/>
            </a:endParaRPr>
          </a:p>
        </p:txBody>
      </p:sp>
      <p:sp>
        <p:nvSpPr>
          <p:cNvPr id="8" name="Rectangle 7"/>
          <p:cNvSpPr/>
          <p:nvPr/>
        </p:nvSpPr>
        <p:spPr>
          <a:xfrm>
            <a:off x="2699792" y="2996952"/>
            <a:ext cx="3455769" cy="369332"/>
          </a:xfrm>
          <a:prstGeom prst="rect">
            <a:avLst/>
          </a:prstGeom>
        </p:spPr>
        <p:txBody>
          <a:bodyPr wrap="none">
            <a:spAutoFit/>
          </a:bodyPr>
          <a:lstStyle/>
          <a:p>
            <a:r>
              <a:rPr lang="fr-FR" b="1" dirty="0"/>
              <a:t>Thématique : </a:t>
            </a:r>
            <a:r>
              <a:rPr lang="fr-FR" b="1" dirty="0" smtClean="0"/>
              <a:t>La photo numérique</a:t>
            </a:r>
            <a:endParaRPr lang="fr-FR" dirty="0"/>
          </a:p>
        </p:txBody>
      </p:sp>
      <p:sp>
        <p:nvSpPr>
          <p:cNvPr id="9" name="Rectangle 8"/>
          <p:cNvSpPr/>
          <p:nvPr/>
        </p:nvSpPr>
        <p:spPr>
          <a:xfrm>
            <a:off x="2267744" y="3933056"/>
            <a:ext cx="4572000" cy="861774"/>
          </a:xfrm>
          <a:prstGeom prst="rect">
            <a:avLst/>
          </a:prstGeom>
        </p:spPr>
        <p:txBody>
          <a:bodyPr>
            <a:spAutoFit/>
          </a:bodyPr>
          <a:lstStyle/>
          <a:p>
            <a:pPr algn="ctr"/>
            <a:r>
              <a:rPr lang="fr-FR" b="1" dirty="0"/>
              <a:t>Point du programme traité :</a:t>
            </a:r>
            <a:endParaRPr lang="fr-FR" dirty="0"/>
          </a:p>
          <a:p>
            <a:pPr algn="ctr"/>
            <a:r>
              <a:rPr lang="fr-FR" sz="3200" b="1" dirty="0" smtClean="0">
                <a:solidFill>
                  <a:srgbClr val="008000"/>
                </a:solidFill>
              </a:rPr>
              <a:t>Repères historiques</a:t>
            </a:r>
            <a:endParaRPr lang="fr-FR" sz="3200" dirty="0">
              <a:solidFill>
                <a:srgbClr val="008000"/>
              </a:solidFill>
            </a:endParaRPr>
          </a:p>
        </p:txBody>
      </p:sp>
      <p:sp>
        <p:nvSpPr>
          <p:cNvPr id="10" name="Rectangle 9"/>
          <p:cNvSpPr/>
          <p:nvPr/>
        </p:nvSpPr>
        <p:spPr>
          <a:xfrm>
            <a:off x="1691680" y="5949280"/>
            <a:ext cx="7128792" cy="338554"/>
          </a:xfrm>
          <a:prstGeom prst="rect">
            <a:avLst/>
          </a:prstGeom>
        </p:spPr>
        <p:txBody>
          <a:bodyPr wrap="square">
            <a:spAutoFit/>
          </a:bodyPr>
          <a:lstStyle/>
          <a:p>
            <a:r>
              <a:rPr lang="fr-FR" sz="1600" b="1" dirty="0" smtClean="0">
                <a:solidFill>
                  <a:schemeClr val="bg1">
                    <a:lumMod val="65000"/>
                  </a:schemeClr>
                </a:solidFill>
              </a:rPr>
              <a:t>Gilles Boudin Le </a:t>
            </a:r>
            <a:r>
              <a:rPr lang="fr-FR" sz="1600" b="1" dirty="0" err="1" smtClean="0">
                <a:solidFill>
                  <a:schemeClr val="bg1">
                    <a:lumMod val="65000"/>
                  </a:schemeClr>
                </a:solidFill>
              </a:rPr>
              <a:t>Bihan</a:t>
            </a:r>
            <a:r>
              <a:rPr lang="fr-FR" sz="1600" b="1" dirty="0" smtClean="0">
                <a:solidFill>
                  <a:schemeClr val="bg1">
                    <a:lumMod val="65000"/>
                  </a:schemeClr>
                </a:solidFill>
              </a:rPr>
              <a:t>  Lycée Rosa </a:t>
            </a:r>
            <a:r>
              <a:rPr lang="fr-FR" sz="1600" b="1" dirty="0" err="1" smtClean="0">
                <a:solidFill>
                  <a:schemeClr val="bg1">
                    <a:lumMod val="65000"/>
                  </a:schemeClr>
                </a:solidFill>
              </a:rPr>
              <a:t>Parks</a:t>
            </a:r>
            <a:r>
              <a:rPr lang="fr-FR" sz="1600" b="1" dirty="0" smtClean="0">
                <a:solidFill>
                  <a:schemeClr val="bg1">
                    <a:lumMod val="65000"/>
                  </a:schemeClr>
                </a:solidFill>
              </a:rPr>
              <a:t> (85) - GRAF SNT Académie de Nantes</a:t>
            </a:r>
            <a:endParaRPr lang="fr-FR" sz="1600" dirty="0">
              <a:solidFill>
                <a:schemeClr val="bg1">
                  <a:lumMod val="65000"/>
                </a:schemeClr>
              </a:solidFill>
            </a:endParaRPr>
          </a:p>
        </p:txBody>
      </p:sp>
    </p:spTree>
    <p:extLst>
      <p:ext uri="{BB962C8B-B14F-4D97-AF65-F5344CB8AC3E}">
        <p14:creationId xmlns:p14="http://schemas.microsoft.com/office/powerpoint/2010/main" val="353210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1969</a:t>
            </a:r>
            <a:endParaRPr lang="fr-FR" sz="6600" dirty="0"/>
          </a:p>
        </p:txBody>
      </p:sp>
      <p:sp>
        <p:nvSpPr>
          <p:cNvPr id="3" name="Espace réservé du contenu 2"/>
          <p:cNvSpPr>
            <a:spLocks noGrp="1"/>
          </p:cNvSpPr>
          <p:nvPr>
            <p:ph idx="1"/>
          </p:nvPr>
        </p:nvSpPr>
        <p:spPr>
          <a:xfrm>
            <a:off x="457200" y="1772816"/>
            <a:ext cx="8229600" cy="4320480"/>
          </a:xfrm>
        </p:spPr>
        <p:txBody>
          <a:bodyPr>
            <a:normAutofit/>
          </a:bodyPr>
          <a:lstStyle/>
          <a:p>
            <a:pPr marL="0" indent="0">
              <a:buNone/>
            </a:pPr>
            <a:r>
              <a:rPr lang="fr-FR" b="1" dirty="0" smtClean="0"/>
              <a:t>George Smith &amp; Willard Boyle </a:t>
            </a:r>
            <a:r>
              <a:rPr lang="fr-FR" dirty="0" smtClean="0"/>
              <a:t>: Physiciens américain et canadien aux laboratoires Bell, ils mettent au point le capteur dit « </a:t>
            </a:r>
            <a:r>
              <a:rPr lang="fr-FR" i="1" dirty="0" smtClean="0"/>
              <a:t>Charge-</a:t>
            </a:r>
            <a:r>
              <a:rPr lang="fr-FR" i="1" dirty="0" err="1" smtClean="0"/>
              <a:t>Coupled</a:t>
            </a:r>
            <a:r>
              <a:rPr lang="fr-FR" i="1" dirty="0" smtClean="0"/>
              <a:t> </a:t>
            </a:r>
            <a:r>
              <a:rPr lang="fr-FR" i="1" dirty="0" err="1" smtClean="0"/>
              <a:t>Device</a:t>
            </a:r>
            <a:r>
              <a:rPr lang="fr-FR" dirty="0" smtClean="0"/>
              <a:t> » ou CCD. Cette technologie, qui 		s’est substituée à la pellicule			argentique, équipe aujourd’hui les 		appareils photo numériques… 			comme les plus grands télescopes.</a:t>
            </a:r>
            <a:endParaRPr lang="fr-FR" dirty="0"/>
          </a:p>
        </p:txBody>
      </p:sp>
      <p:sp>
        <p:nvSpPr>
          <p:cNvPr id="5" name="ZoneTexte 4"/>
          <p:cNvSpPr txBox="1"/>
          <p:nvPr/>
        </p:nvSpPr>
        <p:spPr>
          <a:xfrm>
            <a:off x="611560" y="6165304"/>
            <a:ext cx="4033476" cy="246221"/>
          </a:xfrm>
          <a:prstGeom prst="rect">
            <a:avLst/>
          </a:prstGeom>
          <a:noFill/>
        </p:spPr>
        <p:txBody>
          <a:bodyPr wrap="none" rtlCol="0">
            <a:spAutoFit/>
          </a:bodyPr>
          <a:lstStyle/>
          <a:p>
            <a:r>
              <a:rPr lang="fr-FR" sz="1000" i="1" dirty="0" smtClean="0">
                <a:solidFill>
                  <a:schemeClr val="accent5">
                    <a:lumMod val="75000"/>
                  </a:schemeClr>
                </a:solidFill>
              </a:rPr>
              <a:t>https://fr.wikipedia.org/wiki/Capteur_photographique#Les_capteurs_CCD</a:t>
            </a:r>
            <a:endParaRPr lang="fr-FR" sz="1000" i="1" dirty="0">
              <a:solidFill>
                <a:schemeClr val="accent5">
                  <a:lumMod val="75000"/>
                </a:schemeClr>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005064"/>
            <a:ext cx="1704883" cy="1728192"/>
          </a:xfrm>
          <a:prstGeom prst="rect">
            <a:avLst/>
          </a:prstGeom>
        </p:spPr>
      </p:pic>
    </p:spTree>
    <p:extLst>
      <p:ext uri="{BB962C8B-B14F-4D97-AF65-F5344CB8AC3E}">
        <p14:creationId xmlns:p14="http://schemas.microsoft.com/office/powerpoint/2010/main" val="3959835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1975</a:t>
            </a:r>
            <a:endParaRPr lang="fr-FR" sz="6600" dirty="0"/>
          </a:p>
        </p:txBody>
      </p:sp>
      <p:sp>
        <p:nvSpPr>
          <p:cNvPr id="3" name="Espace réservé du contenu 2"/>
          <p:cNvSpPr>
            <a:spLocks noGrp="1"/>
          </p:cNvSpPr>
          <p:nvPr>
            <p:ph idx="1"/>
          </p:nvPr>
        </p:nvSpPr>
        <p:spPr>
          <a:xfrm>
            <a:off x="457200" y="1890382"/>
            <a:ext cx="8229600" cy="4130906"/>
          </a:xfrm>
        </p:spPr>
        <p:txBody>
          <a:bodyPr>
            <a:normAutofit lnSpcReduction="10000"/>
          </a:bodyPr>
          <a:lstStyle/>
          <a:p>
            <a:pPr marL="0" indent="0">
              <a:buNone/>
            </a:pPr>
            <a:r>
              <a:rPr lang="fr-FR" b="1" dirty="0" smtClean="0"/>
              <a:t>Steven </a:t>
            </a:r>
            <a:r>
              <a:rPr lang="fr-FR" b="1" dirty="0" err="1" smtClean="0"/>
              <a:t>Sasson</a:t>
            </a:r>
            <a:r>
              <a:rPr lang="fr-FR" b="1" dirty="0" smtClean="0"/>
              <a:t> </a:t>
            </a:r>
            <a:r>
              <a:rPr lang="fr-FR" dirty="0" smtClean="0"/>
              <a:t>: Ingénieur américain, on lui doit la conception du premier appareil photo numérique pour le compte d’Eastman Kodak. La machine pèse 3,6 kg, intègre</a:t>
            </a:r>
          </a:p>
          <a:p>
            <a:pPr marL="0" indent="0">
              <a:buNone/>
            </a:pPr>
            <a:r>
              <a:rPr lang="fr-FR" dirty="0" smtClean="0"/>
              <a:t>plusieurs technologies existantes</a:t>
            </a:r>
          </a:p>
          <a:p>
            <a:pPr marL="0" indent="0">
              <a:buNone/>
            </a:pPr>
            <a:r>
              <a:rPr lang="fr-FR" dirty="0" smtClean="0"/>
              <a:t>et demande un temps</a:t>
            </a:r>
          </a:p>
          <a:p>
            <a:pPr marL="0" indent="0">
              <a:buNone/>
            </a:pPr>
            <a:r>
              <a:rPr lang="fr-FR" dirty="0" smtClean="0"/>
              <a:t>d’enregistrement sur une</a:t>
            </a:r>
          </a:p>
          <a:p>
            <a:pPr marL="0" indent="0">
              <a:buNone/>
            </a:pPr>
            <a:r>
              <a:rPr lang="fr-FR" dirty="0" smtClean="0"/>
              <a:t>cassette de 23 secondes.</a:t>
            </a:r>
            <a:endParaRPr lang="fr-FR" dirty="0"/>
          </a:p>
        </p:txBody>
      </p:sp>
      <p:sp>
        <p:nvSpPr>
          <p:cNvPr id="5" name="ZoneTexte 4"/>
          <p:cNvSpPr txBox="1"/>
          <p:nvPr/>
        </p:nvSpPr>
        <p:spPr>
          <a:xfrm>
            <a:off x="611560" y="6165304"/>
            <a:ext cx="2470548" cy="246221"/>
          </a:xfrm>
          <a:prstGeom prst="rect">
            <a:avLst/>
          </a:prstGeom>
          <a:noFill/>
        </p:spPr>
        <p:txBody>
          <a:bodyPr wrap="none" rtlCol="0">
            <a:spAutoFit/>
          </a:bodyPr>
          <a:lstStyle/>
          <a:p>
            <a:r>
              <a:rPr lang="fr-FR" sz="1000" i="1" dirty="0" smtClean="0">
                <a:solidFill>
                  <a:schemeClr val="accent5">
                    <a:lumMod val="75000"/>
                  </a:schemeClr>
                </a:solidFill>
              </a:rPr>
              <a:t>https://fr.wikipedia.org/wiki/Steven_Sasson</a:t>
            </a:r>
            <a:endParaRPr lang="fr-FR" sz="1000" i="1" dirty="0">
              <a:solidFill>
                <a:schemeClr val="accent5">
                  <a:lumMod val="7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440" y="3437160"/>
            <a:ext cx="2420673" cy="2512120"/>
          </a:xfrm>
          <a:prstGeom prst="rect">
            <a:avLst/>
          </a:prstGeom>
        </p:spPr>
      </p:pic>
    </p:spTree>
    <p:extLst>
      <p:ext uri="{BB962C8B-B14F-4D97-AF65-F5344CB8AC3E}">
        <p14:creationId xmlns:p14="http://schemas.microsoft.com/office/powerpoint/2010/main" val="3270837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1981</a:t>
            </a:r>
            <a:endParaRPr lang="fr-FR" sz="6600" dirty="0"/>
          </a:p>
        </p:txBody>
      </p:sp>
      <p:sp>
        <p:nvSpPr>
          <p:cNvPr id="3" name="Espace réservé du contenu 2"/>
          <p:cNvSpPr>
            <a:spLocks noGrp="1"/>
          </p:cNvSpPr>
          <p:nvPr>
            <p:ph idx="1"/>
          </p:nvPr>
        </p:nvSpPr>
        <p:spPr>
          <a:xfrm>
            <a:off x="457200" y="1772816"/>
            <a:ext cx="8229600" cy="4320480"/>
          </a:xfrm>
        </p:spPr>
        <p:txBody>
          <a:bodyPr>
            <a:normAutofit lnSpcReduction="10000"/>
          </a:bodyPr>
          <a:lstStyle/>
          <a:p>
            <a:pPr marL="0" indent="0">
              <a:buNone/>
            </a:pPr>
            <a:r>
              <a:rPr lang="fr-FR" b="1" dirty="0" smtClean="0"/>
              <a:t>Sony Corp</a:t>
            </a:r>
            <a:r>
              <a:rPr lang="fr-FR" b="1" dirty="0"/>
              <a:t>.</a:t>
            </a:r>
            <a:r>
              <a:rPr lang="fr-FR" b="1" dirty="0" smtClean="0"/>
              <a:t> </a:t>
            </a:r>
            <a:r>
              <a:rPr lang="fr-FR" dirty="0" smtClean="0"/>
              <a:t>: Le </a:t>
            </a:r>
            <a:r>
              <a:rPr lang="fr-FR" dirty="0" err="1" smtClean="0"/>
              <a:t>Mavica</a:t>
            </a:r>
            <a:r>
              <a:rPr lang="fr-FR" dirty="0" smtClean="0"/>
              <a:t> (pour « </a:t>
            </a:r>
            <a:r>
              <a:rPr lang="fr-FR" dirty="0" err="1" smtClean="0"/>
              <a:t>Magnetic</a:t>
            </a:r>
            <a:r>
              <a:rPr lang="fr-FR" dirty="0" smtClean="0"/>
              <a:t> </a:t>
            </a:r>
            <a:r>
              <a:rPr lang="fr-FR" dirty="0" err="1" smtClean="0"/>
              <a:t>Video</a:t>
            </a:r>
            <a:r>
              <a:rPr lang="fr-FR" dirty="0" smtClean="0"/>
              <a:t> Camera ») est le premier appareil photo numérique à être commercialisé. La société 					japonaise l’a doté d’un 				capteur CCD de 279.300 				pixels et d’un système de 				stockage sur disquettes 				pouvant accueillir 50 					images.</a:t>
            </a:r>
            <a:endParaRPr lang="fr-FR" dirty="0"/>
          </a:p>
        </p:txBody>
      </p:sp>
      <p:sp>
        <p:nvSpPr>
          <p:cNvPr id="5" name="ZoneTexte 4"/>
          <p:cNvSpPr txBox="1"/>
          <p:nvPr/>
        </p:nvSpPr>
        <p:spPr>
          <a:xfrm>
            <a:off x="611560" y="6165304"/>
            <a:ext cx="2085827" cy="246221"/>
          </a:xfrm>
          <a:prstGeom prst="rect">
            <a:avLst/>
          </a:prstGeom>
          <a:noFill/>
        </p:spPr>
        <p:txBody>
          <a:bodyPr wrap="none" rtlCol="0">
            <a:spAutoFit/>
          </a:bodyPr>
          <a:lstStyle/>
          <a:p>
            <a:r>
              <a:rPr lang="fr-FR" sz="1000" i="1" dirty="0" smtClean="0">
                <a:solidFill>
                  <a:schemeClr val="accent5">
                    <a:lumMod val="75000"/>
                  </a:schemeClr>
                </a:solidFill>
              </a:rPr>
              <a:t>https://fr.wikipedia.org/wiki/Mavica</a:t>
            </a:r>
            <a:endParaRPr lang="fr-FR" sz="1000" i="1" dirty="0">
              <a:solidFill>
                <a:schemeClr val="accent5">
                  <a:lumMod val="75000"/>
                </a:schemeClr>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309737"/>
            <a:ext cx="2880320" cy="2711551"/>
          </a:xfrm>
          <a:prstGeom prst="rect">
            <a:avLst/>
          </a:prstGeom>
        </p:spPr>
      </p:pic>
    </p:spTree>
    <p:extLst>
      <p:ext uri="{BB962C8B-B14F-4D97-AF65-F5344CB8AC3E}">
        <p14:creationId xmlns:p14="http://schemas.microsoft.com/office/powerpoint/2010/main" val="3447414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2000</a:t>
            </a:r>
            <a:endParaRPr lang="fr-FR" sz="6600" dirty="0"/>
          </a:p>
        </p:txBody>
      </p:sp>
      <p:sp>
        <p:nvSpPr>
          <p:cNvPr id="3" name="Espace réservé du contenu 2"/>
          <p:cNvSpPr>
            <a:spLocks noGrp="1"/>
          </p:cNvSpPr>
          <p:nvPr>
            <p:ph idx="1"/>
          </p:nvPr>
        </p:nvSpPr>
        <p:spPr>
          <a:xfrm>
            <a:off x="457200" y="1890382"/>
            <a:ext cx="8229600" cy="4130906"/>
          </a:xfrm>
        </p:spPr>
        <p:txBody>
          <a:bodyPr>
            <a:normAutofit lnSpcReduction="10000"/>
          </a:bodyPr>
          <a:lstStyle/>
          <a:p>
            <a:pPr marL="0" indent="0">
              <a:buNone/>
            </a:pPr>
            <a:r>
              <a:rPr lang="fr-FR" b="1" dirty="0" smtClean="0"/>
              <a:t>Samsung SCH-V200</a:t>
            </a:r>
            <a:r>
              <a:rPr lang="fr-FR" dirty="0" smtClean="0"/>
              <a:t>: Premier mobile à intégrer un appareil photo permettant de prendre 20 clichés. Mais les parties téléphone et photo sont séparées, et il faut le relier à un PC</a:t>
            </a:r>
          </a:p>
          <a:p>
            <a:pPr marL="0" indent="0">
              <a:buNone/>
            </a:pPr>
            <a:r>
              <a:rPr lang="fr-FR" dirty="0" smtClean="0"/>
              <a:t>pour visualiser les images.</a:t>
            </a:r>
          </a:p>
          <a:p>
            <a:pPr marL="0" indent="0">
              <a:buNone/>
            </a:pPr>
            <a:r>
              <a:rPr lang="fr-FR" dirty="0" smtClean="0"/>
              <a:t>Contrairement au Sharp J-SH04 qui</a:t>
            </a:r>
          </a:p>
          <a:p>
            <a:pPr marL="0" indent="0">
              <a:buNone/>
            </a:pPr>
            <a:r>
              <a:rPr lang="fr-FR" dirty="0" smtClean="0"/>
              <a:t>sortira quelques mois plus tard et</a:t>
            </a:r>
          </a:p>
          <a:p>
            <a:pPr marL="0" indent="0">
              <a:buNone/>
            </a:pPr>
            <a:r>
              <a:rPr lang="fr-FR" dirty="0" smtClean="0"/>
              <a:t>qui embarque un écran 256 couleurs.</a:t>
            </a:r>
            <a:endParaRPr lang="fr-FR" dirty="0"/>
          </a:p>
        </p:txBody>
      </p:sp>
      <p:sp>
        <p:nvSpPr>
          <p:cNvPr id="5" name="ZoneTexte 4"/>
          <p:cNvSpPr txBox="1"/>
          <p:nvPr/>
        </p:nvSpPr>
        <p:spPr>
          <a:xfrm>
            <a:off x="611560" y="6165304"/>
            <a:ext cx="2957861" cy="246221"/>
          </a:xfrm>
          <a:prstGeom prst="rect">
            <a:avLst/>
          </a:prstGeom>
          <a:noFill/>
        </p:spPr>
        <p:txBody>
          <a:bodyPr wrap="none" rtlCol="0">
            <a:spAutoFit/>
          </a:bodyPr>
          <a:lstStyle/>
          <a:p>
            <a:r>
              <a:rPr lang="fr-FR" sz="1000" i="1" dirty="0" smtClean="0">
                <a:solidFill>
                  <a:schemeClr val="accent5">
                    <a:lumMod val="75000"/>
                  </a:schemeClr>
                </a:solidFill>
              </a:rPr>
              <a:t>http://www.mobilophiles.com/article-34479003.html</a:t>
            </a:r>
            <a:endParaRPr lang="fr-FR" sz="1000" i="1" dirty="0">
              <a:solidFill>
                <a:schemeClr val="accent5">
                  <a:lumMod val="75000"/>
                </a:schemeClr>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829" y="3458542"/>
            <a:ext cx="1829752" cy="2130698"/>
          </a:xfrm>
          <a:prstGeom prst="rect">
            <a:avLst/>
          </a:prstGeom>
        </p:spPr>
      </p:pic>
    </p:spTree>
    <p:extLst>
      <p:ext uri="{BB962C8B-B14F-4D97-AF65-F5344CB8AC3E}">
        <p14:creationId xmlns:p14="http://schemas.microsoft.com/office/powerpoint/2010/main" val="18349374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2007</a:t>
            </a:r>
            <a:endParaRPr lang="fr-FR" sz="6600" dirty="0"/>
          </a:p>
        </p:txBody>
      </p:sp>
      <p:sp>
        <p:nvSpPr>
          <p:cNvPr id="3" name="Espace réservé du contenu 2"/>
          <p:cNvSpPr>
            <a:spLocks noGrp="1"/>
          </p:cNvSpPr>
          <p:nvPr>
            <p:ph idx="1"/>
          </p:nvPr>
        </p:nvSpPr>
        <p:spPr>
          <a:xfrm>
            <a:off x="457200" y="1772816"/>
            <a:ext cx="8229600" cy="4320480"/>
          </a:xfrm>
        </p:spPr>
        <p:txBody>
          <a:bodyPr>
            <a:normAutofit/>
          </a:bodyPr>
          <a:lstStyle/>
          <a:p>
            <a:pPr marL="0" indent="0">
              <a:buNone/>
            </a:pPr>
            <a:r>
              <a:rPr lang="fr-FR" b="1" dirty="0" smtClean="0"/>
              <a:t>Apple</a:t>
            </a:r>
            <a:r>
              <a:rPr lang="fr-FR" dirty="0" smtClean="0"/>
              <a:t>: Avec l’arrivée sur le marché des téléphone de l’iPhone, la firme de Cupertino devient pionnière des interfaces tactiles. Commence alors l’expansion des smartphones, la révolution des applis et du partage instantané des images sur les réseaux sociaux.</a:t>
            </a:r>
            <a:endParaRPr lang="fr-FR" dirty="0"/>
          </a:p>
        </p:txBody>
      </p:sp>
      <p:sp>
        <p:nvSpPr>
          <p:cNvPr id="5" name="ZoneTexte 4"/>
          <p:cNvSpPr txBox="1"/>
          <p:nvPr/>
        </p:nvSpPr>
        <p:spPr>
          <a:xfrm>
            <a:off x="611560" y="6165304"/>
            <a:ext cx="2805576" cy="246221"/>
          </a:xfrm>
          <a:prstGeom prst="rect">
            <a:avLst/>
          </a:prstGeom>
          <a:noFill/>
        </p:spPr>
        <p:txBody>
          <a:bodyPr wrap="none" rtlCol="0">
            <a:spAutoFit/>
          </a:bodyPr>
          <a:lstStyle/>
          <a:p>
            <a:r>
              <a:rPr lang="fr-FR" sz="1000" i="1" dirty="0" smtClean="0">
                <a:solidFill>
                  <a:schemeClr val="accent5">
                    <a:lumMod val="75000"/>
                  </a:schemeClr>
                </a:solidFill>
              </a:rPr>
              <a:t>https://fr.wikipedia.org/wiki/Smartphone#Histoire</a:t>
            </a:r>
            <a:endParaRPr lang="fr-FR" sz="1000" i="1" dirty="0">
              <a:solidFill>
                <a:schemeClr val="accent5">
                  <a:lumMod val="7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355639"/>
            <a:ext cx="2785491" cy="2493015"/>
          </a:xfrm>
          <a:prstGeom prst="rect">
            <a:avLst/>
          </a:prstGeom>
        </p:spPr>
      </p:pic>
    </p:spTree>
    <p:extLst>
      <p:ext uri="{BB962C8B-B14F-4D97-AF65-F5344CB8AC3E}">
        <p14:creationId xmlns:p14="http://schemas.microsoft.com/office/powerpoint/2010/main" val="2978213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2008</a:t>
            </a:r>
            <a:endParaRPr lang="fr-FR" sz="6600" dirty="0"/>
          </a:p>
        </p:txBody>
      </p:sp>
      <p:sp>
        <p:nvSpPr>
          <p:cNvPr id="3" name="Espace réservé du contenu 2"/>
          <p:cNvSpPr>
            <a:spLocks noGrp="1"/>
          </p:cNvSpPr>
          <p:nvPr>
            <p:ph idx="1"/>
          </p:nvPr>
        </p:nvSpPr>
        <p:spPr>
          <a:xfrm>
            <a:off x="457200" y="1890382"/>
            <a:ext cx="8229600" cy="4130906"/>
          </a:xfrm>
        </p:spPr>
        <p:txBody>
          <a:bodyPr>
            <a:normAutofit lnSpcReduction="10000"/>
          </a:bodyPr>
          <a:lstStyle/>
          <a:p>
            <a:pPr marL="0" indent="0">
              <a:buNone/>
            </a:pPr>
            <a:r>
              <a:rPr lang="fr-FR" b="1" dirty="0" err="1" smtClean="0"/>
              <a:t>Selfies</a:t>
            </a:r>
            <a:r>
              <a:rPr lang="fr-FR" b="1" dirty="0" smtClean="0"/>
              <a:t> de </a:t>
            </a:r>
            <a:r>
              <a:rPr lang="fr-FR" b="1" dirty="0" err="1" smtClean="0"/>
              <a:t>Naruto</a:t>
            </a:r>
            <a:r>
              <a:rPr lang="fr-FR" dirty="0" smtClean="0"/>
              <a:t>: David Slater est photographe animalier en Indonésie quand une femelle macaque nommée </a:t>
            </a:r>
            <a:r>
              <a:rPr lang="fr-FR" dirty="0" err="1" smtClean="0"/>
              <a:t>Naruto</a:t>
            </a:r>
            <a:r>
              <a:rPr lang="fr-FR" dirty="0" smtClean="0"/>
              <a:t> s’empare de son appareil photo. Slater a déclaré détenir les droits 		d’auteur sur ces photos, mais le 			bureau du Copyright US lui a signifié 		que les travaux créés par un non 			humain n’était pas sujet au droit 			d’auteur.</a:t>
            </a:r>
            <a:endParaRPr lang="fr-FR" dirty="0"/>
          </a:p>
        </p:txBody>
      </p:sp>
      <p:sp>
        <p:nvSpPr>
          <p:cNvPr id="5" name="ZoneTexte 4"/>
          <p:cNvSpPr txBox="1"/>
          <p:nvPr/>
        </p:nvSpPr>
        <p:spPr>
          <a:xfrm>
            <a:off x="611560" y="6165304"/>
            <a:ext cx="2557110" cy="246221"/>
          </a:xfrm>
          <a:prstGeom prst="rect">
            <a:avLst/>
          </a:prstGeom>
          <a:noFill/>
        </p:spPr>
        <p:txBody>
          <a:bodyPr wrap="none" rtlCol="0">
            <a:spAutoFit/>
          </a:bodyPr>
          <a:lstStyle/>
          <a:p>
            <a:r>
              <a:rPr lang="fr-FR" sz="1000" i="1" dirty="0" smtClean="0">
                <a:solidFill>
                  <a:schemeClr val="accent5">
                    <a:lumMod val="75000"/>
                  </a:schemeClr>
                </a:solidFill>
              </a:rPr>
              <a:t>https://fr.wikipedia.org/wiki/Selfies_de_singe</a:t>
            </a:r>
            <a:endParaRPr lang="fr-FR" sz="1000" i="1" dirty="0">
              <a:solidFill>
                <a:schemeClr val="accent5">
                  <a:lumMod val="75000"/>
                </a:schemeClr>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99" y="3861048"/>
            <a:ext cx="1488229" cy="2060848"/>
          </a:xfrm>
          <a:prstGeom prst="rect">
            <a:avLst/>
          </a:prstGeom>
        </p:spPr>
      </p:pic>
    </p:spTree>
    <p:extLst>
      <p:ext uri="{BB962C8B-B14F-4D97-AF65-F5344CB8AC3E}">
        <p14:creationId xmlns:p14="http://schemas.microsoft.com/office/powerpoint/2010/main" val="4054875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2019</a:t>
            </a:r>
            <a:endParaRPr lang="fr-FR" sz="6600" dirty="0"/>
          </a:p>
        </p:txBody>
      </p:sp>
      <p:sp>
        <p:nvSpPr>
          <p:cNvPr id="3" name="Espace réservé du contenu 2"/>
          <p:cNvSpPr>
            <a:spLocks noGrp="1"/>
          </p:cNvSpPr>
          <p:nvPr>
            <p:ph idx="1"/>
          </p:nvPr>
        </p:nvSpPr>
        <p:spPr>
          <a:xfrm>
            <a:off x="457200" y="1772816"/>
            <a:ext cx="8229600" cy="4320480"/>
          </a:xfrm>
        </p:spPr>
        <p:txBody>
          <a:bodyPr>
            <a:normAutofit fontScale="92500" lnSpcReduction="20000"/>
          </a:bodyPr>
          <a:lstStyle/>
          <a:p>
            <a:pPr marL="0" indent="0">
              <a:buNone/>
            </a:pPr>
            <a:r>
              <a:rPr lang="fr-FR" b="1" dirty="0" err="1" smtClean="0"/>
              <a:t>Nvidia</a:t>
            </a:r>
            <a:r>
              <a:rPr lang="fr-FR" dirty="0" smtClean="0"/>
              <a:t>: Ce fabriquant US de cartes</a:t>
            </a:r>
          </a:p>
          <a:p>
            <a:pPr marL="0" indent="0">
              <a:buNone/>
            </a:pPr>
            <a:r>
              <a:rPr lang="fr-FR" dirty="0" smtClean="0"/>
              <a:t>graphiques a développé un programme d’intelligence artificielle qui génère des</a:t>
            </a:r>
          </a:p>
          <a:p>
            <a:pPr marL="0" indent="0">
              <a:buNone/>
            </a:pPr>
            <a:r>
              <a:rPr lang="fr-FR" dirty="0" smtClean="0"/>
              <a:t>visages… qui n’existent pas. Il est basé</a:t>
            </a:r>
          </a:p>
          <a:p>
            <a:pPr marL="0" indent="0">
              <a:buNone/>
            </a:pPr>
            <a:r>
              <a:rPr lang="fr-FR" dirty="0" smtClean="0"/>
              <a:t>sur deux algorithmes d’apprentissage</a:t>
            </a:r>
          </a:p>
          <a:p>
            <a:pPr marL="0" indent="0">
              <a:buNone/>
            </a:pPr>
            <a:r>
              <a:rPr lang="fr-FR" dirty="0" smtClean="0"/>
              <a:t>automatique ; l’un génère un visage à partir de données brutes, l’autre valide ou non le résultat en fonction d’autres données.</a:t>
            </a:r>
          </a:p>
          <a:p>
            <a:pPr marL="0" indent="0">
              <a:buNone/>
            </a:pPr>
            <a:r>
              <a:rPr lang="fr-FR" dirty="0" smtClean="0"/>
              <a:t>Visitez le site </a:t>
            </a:r>
            <a:r>
              <a:rPr lang="fr-FR" i="1" dirty="0" smtClean="0"/>
              <a:t>www.thispersondoesnotexist.com</a:t>
            </a:r>
            <a:r>
              <a:rPr lang="fr-FR" dirty="0" smtClean="0"/>
              <a:t> et réfléchissez aux conséquences de l’IA.</a:t>
            </a:r>
            <a:endParaRPr lang="fr-FR" dirty="0"/>
          </a:p>
        </p:txBody>
      </p:sp>
      <p:sp>
        <p:nvSpPr>
          <p:cNvPr id="5" name="ZoneTexte 4"/>
          <p:cNvSpPr txBox="1"/>
          <p:nvPr/>
        </p:nvSpPr>
        <p:spPr>
          <a:xfrm>
            <a:off x="611560" y="6165304"/>
            <a:ext cx="3366627" cy="246221"/>
          </a:xfrm>
          <a:prstGeom prst="rect">
            <a:avLst/>
          </a:prstGeom>
          <a:noFill/>
        </p:spPr>
        <p:txBody>
          <a:bodyPr wrap="none" rtlCol="0">
            <a:spAutoFit/>
          </a:bodyPr>
          <a:lstStyle/>
          <a:p>
            <a:r>
              <a:rPr lang="fr-FR" sz="1000" i="1" dirty="0">
                <a:solidFill>
                  <a:schemeClr val="accent5">
                    <a:lumMod val="75000"/>
                  </a:schemeClr>
                </a:solidFill>
              </a:rPr>
              <a:t>https://www.lebigdata.fr/intelligence-artificielle-faux-visages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844824"/>
            <a:ext cx="1901562" cy="1912342"/>
          </a:xfrm>
          <a:prstGeom prst="rect">
            <a:avLst/>
          </a:prstGeom>
        </p:spPr>
      </p:pic>
    </p:spTree>
    <p:extLst>
      <p:ext uri="{BB962C8B-B14F-4D97-AF65-F5344CB8AC3E}">
        <p14:creationId xmlns:p14="http://schemas.microsoft.com/office/powerpoint/2010/main" val="19615707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7992888" cy="1080120"/>
          </a:xfrm>
        </p:spPr>
        <p:style>
          <a:lnRef idx="1">
            <a:schemeClr val="accent5"/>
          </a:lnRef>
          <a:fillRef idx="3">
            <a:schemeClr val="accent5"/>
          </a:fillRef>
          <a:effectRef idx="2">
            <a:schemeClr val="accent5"/>
          </a:effectRef>
          <a:fontRef idx="minor">
            <a:schemeClr val="lt1"/>
          </a:fontRef>
        </p:style>
        <p:txBody>
          <a:bodyPr>
            <a:noAutofit/>
          </a:bodyPr>
          <a:lstStyle/>
          <a:p>
            <a:pPr algn="l"/>
            <a:r>
              <a:rPr lang="fr-FR" sz="6600" dirty="0" smtClean="0"/>
              <a:t>LA PHOTOGRAPHIE</a:t>
            </a:r>
            <a:endParaRPr lang="fr-FR" sz="6600" dirty="0"/>
          </a:p>
        </p:txBody>
      </p:sp>
      <p:sp>
        <p:nvSpPr>
          <p:cNvPr id="5" name="Titre 1"/>
          <p:cNvSpPr txBox="1">
            <a:spLocks/>
          </p:cNvSpPr>
          <p:nvPr/>
        </p:nvSpPr>
        <p:spPr>
          <a:xfrm>
            <a:off x="544016" y="1268760"/>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t>Repères historiques</a:t>
            </a:r>
            <a:endParaRPr lang="fr-FR" sz="36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868270"/>
            <a:ext cx="4536504" cy="3153018"/>
          </a:xfrm>
          <a:prstGeom prst="rect">
            <a:avLst/>
          </a:prstGeom>
        </p:spPr>
      </p:pic>
      <p:sp>
        <p:nvSpPr>
          <p:cNvPr id="9" name="ZoneTexte 8"/>
          <p:cNvSpPr txBox="1"/>
          <p:nvPr/>
        </p:nvSpPr>
        <p:spPr>
          <a:xfrm>
            <a:off x="467544" y="6165304"/>
            <a:ext cx="3288080" cy="400110"/>
          </a:xfrm>
          <a:prstGeom prst="rect">
            <a:avLst/>
          </a:prstGeom>
          <a:noFill/>
        </p:spPr>
        <p:txBody>
          <a:bodyPr wrap="none" rtlCol="0">
            <a:spAutoFit/>
          </a:bodyPr>
          <a:lstStyle/>
          <a:p>
            <a:r>
              <a:rPr lang="fr-FR" sz="1000" i="1" dirty="0" smtClean="0">
                <a:solidFill>
                  <a:schemeClr val="accent5">
                    <a:lumMod val="75000"/>
                  </a:schemeClr>
                </a:solidFill>
              </a:rPr>
              <a:t>Gilles Boudin – Le </a:t>
            </a:r>
            <a:r>
              <a:rPr lang="fr-FR" sz="1000" i="1" dirty="0" err="1" smtClean="0">
                <a:solidFill>
                  <a:schemeClr val="accent5">
                    <a:lumMod val="75000"/>
                  </a:schemeClr>
                </a:solidFill>
              </a:rPr>
              <a:t>Bihan</a:t>
            </a:r>
            <a:r>
              <a:rPr lang="fr-FR" sz="1000" i="1" dirty="0" smtClean="0">
                <a:solidFill>
                  <a:schemeClr val="accent5">
                    <a:lumMod val="75000"/>
                  </a:schemeClr>
                </a:solidFill>
              </a:rPr>
              <a:t>, Lycée Rosa Parks, La Roche sur </a:t>
            </a:r>
            <a:r>
              <a:rPr lang="fr-FR" sz="1000" i="1" dirty="0" err="1" smtClean="0">
                <a:solidFill>
                  <a:schemeClr val="accent5">
                    <a:lumMod val="75000"/>
                  </a:schemeClr>
                </a:solidFill>
              </a:rPr>
              <a:t>Yon</a:t>
            </a:r>
            <a:endParaRPr lang="fr-FR" sz="1000" i="1" dirty="0">
              <a:solidFill>
                <a:schemeClr val="accent5">
                  <a:lumMod val="75000"/>
                </a:schemeClr>
              </a:solidFill>
            </a:endParaRPr>
          </a:p>
          <a:p>
            <a:r>
              <a:rPr lang="fr-FR" sz="1000" i="1" dirty="0" smtClean="0">
                <a:solidFill>
                  <a:schemeClr val="accent5">
                    <a:lumMod val="75000"/>
                  </a:schemeClr>
                </a:solidFill>
              </a:rPr>
              <a:t>Professeur documentaliste - Formateur académique SNT</a:t>
            </a:r>
            <a:endParaRPr lang="fr-FR" sz="1000" i="1" dirty="0">
              <a:solidFill>
                <a:schemeClr val="accent5">
                  <a:lumMod val="75000"/>
                </a:schemeClr>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177" y="2880320"/>
            <a:ext cx="3123263" cy="3140968"/>
          </a:xfrm>
          <a:prstGeom prst="rect">
            <a:avLst/>
          </a:prstGeom>
        </p:spPr>
      </p:pic>
      <p:sp>
        <p:nvSpPr>
          <p:cNvPr id="8" name="ZoneTexte 7"/>
          <p:cNvSpPr txBox="1"/>
          <p:nvPr/>
        </p:nvSpPr>
        <p:spPr>
          <a:xfrm>
            <a:off x="539552" y="2492896"/>
            <a:ext cx="8064896" cy="338554"/>
          </a:xfrm>
          <a:prstGeom prst="rect">
            <a:avLst/>
          </a:prstGeom>
          <a:noFill/>
        </p:spPr>
        <p:txBody>
          <a:bodyPr wrap="square" rtlCol="0">
            <a:spAutoFit/>
          </a:bodyPr>
          <a:lstStyle/>
          <a:p>
            <a:r>
              <a:rPr lang="fr-FR" sz="1600" i="1" dirty="0" smtClean="0">
                <a:solidFill>
                  <a:schemeClr val="accent5">
                    <a:lumMod val="75000"/>
                  </a:schemeClr>
                </a:solidFill>
              </a:rPr>
              <a:t>Du « Point de vue du Gras » aux « visages qui n’existent pas »…</a:t>
            </a:r>
            <a:endParaRPr lang="fr-FR" sz="1600" i="1" dirty="0">
              <a:solidFill>
                <a:schemeClr val="accent5">
                  <a:lumMod val="75000"/>
                </a:schemeClr>
              </a:solidFill>
            </a:endParaRPr>
          </a:p>
        </p:txBody>
      </p:sp>
    </p:spTree>
    <p:extLst>
      <p:ext uri="{BB962C8B-B14F-4D97-AF65-F5344CB8AC3E}">
        <p14:creationId xmlns:p14="http://schemas.microsoft.com/office/powerpoint/2010/main" val="38863182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Xème siècle</a:t>
            </a:r>
            <a:endParaRPr lang="fr-FR" sz="6600" dirty="0"/>
          </a:p>
        </p:txBody>
      </p:sp>
      <p:sp>
        <p:nvSpPr>
          <p:cNvPr id="3" name="Espace réservé du contenu 2"/>
          <p:cNvSpPr>
            <a:spLocks noGrp="1"/>
          </p:cNvSpPr>
          <p:nvPr>
            <p:ph idx="1"/>
          </p:nvPr>
        </p:nvSpPr>
        <p:spPr>
          <a:xfrm>
            <a:off x="457200" y="1890382"/>
            <a:ext cx="8229600" cy="2834762"/>
          </a:xfrm>
        </p:spPr>
        <p:txBody>
          <a:bodyPr>
            <a:normAutofit/>
          </a:bodyPr>
          <a:lstStyle/>
          <a:p>
            <a:pPr marL="0" indent="0">
              <a:buNone/>
            </a:pPr>
            <a:r>
              <a:rPr lang="fr-FR" b="1" dirty="0" smtClean="0"/>
              <a:t>Alhazen</a:t>
            </a:r>
            <a:r>
              <a:rPr lang="fr-FR" dirty="0" smtClean="0"/>
              <a:t> : mathématicien, physicien, astronome, du monde médiéval arabe. Considéré comme le père de l’optique moderne. Ses travaux portent</a:t>
            </a:r>
          </a:p>
          <a:p>
            <a:pPr marL="0" indent="0">
              <a:buNone/>
            </a:pPr>
            <a:r>
              <a:rPr lang="fr-FR" dirty="0" smtClean="0"/>
              <a:t>sur la lumière et l’utilisation de</a:t>
            </a:r>
          </a:p>
          <a:p>
            <a:pPr marL="0" indent="0">
              <a:buNone/>
            </a:pPr>
            <a:r>
              <a:rPr lang="fr-FR" dirty="0" smtClean="0"/>
              <a:t>la chambre noire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949652"/>
            <a:ext cx="4907384" cy="2511200"/>
          </a:xfrm>
          <a:prstGeom prst="rect">
            <a:avLst/>
          </a:prstGeom>
        </p:spPr>
      </p:pic>
      <p:sp>
        <p:nvSpPr>
          <p:cNvPr id="5" name="ZoneTexte 4"/>
          <p:cNvSpPr txBox="1"/>
          <p:nvPr/>
        </p:nvSpPr>
        <p:spPr>
          <a:xfrm>
            <a:off x="611560" y="6165304"/>
            <a:ext cx="2124299" cy="246221"/>
          </a:xfrm>
          <a:prstGeom prst="rect">
            <a:avLst/>
          </a:prstGeom>
          <a:noFill/>
        </p:spPr>
        <p:txBody>
          <a:bodyPr wrap="none" rtlCol="0">
            <a:spAutoFit/>
          </a:bodyPr>
          <a:lstStyle/>
          <a:p>
            <a:r>
              <a:rPr lang="fr-FR" sz="1000" i="1" dirty="0" smtClean="0">
                <a:solidFill>
                  <a:schemeClr val="accent5">
                    <a:lumMod val="75000"/>
                  </a:schemeClr>
                </a:solidFill>
              </a:rPr>
              <a:t>https://fr.wikipedia.org/wiki/Alhazen</a:t>
            </a:r>
            <a:endParaRPr lang="fr-FR" sz="1000" i="1" dirty="0">
              <a:solidFill>
                <a:schemeClr val="accent5">
                  <a:lumMod val="75000"/>
                </a:schemeClr>
              </a:solidFill>
            </a:endParaRPr>
          </a:p>
        </p:txBody>
      </p:sp>
    </p:spTree>
    <p:extLst>
      <p:ext uri="{BB962C8B-B14F-4D97-AF65-F5344CB8AC3E}">
        <p14:creationId xmlns:p14="http://schemas.microsoft.com/office/powerpoint/2010/main" val="37299019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924944"/>
            <a:ext cx="4419687" cy="3071827"/>
          </a:xfrm>
          <a:prstGeom prst="rect">
            <a:avLst/>
          </a:prstGeom>
        </p:spPr>
      </p:pic>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1826</a:t>
            </a:r>
            <a:endParaRPr lang="fr-FR" sz="6600" dirty="0"/>
          </a:p>
        </p:txBody>
      </p:sp>
      <p:sp>
        <p:nvSpPr>
          <p:cNvPr id="3" name="Espace réservé du contenu 2"/>
          <p:cNvSpPr>
            <a:spLocks noGrp="1"/>
          </p:cNvSpPr>
          <p:nvPr>
            <p:ph idx="1"/>
          </p:nvPr>
        </p:nvSpPr>
        <p:spPr>
          <a:xfrm>
            <a:off x="457200" y="1772816"/>
            <a:ext cx="8229600" cy="4202914"/>
          </a:xfrm>
        </p:spPr>
        <p:txBody>
          <a:bodyPr>
            <a:normAutofit/>
          </a:bodyPr>
          <a:lstStyle/>
          <a:p>
            <a:pPr marL="0" indent="0">
              <a:buNone/>
            </a:pPr>
            <a:r>
              <a:rPr lang="fr-FR" b="1" dirty="0" smtClean="0"/>
              <a:t>Nicéphore Niepce </a:t>
            </a:r>
            <a:r>
              <a:rPr lang="fr-FR" dirty="0" smtClean="0"/>
              <a:t>: inventeur français (1765-1833). Il est le premier à fixer une image sur une 					plaque d’étain 						enduite de bitume 					de Judée. Le temps 					d’exposition est de 					plusieurs jours…</a:t>
            </a:r>
          </a:p>
          <a:p>
            <a:endParaRPr lang="fr-FR" dirty="0"/>
          </a:p>
        </p:txBody>
      </p:sp>
      <p:sp>
        <p:nvSpPr>
          <p:cNvPr id="5" name="ZoneTexte 4"/>
          <p:cNvSpPr txBox="1"/>
          <p:nvPr/>
        </p:nvSpPr>
        <p:spPr>
          <a:xfrm>
            <a:off x="611560" y="6165304"/>
            <a:ext cx="3195105" cy="246221"/>
          </a:xfrm>
          <a:prstGeom prst="rect">
            <a:avLst/>
          </a:prstGeom>
          <a:noFill/>
        </p:spPr>
        <p:txBody>
          <a:bodyPr wrap="none" rtlCol="0">
            <a:spAutoFit/>
          </a:bodyPr>
          <a:lstStyle/>
          <a:p>
            <a:r>
              <a:rPr lang="fr-FR" sz="1000" i="1" dirty="0" smtClean="0">
                <a:solidFill>
                  <a:schemeClr val="accent5">
                    <a:lumMod val="75000"/>
                  </a:schemeClr>
                </a:solidFill>
              </a:rPr>
              <a:t>http://www.photo-museum.org/fr/histoire-photographie/</a:t>
            </a:r>
            <a:endParaRPr lang="fr-FR" sz="1000" i="1" dirty="0">
              <a:solidFill>
                <a:schemeClr val="accent5">
                  <a:lumMod val="75000"/>
                </a:schemeClr>
              </a:solidFill>
            </a:endParaRPr>
          </a:p>
        </p:txBody>
      </p:sp>
    </p:spTree>
    <p:extLst>
      <p:ext uri="{BB962C8B-B14F-4D97-AF65-F5344CB8AC3E}">
        <p14:creationId xmlns:p14="http://schemas.microsoft.com/office/powerpoint/2010/main" val="2079039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1838</a:t>
            </a:r>
            <a:endParaRPr lang="fr-FR" sz="6600" dirty="0"/>
          </a:p>
        </p:txBody>
      </p:sp>
      <p:sp>
        <p:nvSpPr>
          <p:cNvPr id="3" name="Espace réservé du contenu 2"/>
          <p:cNvSpPr>
            <a:spLocks noGrp="1"/>
          </p:cNvSpPr>
          <p:nvPr>
            <p:ph idx="1"/>
          </p:nvPr>
        </p:nvSpPr>
        <p:spPr>
          <a:xfrm>
            <a:off x="457200" y="1890382"/>
            <a:ext cx="8229600" cy="4130906"/>
          </a:xfrm>
        </p:spPr>
        <p:txBody>
          <a:bodyPr>
            <a:normAutofit/>
          </a:bodyPr>
          <a:lstStyle/>
          <a:p>
            <a:pPr marL="0" indent="0">
              <a:buNone/>
            </a:pPr>
            <a:r>
              <a:rPr lang="fr-FR" b="1" dirty="0" smtClean="0"/>
              <a:t>Louis Daguerre</a:t>
            </a:r>
            <a:r>
              <a:rPr lang="fr-FR" dirty="0" smtClean="0"/>
              <a:t>: Peintre, puis photographe (1787-1851). Améliore les procédés</a:t>
            </a:r>
          </a:p>
          <a:p>
            <a:pPr marL="0" indent="0">
              <a:buNone/>
            </a:pPr>
            <a:r>
              <a:rPr lang="fr-FR" dirty="0" smtClean="0"/>
              <a:t>chimiques de fixation, réduit</a:t>
            </a:r>
          </a:p>
          <a:p>
            <a:pPr marL="0" indent="0">
              <a:buNone/>
            </a:pPr>
            <a:r>
              <a:rPr lang="fr-FR" dirty="0" smtClean="0"/>
              <a:t>considérablement le temps de</a:t>
            </a:r>
          </a:p>
          <a:p>
            <a:pPr marL="0" indent="0">
              <a:buNone/>
            </a:pPr>
            <a:r>
              <a:rPr lang="fr-FR" dirty="0" smtClean="0"/>
              <a:t>pose. Invente le Daguerréotype,</a:t>
            </a:r>
          </a:p>
          <a:p>
            <a:pPr marL="0" indent="0">
              <a:buNone/>
            </a:pPr>
            <a:r>
              <a:rPr lang="fr-FR" dirty="0" smtClean="0"/>
              <a:t>premier appareil photographie</a:t>
            </a:r>
          </a:p>
          <a:p>
            <a:pPr marL="0" indent="0">
              <a:buNone/>
            </a:pPr>
            <a:r>
              <a:rPr lang="fr-FR" dirty="0" smtClean="0"/>
              <a:t>« populaire ».</a:t>
            </a:r>
            <a:endParaRPr lang="fr-FR" dirty="0"/>
          </a:p>
        </p:txBody>
      </p:sp>
      <p:sp>
        <p:nvSpPr>
          <p:cNvPr id="5" name="ZoneTexte 4"/>
          <p:cNvSpPr txBox="1"/>
          <p:nvPr/>
        </p:nvSpPr>
        <p:spPr>
          <a:xfrm>
            <a:off x="611560" y="6165304"/>
            <a:ext cx="3195105" cy="246221"/>
          </a:xfrm>
          <a:prstGeom prst="rect">
            <a:avLst/>
          </a:prstGeom>
          <a:noFill/>
        </p:spPr>
        <p:txBody>
          <a:bodyPr wrap="none" rtlCol="0">
            <a:spAutoFit/>
          </a:bodyPr>
          <a:lstStyle/>
          <a:p>
            <a:r>
              <a:rPr lang="fr-FR" sz="1000" i="1" dirty="0" smtClean="0">
                <a:solidFill>
                  <a:schemeClr val="accent5">
                    <a:lumMod val="75000"/>
                  </a:schemeClr>
                </a:solidFill>
              </a:rPr>
              <a:t>http://www.photo-museum.org/fr/histoire-photographie/</a:t>
            </a:r>
            <a:endParaRPr lang="fr-FR" sz="1000" i="1" dirty="0">
              <a:solidFill>
                <a:schemeClr val="accent5">
                  <a:lumMod val="75000"/>
                </a:schemeClr>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053" y="2924944"/>
            <a:ext cx="2533402" cy="3429000"/>
          </a:xfrm>
          <a:prstGeom prst="rect">
            <a:avLst/>
          </a:prstGeom>
        </p:spPr>
      </p:pic>
    </p:spTree>
    <p:extLst>
      <p:ext uri="{BB962C8B-B14F-4D97-AF65-F5344CB8AC3E}">
        <p14:creationId xmlns:p14="http://schemas.microsoft.com/office/powerpoint/2010/main" val="5192528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1841</a:t>
            </a:r>
            <a:endParaRPr lang="fr-FR" sz="6600" dirty="0"/>
          </a:p>
        </p:txBody>
      </p:sp>
      <p:sp>
        <p:nvSpPr>
          <p:cNvPr id="3" name="Espace réservé du contenu 2"/>
          <p:cNvSpPr>
            <a:spLocks noGrp="1"/>
          </p:cNvSpPr>
          <p:nvPr>
            <p:ph idx="1"/>
          </p:nvPr>
        </p:nvSpPr>
        <p:spPr>
          <a:xfrm>
            <a:off x="457200" y="1772816"/>
            <a:ext cx="8229600" cy="4320480"/>
          </a:xfrm>
        </p:spPr>
        <p:txBody>
          <a:bodyPr>
            <a:normAutofit/>
          </a:bodyPr>
          <a:lstStyle/>
          <a:p>
            <a:pPr marL="0" indent="0">
              <a:buNone/>
            </a:pPr>
            <a:r>
              <a:rPr lang="fr-FR" b="1" dirty="0" smtClean="0"/>
              <a:t>William Fox Talbot </a:t>
            </a:r>
            <a:r>
              <a:rPr lang="fr-FR" dirty="0" smtClean="0"/>
              <a:t>: Scientifique britannique (1800-1877). Met au point le calotype, premier 			procédé permettant d’obtenir 			de multiples images positives</a:t>
            </a:r>
          </a:p>
          <a:p>
            <a:pPr marL="0" indent="0">
              <a:buNone/>
            </a:pPr>
            <a:r>
              <a:rPr lang="fr-FR" dirty="0"/>
              <a:t>	</a:t>
            </a:r>
            <a:r>
              <a:rPr lang="fr-FR" dirty="0" smtClean="0"/>
              <a:t>		à partir d’un seul négatif.</a:t>
            </a:r>
            <a:endParaRPr lang="fr-FR" dirty="0"/>
          </a:p>
        </p:txBody>
      </p:sp>
      <p:sp>
        <p:nvSpPr>
          <p:cNvPr id="5" name="ZoneTexte 4"/>
          <p:cNvSpPr txBox="1"/>
          <p:nvPr/>
        </p:nvSpPr>
        <p:spPr>
          <a:xfrm>
            <a:off x="611560" y="6165304"/>
            <a:ext cx="3195105" cy="246221"/>
          </a:xfrm>
          <a:prstGeom prst="rect">
            <a:avLst/>
          </a:prstGeom>
          <a:noFill/>
        </p:spPr>
        <p:txBody>
          <a:bodyPr wrap="none" rtlCol="0">
            <a:spAutoFit/>
          </a:bodyPr>
          <a:lstStyle/>
          <a:p>
            <a:r>
              <a:rPr lang="fr-FR" sz="1000" i="1" dirty="0" smtClean="0">
                <a:solidFill>
                  <a:schemeClr val="accent5">
                    <a:lumMod val="75000"/>
                  </a:schemeClr>
                </a:solidFill>
              </a:rPr>
              <a:t>https://fr.wikipedia.org/wiki/William_Henry_Fox_Talbot</a:t>
            </a:r>
            <a:endParaRPr lang="fr-FR" sz="1000" i="1" dirty="0">
              <a:solidFill>
                <a:schemeClr val="accent5">
                  <a:lumMod val="75000"/>
                </a:schemeClr>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852936"/>
            <a:ext cx="2545366" cy="2977880"/>
          </a:xfrm>
          <a:prstGeom prst="rect">
            <a:avLst/>
          </a:prstGeom>
        </p:spPr>
      </p:pic>
    </p:spTree>
    <p:extLst>
      <p:ext uri="{BB962C8B-B14F-4D97-AF65-F5344CB8AC3E}">
        <p14:creationId xmlns:p14="http://schemas.microsoft.com/office/powerpoint/2010/main" val="39553938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1884</a:t>
            </a:r>
            <a:endParaRPr lang="fr-FR" sz="6600" dirty="0"/>
          </a:p>
        </p:txBody>
      </p:sp>
      <p:sp>
        <p:nvSpPr>
          <p:cNvPr id="3" name="Espace réservé du contenu 2"/>
          <p:cNvSpPr>
            <a:spLocks noGrp="1"/>
          </p:cNvSpPr>
          <p:nvPr>
            <p:ph idx="1"/>
          </p:nvPr>
        </p:nvSpPr>
        <p:spPr>
          <a:xfrm>
            <a:off x="457200" y="1890382"/>
            <a:ext cx="8229600" cy="4130906"/>
          </a:xfrm>
        </p:spPr>
        <p:txBody>
          <a:bodyPr>
            <a:normAutofit/>
          </a:bodyPr>
          <a:lstStyle/>
          <a:p>
            <a:pPr marL="0" indent="0">
              <a:buNone/>
            </a:pPr>
            <a:r>
              <a:rPr lang="fr-FR" b="1" dirty="0" smtClean="0"/>
              <a:t>George Eastman</a:t>
            </a:r>
            <a:r>
              <a:rPr lang="fr-FR" dirty="0" smtClean="0"/>
              <a:t>: Industriel américain (1854-1932). On lui doit l’invention de la pellicule, basée sur du celluloïd transparent</a:t>
            </a:r>
          </a:p>
          <a:p>
            <a:pPr marL="0" indent="0">
              <a:buNone/>
            </a:pPr>
            <a:r>
              <a:rPr lang="fr-FR" dirty="0" smtClean="0"/>
              <a:t>et souple, bien plus pratique que les</a:t>
            </a:r>
          </a:p>
          <a:p>
            <a:pPr marL="0" indent="0">
              <a:buNone/>
            </a:pPr>
            <a:r>
              <a:rPr lang="fr-FR" dirty="0" smtClean="0"/>
              <a:t>lourdes plaques de verre utilisées</a:t>
            </a:r>
          </a:p>
          <a:p>
            <a:pPr marL="0" indent="0">
              <a:buNone/>
            </a:pPr>
            <a:r>
              <a:rPr lang="fr-FR" dirty="0" smtClean="0"/>
              <a:t>alors. On lui doit aussi le Kodak,</a:t>
            </a:r>
          </a:p>
          <a:p>
            <a:pPr marL="0" indent="0">
              <a:buNone/>
            </a:pPr>
            <a:r>
              <a:rPr lang="fr-FR" dirty="0" smtClean="0"/>
              <a:t>Premier boitier compact (1888).</a:t>
            </a:r>
            <a:endParaRPr lang="fr-FR" dirty="0"/>
          </a:p>
        </p:txBody>
      </p:sp>
      <p:sp>
        <p:nvSpPr>
          <p:cNvPr id="5" name="ZoneTexte 4"/>
          <p:cNvSpPr txBox="1"/>
          <p:nvPr/>
        </p:nvSpPr>
        <p:spPr>
          <a:xfrm>
            <a:off x="611560" y="6165304"/>
            <a:ext cx="2600392" cy="246221"/>
          </a:xfrm>
          <a:prstGeom prst="rect">
            <a:avLst/>
          </a:prstGeom>
          <a:noFill/>
        </p:spPr>
        <p:txBody>
          <a:bodyPr wrap="none" rtlCol="0">
            <a:spAutoFit/>
          </a:bodyPr>
          <a:lstStyle/>
          <a:p>
            <a:r>
              <a:rPr lang="fr-FR" sz="1000" i="1" dirty="0" smtClean="0">
                <a:solidFill>
                  <a:schemeClr val="accent5">
                    <a:lumMod val="75000"/>
                  </a:schemeClr>
                </a:solidFill>
              </a:rPr>
              <a:t>https://fr.wikipedia.org/wiki/George_Eastman</a:t>
            </a:r>
            <a:endParaRPr lang="fr-FR" sz="1000" i="1" dirty="0">
              <a:solidFill>
                <a:schemeClr val="accent5">
                  <a:lumMod val="75000"/>
                </a:schemeClr>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212976"/>
            <a:ext cx="2024549" cy="2736304"/>
          </a:xfrm>
          <a:prstGeom prst="rect">
            <a:avLst/>
          </a:prstGeom>
        </p:spPr>
      </p:pic>
    </p:spTree>
    <p:extLst>
      <p:ext uri="{BB962C8B-B14F-4D97-AF65-F5344CB8AC3E}">
        <p14:creationId xmlns:p14="http://schemas.microsoft.com/office/powerpoint/2010/main" val="574413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1906 - 1915</a:t>
            </a:r>
            <a:endParaRPr lang="fr-FR" sz="6600" dirty="0"/>
          </a:p>
        </p:txBody>
      </p:sp>
      <p:sp>
        <p:nvSpPr>
          <p:cNvPr id="3" name="Espace réservé du contenu 2"/>
          <p:cNvSpPr>
            <a:spLocks noGrp="1"/>
          </p:cNvSpPr>
          <p:nvPr>
            <p:ph idx="1"/>
          </p:nvPr>
        </p:nvSpPr>
        <p:spPr>
          <a:xfrm>
            <a:off x="457200" y="1772816"/>
            <a:ext cx="8229600" cy="4320480"/>
          </a:xfrm>
        </p:spPr>
        <p:txBody>
          <a:bodyPr>
            <a:normAutofit/>
          </a:bodyPr>
          <a:lstStyle/>
          <a:p>
            <a:pPr marL="0" indent="0">
              <a:buNone/>
            </a:pPr>
            <a:r>
              <a:rPr lang="fr-FR" b="1" dirty="0" smtClean="0"/>
              <a:t>Eugène Atget </a:t>
            </a:r>
            <a:r>
              <a:rPr lang="fr-FR" dirty="0" smtClean="0"/>
              <a:t>: Photographe français (1857-1927). Entreprend, au début du XXème siècle, de photographier méthodiquement les quartiers 			de Paris, voués à disparaître.			Père de la photographie				documentaire, on peut tenter		 	un lien avec le projet</a:t>
            </a:r>
          </a:p>
          <a:p>
            <a:pPr marL="0" indent="0">
              <a:buNone/>
            </a:pPr>
            <a:r>
              <a:rPr lang="fr-FR" dirty="0"/>
              <a:t>	</a:t>
            </a:r>
            <a:r>
              <a:rPr lang="fr-FR" dirty="0" smtClean="0"/>
              <a:t>		Google Street View…</a:t>
            </a:r>
            <a:endParaRPr lang="fr-FR" dirty="0"/>
          </a:p>
        </p:txBody>
      </p:sp>
      <p:sp>
        <p:nvSpPr>
          <p:cNvPr id="5" name="ZoneTexte 4"/>
          <p:cNvSpPr txBox="1"/>
          <p:nvPr/>
        </p:nvSpPr>
        <p:spPr>
          <a:xfrm>
            <a:off x="611560" y="6165304"/>
            <a:ext cx="2329484" cy="246221"/>
          </a:xfrm>
          <a:prstGeom prst="rect">
            <a:avLst/>
          </a:prstGeom>
          <a:noFill/>
        </p:spPr>
        <p:txBody>
          <a:bodyPr wrap="none" rtlCol="0">
            <a:spAutoFit/>
          </a:bodyPr>
          <a:lstStyle/>
          <a:p>
            <a:r>
              <a:rPr lang="fr-FR" sz="1000" i="1" dirty="0" smtClean="0">
                <a:solidFill>
                  <a:schemeClr val="accent5">
                    <a:lumMod val="75000"/>
                  </a:schemeClr>
                </a:solidFill>
              </a:rPr>
              <a:t>http://expositions.bnf.fr/atget/index.htm</a:t>
            </a:r>
            <a:endParaRPr lang="fr-FR" sz="1000" i="1" dirty="0">
              <a:solidFill>
                <a:schemeClr val="accent5">
                  <a:lumMod val="75000"/>
                </a:schemeClr>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78" y="3400296"/>
            <a:ext cx="2166546" cy="2620992"/>
          </a:xfrm>
          <a:prstGeom prst="rect">
            <a:avLst/>
          </a:prstGeom>
        </p:spPr>
      </p:pic>
    </p:spTree>
    <p:extLst>
      <p:ext uri="{BB962C8B-B14F-4D97-AF65-F5344CB8AC3E}">
        <p14:creationId xmlns:p14="http://schemas.microsoft.com/office/powerpoint/2010/main" val="2488900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fr-FR" sz="6600" dirty="0" smtClean="0"/>
              <a:t>1935</a:t>
            </a:r>
            <a:endParaRPr lang="fr-FR" sz="6600" dirty="0"/>
          </a:p>
        </p:txBody>
      </p:sp>
      <p:sp>
        <p:nvSpPr>
          <p:cNvPr id="3" name="Espace réservé du contenu 2"/>
          <p:cNvSpPr>
            <a:spLocks noGrp="1"/>
          </p:cNvSpPr>
          <p:nvPr>
            <p:ph idx="1"/>
          </p:nvPr>
        </p:nvSpPr>
        <p:spPr>
          <a:xfrm>
            <a:off x="457200" y="1890382"/>
            <a:ext cx="8229600" cy="4130906"/>
          </a:xfrm>
        </p:spPr>
        <p:txBody>
          <a:bodyPr>
            <a:normAutofit/>
          </a:bodyPr>
          <a:lstStyle/>
          <a:p>
            <a:pPr marL="0" indent="0">
              <a:buNone/>
            </a:pPr>
            <a:r>
              <a:rPr lang="fr-FR" b="1" dirty="0" smtClean="0"/>
              <a:t>Mannes et </a:t>
            </a:r>
            <a:r>
              <a:rPr lang="fr-FR" b="1" dirty="0" err="1" smtClean="0"/>
              <a:t>Godowsky</a:t>
            </a:r>
            <a:r>
              <a:rPr lang="fr-FR" b="1" dirty="0" smtClean="0"/>
              <a:t> </a:t>
            </a:r>
            <a:r>
              <a:rPr lang="fr-FR" dirty="0" smtClean="0"/>
              <a:t>: Musiciens américains et inventeurs. Embauchés par Kodak, on leur doit l’invention du Kodachrome,</a:t>
            </a:r>
          </a:p>
          <a:p>
            <a:pPr marL="0" indent="0">
              <a:buNone/>
            </a:pPr>
            <a:r>
              <a:rPr lang="fr-FR" dirty="0" smtClean="0"/>
              <a:t>première pellicule couleurs, qui </a:t>
            </a:r>
          </a:p>
          <a:p>
            <a:pPr marL="0" indent="0">
              <a:buNone/>
            </a:pPr>
            <a:r>
              <a:rPr lang="fr-FR" dirty="0" smtClean="0"/>
              <a:t>démocratisera la pratique de la </a:t>
            </a:r>
          </a:p>
          <a:p>
            <a:pPr marL="0" indent="0">
              <a:buNone/>
            </a:pPr>
            <a:r>
              <a:rPr lang="fr-FR" dirty="0" smtClean="0"/>
              <a:t>photographie. La production de la </a:t>
            </a:r>
          </a:p>
          <a:p>
            <a:pPr marL="0" indent="0">
              <a:buNone/>
            </a:pPr>
            <a:r>
              <a:rPr lang="fr-FR" dirty="0" smtClean="0"/>
              <a:t>Kodachrome s’est arrêtée en 2009.</a:t>
            </a:r>
            <a:endParaRPr lang="fr-FR" dirty="0"/>
          </a:p>
        </p:txBody>
      </p:sp>
      <p:sp>
        <p:nvSpPr>
          <p:cNvPr id="5" name="ZoneTexte 4"/>
          <p:cNvSpPr txBox="1"/>
          <p:nvPr/>
        </p:nvSpPr>
        <p:spPr>
          <a:xfrm>
            <a:off x="611560" y="6165304"/>
            <a:ext cx="2746265" cy="246221"/>
          </a:xfrm>
          <a:prstGeom prst="rect">
            <a:avLst/>
          </a:prstGeom>
          <a:noFill/>
        </p:spPr>
        <p:txBody>
          <a:bodyPr wrap="none" rtlCol="0">
            <a:spAutoFit/>
          </a:bodyPr>
          <a:lstStyle/>
          <a:p>
            <a:r>
              <a:rPr lang="fr-FR" sz="1000" i="1" dirty="0" smtClean="0">
                <a:solidFill>
                  <a:schemeClr val="accent5">
                    <a:lumMod val="75000"/>
                  </a:schemeClr>
                </a:solidFill>
              </a:rPr>
              <a:t>https://fr.wikipedia.org/wiki/Kodak_Kodachrome</a:t>
            </a:r>
            <a:endParaRPr lang="fr-FR" sz="1000" i="1" dirty="0">
              <a:solidFill>
                <a:schemeClr val="accent5">
                  <a:lumMod val="75000"/>
                </a:schemeClr>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012" y="3068960"/>
            <a:ext cx="1915201" cy="2940133"/>
          </a:xfrm>
          <a:prstGeom prst="rect">
            <a:avLst/>
          </a:prstGeom>
        </p:spPr>
      </p:pic>
    </p:spTree>
    <p:extLst>
      <p:ext uri="{BB962C8B-B14F-4D97-AF65-F5344CB8AC3E}">
        <p14:creationId xmlns:p14="http://schemas.microsoft.com/office/powerpoint/2010/main" val="223420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740</Words>
  <Application>Microsoft Macintosh PowerPoint</Application>
  <PresentationFormat>Présentation à l'écran (4:3)</PresentationFormat>
  <Paragraphs>91</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LA PHOTOGRAPHIE</vt:lpstr>
      <vt:lpstr>Xème siècle</vt:lpstr>
      <vt:lpstr>1826</vt:lpstr>
      <vt:lpstr>1838</vt:lpstr>
      <vt:lpstr>1841</vt:lpstr>
      <vt:lpstr>1884</vt:lpstr>
      <vt:lpstr>1906 - 1915</vt:lpstr>
      <vt:lpstr>1935</vt:lpstr>
      <vt:lpstr>1969</vt:lpstr>
      <vt:lpstr>1975</vt:lpstr>
      <vt:lpstr>1981</vt:lpstr>
      <vt:lpstr>2000</vt:lpstr>
      <vt:lpstr>2007</vt:lpstr>
      <vt:lpstr>2008</vt:lpstr>
      <vt:lpstr>2019</vt:lpstr>
    </vt:vector>
  </TitlesOfParts>
  <Company>Lycée Kastler Guitton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PHOTOGRAPHIE</dc:title>
  <dc:creator>admin</dc:creator>
  <cp:lastModifiedBy>stef</cp:lastModifiedBy>
  <cp:revision>28</cp:revision>
  <dcterms:created xsi:type="dcterms:W3CDTF">2019-06-04T06:56:34Z</dcterms:created>
  <dcterms:modified xsi:type="dcterms:W3CDTF">2019-07-07T14:23:13Z</dcterms:modified>
</cp:coreProperties>
</file>