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90" r:id="rId4"/>
    <p:sldId id="300" r:id="rId5"/>
    <p:sldId id="299" r:id="rId6"/>
    <p:sldId id="259" r:id="rId7"/>
    <p:sldId id="261" r:id="rId8"/>
    <p:sldId id="283" r:id="rId9"/>
    <p:sldId id="262" r:id="rId10"/>
    <p:sldId id="263" r:id="rId11"/>
    <p:sldId id="264" r:id="rId12"/>
    <p:sldId id="278" r:id="rId13"/>
    <p:sldId id="279" r:id="rId14"/>
    <p:sldId id="280" r:id="rId15"/>
    <p:sldId id="274" r:id="rId16"/>
    <p:sldId id="304" r:id="rId17"/>
    <p:sldId id="269" r:id="rId18"/>
    <p:sldId id="275" r:id="rId19"/>
    <p:sldId id="309" r:id="rId20"/>
    <p:sldId id="308" r:id="rId21"/>
    <p:sldId id="303" r:id="rId22"/>
    <p:sldId id="276" r:id="rId23"/>
    <p:sldId id="277" r:id="rId24"/>
    <p:sldId id="307" r:id="rId25"/>
    <p:sldId id="281" r:id="rId26"/>
    <p:sldId id="282" r:id="rId27"/>
    <p:sldId id="271" r:id="rId28"/>
    <p:sldId id="272" r:id="rId29"/>
    <p:sldId id="273" r:id="rId30"/>
    <p:sldId id="267" r:id="rId31"/>
    <p:sldId id="265" r:id="rId32"/>
    <p:sldId id="305" r:id="rId33"/>
    <p:sldId id="301" r:id="rId34"/>
    <p:sldId id="306" r:id="rId35"/>
    <p:sldId id="284" r:id="rId36"/>
    <p:sldId id="286" r:id="rId37"/>
    <p:sldId id="287" r:id="rId38"/>
    <p:sldId id="288" r:id="rId39"/>
    <p:sldId id="266" r:id="rId40"/>
    <p:sldId id="292" r:id="rId41"/>
    <p:sldId id="293" r:id="rId42"/>
    <p:sldId id="294" r:id="rId43"/>
    <p:sldId id="296" r:id="rId44"/>
    <p:sldId id="298" r:id="rId45"/>
    <p:sldId id="289" r:id="rId46"/>
    <p:sldId id="310" r:id="rId4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197"/>
    <a:srgbClr val="72FE12"/>
    <a:srgbClr val="163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539" autoAdjust="0"/>
  </p:normalViewPr>
  <p:slideViewPr>
    <p:cSldViewPr>
      <p:cViewPr>
        <p:scale>
          <a:sx n="70" d="100"/>
          <a:sy n="70" d="100"/>
        </p:scale>
        <p:origin x="-928" y="6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C9659-6057-438C-94EB-F1963D9F4EE8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7485056-CD69-41AD-9AFA-3B6C146746C9}">
      <dgm:prSet phldrT="[Texte]"/>
      <dgm:spPr>
        <a:solidFill>
          <a:srgbClr val="FF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fr-FR" b="1"/>
            <a:t>Dénaturation</a:t>
          </a:r>
        </a:p>
      </dgm:t>
    </dgm:pt>
    <dgm:pt modelId="{83B53985-2177-4288-9D46-8688F89CA981}" type="parTrans" cxnId="{F3D3E4B4-800E-4800-95ED-D0C57A98D579}">
      <dgm:prSet/>
      <dgm:spPr/>
      <dgm:t>
        <a:bodyPr/>
        <a:lstStyle/>
        <a:p>
          <a:endParaRPr lang="fr-FR"/>
        </a:p>
      </dgm:t>
    </dgm:pt>
    <dgm:pt modelId="{BAB13784-457F-404D-9584-7AB1A7D91B4F}" type="sibTrans" cxnId="{F3D3E4B4-800E-4800-95ED-D0C57A98D579}">
      <dgm:prSet/>
      <dgm:spPr>
        <a:solidFill>
          <a:srgbClr val="00206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fr-FR"/>
        </a:p>
      </dgm:t>
    </dgm:pt>
    <dgm:pt modelId="{8D16DB2D-F29C-4382-B503-06E773F440A2}">
      <dgm:prSet phldrT="[Texte]"/>
      <dgm:spPr>
        <a:solidFill>
          <a:srgbClr val="0070C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fr-FR" b="1"/>
            <a:t>Hybridation</a:t>
          </a:r>
        </a:p>
      </dgm:t>
    </dgm:pt>
    <dgm:pt modelId="{80B921A0-FBB1-4783-815F-A829EEC3A7CA}" type="parTrans" cxnId="{4BA82234-7A96-4790-99C3-D9EBC72FDDFA}">
      <dgm:prSet/>
      <dgm:spPr/>
      <dgm:t>
        <a:bodyPr/>
        <a:lstStyle/>
        <a:p>
          <a:endParaRPr lang="fr-FR"/>
        </a:p>
      </dgm:t>
    </dgm:pt>
    <dgm:pt modelId="{A8A5C20C-7C36-4323-BCEC-D2E071D32301}" type="sibTrans" cxnId="{4BA82234-7A96-4790-99C3-D9EBC72FDDFA}">
      <dgm:prSet/>
      <dgm:spPr/>
      <dgm:t>
        <a:bodyPr/>
        <a:lstStyle/>
        <a:p>
          <a:endParaRPr lang="fr-FR"/>
        </a:p>
      </dgm:t>
    </dgm:pt>
    <dgm:pt modelId="{D5A3FDCC-75E7-4728-861E-2E81F1F22518}">
      <dgm:prSet phldrT="[Texte]"/>
      <dgm:spPr>
        <a:solidFill>
          <a:srgbClr val="FD8003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fr-FR" b="1"/>
            <a:t>Elongation</a:t>
          </a:r>
        </a:p>
      </dgm:t>
    </dgm:pt>
    <dgm:pt modelId="{3073413E-18B7-4FEE-9A45-7F5A128CC5E3}" type="parTrans" cxnId="{67F8B796-5BE7-45EA-9AA0-52E83B891E5E}">
      <dgm:prSet/>
      <dgm:spPr/>
      <dgm:t>
        <a:bodyPr/>
        <a:lstStyle/>
        <a:p>
          <a:endParaRPr lang="fr-FR"/>
        </a:p>
      </dgm:t>
    </dgm:pt>
    <dgm:pt modelId="{75309B3F-526E-42D4-B10D-0E82263E6FF2}" type="sibTrans" cxnId="{67F8B796-5BE7-45EA-9AA0-52E83B891E5E}">
      <dgm:prSet/>
      <dgm:spPr/>
      <dgm:t>
        <a:bodyPr/>
        <a:lstStyle/>
        <a:p>
          <a:endParaRPr lang="fr-FR"/>
        </a:p>
      </dgm:t>
    </dgm:pt>
    <dgm:pt modelId="{3E4F5ED1-5FF0-4EC5-83D8-8D3255AA6A1E}" type="pres">
      <dgm:prSet presAssocID="{D80C9659-6057-438C-94EB-F1963D9F4E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701D23-B799-46A2-BF5D-EA8947E74846}" type="pres">
      <dgm:prSet presAssocID="{D80C9659-6057-438C-94EB-F1963D9F4EE8}" presName="cycle" presStyleCnt="0"/>
      <dgm:spPr/>
    </dgm:pt>
    <dgm:pt modelId="{AA945DDF-072F-47D0-9D20-BD5C7732CEA2}" type="pres">
      <dgm:prSet presAssocID="{D7485056-CD69-41AD-9AFA-3B6C146746C9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1A9D66-B527-4EA5-8F26-607C2D4C7707}" type="pres">
      <dgm:prSet presAssocID="{BAB13784-457F-404D-9584-7AB1A7D91B4F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29523ACA-C081-4F49-ADF8-7D28F667640E}" type="pres">
      <dgm:prSet presAssocID="{8D16DB2D-F29C-4382-B503-06E773F440A2}" presName="nodeFollowingNodes" presStyleLbl="node1" presStyleIdx="1" presStyleCnt="3" custRadScaleRad="140135" custRadScaleInc="-275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4F946E-849C-4E22-8919-BCEA44CD7705}" type="pres">
      <dgm:prSet presAssocID="{D5A3FDCC-75E7-4728-861E-2E81F1F22518}" presName="nodeFollowingNodes" presStyleLbl="node1" presStyleIdx="2" presStyleCnt="3" custRadScaleRad="126345" custRadScaleInc="25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E53559F-CFB1-4B6A-A0F3-A959FDF14450}" type="presOf" srcId="{8D16DB2D-F29C-4382-B503-06E773F440A2}" destId="{29523ACA-C081-4F49-ADF8-7D28F667640E}" srcOrd="0" destOrd="0" presId="urn:microsoft.com/office/officeart/2005/8/layout/cycle3"/>
    <dgm:cxn modelId="{3573EDF5-C424-4E7A-885C-D0228BFCE0D3}" type="presOf" srcId="{D7485056-CD69-41AD-9AFA-3B6C146746C9}" destId="{AA945DDF-072F-47D0-9D20-BD5C7732CEA2}" srcOrd="0" destOrd="0" presId="urn:microsoft.com/office/officeart/2005/8/layout/cycle3"/>
    <dgm:cxn modelId="{F3D3E4B4-800E-4800-95ED-D0C57A98D579}" srcId="{D80C9659-6057-438C-94EB-F1963D9F4EE8}" destId="{D7485056-CD69-41AD-9AFA-3B6C146746C9}" srcOrd="0" destOrd="0" parTransId="{83B53985-2177-4288-9D46-8688F89CA981}" sibTransId="{BAB13784-457F-404D-9584-7AB1A7D91B4F}"/>
    <dgm:cxn modelId="{67F8B796-5BE7-45EA-9AA0-52E83B891E5E}" srcId="{D80C9659-6057-438C-94EB-F1963D9F4EE8}" destId="{D5A3FDCC-75E7-4728-861E-2E81F1F22518}" srcOrd="2" destOrd="0" parTransId="{3073413E-18B7-4FEE-9A45-7F5A128CC5E3}" sibTransId="{75309B3F-526E-42D4-B10D-0E82263E6FF2}"/>
    <dgm:cxn modelId="{4BA82234-7A96-4790-99C3-D9EBC72FDDFA}" srcId="{D80C9659-6057-438C-94EB-F1963D9F4EE8}" destId="{8D16DB2D-F29C-4382-B503-06E773F440A2}" srcOrd="1" destOrd="0" parTransId="{80B921A0-FBB1-4783-815F-A829EEC3A7CA}" sibTransId="{A8A5C20C-7C36-4323-BCEC-D2E071D32301}"/>
    <dgm:cxn modelId="{64895CF5-7E53-47EA-B87D-F07124228A33}" type="presOf" srcId="{BAB13784-457F-404D-9584-7AB1A7D91B4F}" destId="{371A9D66-B527-4EA5-8F26-607C2D4C7707}" srcOrd="0" destOrd="0" presId="urn:microsoft.com/office/officeart/2005/8/layout/cycle3"/>
    <dgm:cxn modelId="{99124396-32B3-40AA-B25E-2F5441324F7D}" type="presOf" srcId="{D5A3FDCC-75E7-4728-861E-2E81F1F22518}" destId="{ED4F946E-849C-4E22-8919-BCEA44CD7705}" srcOrd="0" destOrd="0" presId="urn:microsoft.com/office/officeart/2005/8/layout/cycle3"/>
    <dgm:cxn modelId="{B064132F-5187-4EDD-82BE-219403148053}" type="presOf" srcId="{D80C9659-6057-438C-94EB-F1963D9F4EE8}" destId="{3E4F5ED1-5FF0-4EC5-83D8-8D3255AA6A1E}" srcOrd="0" destOrd="0" presId="urn:microsoft.com/office/officeart/2005/8/layout/cycle3"/>
    <dgm:cxn modelId="{A591E556-4F32-4C1B-8EEF-5AEDC58923DA}" type="presParOf" srcId="{3E4F5ED1-5FF0-4EC5-83D8-8D3255AA6A1E}" destId="{AC701D23-B799-46A2-BF5D-EA8947E74846}" srcOrd="0" destOrd="0" presId="urn:microsoft.com/office/officeart/2005/8/layout/cycle3"/>
    <dgm:cxn modelId="{68D4FB8F-3D05-453F-A876-77ECBC6B70A9}" type="presParOf" srcId="{AC701D23-B799-46A2-BF5D-EA8947E74846}" destId="{AA945DDF-072F-47D0-9D20-BD5C7732CEA2}" srcOrd="0" destOrd="0" presId="urn:microsoft.com/office/officeart/2005/8/layout/cycle3"/>
    <dgm:cxn modelId="{1FEA282B-40D3-4604-BE45-B9280F721B71}" type="presParOf" srcId="{AC701D23-B799-46A2-BF5D-EA8947E74846}" destId="{371A9D66-B527-4EA5-8F26-607C2D4C7707}" srcOrd="1" destOrd="0" presId="urn:microsoft.com/office/officeart/2005/8/layout/cycle3"/>
    <dgm:cxn modelId="{6F034AAE-EC4A-428C-9B26-D4842908AD95}" type="presParOf" srcId="{AC701D23-B799-46A2-BF5D-EA8947E74846}" destId="{29523ACA-C081-4F49-ADF8-7D28F667640E}" srcOrd="2" destOrd="0" presId="urn:microsoft.com/office/officeart/2005/8/layout/cycle3"/>
    <dgm:cxn modelId="{8018C7EC-9640-43BF-8E78-3265E977B168}" type="presParOf" srcId="{AC701D23-B799-46A2-BF5D-EA8947E74846}" destId="{ED4F946E-849C-4E22-8919-BCEA44CD7705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A9D66-B527-4EA5-8F26-607C2D4C7707}">
      <dsp:nvSpPr>
        <dsp:cNvPr id="0" name=""/>
        <dsp:cNvSpPr/>
      </dsp:nvSpPr>
      <dsp:spPr>
        <a:xfrm>
          <a:off x="715961" y="-109419"/>
          <a:ext cx="2550071" cy="2550071"/>
        </a:xfrm>
        <a:prstGeom prst="circularArrow">
          <a:avLst>
            <a:gd name="adj1" fmla="val 5689"/>
            <a:gd name="adj2" fmla="val 340510"/>
            <a:gd name="adj3" fmla="val 12660220"/>
            <a:gd name="adj4" fmla="val 18102075"/>
            <a:gd name="adj5" fmla="val 5908"/>
          </a:avLst>
        </a:prstGeom>
        <a:solidFill>
          <a:srgbClr val="002060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945DDF-072F-47D0-9D20-BD5C7732CEA2}">
      <dsp:nvSpPr>
        <dsp:cNvPr id="0" name=""/>
        <dsp:cNvSpPr/>
      </dsp:nvSpPr>
      <dsp:spPr>
        <a:xfrm>
          <a:off x="1140351" y="764"/>
          <a:ext cx="1701291" cy="850645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/>
            <a:t>Dénaturation</a:t>
          </a:r>
        </a:p>
      </dsp:txBody>
      <dsp:txXfrm>
        <a:off x="1181876" y="42289"/>
        <a:ext cx="1618241" cy="767595"/>
      </dsp:txXfrm>
    </dsp:sp>
    <dsp:sp modelId="{29523ACA-C081-4F49-ADF8-7D28F667640E}">
      <dsp:nvSpPr>
        <dsp:cNvPr id="0" name=""/>
        <dsp:cNvSpPr/>
      </dsp:nvSpPr>
      <dsp:spPr>
        <a:xfrm>
          <a:off x="2280703" y="1257839"/>
          <a:ext cx="1701291" cy="850645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/>
            <a:t>Hybridation</a:t>
          </a:r>
        </a:p>
      </dsp:txBody>
      <dsp:txXfrm>
        <a:off x="2322228" y="1299364"/>
        <a:ext cx="1618241" cy="767595"/>
      </dsp:txXfrm>
    </dsp:sp>
    <dsp:sp modelId="{ED4F946E-849C-4E22-8919-BCEA44CD7705}">
      <dsp:nvSpPr>
        <dsp:cNvPr id="0" name=""/>
        <dsp:cNvSpPr/>
      </dsp:nvSpPr>
      <dsp:spPr>
        <a:xfrm>
          <a:off x="0" y="1278965"/>
          <a:ext cx="1701291" cy="850645"/>
        </a:xfrm>
        <a:prstGeom prst="roundRect">
          <a:avLst/>
        </a:prstGeom>
        <a:solidFill>
          <a:srgbClr val="FD80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/>
            <a:t>Elongation</a:t>
          </a:r>
        </a:p>
      </dsp:txBody>
      <dsp:txXfrm>
        <a:off x="41525" y="1320490"/>
        <a:ext cx="1618241" cy="767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D3F92-AFC1-4314-884E-9570F7612A1E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A94CB-AB5C-4094-8EE3-575F475B9D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942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Risque de contamination : après amplification, on trouve environ</a:t>
            </a:r>
            <a:r>
              <a:rPr lang="fr-FR" baseline="0" dirty="0" smtClean="0"/>
              <a:t> 200 </a:t>
            </a:r>
            <a:r>
              <a:rPr lang="fr-FR" baseline="0" dirty="0" err="1" smtClean="0"/>
              <a:t>amplicons</a:t>
            </a:r>
            <a:r>
              <a:rPr lang="fr-FR" baseline="0" dirty="0" smtClean="0"/>
              <a:t>/</a:t>
            </a:r>
            <a:r>
              <a:rPr lang="fr-FR" baseline="0" dirty="0" err="1" smtClean="0"/>
              <a:t>pL</a:t>
            </a:r>
            <a:r>
              <a:rPr lang="fr-FR" baseline="0" dirty="0" smtClean="0"/>
              <a:t> et 1 </a:t>
            </a:r>
            <a:r>
              <a:rPr lang="fr-FR" baseline="0" dirty="0" err="1" smtClean="0"/>
              <a:t>pL</a:t>
            </a:r>
            <a:r>
              <a:rPr lang="fr-FR" baseline="0" dirty="0" smtClean="0"/>
              <a:t> correspond au volume moyen des aérosols.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306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306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SAB</a:t>
            </a:r>
            <a:r>
              <a:rPr lang="fr-FR" baseline="0" dirty="0" smtClean="0"/>
              <a:t> : neutralise les inhibiteurs.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069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Avantages :</a:t>
            </a:r>
            <a:r>
              <a:rPr lang="fr-FR" baseline="0" dirty="0" smtClean="0"/>
              <a:t> </a:t>
            </a:r>
          </a:p>
          <a:p>
            <a:r>
              <a:rPr lang="fr-FR" baseline="0" dirty="0" smtClean="0"/>
              <a:t>- Gain de temps et de réactifs</a:t>
            </a:r>
          </a:p>
          <a:p>
            <a:r>
              <a:rPr lang="fr-FR" baseline="0" smtClean="0"/>
              <a:t>- Limite </a:t>
            </a:r>
            <a:r>
              <a:rPr lang="fr-FR" baseline="0" dirty="0" smtClean="0"/>
              <a:t>le risque de faux négatif car chaque amplification sert de contrôle interne pour les autres.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réverse transcriptase à besoin elle aussi d’amorce.</a:t>
            </a:r>
          </a:p>
          <a:p>
            <a:r>
              <a:rPr lang="fr-FR" dirty="0" smtClean="0"/>
              <a:t>Plusieurs possibilités</a:t>
            </a:r>
            <a:r>
              <a:rPr lang="fr-FR" baseline="0" dirty="0" smtClean="0"/>
              <a:t> :</a:t>
            </a:r>
          </a:p>
          <a:p>
            <a:pPr marL="171450" indent="-171450">
              <a:buFontTx/>
              <a:buChar char="-"/>
            </a:pPr>
            <a:r>
              <a:rPr lang="fr-FR" dirty="0" err="1" smtClean="0"/>
              <a:t>oligodT</a:t>
            </a:r>
            <a:r>
              <a:rPr lang="fr-FR" dirty="0" smtClean="0"/>
              <a:t> s’hybridant avec la queue </a:t>
            </a:r>
            <a:r>
              <a:rPr lang="fr-FR" dirty="0" err="1" smtClean="0"/>
              <a:t>polyA</a:t>
            </a:r>
            <a:r>
              <a:rPr lang="fr-FR" dirty="0" smtClean="0"/>
              <a:t> des ARNm</a:t>
            </a:r>
          </a:p>
          <a:p>
            <a:pPr marL="171450" indent="-171450">
              <a:buFontTx/>
              <a:buChar char="-"/>
            </a:pPr>
            <a:r>
              <a:rPr lang="fr-FR" dirty="0" err="1" smtClean="0"/>
              <a:t>hexanucléotides</a:t>
            </a:r>
            <a:r>
              <a:rPr lang="fr-FR" dirty="0" smtClean="0"/>
              <a:t> aléatoires s’hybridant de façon non spécifique</a:t>
            </a:r>
            <a:r>
              <a:rPr lang="fr-FR" baseline="0" dirty="0" smtClean="0"/>
              <a:t> avec la plupart des ARN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amorce spécifique d’un ARN particulier.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220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PCR nichée = PCR emboitée = PCR gigogne = </a:t>
            </a:r>
            <a:r>
              <a:rPr lang="fr-FR" dirty="0" err="1" smtClean="0"/>
              <a:t>Nested</a:t>
            </a:r>
            <a:r>
              <a:rPr lang="fr-FR" dirty="0" smtClean="0"/>
              <a:t> PCR</a:t>
            </a:r>
          </a:p>
          <a:p>
            <a:r>
              <a:rPr lang="fr-FR" dirty="0" smtClean="0"/>
              <a:t>Virus à ARN : génome présentant</a:t>
            </a:r>
            <a:r>
              <a:rPr lang="fr-FR" baseline="0" dirty="0" smtClean="0"/>
              <a:t> des mutations fréquentes. Le premier couple d’amorce est spécifique de régions plutôt stables. Le second permet de distinguer les sous-types viraux.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334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 smtClean="0"/>
              <a:t>Nucléotide marqué : marqueur = biotine,</a:t>
            </a:r>
            <a:r>
              <a:rPr lang="fr-FR" baseline="0" dirty="0" smtClean="0"/>
              <a:t> </a:t>
            </a:r>
            <a:r>
              <a:rPr lang="fr-FR" dirty="0" err="1" smtClean="0"/>
              <a:t>digoxigénine</a:t>
            </a:r>
            <a:r>
              <a:rPr lang="fr-FR" dirty="0" smtClean="0"/>
              <a:t>.</a:t>
            </a:r>
          </a:p>
          <a:p>
            <a:pPr marL="0" indent="0">
              <a:buFontTx/>
              <a:buNone/>
            </a:pPr>
            <a:r>
              <a:rPr lang="fr-FR" dirty="0" err="1" smtClean="0"/>
              <a:t>Ac</a:t>
            </a:r>
            <a:r>
              <a:rPr lang="fr-FR" dirty="0" smtClean="0"/>
              <a:t> II : conjugué à la </a:t>
            </a:r>
            <a:r>
              <a:rPr lang="fr-FR" dirty="0" err="1" smtClean="0"/>
              <a:t>Péroxydase</a:t>
            </a:r>
            <a:r>
              <a:rPr lang="fr-FR" baseline="0" dirty="0" smtClean="0"/>
              <a:t> (HRP) (immunohistochimie) ou à un fluorochrome (immunofluorescence).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Possibilité de détection par sonde nucléique marquée.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Technique utilisée pour la recherche de virus à ADN sans étape de RT.</a:t>
            </a:r>
            <a:endParaRPr lang="fr-FR" dirty="0" smtClean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220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RAPD = AP-PCR (</a:t>
            </a:r>
            <a:r>
              <a:rPr lang="fr-FR" dirty="0" err="1" smtClean="0"/>
              <a:t>Arbitrarily</a:t>
            </a:r>
            <a:r>
              <a:rPr lang="fr-FR" dirty="0" smtClean="0"/>
              <a:t> </a:t>
            </a:r>
            <a:r>
              <a:rPr lang="fr-FR" dirty="0" err="1" smtClean="0"/>
              <a:t>Primed</a:t>
            </a:r>
            <a:r>
              <a:rPr lang="fr-FR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Généralement amplification d’une dizaine de fragments sur</a:t>
            </a:r>
            <a:r>
              <a:rPr lang="fr-FR" baseline="0" dirty="0" smtClean="0"/>
              <a:t> un génome entier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Pose parfois des problèmes de reproductibilité.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i="1" baseline="0" dirty="0" err="1" smtClean="0"/>
              <a:t>Thermus</a:t>
            </a:r>
            <a:r>
              <a:rPr lang="fr-FR" i="1" baseline="0" dirty="0" smtClean="0"/>
              <a:t> </a:t>
            </a:r>
            <a:r>
              <a:rPr lang="fr-FR" i="1" baseline="0" dirty="0" err="1" smtClean="0"/>
              <a:t>aquaticus</a:t>
            </a:r>
            <a:r>
              <a:rPr lang="fr-FR" i="1" baseline="0" dirty="0" smtClean="0"/>
              <a:t> </a:t>
            </a:r>
            <a:r>
              <a:rPr lang="fr-FR" baseline="0" dirty="0" smtClean="0"/>
              <a:t>: découverte dans un point chaud du parc Yellowstone en 1966 (</a:t>
            </a:r>
            <a:r>
              <a:rPr lang="fr-FR" baseline="0" dirty="0" err="1" smtClean="0"/>
              <a:t>Brock</a:t>
            </a:r>
            <a:r>
              <a:rPr lang="fr-FR" baseline="0" dirty="0" smtClean="0"/>
              <a:t> T.)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Cetus</a:t>
            </a:r>
            <a:r>
              <a:rPr lang="fr-FR" dirty="0" smtClean="0"/>
              <a:t> Corporation : entreprise de Biotechnologies californienne (création en 1971)</a:t>
            </a:r>
            <a:r>
              <a:rPr lang="fr-FR" baseline="0" dirty="0" smtClean="0"/>
              <a:t> </a:t>
            </a:r>
            <a:r>
              <a:rPr lang="fr-FR" dirty="0" smtClean="0"/>
              <a:t>qui travaille à la synthèse d’amorces ADN,</a:t>
            </a:r>
            <a:r>
              <a:rPr lang="fr-FR" baseline="0" dirty="0" smtClean="0"/>
              <a:t> de sondes et dans laquelle travaille </a:t>
            </a:r>
            <a:r>
              <a:rPr lang="fr-FR" baseline="0" dirty="0" err="1" smtClean="0"/>
              <a:t>Mullis</a:t>
            </a:r>
            <a:r>
              <a:rPr lang="fr-FR" baseline="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1</a:t>
            </a:r>
            <a:r>
              <a:rPr lang="fr-FR" baseline="30000" dirty="0" smtClean="0"/>
              <a:t>ères</a:t>
            </a:r>
            <a:r>
              <a:rPr lang="fr-FR" baseline="0" dirty="0" smtClean="0"/>
              <a:t> PCR avec une polymérase d’</a:t>
            </a:r>
            <a:r>
              <a:rPr lang="fr-FR" i="1" baseline="0" dirty="0" err="1" smtClean="0"/>
              <a:t>E.coli</a:t>
            </a:r>
            <a:r>
              <a:rPr lang="fr-FR" baseline="0" dirty="0" smtClean="0"/>
              <a:t> thermosensible donc rajoutée à chaque cycle et tubes passés manuellement d’un bain </a:t>
            </a:r>
            <a:r>
              <a:rPr lang="fr-FR" baseline="0" dirty="0" err="1" smtClean="0"/>
              <a:t>thermostaté</a:t>
            </a:r>
            <a:r>
              <a:rPr lang="fr-FR" baseline="0" dirty="0" smtClean="0"/>
              <a:t> à l’autre.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err="1" smtClean="0"/>
              <a:t>Taq</a:t>
            </a:r>
            <a:r>
              <a:rPr lang="fr-FR" baseline="0" dirty="0" smtClean="0"/>
              <a:t> polymérase isolée fin 1985 par </a:t>
            </a:r>
            <a:r>
              <a:rPr lang="fr-FR" baseline="0" dirty="0" err="1" smtClean="0"/>
              <a:t>Stoffel</a:t>
            </a:r>
            <a:r>
              <a:rPr lang="fr-FR" baseline="0" dirty="0" smtClean="0"/>
              <a:t> et </a:t>
            </a:r>
            <a:r>
              <a:rPr lang="fr-FR" baseline="0" dirty="0" err="1" smtClean="0"/>
              <a:t>Gelfand</a:t>
            </a:r>
            <a:r>
              <a:rPr lang="fr-FR" baseline="0" dirty="0" smtClean="0"/>
              <a:t> de </a:t>
            </a:r>
            <a:r>
              <a:rPr lang="fr-FR" baseline="0" dirty="0" err="1" smtClean="0"/>
              <a:t>Cetus</a:t>
            </a:r>
            <a:r>
              <a:rPr lang="fr-FR" baseline="0" dirty="0" smtClean="0"/>
              <a:t>.</a:t>
            </a:r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76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Microsatellites : SSR (Short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Sequence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STR (Simple Tandem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Repeats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ou STMS (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Sequence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Tagged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Microsatellite Site) ou VNTR (Variable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Tandem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Microsatellites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plus courants composés de (A)n, (TC)n, (TAT)n et (GATA)n, n correspondant au nombre de répétitions, généralement compris entre 5 à 100.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Très abondants dans tous les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génomes eucaryotes.</a:t>
            </a: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Chaque microsatellite est bordé par des séquences uniques : permet de dessiner des amorces spécifiques d’un microsatellite permettant l’amplification d’un </a:t>
            </a:r>
            <a:r>
              <a:rPr lang="fr-F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amplicon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unique.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80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8120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Etape combinée hybridation/polymérisation</a:t>
            </a:r>
            <a:r>
              <a:rPr lang="fr-FR" baseline="0" dirty="0" smtClean="0"/>
              <a:t> à 60-62°C = compromis entre T° hybridation des amorces et de la sonde (Tm autour de 70°C).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Sonde : 20-40 nt, Tm 5-10°C au dessus des Tm des amorces pour permettre une hybridation des sondes avant les amorces.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 Un fluorochrome émetteur (reporter) (ex. FAM : 6-carboxyfluorocein) est fixé à l’extrémité 5’ de la sonde d’hybridation et son émission est inhibée par un second fluorochrome suppresseur (</a:t>
            </a:r>
            <a:r>
              <a:rPr lang="fr-F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quencher</a:t>
            </a: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présent à l’extrémité 3’ (ex. TAMRA : 6-carboxy-tetramethyl-rhodamine). Lorsqu’il est stimulé, le fluorochrome émetteur transfère son énergie au fluorochrome suppresseur voisin par le principe FRET (Fluorescence </a:t>
            </a:r>
            <a:r>
              <a:rPr lang="fr-F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Resonance</a:t>
            </a: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</a:t>
            </a:r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Transfer) qui dissipe cette énergie sous forme de chaleur plutôt que d’émettre de la fluorescence »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(Mackay et al, 2002). </a:t>
            </a:r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393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Fluorescence</a:t>
            </a:r>
            <a:r>
              <a:rPr lang="fr-FR" baseline="0" dirty="0" smtClean="0"/>
              <a:t> exprimée en </a:t>
            </a:r>
            <a:r>
              <a:rPr lang="fr-FR" dirty="0" smtClean="0">
                <a:sym typeface="Symbol"/>
              </a:rPr>
              <a:t></a:t>
            </a:r>
            <a:r>
              <a:rPr lang="fr-FR" dirty="0" smtClean="0"/>
              <a:t>Rn :</a:t>
            </a:r>
          </a:p>
          <a:p>
            <a:r>
              <a:rPr lang="fr-FR" dirty="0" smtClean="0"/>
              <a:t>- La valeur Rn</a:t>
            </a:r>
            <a:r>
              <a:rPr lang="fr-FR" baseline="0" dirty="0" smtClean="0"/>
              <a:t> (Reporter </a:t>
            </a:r>
            <a:r>
              <a:rPr lang="fr-FR" baseline="0" dirty="0" err="1" smtClean="0"/>
              <a:t>normalised</a:t>
            </a:r>
            <a:r>
              <a:rPr lang="fr-FR" baseline="0" dirty="0" smtClean="0"/>
              <a:t>)</a:t>
            </a:r>
            <a:r>
              <a:rPr lang="fr-FR" dirty="0" smtClean="0"/>
              <a:t>, est l’intensité du signal fluorescent du marqueur divisé par l’intensité de fluorescence basale du marqueur inerte pour une réaction donnée. </a:t>
            </a:r>
          </a:p>
          <a:p>
            <a:r>
              <a:rPr lang="fr-FR" dirty="0" smtClean="0"/>
              <a:t>- La valeur </a:t>
            </a:r>
            <a:r>
              <a:rPr lang="fr-FR" dirty="0" smtClean="0">
                <a:sym typeface="Symbol"/>
              </a:rPr>
              <a:t></a:t>
            </a:r>
            <a:r>
              <a:rPr lang="fr-FR" dirty="0" smtClean="0"/>
              <a:t>Rn est la valeur Rn d'une réaction expérimentale moins la valeur Rn du signal de base généré par l'instrument avec un échantillon négatif. </a:t>
            </a:r>
          </a:p>
          <a:p>
            <a:r>
              <a:rPr lang="fr-FR" dirty="0" smtClean="0"/>
              <a:t>Ce paramètre calcule de façon fiable l'amplitude du signal spécifique généré à partir d'un ensemble donné de conditions de PCR. </a:t>
            </a:r>
          </a:p>
          <a:p>
            <a:endParaRPr lang="fr-F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Plateau dû à une perte</a:t>
            </a:r>
            <a:r>
              <a:rPr lang="fr-FR" baseline="0" dirty="0" smtClean="0"/>
              <a:t> d’activité de la </a:t>
            </a:r>
            <a:r>
              <a:rPr lang="fr-FR" baseline="0" dirty="0" err="1" smtClean="0"/>
              <a:t>Taq</a:t>
            </a:r>
            <a:r>
              <a:rPr lang="fr-FR" baseline="0" dirty="0" smtClean="0"/>
              <a:t> au fur et à mesure des cycles.</a:t>
            </a:r>
          </a:p>
          <a:p>
            <a:r>
              <a:rPr lang="fr-FR" baseline="0" dirty="0" smtClean="0"/>
              <a:t>Fenêtre de lecture : avant </a:t>
            </a:r>
            <a:r>
              <a:rPr lang="fr-FR" baseline="0" dirty="0" smtClean="0">
                <a:sym typeface="Symbol"/>
              </a:rPr>
              <a:t></a:t>
            </a:r>
            <a:r>
              <a:rPr lang="fr-FR" baseline="0" dirty="0" smtClean="0"/>
              <a:t> pas de distinction entre signal et bruit de fond ; après </a:t>
            </a:r>
            <a:r>
              <a:rPr lang="fr-FR" baseline="0" dirty="0" smtClean="0">
                <a:sym typeface="Symbol"/>
              </a:rPr>
              <a:t> la</a:t>
            </a:r>
            <a:r>
              <a:rPr lang="fr-FR" baseline="0" dirty="0" smtClean="0"/>
              <a:t> polymérase devient limitante</a:t>
            </a:r>
          </a:p>
          <a:p>
            <a:r>
              <a:rPr lang="fr-FR" baseline="0" dirty="0" smtClean="0"/>
              <a:t>Seuil (</a:t>
            </a:r>
            <a:r>
              <a:rPr lang="fr-FR" baseline="0" dirty="0" err="1" smtClean="0"/>
              <a:t>threshold</a:t>
            </a:r>
            <a:r>
              <a:rPr lang="fr-FR" baseline="0" dirty="0" smtClean="0"/>
              <a:t>) fixé dans la fenêtre de lecture.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4179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612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885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Exemples</a:t>
            </a:r>
            <a:r>
              <a:rPr lang="fr-FR" baseline="0" dirty="0" smtClean="0"/>
              <a:t> </a:t>
            </a:r>
            <a:r>
              <a:rPr lang="fr-FR" b="1" baseline="0" dirty="0" smtClean="0"/>
              <a:t>de s</a:t>
            </a:r>
            <a:r>
              <a:rPr lang="fr-FR" b="1" dirty="0" smtClean="0"/>
              <a:t>euils de détection </a:t>
            </a:r>
            <a:r>
              <a:rPr lang="fr-FR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Charge virale VIH : seuil</a:t>
            </a:r>
            <a:r>
              <a:rPr lang="fr-FR" baseline="0" dirty="0" smtClean="0"/>
              <a:t> de détection 50 copies/</a:t>
            </a:r>
            <a:r>
              <a:rPr lang="fr-FR" baseline="0" dirty="0" err="1" smtClean="0"/>
              <a:t>mL</a:t>
            </a:r>
            <a:endParaRPr lang="fr-FR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Salmonelles : seuil de détection 2 UFC.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400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Nécessite une polymérase dépourvue d’activité 5’-3’ </a:t>
            </a:r>
            <a:r>
              <a:rPr lang="fr-FR" dirty="0" err="1" smtClean="0"/>
              <a:t>exonucléase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344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Toutes les étapes à 39°C.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Technique rapide : </a:t>
            </a:r>
            <a:r>
              <a:rPr lang="fr-FR" dirty="0" err="1" smtClean="0"/>
              <a:t>amplicons</a:t>
            </a:r>
            <a:r>
              <a:rPr lang="fr-FR" dirty="0" smtClean="0"/>
              <a:t> détectables en moins de 10 min. (tout compris : prélèvement, extraction, amplification, détection : 30-40 min.)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Technique peu sensible aux inhibiteurs.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Détection : </a:t>
            </a:r>
            <a:r>
              <a:rPr lang="fr-FR" baseline="0" dirty="0" smtClean="0"/>
              <a:t>SYBR Green, bandelettes de chromatographie.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34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Polymérase de fusion : protéines artificielles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formées par la fusion de 2 gènes codant une ADN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polymérase et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protéine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liaison à l’ADN double brin 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 augmentation de la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processivité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 (jusqu’à 15 Kb), de la vitesse, de la résistance aux inhibiteurs…</a:t>
            </a: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: Polymérase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Phusion</a:t>
            </a:r>
            <a:r>
              <a:rPr lang="fr-FR" sz="1200" b="0" i="0" kern="1200" baseline="30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Thermo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FR" sz="1200" b="0" i="0" kern="1200" baseline="30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(voir diapo D10)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760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Amplification asynchrone isotherme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Molecular</a:t>
            </a:r>
            <a:r>
              <a:rPr lang="fr-FR" dirty="0" smtClean="0"/>
              <a:t> </a:t>
            </a:r>
            <a:r>
              <a:rPr lang="fr-FR" dirty="0" err="1" smtClean="0"/>
              <a:t>beacon</a:t>
            </a:r>
            <a:r>
              <a:rPr lang="fr-FR" dirty="0" smtClean="0"/>
              <a:t> </a:t>
            </a:r>
            <a:r>
              <a:rPr lang="fr-FR" baseline="0" dirty="0" smtClean="0"/>
              <a:t> = </a:t>
            </a:r>
            <a:r>
              <a:rPr lang="fr-FR" dirty="0" smtClean="0"/>
              <a:t>balise moléculaire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Sonde</a:t>
            </a:r>
            <a:r>
              <a:rPr lang="fr-FR" baseline="0" dirty="0" smtClean="0"/>
              <a:t> dégradée par la polymérase en cours de cycle mais </a:t>
            </a:r>
            <a:r>
              <a:rPr lang="fr-FR" baseline="0" dirty="0" err="1" smtClean="0"/>
              <a:t>quencher</a:t>
            </a:r>
            <a:r>
              <a:rPr lang="fr-FR" baseline="0" dirty="0" smtClean="0"/>
              <a:t> et reporter restent séparés donc la fluorescence ne diminue pas.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SNP : Single </a:t>
            </a:r>
            <a:r>
              <a:rPr lang="fr-FR" dirty="0" err="1" smtClean="0"/>
              <a:t>Nucleotid</a:t>
            </a:r>
            <a:r>
              <a:rPr lang="fr-FR" dirty="0" smtClean="0"/>
              <a:t> </a:t>
            </a:r>
            <a:r>
              <a:rPr lang="fr-FR" dirty="0" err="1" smtClean="0"/>
              <a:t>Polymorphism</a:t>
            </a:r>
            <a:endParaRPr lang="fr-F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Principe</a:t>
            </a:r>
            <a:r>
              <a:rPr lang="fr-FR" baseline="0" dirty="0" smtClean="0"/>
              <a:t> basé sur la PCR et la technique de séquençage de Sanger.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Purification de l’ADN matrice amplifié par PCR : traitement par l’</a:t>
            </a:r>
            <a:r>
              <a:rPr lang="fr-FR" baseline="0" dirty="0" err="1" smtClean="0"/>
              <a:t>exonucléase</a:t>
            </a:r>
            <a:r>
              <a:rPr lang="fr-FR" baseline="0" dirty="0" smtClean="0"/>
              <a:t> 1 et la SAP (Phosphatase alcaline) pour éliminer respectivement les amorces et les </a:t>
            </a:r>
            <a:r>
              <a:rPr lang="fr-FR" baseline="0" dirty="0" err="1" smtClean="0"/>
              <a:t>dNTP</a:t>
            </a:r>
            <a:r>
              <a:rPr lang="fr-FR" baseline="0" dirty="0" smtClean="0"/>
              <a:t> du mix.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ddNTP</a:t>
            </a:r>
            <a:r>
              <a:rPr lang="fr-FR" dirty="0" smtClean="0"/>
              <a:t> : </a:t>
            </a:r>
            <a:r>
              <a:rPr lang="fr-FR" dirty="0" err="1" smtClean="0"/>
              <a:t>didésoxyribonucléotides</a:t>
            </a:r>
            <a:r>
              <a:rPr lang="fr-FR" dirty="0" smtClean="0"/>
              <a:t> permettant d’arrêter l’extension ; incorporation</a:t>
            </a:r>
            <a:r>
              <a:rPr lang="fr-FR" baseline="0" dirty="0" smtClean="0"/>
              <a:t> d’un nucléotide unique.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Fluorescence permettant l’identification du nucléotide incorporé.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Analyse par électrophorèse</a:t>
            </a:r>
            <a:r>
              <a:rPr lang="fr-FR" baseline="0" dirty="0" smtClean="0"/>
              <a:t> capillaire et détecteur de fluorescence.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3082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56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Autre application : identification de méthylation de l’ADN dans les diagnostics de cancers.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2710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21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Calcul approximatif de la Tm d’une</a:t>
            </a:r>
            <a:r>
              <a:rPr lang="fr-FR" baseline="0" dirty="0" smtClean="0"/>
              <a:t> amorce : Tm = 2 (A+T) + 4 (G+C)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79411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MSP = </a:t>
            </a:r>
            <a:r>
              <a:rPr lang="fr-FR" dirty="0" err="1" smtClean="0"/>
              <a:t>Methylation</a:t>
            </a:r>
            <a:r>
              <a:rPr lang="fr-FR" dirty="0" smtClean="0"/>
              <a:t> </a:t>
            </a:r>
            <a:r>
              <a:rPr lang="fr-FR" dirty="0" err="1" smtClean="0"/>
              <a:t>specific</a:t>
            </a:r>
            <a:r>
              <a:rPr lang="fr-FR" dirty="0" smtClean="0"/>
              <a:t> PCR</a:t>
            </a:r>
          </a:p>
          <a:p>
            <a:r>
              <a:rPr lang="fr-FR" dirty="0" smtClean="0"/>
              <a:t>60% des promoteurs présentent des ilots </a:t>
            </a:r>
            <a:r>
              <a:rPr lang="fr-FR" dirty="0" err="1" smtClean="0"/>
              <a:t>CpG</a:t>
            </a:r>
            <a:r>
              <a:rPr lang="fr-FR" dirty="0" smtClean="0"/>
              <a:t>. En </a:t>
            </a:r>
            <a:r>
              <a:rPr lang="fr-FR" dirty="0" err="1" smtClean="0"/>
              <a:t>tumorigenèse</a:t>
            </a:r>
            <a:r>
              <a:rPr lang="fr-FR" dirty="0" smtClean="0"/>
              <a:t>, le profil de méthylation de</a:t>
            </a:r>
            <a:r>
              <a:rPr lang="fr-FR" baseline="0" dirty="0" smtClean="0"/>
              <a:t> l’ADN jour un rôle aussi important que l’accumulation de mutations. Ex : dans la plupart des cancers on observe une méthylation de promoteurs de gènes suppresseurs de tumeur associée à une diminution de l’expression des ces gènes.</a:t>
            </a:r>
            <a:endParaRPr lang="fr-F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LATE-</a:t>
            </a:r>
            <a:r>
              <a:rPr lang="fr-FR" baseline="0" dirty="0" smtClean="0"/>
              <a:t>PCR = </a:t>
            </a:r>
            <a:r>
              <a:rPr lang="fr-FR" baseline="0" dirty="0" err="1" smtClean="0"/>
              <a:t>Linear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Exponential</a:t>
            </a:r>
            <a:r>
              <a:rPr lang="fr-FR" baseline="0" dirty="0" smtClean="0"/>
              <a:t> PCR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TAIL-PCR = </a:t>
            </a:r>
            <a:r>
              <a:rPr lang="fr-FR" baseline="0" dirty="0" err="1" smtClean="0"/>
              <a:t>Thermic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Asymmetric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InterLaced</a:t>
            </a:r>
            <a:r>
              <a:rPr lang="fr-FR" baseline="0" dirty="0" smtClean="0"/>
              <a:t> PCR (PCR asymétrique thermique entrelacée)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LAMP = Loop </a:t>
            </a:r>
            <a:r>
              <a:rPr lang="fr-FR" baseline="0" dirty="0" err="1" smtClean="0"/>
              <a:t>Mediated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Isothermal</a:t>
            </a:r>
            <a:r>
              <a:rPr lang="fr-FR" baseline="0" dirty="0" smtClean="0"/>
              <a:t> Amplification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640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dirty="0" smtClean="0"/>
              <a:t>1 U de polymérase </a:t>
            </a:r>
            <a:r>
              <a:rPr lang="fr-FR" dirty="0" smtClean="0"/>
              <a:t>= quantité d’enzyme capable d’incorporer 10 </a:t>
            </a:r>
            <a:r>
              <a:rPr lang="fr-FR" dirty="0" err="1" smtClean="0"/>
              <a:t>nmoles</a:t>
            </a:r>
            <a:r>
              <a:rPr lang="fr-FR" dirty="0" smtClean="0"/>
              <a:t> de </a:t>
            </a:r>
            <a:r>
              <a:rPr lang="fr-FR" dirty="0" err="1" smtClean="0"/>
              <a:t>dNTP</a:t>
            </a:r>
            <a:r>
              <a:rPr lang="fr-FR" dirty="0" smtClean="0"/>
              <a:t> en 30 min à 72°C.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dirty="0" err="1" smtClean="0"/>
              <a:t>Thermostabilité</a:t>
            </a:r>
            <a:r>
              <a:rPr lang="fr-FR" dirty="0" smtClean="0"/>
              <a:t> : </a:t>
            </a:r>
            <a:r>
              <a:rPr lang="fr-FR" dirty="0" err="1" smtClean="0"/>
              <a:t>Taq</a:t>
            </a:r>
            <a:r>
              <a:rPr lang="fr-FR" dirty="0" smtClean="0"/>
              <a:t> thermorésistante mais perd son activité au fur et à mesure des cycles de PCR. 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dirty="0" err="1" smtClean="0"/>
              <a:t>Processivité</a:t>
            </a:r>
            <a:r>
              <a:rPr lang="fr-FR" dirty="0" smtClean="0"/>
              <a:t> : nombre de nucléotides</a:t>
            </a:r>
            <a:r>
              <a:rPr lang="fr-FR" baseline="0" dirty="0" smtClean="0"/>
              <a:t> incorporés sans dissociation de l’enzyme.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aseline="0" dirty="0" smtClean="0"/>
              <a:t>    Prend souvent en compte aussi la vitesse de l’enzyme et son affinité pour ses substrats.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aseline="0" dirty="0" smtClean="0"/>
              <a:t>    Polymérase à haute </a:t>
            </a:r>
            <a:r>
              <a:rPr lang="fr-FR" baseline="0" dirty="0" err="1" smtClean="0"/>
              <a:t>processivité</a:t>
            </a:r>
            <a:r>
              <a:rPr lang="fr-FR" baseline="0" dirty="0" smtClean="0"/>
              <a:t> utiles pour l’amplification de fragments longs, de séquences riches en GC et/ou formant des structures secondaires, ainsi qu’avec des échantillons contenant des inhibiteurs de PCR (héparine, acide humique…) 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baseline="0" dirty="0" smtClean="0"/>
              <a:t>Vitesse</a:t>
            </a:r>
            <a:r>
              <a:rPr lang="fr-FR" baseline="0" dirty="0" smtClean="0"/>
              <a:t> = extension rate    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dirty="0" smtClean="0"/>
              <a:t>Fidélité</a:t>
            </a:r>
            <a:r>
              <a:rPr lang="fr-FR" dirty="0" smtClean="0"/>
              <a:t> : activité 3’-5’ </a:t>
            </a:r>
            <a:r>
              <a:rPr lang="fr-FR" dirty="0" err="1" smtClean="0"/>
              <a:t>exonucléase</a:t>
            </a:r>
            <a:r>
              <a:rPr lang="fr-FR" dirty="0" smtClean="0"/>
              <a:t> de relecture (proof </a:t>
            </a:r>
            <a:r>
              <a:rPr lang="fr-FR" dirty="0" err="1" smtClean="0"/>
              <a:t>reading</a:t>
            </a:r>
            <a:r>
              <a:rPr lang="fr-FR" dirty="0" smtClean="0"/>
              <a:t>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 smtClean="0"/>
              <a:t>   </a:t>
            </a:r>
            <a:r>
              <a:rPr lang="fr-FR" dirty="0" err="1" smtClean="0"/>
              <a:t>Pfu</a:t>
            </a:r>
            <a:r>
              <a:rPr lang="fr-FR" dirty="0" smtClean="0"/>
              <a:t> : polymérase de </a:t>
            </a:r>
            <a:r>
              <a:rPr lang="fr-FR" i="1" dirty="0" err="1" smtClean="0"/>
              <a:t>Pyrococcus</a:t>
            </a:r>
            <a:r>
              <a:rPr lang="fr-FR" i="1" dirty="0" smtClean="0"/>
              <a:t> </a:t>
            </a:r>
            <a:r>
              <a:rPr lang="fr-FR" i="1" dirty="0" err="1" smtClean="0"/>
              <a:t>furiosus</a:t>
            </a:r>
            <a:r>
              <a:rPr lang="fr-FR" i="1" dirty="0" smtClean="0"/>
              <a:t> </a:t>
            </a:r>
            <a:r>
              <a:rPr lang="fr-FR" dirty="0" smtClean="0"/>
              <a:t>(</a:t>
            </a:r>
            <a:r>
              <a:rPr lang="fr-FR" dirty="0" err="1" smtClean="0"/>
              <a:t>hyperthermophile</a:t>
            </a:r>
            <a:r>
              <a:rPr lang="fr-FR" dirty="0" smtClean="0"/>
              <a:t>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aseline="0" dirty="0" smtClean="0"/>
              <a:t>   </a:t>
            </a:r>
            <a:r>
              <a:rPr lang="fr-FR" baseline="0" dirty="0" err="1" smtClean="0"/>
              <a:t>Pfu</a:t>
            </a:r>
            <a:r>
              <a:rPr lang="fr-FR" baseline="0" dirty="0" smtClean="0"/>
              <a:t> : très fidèle mais </a:t>
            </a:r>
            <a:r>
              <a:rPr lang="fr-FR" baseline="0" dirty="0" err="1" smtClean="0"/>
              <a:t>processivité</a:t>
            </a:r>
            <a:r>
              <a:rPr lang="fr-FR" baseline="0" dirty="0" smtClean="0"/>
              <a:t> plus faible que la </a:t>
            </a:r>
            <a:r>
              <a:rPr lang="fr-FR" baseline="0" dirty="0" err="1" smtClean="0"/>
              <a:t>Taq</a:t>
            </a:r>
            <a:r>
              <a:rPr lang="fr-FR" baseline="0" dirty="0" smtClean="0"/>
              <a:t>.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="1" dirty="0" smtClean="0"/>
              <a:t>Hot </a:t>
            </a:r>
            <a:r>
              <a:rPr lang="fr-FR" b="1" dirty="0" err="1" smtClean="0"/>
              <a:t>start</a:t>
            </a:r>
            <a:r>
              <a:rPr lang="fr-FR" b="1" dirty="0" smtClean="0"/>
              <a:t> </a:t>
            </a:r>
            <a:r>
              <a:rPr lang="fr-FR" dirty="0" smtClean="0"/>
              <a:t>: polymérase inhibée par un anticorps monoclonal </a:t>
            </a:r>
            <a:r>
              <a:rPr lang="fr-FR" baseline="0" dirty="0" smtClean="0"/>
              <a:t>ou un autre inhibiteur.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aseline="0" dirty="0" smtClean="0"/>
              <a:t>Destruction de l’inhibiteur par chauffage supérieur à 90°C évite une amplification non spécifique à basse température liée à l’hybridation non spécifique des amorces sur l’ADN.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baseline="0" dirty="0" smtClean="0"/>
              <a:t>    </a:t>
            </a:r>
            <a:r>
              <a:rPr lang="fr-FR" baseline="0" dirty="0" err="1" smtClean="0"/>
              <a:t>Rmq</a:t>
            </a:r>
            <a:r>
              <a:rPr lang="fr-FR" baseline="0" dirty="0" smtClean="0"/>
              <a:t> : dans une PCR avec </a:t>
            </a:r>
            <a:r>
              <a:rPr lang="fr-FR" baseline="0" dirty="0" err="1" smtClean="0"/>
              <a:t>Taq</a:t>
            </a:r>
            <a:r>
              <a:rPr lang="fr-FR" baseline="0" dirty="0" smtClean="0"/>
              <a:t> polymérase, possibilité de limiter l’amplification non spécifique en ajoutant la polymérase en dernier et en </a:t>
            </a:r>
            <a:r>
              <a:rPr lang="fr-FR" baseline="0" dirty="0" err="1" smtClean="0"/>
              <a:t>lancant</a:t>
            </a:r>
            <a:r>
              <a:rPr lang="fr-FR" baseline="0" dirty="0" smtClean="0"/>
              <a:t> la PCR rapidement ensuite.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Polymérase de fusion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protéines artificielle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formée par la fusion de 2 gènes codant une ADN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polymérase et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protéine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liaison à l’ADN double brin 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 augmentation de la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processivité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 (jusqu’à 15 Kb), de la vitesse, de la résistance aux inhibiteurs…</a:t>
            </a:r>
            <a:endParaRPr lang="fr-F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 : Polymérase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Phusion</a:t>
            </a:r>
            <a:r>
              <a:rPr lang="fr-FR" sz="1200" b="0" i="0" kern="1200" baseline="30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Thermo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FR" sz="1200" b="0" i="0" kern="1200" baseline="30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provenant de la fusion entre les gènes de la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Pfu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(polymérase de </a:t>
            </a:r>
            <a:r>
              <a:rPr lang="fr-FR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Pyrococcus</a:t>
            </a:r>
            <a:r>
              <a:rPr lang="fr-FR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furiosus</a:t>
            </a:r>
            <a:r>
              <a:rPr lang="fr-FR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avec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proofreading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et de la protéine de liaison à l’ADN Sso7 provenant de l’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archebactérie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Sulfolobus</a:t>
            </a:r>
            <a:r>
              <a:rPr lang="fr-FR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sulfactaricus</a:t>
            </a:r>
            <a:r>
              <a:rPr lang="fr-FR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 polymérase très résistante à la chaleur, avec </a:t>
            </a:r>
            <a:r>
              <a:rPr lang="fr-F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processivité</a:t>
            </a:r>
            <a:r>
              <a:rPr lang="fr-F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/>
              </a:rPr>
              <a:t> très élevée, haute fidélité.</a:t>
            </a:r>
            <a:endParaRPr lang="fr-FR" i="0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 smtClean="0"/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smtClean="0"/>
              <a:t>Source : </a:t>
            </a:r>
            <a:r>
              <a:rPr lang="fr-FR" dirty="0" err="1" smtClean="0"/>
              <a:t>ThermoFisher</a:t>
            </a:r>
            <a:r>
              <a:rPr lang="fr-FR" dirty="0" smtClean="0"/>
              <a:t> (https://www.thermofisher.com/fr/fr/home/life-science/cloning/cloning-learning-center/invitrogen-school-of-molecular-biology/pcr-education/pcr-reagents-enzymes/dna-polymerase-characteristics.html#Processivity)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52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1" dirty="0" smtClean="0"/>
              <a:t>pH</a:t>
            </a:r>
            <a:r>
              <a:rPr lang="fr-FR" dirty="0" smtClean="0"/>
              <a:t> 8,5-9 optimal pour la polymérase.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1" dirty="0" smtClean="0"/>
              <a:t>Cations positifs</a:t>
            </a:r>
            <a:r>
              <a:rPr lang="fr-FR" b="1" baseline="0" dirty="0" smtClean="0"/>
              <a:t> </a:t>
            </a:r>
            <a:r>
              <a:rPr lang="fr-FR" baseline="0" dirty="0" smtClean="0"/>
              <a:t>: neutralisent les charges négatives de l’ADN donc limitent les forces de répulsion et favorisent l’hybridation. S’ils sont trop concentrés : hybridation non spécifique.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Si la </a:t>
            </a:r>
            <a:r>
              <a:rPr lang="fr-FR" b="1" baseline="0" dirty="0" smtClean="0"/>
              <a:t>quantité d’ADN </a:t>
            </a:r>
            <a:r>
              <a:rPr lang="fr-FR" baseline="0" dirty="0" smtClean="0"/>
              <a:t>est trop importante : risque d’amplification non spécifique voire d’inhibition de l’enzyme (risque d’apport d’inhibiteurs provenant de l’échantillon plus élevé).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1" dirty="0" smtClean="0"/>
              <a:t>Etapes du </a:t>
            </a:r>
            <a:r>
              <a:rPr lang="fr-FR" b="1" dirty="0" err="1" smtClean="0"/>
              <a:t>thermocycleur</a:t>
            </a:r>
            <a:r>
              <a:rPr lang="fr-FR" b="1" dirty="0" smtClean="0"/>
              <a:t> </a:t>
            </a:r>
            <a:r>
              <a:rPr lang="fr-FR" dirty="0" smtClean="0"/>
              <a:t>dépendantes de la </a:t>
            </a:r>
            <a:r>
              <a:rPr lang="fr-FR" dirty="0" err="1" smtClean="0"/>
              <a:t>processivité</a:t>
            </a:r>
            <a:r>
              <a:rPr lang="fr-FR" dirty="0" smtClean="0"/>
              <a:t> de la</a:t>
            </a:r>
            <a:r>
              <a:rPr lang="fr-FR" baseline="0" dirty="0" smtClean="0"/>
              <a:t> polymérase, des Tm des amorces.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742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005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Bleu de méthylène, Azure A, Bleu de Nile : faible</a:t>
            </a:r>
            <a:r>
              <a:rPr lang="fr-FR" baseline="0" dirty="0" smtClean="0"/>
              <a:t> sensibilité.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584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Tampon de charge </a:t>
            </a:r>
            <a:r>
              <a:rPr lang="fr-FR" b="0" dirty="0" smtClean="0"/>
              <a:t>: glycérol permettant d’alourdir l’ADN pour un dépôt en immersion et bleu de </a:t>
            </a:r>
            <a:r>
              <a:rPr lang="fr-FR" b="0" dirty="0" err="1" smtClean="0"/>
              <a:t>bromophénol</a:t>
            </a:r>
            <a:r>
              <a:rPr lang="fr-FR" b="0" baseline="0" dirty="0" smtClean="0"/>
              <a:t> pour visualiser le dépôt et suivre la migration.</a:t>
            </a:r>
            <a:endParaRPr lang="fr-FR" b="0" dirty="0" smtClean="0"/>
          </a:p>
          <a:p>
            <a:r>
              <a:rPr lang="fr-FR" b="1" dirty="0" smtClean="0"/>
              <a:t>Système </a:t>
            </a:r>
            <a:r>
              <a:rPr lang="fr-FR" b="1" dirty="0" err="1" smtClean="0"/>
              <a:t>Lonza</a:t>
            </a:r>
            <a:r>
              <a:rPr lang="fr-FR" b="1" dirty="0" smtClean="0"/>
              <a:t> </a:t>
            </a:r>
            <a:r>
              <a:rPr lang="fr-FR" dirty="0" smtClean="0"/>
              <a:t>: nature du marqueur d’ADN ?</a:t>
            </a:r>
          </a:p>
          <a:p>
            <a:r>
              <a:rPr lang="fr-FR" dirty="0" smtClean="0"/>
              <a:t>- Séparation et prise de vues en temps réel : observation des bandes pendant la migration et prises de vues sur la paillasse sans UV, sans risque pour l’ADN et l’utilisateur</a:t>
            </a:r>
          </a:p>
          <a:p>
            <a:r>
              <a:rPr lang="fr-FR" dirty="0" smtClean="0"/>
              <a:t>Sensibilité et résolution : 5 à 20 fois plus sensible que le </a:t>
            </a:r>
            <a:r>
              <a:rPr lang="fr-FR" dirty="0" err="1" smtClean="0"/>
              <a:t>BEt</a:t>
            </a:r>
            <a:r>
              <a:rPr lang="fr-FR" dirty="0" smtClean="0"/>
              <a:t>. Détection à partir de 0,1 </a:t>
            </a:r>
            <a:r>
              <a:rPr lang="fr-FR" dirty="0" err="1" smtClean="0"/>
              <a:t>ng</a:t>
            </a:r>
            <a:r>
              <a:rPr lang="fr-FR" dirty="0" smtClean="0"/>
              <a:t> d’ADN ou de 10 </a:t>
            </a:r>
            <a:r>
              <a:rPr lang="fr-FR" dirty="0" err="1" smtClean="0"/>
              <a:t>ng</a:t>
            </a:r>
            <a:r>
              <a:rPr lang="fr-FR" dirty="0" smtClean="0"/>
              <a:t> d’ARN total.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7A94CB-AB5C-4094-8EE3-575F475B9DB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8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240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10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07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91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891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211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85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71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7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60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EA23E-5320-4EDE-A883-6D293489594D}" type="datetimeFigureOut">
              <a:rPr lang="fr-FR" smtClean="0"/>
              <a:t>16/05/2018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C02C6-18BA-4728-99E6-D0324DC3A69D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" y="-6475"/>
            <a:ext cx="1148534" cy="120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70"/>
            <a:ext cx="1152008" cy="114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4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fr/url?sa=i&amp;rct=j&amp;q=&amp;esrc=s&amp;source=images&amp;cd=&amp;cad=rja&amp;uact=8&amp;ved=0ahUKEwjRmfqY1JXVAhUFvRoKHSgsDNUQjRwIBw&amp;url=https://www.abmgood.com/marketing/knowledge_base/polymerase_chain_variation_system.php&amp;psig=AFQjCNFURnjkSAbS11mKzheQK2jw5TNpmQ&amp;ust=1500564336336885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kvy17ugI4w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s://www.youtube.com/watch?v=x6AbsOrSAoY" TargetMode="External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hyperlink" Target="http://www.agdia-biofords.com/product_category/acceler8_amplifyrp" TargetMode="Externa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hzAqbVgSbTw" TargetMode="External"/><Relationship Id="rId4" Type="http://schemas.openxmlformats.org/officeDocument/2006/relationships/hyperlink" Target="https://www.youtube.com/watch?v=qQQtq1LaGL8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bFNjxKHP8Jc&amp;list=PL592D0AEB58337E73" TargetMode="External"/><Relationship Id="rId3" Type="http://schemas.openxmlformats.org/officeDocument/2006/relationships/hyperlink" Target="https://www.youtube.com/watch?v=zgNsmY6Led4" TargetMode="External"/><Relationship Id="rId7" Type="http://schemas.openxmlformats.org/officeDocument/2006/relationships/hyperlink" Target="https://www.youtube.com/watch?v=WYBzbxIfuKs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Cd6B5HRaZ8" TargetMode="External"/><Relationship Id="rId5" Type="http://schemas.openxmlformats.org/officeDocument/2006/relationships/hyperlink" Target="http://genetique.snv.jussieu.fr/OLD%20SITE/Documents%202011/Epigenetique%202011/LeCRom_110310_SequencageHautDebit.pdf" TargetMode="External"/><Relationship Id="rId4" Type="http://schemas.openxmlformats.org/officeDocument/2006/relationships/hyperlink" Target="https://www.youtube.com/watch?v=L5zi2P4lggw" TargetMode="External"/><Relationship Id="rId9" Type="http://schemas.openxmlformats.org/officeDocument/2006/relationships/hyperlink" Target="https://www.youtube.com/watch?v=nlvyF8bFDw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aKXv1JqBtY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ns-lyon.fr/RELIE/PCR/principe/anim/presentation.htm" TargetMode="External"/><Relationship Id="rId4" Type="http://schemas.openxmlformats.org/officeDocument/2006/relationships/hyperlink" Target="http://www.snv.jussieu.fr/bmedia/PCR/images/PCR1.sw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3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8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>
            <a:spLocks/>
          </p:cNvSpPr>
          <p:nvPr/>
        </p:nvSpPr>
        <p:spPr>
          <a:xfrm>
            <a:off x="3995936" y="6021287"/>
            <a:ext cx="5112568" cy="807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Bruno Durand</a:t>
            </a:r>
          </a:p>
          <a:p>
            <a:r>
              <a:rPr lang="fr-FR" sz="18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Professeur de Biochimie – Génie biologique</a:t>
            </a:r>
          </a:p>
          <a:p>
            <a:r>
              <a:rPr lang="fr-FR" sz="18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Lycée Jean Moulin - Angers</a:t>
            </a:r>
            <a:endParaRPr lang="fr-FR" sz="1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ctrTitle"/>
          </p:nvPr>
        </p:nvSpPr>
        <p:spPr>
          <a:xfrm>
            <a:off x="4716018" y="2276872"/>
            <a:ext cx="3910773" cy="2304256"/>
          </a:xfrm>
        </p:spPr>
        <p:txBody>
          <a:bodyPr>
            <a:normAutofit fontScale="90000"/>
          </a:bodyPr>
          <a:lstStyle/>
          <a:p>
            <a:r>
              <a:rPr lang="fr-FR" sz="54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La PCR et ses évolutions</a:t>
            </a:r>
            <a:endParaRPr lang="fr-FR" sz="54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9"/>
            <a:ext cx="4499992" cy="448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0872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Optimisation de la PCR : </a:t>
            </a:r>
            <a:br>
              <a:rPr lang="fr-FR" dirty="0" smtClean="0"/>
            </a:br>
            <a:r>
              <a:rPr lang="fr-FR" sz="3600" dirty="0" smtClean="0"/>
              <a:t>Caractéristiques des DNA polymérases</a:t>
            </a:r>
            <a:endParaRPr lang="fr-FR" sz="40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565636"/>
              </p:ext>
            </p:extLst>
          </p:nvPr>
        </p:nvGraphicFramePr>
        <p:xfrm>
          <a:off x="107504" y="1196752"/>
          <a:ext cx="8928993" cy="562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160240"/>
                <a:gridCol w="4752529"/>
              </a:tblGrid>
              <a:tr h="804089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Caractéristiques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Taq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polymerase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DNA </a:t>
                      </a:r>
                      <a:r>
                        <a:rPr lang="fr-FR" sz="2000" dirty="0" err="1" smtClean="0"/>
                        <a:t>polymerase</a:t>
                      </a:r>
                      <a:r>
                        <a:rPr lang="fr-FR" sz="2000" dirty="0" smtClean="0"/>
                        <a:t> </a:t>
                      </a:r>
                    </a:p>
                    <a:p>
                      <a:pPr algn="ctr"/>
                      <a:r>
                        <a:rPr lang="fr-FR" sz="2000" dirty="0" smtClean="0"/>
                        <a:t>hautes performances</a:t>
                      </a:r>
                      <a:endParaRPr lang="fr-FR" sz="2000" dirty="0"/>
                    </a:p>
                  </a:txBody>
                  <a:tcPr anchor="ctr"/>
                </a:tc>
              </a:tr>
              <a:tr h="80408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 smtClean="0"/>
                        <a:t>Thermostabilité</a:t>
                      </a:r>
                      <a:endParaRPr lang="fr-F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40 min à 95°C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20 fois plus stables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(ex : </a:t>
                      </a:r>
                      <a:r>
                        <a:rPr lang="fr-FR" sz="2000" dirty="0" err="1" smtClean="0"/>
                        <a:t>Deep</a:t>
                      </a:r>
                      <a:r>
                        <a:rPr lang="fr-FR" sz="2000" dirty="0" smtClean="0"/>
                        <a:t> Vent®,  BIOLABS) </a:t>
                      </a:r>
                    </a:p>
                  </a:txBody>
                  <a:tcPr anchor="ctr"/>
                </a:tc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 smtClean="0"/>
                        <a:t>Processivité</a:t>
                      </a:r>
                      <a:endParaRPr lang="fr-FR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50 nt / fixation</a:t>
                      </a:r>
                      <a:endParaRPr lang="fr-FR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Ne se dissocient pas avant l’extrémité du brin</a:t>
                      </a:r>
                      <a:r>
                        <a:rPr lang="fr-FR" sz="2000" baseline="0" dirty="0" smtClean="0"/>
                        <a:t> </a:t>
                      </a:r>
                      <a:r>
                        <a:rPr lang="fr-FR" sz="2000" dirty="0" smtClean="0"/>
                        <a:t>(ex : </a:t>
                      </a:r>
                      <a:r>
                        <a:rPr lang="fr-FR" sz="2000" dirty="0" err="1" smtClean="0"/>
                        <a:t>RTth</a:t>
                      </a:r>
                      <a:r>
                        <a:rPr lang="fr-FR" sz="2000" dirty="0" smtClean="0"/>
                        <a:t> DNA </a:t>
                      </a:r>
                      <a:r>
                        <a:rPr lang="fr-FR" sz="2000" dirty="0" err="1" smtClean="0"/>
                        <a:t>pol</a:t>
                      </a:r>
                      <a:r>
                        <a:rPr lang="fr-FR" sz="2000" dirty="0" smtClean="0"/>
                        <a:t>. XL,</a:t>
                      </a:r>
                      <a:r>
                        <a:rPr lang="fr-FR" sz="2000" baseline="0" dirty="0" smtClean="0"/>
                        <a:t> APPLIED BIOSYSTEMS)</a:t>
                      </a:r>
                      <a:endParaRPr lang="fr-FR" sz="2000" dirty="0"/>
                    </a:p>
                  </a:txBody>
                  <a:tcPr anchor="ctr"/>
                </a:tc>
              </a:tr>
              <a:tr h="454485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Vitesse</a:t>
                      </a:r>
                      <a:endParaRPr lang="fr-F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1,5 Kb / min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4 fois plus rapides</a:t>
                      </a:r>
                    </a:p>
                    <a:p>
                      <a:pPr algn="ctr"/>
                      <a:r>
                        <a:rPr lang="fr-FR" sz="2000" dirty="0" smtClean="0"/>
                        <a:t>(ex</a:t>
                      </a:r>
                      <a:r>
                        <a:rPr lang="fr-FR" sz="2000" baseline="0" dirty="0" smtClean="0"/>
                        <a:t> : Speed STAR™ HS, TAKARA)</a:t>
                      </a:r>
                      <a:endParaRPr lang="fr-FR" sz="2000" dirty="0"/>
                    </a:p>
                  </a:txBody>
                  <a:tcPr anchor="ctr"/>
                </a:tc>
              </a:tr>
              <a:tr h="115369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Fidélité</a:t>
                      </a:r>
                      <a:endParaRPr lang="fr-F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 erreur / 10 Kb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&gt; 1000 fois moins d’erreurs</a:t>
                      </a:r>
                    </a:p>
                    <a:p>
                      <a:pPr algn="ctr"/>
                      <a:r>
                        <a:rPr lang="fr-FR" sz="2000" dirty="0" smtClean="0"/>
                        <a:t>(proof </a:t>
                      </a:r>
                      <a:r>
                        <a:rPr lang="fr-FR" sz="2000" dirty="0" err="1" smtClean="0"/>
                        <a:t>reading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baseline="0" dirty="0" smtClean="0">
                          <a:sym typeface="Symbol"/>
                        </a:rPr>
                        <a:t> High </a:t>
                      </a:r>
                      <a:r>
                        <a:rPr lang="fr-FR" sz="2000" baseline="0" dirty="0" err="1" smtClean="0">
                          <a:sym typeface="Symbol"/>
                        </a:rPr>
                        <a:t>Fidelity</a:t>
                      </a:r>
                      <a:r>
                        <a:rPr lang="fr-FR" sz="2000" baseline="0" dirty="0" smtClean="0">
                          <a:sym typeface="Symbol"/>
                        </a:rPr>
                        <a:t>) </a:t>
                      </a:r>
                    </a:p>
                    <a:p>
                      <a:pPr algn="ctr"/>
                      <a:r>
                        <a:rPr lang="fr-FR" sz="2000" baseline="0" dirty="0" smtClean="0">
                          <a:sym typeface="Symbol"/>
                        </a:rPr>
                        <a:t>(ex : </a:t>
                      </a:r>
                      <a:r>
                        <a:rPr lang="fr-FR" sz="2000" baseline="0" dirty="0" err="1" smtClean="0">
                          <a:sym typeface="Symbol"/>
                        </a:rPr>
                        <a:t>Pfu</a:t>
                      </a:r>
                      <a:r>
                        <a:rPr lang="fr-FR" sz="2000" baseline="0" dirty="0" smtClean="0">
                          <a:sym typeface="Symbol"/>
                        </a:rPr>
                        <a:t>, STRATAGENE)</a:t>
                      </a:r>
                      <a:endParaRPr lang="fr-FR" sz="2000" dirty="0"/>
                    </a:p>
                  </a:txBody>
                  <a:tcPr anchor="ctr"/>
                </a:tc>
              </a:tr>
              <a:tr h="115369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Spécificité</a:t>
                      </a:r>
                      <a:endParaRPr lang="fr-F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Amplification non spécifique à basse température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Activation par chauffage &gt;</a:t>
                      </a:r>
                      <a:r>
                        <a:rPr lang="fr-FR" sz="2000" baseline="0" dirty="0" smtClean="0"/>
                        <a:t> 90°C (Hot Start)</a:t>
                      </a:r>
                    </a:p>
                    <a:p>
                      <a:pPr algn="ctr"/>
                      <a:r>
                        <a:rPr lang="fr-FR" sz="2000" baseline="0" dirty="0" smtClean="0"/>
                        <a:t>(ex : KOD Hot Start DNA </a:t>
                      </a:r>
                      <a:r>
                        <a:rPr lang="fr-FR" sz="2000" baseline="0" dirty="0" err="1" smtClean="0"/>
                        <a:t>pol</a:t>
                      </a:r>
                      <a:r>
                        <a:rPr lang="fr-FR" sz="2000" baseline="0" dirty="0" smtClean="0"/>
                        <a:t>., NOVAGEN)</a:t>
                      </a:r>
                      <a:endParaRPr lang="fr-FR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66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Optimisation de la PCR : </a:t>
            </a:r>
            <a:br>
              <a:rPr lang="fr-FR" dirty="0" smtClean="0"/>
            </a:br>
            <a:r>
              <a:rPr lang="fr-FR" sz="3600" dirty="0" smtClean="0"/>
              <a:t>Autres paramètres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783357"/>
            <a:ext cx="7776864" cy="4453955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Tampon </a:t>
            </a:r>
            <a:r>
              <a:rPr lang="fr-FR" sz="2400" dirty="0" smtClean="0"/>
              <a:t>: pH et concentrations ioniques (Tris </a:t>
            </a:r>
            <a:r>
              <a:rPr lang="fr-FR" sz="2400" dirty="0" err="1" smtClean="0"/>
              <a:t>HCl</a:t>
            </a:r>
            <a:r>
              <a:rPr lang="fr-FR" sz="2400" dirty="0" smtClean="0"/>
              <a:t> pH 8,5-9)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                   Mg</a:t>
            </a:r>
            <a:r>
              <a:rPr lang="fr-FR" sz="2400" baseline="30000" dirty="0" smtClean="0"/>
              <a:t>2+</a:t>
            </a:r>
            <a:r>
              <a:rPr lang="fr-FR" sz="2400" dirty="0" smtClean="0"/>
              <a:t> : cofacteur de la polymérase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                   Mg</a:t>
            </a:r>
            <a:r>
              <a:rPr lang="fr-FR" sz="2400" baseline="30000" dirty="0" smtClean="0"/>
              <a:t>2+</a:t>
            </a:r>
            <a:r>
              <a:rPr lang="fr-FR" sz="2400" dirty="0" smtClean="0"/>
              <a:t>,</a:t>
            </a:r>
            <a:r>
              <a:rPr lang="fr-FR" sz="2400" baseline="30000" dirty="0" smtClean="0"/>
              <a:t> </a:t>
            </a:r>
            <a:r>
              <a:rPr lang="fr-FR" sz="2400" dirty="0" smtClean="0"/>
              <a:t>K</a:t>
            </a:r>
            <a:r>
              <a:rPr lang="fr-FR" sz="2400" baseline="30000" dirty="0" smtClean="0"/>
              <a:t>+</a:t>
            </a:r>
            <a:r>
              <a:rPr lang="fr-FR" sz="2400" dirty="0" smtClean="0"/>
              <a:t> : stabilisent l’hybridation amorces/ADN</a:t>
            </a:r>
          </a:p>
          <a:p>
            <a:pPr marL="0" indent="0">
              <a:buNone/>
            </a:pPr>
            <a:endParaRPr lang="fr-FR" sz="2400" dirty="0" smtClean="0"/>
          </a:p>
          <a:p>
            <a:r>
              <a:rPr lang="fr-FR" sz="2400" dirty="0" smtClean="0"/>
              <a:t> </a:t>
            </a:r>
            <a:r>
              <a:rPr lang="fr-FR" sz="2400" b="1" dirty="0" smtClean="0"/>
              <a:t>ADN matrice </a:t>
            </a:r>
            <a:r>
              <a:rPr lang="fr-FR" sz="2400" dirty="0" smtClean="0"/>
              <a:t>: qualité et quantité 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	 1 </a:t>
            </a:r>
            <a:r>
              <a:rPr lang="fr-FR" sz="2400" dirty="0" err="1" smtClean="0"/>
              <a:t>pg</a:t>
            </a:r>
            <a:r>
              <a:rPr lang="fr-FR" sz="2400" dirty="0" smtClean="0"/>
              <a:t> - 1ng d’ADN plasmidique ou viral</a:t>
            </a:r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	 1 </a:t>
            </a:r>
            <a:r>
              <a:rPr lang="fr-FR" sz="2400" dirty="0" err="1" smtClean="0"/>
              <a:t>ng</a:t>
            </a:r>
            <a:r>
              <a:rPr lang="fr-FR" sz="2400" dirty="0" smtClean="0"/>
              <a:t> - 1 µg d’ADN génomique.</a:t>
            </a:r>
          </a:p>
          <a:p>
            <a:endParaRPr lang="fr-FR" sz="2400" dirty="0" smtClean="0"/>
          </a:p>
          <a:p>
            <a:r>
              <a:rPr lang="fr-FR" sz="2400" b="1" dirty="0" smtClean="0"/>
              <a:t>Programmation du </a:t>
            </a:r>
            <a:r>
              <a:rPr lang="fr-FR" sz="2400" b="1" dirty="0" err="1" smtClean="0"/>
              <a:t>thermocycleur</a:t>
            </a:r>
            <a:r>
              <a:rPr lang="fr-FR" sz="2400" b="1" dirty="0" smtClean="0"/>
              <a:t> </a:t>
            </a:r>
            <a:r>
              <a:rPr lang="fr-FR" sz="2400" dirty="0" smtClean="0"/>
              <a:t>: durée et température des étapes… </a:t>
            </a:r>
          </a:p>
          <a:p>
            <a:pPr marL="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18207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0912" y="188640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Analyse : électrophorèse en gel d’agarose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600201"/>
            <a:ext cx="7571184" cy="4525963"/>
          </a:xfrm>
        </p:spPr>
        <p:txBody>
          <a:bodyPr/>
          <a:lstStyle/>
          <a:p>
            <a:r>
              <a:rPr lang="fr-FR" dirty="0" smtClean="0"/>
              <a:t>Concentration du gel : 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69206"/>
              </p:ext>
            </p:extLst>
          </p:nvPr>
        </p:nvGraphicFramePr>
        <p:xfrm>
          <a:off x="1043608" y="2399496"/>
          <a:ext cx="777686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Concentration du gel </a:t>
                      </a:r>
                    </a:p>
                    <a:p>
                      <a:pPr algn="ctr"/>
                      <a:r>
                        <a:rPr lang="fr-FR" sz="2800" dirty="0" smtClean="0"/>
                        <a:t>en agarose (%)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Fourchette</a:t>
                      </a:r>
                      <a:r>
                        <a:rPr lang="fr-FR" sz="2800" baseline="0" dirty="0" smtClean="0"/>
                        <a:t> de t</a:t>
                      </a:r>
                      <a:r>
                        <a:rPr lang="fr-FR" sz="2800" dirty="0" smtClean="0"/>
                        <a:t>ailles</a:t>
                      </a:r>
                      <a:r>
                        <a:rPr lang="fr-FR" sz="2800" baseline="0" dirty="0" smtClean="0"/>
                        <a:t> des fragments  d’ADN (</a:t>
                      </a:r>
                      <a:r>
                        <a:rPr lang="fr-FR" sz="2800" baseline="0" dirty="0" err="1" smtClean="0"/>
                        <a:t>pb</a:t>
                      </a:r>
                      <a:r>
                        <a:rPr lang="fr-FR" sz="2800" baseline="0" dirty="0" smtClean="0"/>
                        <a:t>)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1000 – 30 000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0,7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800 – 12 000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1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500 – 10 000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1,2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400 – 7 000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1,5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200 – 3 000</a:t>
                      </a:r>
                      <a:endParaRPr lang="fr-FR" sz="28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2</a:t>
                      </a:r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 smtClean="0"/>
                        <a:t>50 – 2 000</a:t>
                      </a:r>
                      <a:endParaRPr lang="fr-FR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45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56" y="2348881"/>
            <a:ext cx="2555776" cy="3540540"/>
          </a:xfrm>
        </p:spPr>
        <p:txBody>
          <a:bodyPr>
            <a:normAutofit/>
          </a:bodyPr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fr-FR" sz="3200" dirty="0" smtClean="0"/>
              <a:t>Marquage d’ADN</a:t>
            </a:r>
            <a:br>
              <a:rPr lang="fr-FR" sz="3200" dirty="0" smtClean="0"/>
            </a:br>
            <a:r>
              <a:rPr lang="fr-FR" sz="3600" dirty="0"/>
              <a:t/>
            </a:r>
            <a:br>
              <a:rPr lang="fr-FR" sz="3600" dirty="0"/>
            </a:br>
            <a:r>
              <a:rPr lang="fr-FR" sz="1600" dirty="0"/>
              <a:t>https://biotium.com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-1984"/>
            <a:ext cx="6591796" cy="689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8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961" y="0"/>
            <a:ext cx="8229600" cy="836712"/>
          </a:xfrm>
        </p:spPr>
        <p:txBody>
          <a:bodyPr>
            <a:normAutofit/>
          </a:bodyPr>
          <a:lstStyle/>
          <a:p>
            <a:r>
              <a:rPr lang="fr-FR" sz="4000" dirty="0" smtClean="0"/>
              <a:t>Gel « maison » versus </a:t>
            </a:r>
            <a:r>
              <a:rPr lang="fr-FR" sz="4000" dirty="0" err="1" smtClean="0"/>
              <a:t>Flashgel</a:t>
            </a:r>
            <a:r>
              <a:rPr lang="fr-FR" sz="4000" dirty="0" smtClean="0"/>
              <a:t>®</a:t>
            </a:r>
            <a:endParaRPr lang="fr-FR" sz="4000" dirty="0"/>
          </a:p>
        </p:txBody>
      </p:sp>
      <p:pic>
        <p:nvPicPr>
          <p:cNvPr id="2050" name="Picture 2" descr="RÃ©sultat de recherche d'images pour &quot;flash gel lonza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5"/>
          <a:stretch/>
        </p:blipFill>
        <p:spPr bwMode="auto">
          <a:xfrm>
            <a:off x="6300192" y="836712"/>
            <a:ext cx="2450232" cy="1547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278249"/>
              </p:ext>
            </p:extLst>
          </p:nvPr>
        </p:nvGraphicFramePr>
        <p:xfrm>
          <a:off x="179512" y="2708920"/>
          <a:ext cx="8784976" cy="3960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2808312"/>
                <a:gridCol w="2736304"/>
              </a:tblGrid>
              <a:tr h="483465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Gel « maison »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 smtClean="0"/>
                        <a:t>Flashgel</a:t>
                      </a:r>
                      <a:r>
                        <a:rPr lang="fr-FR" sz="2400" dirty="0" smtClean="0"/>
                        <a:t>® (</a:t>
                      </a:r>
                      <a:r>
                        <a:rPr lang="fr-FR" sz="2400" dirty="0" err="1" smtClean="0"/>
                        <a:t>Lonza</a:t>
                      </a:r>
                      <a:r>
                        <a:rPr lang="fr-FR" sz="2400" dirty="0" smtClean="0"/>
                        <a:t>)</a:t>
                      </a:r>
                      <a:endParaRPr lang="fr-FR" sz="2400" dirty="0"/>
                    </a:p>
                  </a:txBody>
                  <a:tcPr/>
                </a:tc>
              </a:tr>
              <a:tr h="483465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/>
                        <a:t>Temps</a:t>
                      </a:r>
                      <a:r>
                        <a:rPr lang="fr-FR" sz="2400" b="1" baseline="0" dirty="0" smtClean="0"/>
                        <a:t> de préparation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30-40 min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Prêt</a:t>
                      </a:r>
                      <a:r>
                        <a:rPr lang="fr-FR" sz="2400" baseline="0" dirty="0" smtClean="0"/>
                        <a:t> à l’emploi</a:t>
                      </a:r>
                      <a:endParaRPr lang="fr-FR" sz="2400" dirty="0"/>
                    </a:p>
                  </a:txBody>
                  <a:tcPr/>
                </a:tc>
              </a:tr>
              <a:tr h="834475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/>
                        <a:t>Préparation</a:t>
                      </a:r>
                      <a:r>
                        <a:rPr lang="fr-FR" sz="2400" b="1" baseline="0" dirty="0" smtClean="0"/>
                        <a:t> des échantillons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Tampon de charge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Echantillon brut</a:t>
                      </a:r>
                      <a:endParaRPr lang="fr-FR" sz="2400" dirty="0"/>
                    </a:p>
                  </a:txBody>
                  <a:tcPr/>
                </a:tc>
              </a:tr>
              <a:tr h="483465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/>
                        <a:t>Durée de migration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30-45 min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6 min</a:t>
                      </a:r>
                      <a:endParaRPr lang="fr-FR" sz="2400" dirty="0"/>
                    </a:p>
                  </a:txBody>
                  <a:tcPr/>
                </a:tc>
              </a:tr>
              <a:tr h="1192107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/>
                        <a:t>Observation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Transfert</a:t>
                      </a:r>
                      <a:r>
                        <a:rPr lang="fr-FR" sz="2400" baseline="0" dirty="0" smtClean="0"/>
                        <a:t> sur </a:t>
                      </a:r>
                      <a:r>
                        <a:rPr lang="fr-FR" sz="2400" baseline="0" dirty="0" err="1" smtClean="0"/>
                        <a:t>transilluminateur</a:t>
                      </a:r>
                      <a:r>
                        <a:rPr lang="fr-FR" sz="2400" baseline="0" dirty="0" smtClean="0"/>
                        <a:t> UV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En cours de migration</a:t>
                      </a:r>
                      <a:endParaRPr lang="fr-FR" sz="2400" dirty="0"/>
                    </a:p>
                  </a:txBody>
                  <a:tcPr/>
                </a:tc>
              </a:tr>
              <a:tr h="483465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/>
                        <a:t>Risque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Chimique, physique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Très limités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884056"/>
            <a:ext cx="1883701" cy="1412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0" name="Connecteur droit 9"/>
          <p:cNvCxnSpPr/>
          <p:nvPr/>
        </p:nvCxnSpPr>
        <p:spPr>
          <a:xfrm flipH="1">
            <a:off x="5580112" y="836712"/>
            <a:ext cx="576064" cy="1322408"/>
          </a:xfrm>
          <a:prstGeom prst="line">
            <a:avLst/>
          </a:prstGeom>
          <a:ln w="793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57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Inconvénients de la PCR classique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2564904"/>
            <a:ext cx="8208912" cy="3412976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b="1" dirty="0" smtClean="0"/>
              <a:t>Technique qualitative</a:t>
            </a:r>
          </a:p>
          <a:p>
            <a:pPr>
              <a:spcAft>
                <a:spcPts val="1200"/>
              </a:spcAft>
            </a:pPr>
            <a:r>
              <a:rPr lang="fr-FR" b="1" dirty="0" smtClean="0"/>
              <a:t>Risque de contaminations élevé </a:t>
            </a:r>
            <a:r>
              <a:rPr lang="fr-FR" dirty="0" smtClean="0"/>
              <a:t>: création d’aérosols à l’ouverture des tubes                         </a:t>
            </a:r>
            <a:r>
              <a:rPr lang="fr-FR" dirty="0" smtClean="0">
                <a:sym typeface="Symbol"/>
              </a:rPr>
              <a:t> faux positifs</a:t>
            </a:r>
            <a:endParaRPr lang="fr-FR" dirty="0" smtClean="0"/>
          </a:p>
          <a:p>
            <a:r>
              <a:rPr lang="fr-FR" smtClean="0"/>
              <a:t>Existence </a:t>
            </a:r>
            <a:r>
              <a:rPr lang="fr-FR" b="1" smtClean="0"/>
              <a:t>d’inhibiteurs</a:t>
            </a:r>
            <a:r>
              <a:rPr lang="fr-FR" smtClean="0"/>
              <a:t> dans certains échantillons                                                             </a:t>
            </a:r>
            <a:r>
              <a:rPr lang="fr-FR" smtClean="0">
                <a:sym typeface="Symbol"/>
              </a:rPr>
              <a:t> faux négatifs</a:t>
            </a:r>
            <a:endParaRPr lang="fr-FR" smtClean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99748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Inconvénients de la PCR classique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3100" dirty="0" smtClean="0"/>
              <a:t>Exemples d’inhibiteurs</a:t>
            </a:r>
            <a:endParaRPr lang="fr-FR" sz="40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390668"/>
              </p:ext>
            </p:extLst>
          </p:nvPr>
        </p:nvGraphicFramePr>
        <p:xfrm>
          <a:off x="1691680" y="2204864"/>
          <a:ext cx="6406253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410199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Provenance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Inhibiteurs de PCR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Sang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Hème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Urine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Urée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Tissus animaux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Collagène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Peau,</a:t>
                      </a:r>
                      <a:r>
                        <a:rPr lang="fr-FR" sz="2400" baseline="0" dirty="0" smtClean="0"/>
                        <a:t> cheveux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Mélanine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Fèces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Sels biliaires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Plantes,</a:t>
                      </a:r>
                      <a:r>
                        <a:rPr lang="fr-FR" sz="2400" baseline="0" dirty="0" smtClean="0"/>
                        <a:t> sols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Acide humique, Tannins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Préparation des échantillons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Phénol, Ethanol, EDTA, Héparine, Citrate, 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681596"/>
            <a:ext cx="8229600" cy="792088"/>
          </a:xfrm>
        </p:spPr>
        <p:txBody>
          <a:bodyPr>
            <a:normAutofit/>
          </a:bodyPr>
          <a:lstStyle/>
          <a:p>
            <a:r>
              <a:rPr lang="fr-FR" sz="4000" dirty="0" smtClean="0"/>
              <a:t>Précautions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492896"/>
            <a:ext cx="7884368" cy="3456384"/>
          </a:xfrm>
        </p:spPr>
        <p:txBody>
          <a:bodyPr>
            <a:noAutofit/>
          </a:bodyPr>
          <a:lstStyle/>
          <a:p>
            <a:r>
              <a:rPr lang="fr-FR" b="1" dirty="0" smtClean="0"/>
              <a:t>Eviter la dégradation de l’ADN </a:t>
            </a:r>
            <a:r>
              <a:rPr lang="fr-FR" dirty="0" smtClean="0"/>
              <a:t>(glace, gants)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Eviter les inhibiteurs 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Purification de l’ADN</a:t>
            </a:r>
          </a:p>
          <a:p>
            <a:pPr lvl="1"/>
            <a:r>
              <a:rPr lang="fr-FR" dirty="0" smtClean="0"/>
              <a:t>Dilution de l’échantillon</a:t>
            </a:r>
          </a:p>
          <a:p>
            <a:pPr lvl="1"/>
            <a:r>
              <a:rPr lang="fr-FR" dirty="0" smtClean="0"/>
              <a:t>Ajout de Sérum Albumine Bovine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9525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5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792088"/>
          </a:xfrm>
        </p:spPr>
        <p:txBody>
          <a:bodyPr>
            <a:normAutofit/>
          </a:bodyPr>
          <a:lstStyle/>
          <a:p>
            <a:r>
              <a:rPr lang="fr-FR" sz="4000" dirty="0" smtClean="0"/>
              <a:t>Précautions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124744"/>
            <a:ext cx="7776864" cy="5328592"/>
          </a:xfrm>
        </p:spPr>
        <p:txBody>
          <a:bodyPr>
            <a:noAutofit/>
          </a:bodyPr>
          <a:lstStyle/>
          <a:p>
            <a:r>
              <a:rPr lang="fr-FR" b="1" dirty="0" smtClean="0"/>
              <a:t>Eviter les contaminations 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Cônes à filtre</a:t>
            </a:r>
          </a:p>
          <a:p>
            <a:pPr lvl="1"/>
            <a:r>
              <a:rPr lang="fr-FR" dirty="0" err="1" smtClean="0"/>
              <a:t>Aliquotage</a:t>
            </a:r>
            <a:r>
              <a:rPr lang="fr-FR" dirty="0" smtClean="0"/>
              <a:t> des réactifs</a:t>
            </a:r>
          </a:p>
          <a:p>
            <a:pPr lvl="1"/>
            <a:r>
              <a:rPr lang="fr-FR" dirty="0" smtClean="0"/>
              <a:t>Organisation du laboratoire : 2 à 3 salles</a:t>
            </a:r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sz="1400" dirty="0" smtClean="0"/>
          </a:p>
          <a:p>
            <a:pPr lvl="1"/>
            <a:r>
              <a:rPr lang="fr-FR" dirty="0" smtClean="0"/>
              <a:t>Organisation du travail : marche en avant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709433"/>
              </p:ext>
            </p:extLst>
          </p:nvPr>
        </p:nvGraphicFramePr>
        <p:xfrm>
          <a:off x="1475656" y="3316952"/>
          <a:ext cx="734481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770"/>
                <a:gridCol w="5356046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Salles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Activité</a:t>
                      </a:r>
                      <a:endParaRPr lang="fr-FR" sz="2400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Zone propre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PSM type II préparation des mix PCR</a:t>
                      </a:r>
                      <a:endParaRPr lang="fr-FR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Zone pré-amplification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extraction ADN et ajout au mix,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stockage échantillons</a:t>
                      </a:r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Zone post-amplification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 smtClean="0"/>
                        <a:t>thermocycleurs</a:t>
                      </a:r>
                      <a:r>
                        <a:rPr lang="fr-FR" sz="2400" dirty="0" smtClean="0"/>
                        <a:t>, détection (gels) </a:t>
                      </a:r>
                    </a:p>
                    <a:p>
                      <a:pPr algn="ctr"/>
                      <a:r>
                        <a:rPr lang="fr-FR" sz="2400" dirty="0" smtClean="0"/>
                        <a:t>(aucun produit amplifié n’en sort)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8640"/>
            <a:ext cx="9525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2780928"/>
            <a:ext cx="8064896" cy="2232248"/>
          </a:xfrm>
        </p:spPr>
        <p:txBody>
          <a:bodyPr>
            <a:noAutofit/>
          </a:bodyPr>
          <a:lstStyle/>
          <a:p>
            <a:r>
              <a:rPr lang="fr-FR" sz="8800" b="1" dirty="0" smtClean="0"/>
              <a:t>TECHNIQUES </a:t>
            </a:r>
            <a:r>
              <a:rPr lang="fr-FR" sz="8800" b="1" cap="all" dirty="0" err="1" smtClean="0"/>
              <a:t>DéRIVéES</a:t>
            </a:r>
            <a:endParaRPr lang="fr-FR" sz="8800" b="1" cap="all" dirty="0"/>
          </a:p>
        </p:txBody>
      </p:sp>
    </p:spTree>
    <p:extLst>
      <p:ext uri="{BB962C8B-B14F-4D97-AF65-F5344CB8AC3E}">
        <p14:creationId xmlns:p14="http://schemas.microsoft.com/office/powerpoint/2010/main" val="26232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7211144" cy="1143000"/>
          </a:xfrm>
        </p:spPr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91680" y="2420888"/>
            <a:ext cx="5976664" cy="3816424"/>
          </a:xfrm>
        </p:spPr>
        <p:txBody>
          <a:bodyPr>
            <a:noAutofit/>
          </a:bodyPr>
          <a:lstStyle/>
          <a:p>
            <a:pPr lvl="1"/>
            <a:r>
              <a:rPr lang="fr-FR" sz="3200" b="1" dirty="0" smtClean="0">
                <a:solidFill>
                  <a:srgbClr val="0070C0"/>
                </a:solidFill>
              </a:rPr>
              <a:t> PCR </a:t>
            </a:r>
          </a:p>
          <a:p>
            <a:pPr lvl="2"/>
            <a:r>
              <a:rPr lang="fr-FR" sz="2800" dirty="0" smtClean="0"/>
              <a:t>Historique</a:t>
            </a:r>
          </a:p>
          <a:p>
            <a:pPr lvl="2"/>
            <a:r>
              <a:rPr lang="fr-FR" sz="2800" dirty="0" smtClean="0"/>
              <a:t>Principe</a:t>
            </a:r>
          </a:p>
          <a:p>
            <a:pPr lvl="2"/>
            <a:r>
              <a:rPr lang="fr-FR" sz="2800" dirty="0" smtClean="0"/>
              <a:t>Optimisation</a:t>
            </a:r>
          </a:p>
          <a:p>
            <a:pPr lvl="2"/>
            <a:r>
              <a:rPr lang="fr-FR" sz="2800" dirty="0" smtClean="0"/>
              <a:t>Inconvénients </a:t>
            </a:r>
          </a:p>
          <a:p>
            <a:pPr lvl="2"/>
            <a:r>
              <a:rPr lang="fr-FR" sz="2800" dirty="0" smtClean="0"/>
              <a:t>Précautions</a:t>
            </a:r>
            <a:endParaRPr lang="fr-FR" sz="2800" dirty="0"/>
          </a:p>
          <a:p>
            <a:pPr lvl="1">
              <a:spcBef>
                <a:spcPts val="1800"/>
              </a:spcBef>
            </a:pPr>
            <a:r>
              <a:rPr lang="fr-FR" sz="3200" b="1" dirty="0" smtClean="0">
                <a:solidFill>
                  <a:srgbClr val="0070C0"/>
                </a:solidFill>
              </a:rPr>
              <a:t> Techniques dérivées</a:t>
            </a:r>
          </a:p>
        </p:txBody>
      </p:sp>
    </p:spTree>
    <p:extLst>
      <p:ext uri="{BB962C8B-B14F-4D97-AF65-F5344CB8AC3E}">
        <p14:creationId xmlns:p14="http://schemas.microsoft.com/office/powerpoint/2010/main" val="1277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0952" y="144016"/>
            <a:ext cx="2684984" cy="69269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err="1" smtClean="0"/>
              <a:t>Colony</a:t>
            </a:r>
            <a:r>
              <a:rPr lang="fr-FR" dirty="0" smtClean="0"/>
              <a:t> PCR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0" y="2852936"/>
            <a:ext cx="6084168" cy="4005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  <p:grpSp>
        <p:nvGrpSpPr>
          <p:cNvPr id="7" name="Group 339"/>
          <p:cNvGrpSpPr>
            <a:grpSpLocks/>
          </p:cNvGrpSpPr>
          <p:nvPr/>
        </p:nvGrpSpPr>
        <p:grpSpPr bwMode="auto">
          <a:xfrm>
            <a:off x="5826919" y="1279723"/>
            <a:ext cx="2813050" cy="1573213"/>
            <a:chOff x="3744" y="2640"/>
            <a:chExt cx="1772" cy="991"/>
          </a:xfrm>
        </p:grpSpPr>
        <p:sp>
          <p:nvSpPr>
            <p:cNvPr id="8" name="Freeform 340"/>
            <p:cNvSpPr>
              <a:spLocks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459 w 525"/>
                <a:gd name="T1" fmla="*/ 198 h 135"/>
                <a:gd name="T2" fmla="*/ 0 w 525"/>
                <a:gd name="T3" fmla="*/ 0 h 135"/>
                <a:gd name="T4" fmla="*/ 459 w 525"/>
                <a:gd name="T5" fmla="*/ 252 h 135"/>
                <a:gd name="T6" fmla="*/ 919 w 525"/>
                <a:gd name="T7" fmla="*/ 0 h 135"/>
                <a:gd name="T8" fmla="*/ 459 w 525"/>
                <a:gd name="T9" fmla="*/ 198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5"/>
                <a:gd name="T16" fmla="*/ 0 h 135"/>
                <a:gd name="T17" fmla="*/ 525 w 525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D367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341"/>
            <p:cNvSpPr>
              <a:spLocks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131 w 529"/>
                <a:gd name="T1" fmla="*/ 439 h 277"/>
                <a:gd name="T2" fmla="*/ 0 w 529"/>
                <a:gd name="T3" fmla="*/ 258 h 277"/>
                <a:gd name="T4" fmla="*/ 131 w 529"/>
                <a:gd name="T5" fmla="*/ 78 h 277"/>
                <a:gd name="T6" fmla="*/ 462 w 529"/>
                <a:gd name="T7" fmla="*/ 0 h 277"/>
                <a:gd name="T8" fmla="*/ 795 w 529"/>
                <a:gd name="T9" fmla="*/ 78 h 277"/>
                <a:gd name="T10" fmla="*/ 926 w 529"/>
                <a:gd name="T11" fmla="*/ 258 h 277"/>
                <a:gd name="T12" fmla="*/ 795 w 529"/>
                <a:gd name="T13" fmla="*/ 439 h 277"/>
                <a:gd name="T14" fmla="*/ 462 w 529"/>
                <a:gd name="T15" fmla="*/ 517 h 277"/>
                <a:gd name="T16" fmla="*/ 131 w 529"/>
                <a:gd name="T17" fmla="*/ 439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9"/>
                <a:gd name="T28" fmla="*/ 0 h 277"/>
                <a:gd name="T29" fmla="*/ 529 w 529"/>
                <a:gd name="T30" fmla="*/ 277 h 2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342"/>
            <p:cNvSpPr>
              <a:spLocks/>
            </p:cNvSpPr>
            <p:nvPr/>
          </p:nvSpPr>
          <p:spPr bwMode="auto">
            <a:xfrm>
              <a:off x="3754" y="3204"/>
              <a:ext cx="961" cy="427"/>
            </a:xfrm>
            <a:custGeom>
              <a:avLst/>
              <a:gdLst>
                <a:gd name="T0" fmla="*/ 961 w 549"/>
                <a:gd name="T1" fmla="*/ 151 h 229"/>
                <a:gd name="T2" fmla="*/ 480 w 549"/>
                <a:gd name="T3" fmla="*/ 427 h 229"/>
                <a:gd name="T4" fmla="*/ 0 w 549"/>
                <a:gd name="T5" fmla="*/ 151 h 229"/>
                <a:gd name="T6" fmla="*/ 0 w 549"/>
                <a:gd name="T7" fmla="*/ 0 h 229"/>
                <a:gd name="T8" fmla="*/ 480 w 549"/>
                <a:gd name="T9" fmla="*/ 278 h 229"/>
                <a:gd name="T10" fmla="*/ 961 w 549"/>
                <a:gd name="T11" fmla="*/ 0 h 229"/>
                <a:gd name="T12" fmla="*/ 961 w 549"/>
                <a:gd name="T13" fmla="*/ 151 h 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9"/>
                <a:gd name="T22" fmla="*/ 0 h 229"/>
                <a:gd name="T23" fmla="*/ 549 w 549"/>
                <a:gd name="T24" fmla="*/ 229 h 2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9" h="229">
                  <a:moveTo>
                    <a:pt x="549" y="81"/>
                  </a:moveTo>
                  <a:cubicBezTo>
                    <a:pt x="549" y="163"/>
                    <a:pt x="426" y="229"/>
                    <a:pt x="274" y="229"/>
                  </a:cubicBezTo>
                  <a:cubicBezTo>
                    <a:pt x="123" y="229"/>
                    <a:pt x="0" y="163"/>
                    <a:pt x="0" y="8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2"/>
                    <a:pt x="123" y="149"/>
                    <a:pt x="274" y="149"/>
                  </a:cubicBezTo>
                  <a:cubicBezTo>
                    <a:pt x="426" y="149"/>
                    <a:pt x="549" y="82"/>
                    <a:pt x="549" y="0"/>
                  </a:cubicBezTo>
                  <a:lnTo>
                    <a:pt x="549" y="81"/>
                  </a:ln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343"/>
            <p:cNvSpPr>
              <a:spLocks/>
            </p:cNvSpPr>
            <p:nvPr/>
          </p:nvSpPr>
          <p:spPr bwMode="auto">
            <a:xfrm>
              <a:off x="3770" y="3278"/>
              <a:ext cx="925" cy="320"/>
            </a:xfrm>
            <a:custGeom>
              <a:avLst/>
              <a:gdLst>
                <a:gd name="T0" fmla="*/ 925 w 528"/>
                <a:gd name="T1" fmla="*/ 0 h 171"/>
                <a:gd name="T2" fmla="*/ 463 w 528"/>
                <a:gd name="T3" fmla="*/ 204 h 171"/>
                <a:gd name="T4" fmla="*/ 0 w 528"/>
                <a:gd name="T5" fmla="*/ 0 h 171"/>
                <a:gd name="T6" fmla="*/ 0 w 528"/>
                <a:gd name="T7" fmla="*/ 75 h 171"/>
                <a:gd name="T8" fmla="*/ 463 w 528"/>
                <a:gd name="T9" fmla="*/ 320 h 171"/>
                <a:gd name="T10" fmla="*/ 925 w 528"/>
                <a:gd name="T11" fmla="*/ 75 h 171"/>
                <a:gd name="T12" fmla="*/ 925 w 528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8"/>
                <a:gd name="T22" fmla="*/ 0 h 171"/>
                <a:gd name="T23" fmla="*/ 528 w 528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8" h="171">
                  <a:moveTo>
                    <a:pt x="528" y="0"/>
                  </a:moveTo>
                  <a:cubicBezTo>
                    <a:pt x="496" y="63"/>
                    <a:pt x="390" y="109"/>
                    <a:pt x="264" y="109"/>
                  </a:cubicBezTo>
                  <a:cubicBezTo>
                    <a:pt x="138" y="109"/>
                    <a:pt x="32" y="63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06"/>
                    <a:pt x="118" y="171"/>
                    <a:pt x="264" y="171"/>
                  </a:cubicBezTo>
                  <a:cubicBezTo>
                    <a:pt x="410" y="171"/>
                    <a:pt x="528" y="101"/>
                    <a:pt x="528" y="40"/>
                  </a:cubicBezTo>
                  <a:lnTo>
                    <a:pt x="528" y="0"/>
                  </a:lnTo>
                  <a:close/>
                </a:path>
              </a:pathLst>
            </a:custGeom>
            <a:solidFill>
              <a:srgbClr val="EAC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344"/>
            <p:cNvSpPr>
              <a:spLocks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459 w 525"/>
                <a:gd name="T1" fmla="*/ 198 h 135"/>
                <a:gd name="T2" fmla="*/ 0 w 525"/>
                <a:gd name="T3" fmla="*/ 0 h 135"/>
                <a:gd name="T4" fmla="*/ 459 w 525"/>
                <a:gd name="T5" fmla="*/ 252 h 135"/>
                <a:gd name="T6" fmla="*/ 919 w 525"/>
                <a:gd name="T7" fmla="*/ 0 h 135"/>
                <a:gd name="T8" fmla="*/ 459 w 525"/>
                <a:gd name="T9" fmla="*/ 198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5"/>
                <a:gd name="T16" fmla="*/ 0 h 135"/>
                <a:gd name="T17" fmla="*/ 525 w 525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>
              <a:off x="3753" y="2927"/>
              <a:ext cx="961" cy="555"/>
            </a:xfrm>
            <a:prstGeom prst="ellipse">
              <a:avLst/>
            </a:prstGeom>
            <a:solidFill>
              <a:srgbClr val="F0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6" name="Freeform 346"/>
            <p:cNvSpPr>
              <a:spLocks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131 w 529"/>
                <a:gd name="T1" fmla="*/ 439 h 277"/>
                <a:gd name="T2" fmla="*/ 0 w 529"/>
                <a:gd name="T3" fmla="*/ 258 h 277"/>
                <a:gd name="T4" fmla="*/ 131 w 529"/>
                <a:gd name="T5" fmla="*/ 78 h 277"/>
                <a:gd name="T6" fmla="*/ 462 w 529"/>
                <a:gd name="T7" fmla="*/ 0 h 277"/>
                <a:gd name="T8" fmla="*/ 795 w 529"/>
                <a:gd name="T9" fmla="*/ 78 h 277"/>
                <a:gd name="T10" fmla="*/ 926 w 529"/>
                <a:gd name="T11" fmla="*/ 258 h 277"/>
                <a:gd name="T12" fmla="*/ 795 w 529"/>
                <a:gd name="T13" fmla="*/ 439 h 277"/>
                <a:gd name="T14" fmla="*/ 462 w 529"/>
                <a:gd name="T15" fmla="*/ 517 h 277"/>
                <a:gd name="T16" fmla="*/ 131 w 529"/>
                <a:gd name="T17" fmla="*/ 439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9"/>
                <a:gd name="T28" fmla="*/ 0 h 277"/>
                <a:gd name="T29" fmla="*/ 529 w 529"/>
                <a:gd name="T30" fmla="*/ 277 h 2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solidFill>
              <a:srgbClr val="BDE6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347"/>
            <p:cNvSpPr>
              <a:spLocks/>
            </p:cNvSpPr>
            <p:nvPr/>
          </p:nvSpPr>
          <p:spPr bwMode="auto">
            <a:xfrm>
              <a:off x="3770" y="2946"/>
              <a:ext cx="926" cy="353"/>
            </a:xfrm>
            <a:custGeom>
              <a:avLst/>
              <a:gdLst>
                <a:gd name="T0" fmla="*/ 30 w 529"/>
                <a:gd name="T1" fmla="*/ 351 h 189"/>
                <a:gd name="T2" fmla="*/ 462 w 529"/>
                <a:gd name="T3" fmla="*/ 131 h 189"/>
                <a:gd name="T4" fmla="*/ 893 w 529"/>
                <a:gd name="T5" fmla="*/ 353 h 189"/>
                <a:gd name="T6" fmla="*/ 926 w 529"/>
                <a:gd name="T7" fmla="*/ 258 h 189"/>
                <a:gd name="T8" fmla="*/ 795 w 529"/>
                <a:gd name="T9" fmla="*/ 78 h 189"/>
                <a:gd name="T10" fmla="*/ 462 w 529"/>
                <a:gd name="T11" fmla="*/ 0 h 189"/>
                <a:gd name="T12" fmla="*/ 131 w 529"/>
                <a:gd name="T13" fmla="*/ 78 h 189"/>
                <a:gd name="T14" fmla="*/ 0 w 529"/>
                <a:gd name="T15" fmla="*/ 258 h 189"/>
                <a:gd name="T16" fmla="*/ 30 w 529"/>
                <a:gd name="T17" fmla="*/ 351 h 1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9"/>
                <a:gd name="T28" fmla="*/ 0 h 189"/>
                <a:gd name="T29" fmla="*/ 529 w 529"/>
                <a:gd name="T30" fmla="*/ 189 h 1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9" h="189">
                  <a:moveTo>
                    <a:pt x="17" y="188"/>
                  </a:moveTo>
                  <a:cubicBezTo>
                    <a:pt x="32" y="121"/>
                    <a:pt x="145" y="70"/>
                    <a:pt x="264" y="70"/>
                  </a:cubicBezTo>
                  <a:cubicBezTo>
                    <a:pt x="380" y="70"/>
                    <a:pt x="506" y="128"/>
                    <a:pt x="510" y="189"/>
                  </a:cubicBezTo>
                  <a:cubicBezTo>
                    <a:pt x="522" y="173"/>
                    <a:pt x="529" y="156"/>
                    <a:pt x="529" y="138"/>
                  </a:cubicBezTo>
                  <a:cubicBezTo>
                    <a:pt x="529" y="102"/>
                    <a:pt x="502" y="68"/>
                    <a:pt x="454" y="42"/>
                  </a:cubicBezTo>
                  <a:cubicBezTo>
                    <a:pt x="403" y="15"/>
                    <a:pt x="336" y="0"/>
                    <a:pt x="264" y="0"/>
                  </a:cubicBezTo>
                  <a:cubicBezTo>
                    <a:pt x="192" y="0"/>
                    <a:pt x="125" y="15"/>
                    <a:pt x="75" y="42"/>
                  </a:cubicBezTo>
                  <a:cubicBezTo>
                    <a:pt x="26" y="68"/>
                    <a:pt x="0" y="102"/>
                    <a:pt x="0" y="138"/>
                  </a:cubicBezTo>
                  <a:cubicBezTo>
                    <a:pt x="0" y="155"/>
                    <a:pt x="6" y="172"/>
                    <a:pt x="17" y="188"/>
                  </a:cubicBez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348"/>
            <p:cNvSpPr>
              <a:spLocks/>
            </p:cNvSpPr>
            <p:nvPr/>
          </p:nvSpPr>
          <p:spPr bwMode="auto">
            <a:xfrm>
              <a:off x="3744" y="3065"/>
              <a:ext cx="205" cy="213"/>
            </a:xfrm>
            <a:custGeom>
              <a:avLst/>
              <a:gdLst>
                <a:gd name="T0" fmla="*/ 205 w 117"/>
                <a:gd name="T1" fmla="*/ 67 h 114"/>
                <a:gd name="T2" fmla="*/ 53 w 117"/>
                <a:gd name="T3" fmla="*/ 213 h 114"/>
                <a:gd name="T4" fmla="*/ 114 w 117"/>
                <a:gd name="T5" fmla="*/ 0 h 114"/>
                <a:gd name="T6" fmla="*/ 205 w 117"/>
                <a:gd name="T7" fmla="*/ 67 h 1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14"/>
                <a:gd name="T14" fmla="*/ 117 w 117"/>
                <a:gd name="T15" fmla="*/ 114 h 1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14">
                  <a:moveTo>
                    <a:pt x="117" y="36"/>
                  </a:moveTo>
                  <a:cubicBezTo>
                    <a:pt x="67" y="55"/>
                    <a:pt x="37" y="92"/>
                    <a:pt x="30" y="114"/>
                  </a:cubicBezTo>
                  <a:cubicBezTo>
                    <a:pt x="0" y="69"/>
                    <a:pt x="37" y="26"/>
                    <a:pt x="65" y="0"/>
                  </a:cubicBezTo>
                  <a:cubicBezTo>
                    <a:pt x="58" y="20"/>
                    <a:pt x="48" y="52"/>
                    <a:pt x="117" y="36"/>
                  </a:cubicBez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349"/>
            <p:cNvSpPr>
              <a:spLocks/>
            </p:cNvSpPr>
            <p:nvPr/>
          </p:nvSpPr>
          <p:spPr bwMode="auto">
            <a:xfrm>
              <a:off x="4632" y="3177"/>
              <a:ext cx="56" cy="98"/>
            </a:xfrm>
            <a:custGeom>
              <a:avLst/>
              <a:gdLst>
                <a:gd name="T0" fmla="*/ 0 w 32"/>
                <a:gd name="T1" fmla="*/ 36 h 52"/>
                <a:gd name="T2" fmla="*/ 33 w 32"/>
                <a:gd name="T3" fmla="*/ 98 h 52"/>
                <a:gd name="T4" fmla="*/ 51 w 32"/>
                <a:gd name="T5" fmla="*/ 0 h 52"/>
                <a:gd name="T6" fmla="*/ 40 w 32"/>
                <a:gd name="T7" fmla="*/ 32 h 52"/>
                <a:gd name="T8" fmla="*/ 14 w 32"/>
                <a:gd name="T9" fmla="*/ 41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52"/>
                <a:gd name="T17" fmla="*/ 32 w 32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52">
                  <a:moveTo>
                    <a:pt x="0" y="19"/>
                  </a:moveTo>
                  <a:cubicBezTo>
                    <a:pt x="11" y="26"/>
                    <a:pt x="16" y="41"/>
                    <a:pt x="19" y="52"/>
                  </a:cubicBezTo>
                  <a:cubicBezTo>
                    <a:pt x="30" y="49"/>
                    <a:pt x="32" y="8"/>
                    <a:pt x="29" y="0"/>
                  </a:cubicBezTo>
                  <a:cubicBezTo>
                    <a:pt x="28" y="7"/>
                    <a:pt x="26" y="11"/>
                    <a:pt x="23" y="17"/>
                  </a:cubicBezTo>
                  <a:cubicBezTo>
                    <a:pt x="20" y="27"/>
                    <a:pt x="17" y="22"/>
                    <a:pt x="8" y="22"/>
                  </a:cubicBezTo>
                </a:path>
              </a:pathLst>
            </a:custGeom>
            <a:solidFill>
              <a:srgbClr val="C9EB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350"/>
            <p:cNvSpPr>
              <a:spLocks/>
            </p:cNvSpPr>
            <p:nvPr/>
          </p:nvSpPr>
          <p:spPr bwMode="auto">
            <a:xfrm>
              <a:off x="3854" y="3392"/>
              <a:ext cx="39" cy="138"/>
            </a:xfrm>
            <a:custGeom>
              <a:avLst/>
              <a:gdLst>
                <a:gd name="T0" fmla="*/ 0 w 22"/>
                <a:gd name="T1" fmla="*/ 114 h 74"/>
                <a:gd name="T2" fmla="*/ 39 w 22"/>
                <a:gd name="T3" fmla="*/ 138 h 74"/>
                <a:gd name="T4" fmla="*/ 39 w 22"/>
                <a:gd name="T5" fmla="*/ 26 h 74"/>
                <a:gd name="T6" fmla="*/ 0 w 22"/>
                <a:gd name="T7" fmla="*/ 0 h 74"/>
                <a:gd name="T8" fmla="*/ 0 w 22"/>
                <a:gd name="T9" fmla="*/ 11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74"/>
                <a:gd name="T17" fmla="*/ 22 w 22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74">
                  <a:moveTo>
                    <a:pt x="0" y="61"/>
                  </a:moveTo>
                  <a:cubicBezTo>
                    <a:pt x="6" y="65"/>
                    <a:pt x="14" y="70"/>
                    <a:pt x="22" y="7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AFE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351"/>
            <p:cNvSpPr>
              <a:spLocks/>
            </p:cNvSpPr>
            <p:nvPr/>
          </p:nvSpPr>
          <p:spPr bwMode="auto">
            <a:xfrm>
              <a:off x="3914" y="3428"/>
              <a:ext cx="30" cy="130"/>
            </a:xfrm>
            <a:custGeom>
              <a:avLst/>
              <a:gdLst>
                <a:gd name="T0" fmla="*/ 0 w 17"/>
                <a:gd name="T1" fmla="*/ 117 h 70"/>
                <a:gd name="T2" fmla="*/ 30 w 17"/>
                <a:gd name="T3" fmla="*/ 130 h 70"/>
                <a:gd name="T4" fmla="*/ 30 w 17"/>
                <a:gd name="T5" fmla="*/ 15 h 70"/>
                <a:gd name="T6" fmla="*/ 0 w 17"/>
                <a:gd name="T7" fmla="*/ 0 h 70"/>
                <a:gd name="T8" fmla="*/ 0 w 17"/>
                <a:gd name="T9" fmla="*/ 117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70"/>
                <a:gd name="T17" fmla="*/ 17 w 17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70">
                  <a:moveTo>
                    <a:pt x="0" y="63"/>
                  </a:moveTo>
                  <a:cubicBezTo>
                    <a:pt x="5" y="65"/>
                    <a:pt x="11" y="68"/>
                    <a:pt x="17" y="7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63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352"/>
            <p:cNvSpPr>
              <a:spLocks/>
            </p:cNvSpPr>
            <p:nvPr/>
          </p:nvSpPr>
          <p:spPr bwMode="auto">
            <a:xfrm>
              <a:off x="4568" y="3392"/>
              <a:ext cx="41" cy="138"/>
            </a:xfrm>
            <a:custGeom>
              <a:avLst/>
              <a:gdLst>
                <a:gd name="T0" fmla="*/ 41 w 23"/>
                <a:gd name="T1" fmla="*/ 114 h 74"/>
                <a:gd name="T2" fmla="*/ 0 w 23"/>
                <a:gd name="T3" fmla="*/ 138 h 74"/>
                <a:gd name="T4" fmla="*/ 0 w 23"/>
                <a:gd name="T5" fmla="*/ 26 h 74"/>
                <a:gd name="T6" fmla="*/ 41 w 23"/>
                <a:gd name="T7" fmla="*/ 0 h 74"/>
                <a:gd name="T8" fmla="*/ 41 w 23"/>
                <a:gd name="T9" fmla="*/ 11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74"/>
                <a:gd name="T17" fmla="*/ 23 w 23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74">
                  <a:moveTo>
                    <a:pt x="23" y="61"/>
                  </a:moveTo>
                  <a:cubicBezTo>
                    <a:pt x="16" y="65"/>
                    <a:pt x="8" y="70"/>
                    <a:pt x="0" y="7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8" y="10"/>
                    <a:pt x="16" y="5"/>
                    <a:pt x="23" y="0"/>
                  </a:cubicBezTo>
                  <a:lnTo>
                    <a:pt x="23" y="61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353"/>
            <p:cNvSpPr>
              <a:spLocks/>
            </p:cNvSpPr>
            <p:nvPr/>
          </p:nvSpPr>
          <p:spPr bwMode="auto">
            <a:xfrm>
              <a:off x="4519" y="3428"/>
              <a:ext cx="30" cy="130"/>
            </a:xfrm>
            <a:custGeom>
              <a:avLst/>
              <a:gdLst>
                <a:gd name="T0" fmla="*/ 30 w 17"/>
                <a:gd name="T1" fmla="*/ 117 h 70"/>
                <a:gd name="T2" fmla="*/ 0 w 17"/>
                <a:gd name="T3" fmla="*/ 130 h 70"/>
                <a:gd name="T4" fmla="*/ 0 w 17"/>
                <a:gd name="T5" fmla="*/ 15 h 70"/>
                <a:gd name="T6" fmla="*/ 30 w 17"/>
                <a:gd name="T7" fmla="*/ 0 h 70"/>
                <a:gd name="T8" fmla="*/ 30 w 17"/>
                <a:gd name="T9" fmla="*/ 117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70"/>
                <a:gd name="T17" fmla="*/ 17 w 17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70">
                  <a:moveTo>
                    <a:pt x="17" y="63"/>
                  </a:moveTo>
                  <a:cubicBezTo>
                    <a:pt x="11" y="65"/>
                    <a:pt x="6" y="68"/>
                    <a:pt x="0" y="7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6" y="5"/>
                    <a:pt x="11" y="3"/>
                    <a:pt x="17" y="0"/>
                  </a:cubicBezTo>
                  <a:lnTo>
                    <a:pt x="17" y="63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354"/>
            <p:cNvSpPr>
              <a:spLocks/>
            </p:cNvSpPr>
            <p:nvPr/>
          </p:nvSpPr>
          <p:spPr bwMode="auto">
            <a:xfrm>
              <a:off x="4642" y="3342"/>
              <a:ext cx="18" cy="140"/>
            </a:xfrm>
            <a:custGeom>
              <a:avLst/>
              <a:gdLst>
                <a:gd name="T0" fmla="*/ 18 w 10"/>
                <a:gd name="T1" fmla="*/ 121 h 75"/>
                <a:gd name="T2" fmla="*/ 0 w 10"/>
                <a:gd name="T3" fmla="*/ 140 h 75"/>
                <a:gd name="T4" fmla="*/ 0 w 10"/>
                <a:gd name="T5" fmla="*/ 19 h 75"/>
                <a:gd name="T6" fmla="*/ 18 w 10"/>
                <a:gd name="T7" fmla="*/ 0 h 75"/>
                <a:gd name="T8" fmla="*/ 18 w 10"/>
                <a:gd name="T9" fmla="*/ 121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5"/>
                <a:gd name="T17" fmla="*/ 10 w 10"/>
                <a:gd name="T18" fmla="*/ 75 h 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5">
                  <a:moveTo>
                    <a:pt x="10" y="65"/>
                  </a:moveTo>
                  <a:cubicBezTo>
                    <a:pt x="7" y="68"/>
                    <a:pt x="4" y="72"/>
                    <a:pt x="0" y="75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" y="6"/>
                    <a:pt x="7" y="3"/>
                    <a:pt x="10" y="0"/>
                  </a:cubicBezTo>
                  <a:lnTo>
                    <a:pt x="10" y="65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355"/>
            <p:cNvSpPr>
              <a:spLocks/>
            </p:cNvSpPr>
            <p:nvPr/>
          </p:nvSpPr>
          <p:spPr bwMode="auto">
            <a:xfrm>
              <a:off x="4115" y="3487"/>
              <a:ext cx="23" cy="126"/>
            </a:xfrm>
            <a:custGeom>
              <a:avLst/>
              <a:gdLst>
                <a:gd name="T0" fmla="*/ 0 w 13"/>
                <a:gd name="T1" fmla="*/ 122 h 67"/>
                <a:gd name="T2" fmla="*/ 23 w 13"/>
                <a:gd name="T3" fmla="*/ 126 h 67"/>
                <a:gd name="T4" fmla="*/ 23 w 13"/>
                <a:gd name="T5" fmla="*/ 2 h 67"/>
                <a:gd name="T6" fmla="*/ 0 w 13"/>
                <a:gd name="T7" fmla="*/ 0 h 67"/>
                <a:gd name="T8" fmla="*/ 0 w 13"/>
                <a:gd name="T9" fmla="*/ 122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67"/>
                <a:gd name="T17" fmla="*/ 13 w 13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67">
                  <a:moveTo>
                    <a:pt x="0" y="65"/>
                  </a:moveTo>
                  <a:cubicBezTo>
                    <a:pt x="4" y="66"/>
                    <a:pt x="9" y="67"/>
                    <a:pt x="13" y="6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356"/>
            <p:cNvSpPr>
              <a:spLocks/>
            </p:cNvSpPr>
            <p:nvPr/>
          </p:nvSpPr>
          <p:spPr bwMode="auto">
            <a:xfrm>
              <a:off x="4056" y="3478"/>
              <a:ext cx="21" cy="127"/>
            </a:xfrm>
            <a:custGeom>
              <a:avLst/>
              <a:gdLst>
                <a:gd name="T0" fmla="*/ 0 w 12"/>
                <a:gd name="T1" fmla="*/ 123 h 68"/>
                <a:gd name="T2" fmla="*/ 21 w 12"/>
                <a:gd name="T3" fmla="*/ 127 h 68"/>
                <a:gd name="T4" fmla="*/ 21 w 12"/>
                <a:gd name="T5" fmla="*/ 4 h 68"/>
                <a:gd name="T6" fmla="*/ 0 w 12"/>
                <a:gd name="T7" fmla="*/ 0 h 68"/>
                <a:gd name="T8" fmla="*/ 0 w 12"/>
                <a:gd name="T9" fmla="*/ 123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68"/>
                <a:gd name="T17" fmla="*/ 12 w 12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68">
                  <a:moveTo>
                    <a:pt x="0" y="66"/>
                  </a:moveTo>
                  <a:cubicBezTo>
                    <a:pt x="4" y="67"/>
                    <a:pt x="8" y="67"/>
                    <a:pt x="12" y="68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66"/>
                  </a:ln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357"/>
            <p:cNvSpPr>
              <a:spLocks/>
            </p:cNvSpPr>
            <p:nvPr/>
          </p:nvSpPr>
          <p:spPr bwMode="auto">
            <a:xfrm>
              <a:off x="3854" y="3392"/>
              <a:ext cx="39" cy="123"/>
            </a:xfrm>
            <a:custGeom>
              <a:avLst/>
              <a:gdLst>
                <a:gd name="T0" fmla="*/ 0 w 22"/>
                <a:gd name="T1" fmla="*/ 97 h 66"/>
                <a:gd name="T2" fmla="*/ 39 w 22"/>
                <a:gd name="T3" fmla="*/ 123 h 66"/>
                <a:gd name="T4" fmla="*/ 39 w 22"/>
                <a:gd name="T5" fmla="*/ 26 h 66"/>
                <a:gd name="T6" fmla="*/ 0 w 22"/>
                <a:gd name="T7" fmla="*/ 0 h 66"/>
                <a:gd name="T8" fmla="*/ 0 w 22"/>
                <a:gd name="T9" fmla="*/ 97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66"/>
                <a:gd name="T17" fmla="*/ 22 w 22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66">
                  <a:moveTo>
                    <a:pt x="0" y="52"/>
                  </a:moveTo>
                  <a:cubicBezTo>
                    <a:pt x="7" y="57"/>
                    <a:pt x="14" y="61"/>
                    <a:pt x="22" y="6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52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358"/>
            <p:cNvSpPr>
              <a:spLocks/>
            </p:cNvSpPr>
            <p:nvPr/>
          </p:nvSpPr>
          <p:spPr bwMode="auto">
            <a:xfrm>
              <a:off x="4206" y="3297"/>
              <a:ext cx="443" cy="153"/>
            </a:xfrm>
            <a:custGeom>
              <a:avLst/>
              <a:gdLst>
                <a:gd name="T0" fmla="*/ 0 w 253"/>
                <a:gd name="T1" fmla="*/ 153 h 82"/>
                <a:gd name="T2" fmla="*/ 443 w 253"/>
                <a:gd name="T3" fmla="*/ 0 h 82"/>
                <a:gd name="T4" fmla="*/ 0 w 253"/>
                <a:gd name="T5" fmla="*/ 153 h 82"/>
                <a:gd name="T6" fmla="*/ 0 60000 65536"/>
                <a:gd name="T7" fmla="*/ 0 60000 65536"/>
                <a:gd name="T8" fmla="*/ 0 60000 65536"/>
                <a:gd name="T9" fmla="*/ 0 w 253"/>
                <a:gd name="T10" fmla="*/ 0 h 82"/>
                <a:gd name="T11" fmla="*/ 253 w 253"/>
                <a:gd name="T12" fmla="*/ 82 h 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3" h="82">
                  <a:moveTo>
                    <a:pt x="0" y="82"/>
                  </a:moveTo>
                  <a:cubicBezTo>
                    <a:pt x="57" y="82"/>
                    <a:pt x="193" y="71"/>
                    <a:pt x="253" y="0"/>
                  </a:cubicBezTo>
                  <a:cubicBezTo>
                    <a:pt x="233" y="14"/>
                    <a:pt x="140" y="68"/>
                    <a:pt x="0" y="82"/>
                  </a:cubicBezTo>
                  <a:close/>
                </a:path>
              </a:pathLst>
            </a:custGeom>
            <a:solidFill>
              <a:srgbClr val="9C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359"/>
            <p:cNvSpPr>
              <a:spLocks/>
            </p:cNvSpPr>
            <p:nvPr/>
          </p:nvSpPr>
          <p:spPr bwMode="auto">
            <a:xfrm>
              <a:off x="3854" y="3392"/>
              <a:ext cx="39" cy="62"/>
            </a:xfrm>
            <a:custGeom>
              <a:avLst/>
              <a:gdLst>
                <a:gd name="T0" fmla="*/ 0 w 22"/>
                <a:gd name="T1" fmla="*/ 34 h 33"/>
                <a:gd name="T2" fmla="*/ 39 w 22"/>
                <a:gd name="T3" fmla="*/ 62 h 33"/>
                <a:gd name="T4" fmla="*/ 39 w 22"/>
                <a:gd name="T5" fmla="*/ 26 h 33"/>
                <a:gd name="T6" fmla="*/ 0 w 22"/>
                <a:gd name="T7" fmla="*/ 0 h 33"/>
                <a:gd name="T8" fmla="*/ 0 w 22"/>
                <a:gd name="T9" fmla="*/ 34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3"/>
                <a:gd name="T17" fmla="*/ 22 w 2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3">
                  <a:moveTo>
                    <a:pt x="0" y="18"/>
                  </a:moveTo>
                  <a:cubicBezTo>
                    <a:pt x="7" y="24"/>
                    <a:pt x="14" y="29"/>
                    <a:pt x="22" y="3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4" y="10"/>
                    <a:pt x="6" y="5"/>
                    <a:pt x="0" y="0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360"/>
            <p:cNvSpPr>
              <a:spLocks/>
            </p:cNvSpPr>
            <p:nvPr/>
          </p:nvSpPr>
          <p:spPr bwMode="auto">
            <a:xfrm>
              <a:off x="3914" y="3428"/>
              <a:ext cx="30" cy="52"/>
            </a:xfrm>
            <a:custGeom>
              <a:avLst/>
              <a:gdLst>
                <a:gd name="T0" fmla="*/ 0 w 17"/>
                <a:gd name="T1" fmla="*/ 39 h 28"/>
                <a:gd name="T2" fmla="*/ 30 w 17"/>
                <a:gd name="T3" fmla="*/ 52 h 28"/>
                <a:gd name="T4" fmla="*/ 30 w 17"/>
                <a:gd name="T5" fmla="*/ 15 h 28"/>
                <a:gd name="T6" fmla="*/ 0 w 17"/>
                <a:gd name="T7" fmla="*/ 0 h 28"/>
                <a:gd name="T8" fmla="*/ 0 w 17"/>
                <a:gd name="T9" fmla="*/ 39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8"/>
                <a:gd name="T17" fmla="*/ 17 w 17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8">
                  <a:moveTo>
                    <a:pt x="0" y="21"/>
                  </a:moveTo>
                  <a:cubicBezTo>
                    <a:pt x="5" y="23"/>
                    <a:pt x="11" y="26"/>
                    <a:pt x="17" y="2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361"/>
            <p:cNvSpPr>
              <a:spLocks/>
            </p:cNvSpPr>
            <p:nvPr/>
          </p:nvSpPr>
          <p:spPr bwMode="auto">
            <a:xfrm>
              <a:off x="4568" y="3392"/>
              <a:ext cx="41" cy="64"/>
            </a:xfrm>
            <a:custGeom>
              <a:avLst/>
              <a:gdLst>
                <a:gd name="T0" fmla="*/ 0 w 23"/>
                <a:gd name="T1" fmla="*/ 64 h 34"/>
                <a:gd name="T2" fmla="*/ 41 w 23"/>
                <a:gd name="T3" fmla="*/ 38 h 34"/>
                <a:gd name="T4" fmla="*/ 41 w 23"/>
                <a:gd name="T5" fmla="*/ 0 h 34"/>
                <a:gd name="T6" fmla="*/ 0 w 23"/>
                <a:gd name="T7" fmla="*/ 26 h 34"/>
                <a:gd name="T8" fmla="*/ 0 w 23"/>
                <a:gd name="T9" fmla="*/ 6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34"/>
                <a:gd name="T17" fmla="*/ 23 w 23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34">
                  <a:moveTo>
                    <a:pt x="0" y="34"/>
                  </a:moveTo>
                  <a:cubicBezTo>
                    <a:pt x="8" y="30"/>
                    <a:pt x="16" y="25"/>
                    <a:pt x="23" y="2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5"/>
                    <a:pt x="8" y="10"/>
                    <a:pt x="0" y="14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362"/>
            <p:cNvSpPr>
              <a:spLocks/>
            </p:cNvSpPr>
            <p:nvPr/>
          </p:nvSpPr>
          <p:spPr bwMode="auto">
            <a:xfrm>
              <a:off x="4519" y="3428"/>
              <a:ext cx="30" cy="54"/>
            </a:xfrm>
            <a:custGeom>
              <a:avLst/>
              <a:gdLst>
                <a:gd name="T0" fmla="*/ 0 w 17"/>
                <a:gd name="T1" fmla="*/ 54 h 29"/>
                <a:gd name="T2" fmla="*/ 30 w 17"/>
                <a:gd name="T3" fmla="*/ 41 h 29"/>
                <a:gd name="T4" fmla="*/ 30 w 17"/>
                <a:gd name="T5" fmla="*/ 0 h 29"/>
                <a:gd name="T6" fmla="*/ 0 w 17"/>
                <a:gd name="T7" fmla="*/ 15 h 29"/>
                <a:gd name="T8" fmla="*/ 0 w 17"/>
                <a:gd name="T9" fmla="*/ 5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9"/>
                <a:gd name="T17" fmla="*/ 17 w 17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9">
                  <a:moveTo>
                    <a:pt x="0" y="29"/>
                  </a:moveTo>
                  <a:cubicBezTo>
                    <a:pt x="6" y="27"/>
                    <a:pt x="11" y="24"/>
                    <a:pt x="17" y="2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1" y="3"/>
                    <a:pt x="6" y="5"/>
                    <a:pt x="0" y="8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363"/>
            <p:cNvSpPr>
              <a:spLocks/>
            </p:cNvSpPr>
            <p:nvPr/>
          </p:nvSpPr>
          <p:spPr bwMode="auto">
            <a:xfrm>
              <a:off x="4642" y="3342"/>
              <a:ext cx="18" cy="54"/>
            </a:xfrm>
            <a:custGeom>
              <a:avLst/>
              <a:gdLst>
                <a:gd name="T0" fmla="*/ 18 w 10"/>
                <a:gd name="T1" fmla="*/ 34 h 29"/>
                <a:gd name="T2" fmla="*/ 18 w 10"/>
                <a:gd name="T3" fmla="*/ 0 h 29"/>
                <a:gd name="T4" fmla="*/ 0 w 10"/>
                <a:gd name="T5" fmla="*/ 19 h 29"/>
                <a:gd name="T6" fmla="*/ 0 w 10"/>
                <a:gd name="T7" fmla="*/ 54 h 29"/>
                <a:gd name="T8" fmla="*/ 18 w 10"/>
                <a:gd name="T9" fmla="*/ 3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29"/>
                <a:gd name="T17" fmla="*/ 10 w 10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29">
                  <a:moveTo>
                    <a:pt x="10" y="18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7" y="3"/>
                    <a:pt x="4" y="6"/>
                    <a:pt x="0" y="1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" y="26"/>
                    <a:pt x="7" y="22"/>
                    <a:pt x="10" y="18"/>
                  </a:cubicBez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364"/>
            <p:cNvSpPr>
              <a:spLocks/>
            </p:cNvSpPr>
            <p:nvPr/>
          </p:nvSpPr>
          <p:spPr bwMode="auto">
            <a:xfrm>
              <a:off x="4115" y="3487"/>
              <a:ext cx="23" cy="45"/>
            </a:xfrm>
            <a:custGeom>
              <a:avLst/>
              <a:gdLst>
                <a:gd name="T0" fmla="*/ 0 w 13"/>
                <a:gd name="T1" fmla="*/ 41 h 24"/>
                <a:gd name="T2" fmla="*/ 23 w 13"/>
                <a:gd name="T3" fmla="*/ 45 h 24"/>
                <a:gd name="T4" fmla="*/ 23 w 13"/>
                <a:gd name="T5" fmla="*/ 2 h 24"/>
                <a:gd name="T6" fmla="*/ 0 w 13"/>
                <a:gd name="T7" fmla="*/ 0 h 24"/>
                <a:gd name="T8" fmla="*/ 0 w 13"/>
                <a:gd name="T9" fmla="*/ 4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22"/>
                  </a:moveTo>
                  <a:cubicBezTo>
                    <a:pt x="4" y="23"/>
                    <a:pt x="9" y="23"/>
                    <a:pt x="13" y="24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22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365"/>
            <p:cNvSpPr>
              <a:spLocks/>
            </p:cNvSpPr>
            <p:nvPr/>
          </p:nvSpPr>
          <p:spPr bwMode="auto">
            <a:xfrm>
              <a:off x="4056" y="3478"/>
              <a:ext cx="21" cy="43"/>
            </a:xfrm>
            <a:custGeom>
              <a:avLst/>
              <a:gdLst>
                <a:gd name="T0" fmla="*/ 0 w 12"/>
                <a:gd name="T1" fmla="*/ 39 h 23"/>
                <a:gd name="T2" fmla="*/ 21 w 12"/>
                <a:gd name="T3" fmla="*/ 43 h 23"/>
                <a:gd name="T4" fmla="*/ 21 w 12"/>
                <a:gd name="T5" fmla="*/ 4 h 23"/>
                <a:gd name="T6" fmla="*/ 0 w 12"/>
                <a:gd name="T7" fmla="*/ 0 h 23"/>
                <a:gd name="T8" fmla="*/ 0 w 12"/>
                <a:gd name="T9" fmla="*/ 39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3"/>
                <a:gd name="T17" fmla="*/ 12 w 12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3">
                  <a:moveTo>
                    <a:pt x="0" y="21"/>
                  </a:moveTo>
                  <a:cubicBezTo>
                    <a:pt x="4" y="22"/>
                    <a:pt x="8" y="23"/>
                    <a:pt x="12" y="2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732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366"/>
            <p:cNvSpPr>
              <a:spLocks/>
            </p:cNvSpPr>
            <p:nvPr/>
          </p:nvSpPr>
          <p:spPr bwMode="auto">
            <a:xfrm>
              <a:off x="4262" y="2957"/>
              <a:ext cx="419" cy="213"/>
            </a:xfrm>
            <a:custGeom>
              <a:avLst/>
              <a:gdLst>
                <a:gd name="T0" fmla="*/ 0 w 239"/>
                <a:gd name="T1" fmla="*/ 0 h 114"/>
                <a:gd name="T2" fmla="*/ 419 w 239"/>
                <a:gd name="T3" fmla="*/ 213 h 114"/>
                <a:gd name="T4" fmla="*/ 5 w 239"/>
                <a:gd name="T5" fmla="*/ 47 h 114"/>
                <a:gd name="T6" fmla="*/ 74 w 239"/>
                <a:gd name="T7" fmla="*/ 28 h 114"/>
                <a:gd name="T8" fmla="*/ 0 w 239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9"/>
                <a:gd name="T16" fmla="*/ 0 h 114"/>
                <a:gd name="T17" fmla="*/ 239 w 239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9" h="114">
                  <a:moveTo>
                    <a:pt x="0" y="0"/>
                  </a:moveTo>
                  <a:cubicBezTo>
                    <a:pt x="52" y="0"/>
                    <a:pt x="213" y="32"/>
                    <a:pt x="239" y="114"/>
                  </a:cubicBezTo>
                  <a:cubicBezTo>
                    <a:pt x="196" y="62"/>
                    <a:pt x="102" y="25"/>
                    <a:pt x="3" y="25"/>
                  </a:cubicBezTo>
                  <a:cubicBezTo>
                    <a:pt x="22" y="23"/>
                    <a:pt x="42" y="21"/>
                    <a:pt x="42" y="15"/>
                  </a:cubicBezTo>
                  <a:cubicBezTo>
                    <a:pt x="42" y="9"/>
                    <a:pt x="20" y="3"/>
                    <a:pt x="0" y="0"/>
                  </a:cubicBezTo>
                  <a:close/>
                </a:path>
              </a:pathLst>
            </a:custGeom>
            <a:solidFill>
              <a:srgbClr val="E6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367"/>
            <p:cNvSpPr>
              <a:spLocks/>
            </p:cNvSpPr>
            <p:nvPr/>
          </p:nvSpPr>
          <p:spPr bwMode="auto">
            <a:xfrm>
              <a:off x="3775" y="3047"/>
              <a:ext cx="156" cy="151"/>
            </a:xfrm>
            <a:custGeom>
              <a:avLst/>
              <a:gdLst>
                <a:gd name="T0" fmla="*/ 105 w 89"/>
                <a:gd name="T1" fmla="*/ 0 h 81"/>
                <a:gd name="T2" fmla="*/ 0 w 89"/>
                <a:gd name="T3" fmla="*/ 151 h 81"/>
                <a:gd name="T4" fmla="*/ 156 w 89"/>
                <a:gd name="T5" fmla="*/ 17 h 81"/>
                <a:gd name="T6" fmla="*/ 95 w 89"/>
                <a:gd name="T7" fmla="*/ 26 h 81"/>
                <a:gd name="T8" fmla="*/ 105 w 89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81"/>
                <a:gd name="T17" fmla="*/ 89 w 89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81">
                  <a:moveTo>
                    <a:pt x="60" y="0"/>
                  </a:moveTo>
                  <a:cubicBezTo>
                    <a:pt x="41" y="10"/>
                    <a:pt x="1" y="42"/>
                    <a:pt x="0" y="81"/>
                  </a:cubicBezTo>
                  <a:cubicBezTo>
                    <a:pt x="8" y="65"/>
                    <a:pt x="25" y="30"/>
                    <a:pt x="89" y="9"/>
                  </a:cubicBezTo>
                  <a:cubicBezTo>
                    <a:pt x="69" y="16"/>
                    <a:pt x="57" y="17"/>
                    <a:pt x="54" y="14"/>
                  </a:cubicBezTo>
                  <a:cubicBezTo>
                    <a:pt x="52" y="11"/>
                    <a:pt x="54" y="3"/>
                    <a:pt x="60" y="0"/>
                  </a:cubicBezTo>
                  <a:close/>
                </a:path>
              </a:pathLst>
            </a:custGeom>
            <a:solidFill>
              <a:srgbClr val="69C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368"/>
            <p:cNvSpPr>
              <a:spLocks/>
            </p:cNvSpPr>
            <p:nvPr/>
          </p:nvSpPr>
          <p:spPr bwMode="auto">
            <a:xfrm>
              <a:off x="3760" y="3300"/>
              <a:ext cx="925" cy="320"/>
            </a:xfrm>
            <a:custGeom>
              <a:avLst/>
              <a:gdLst>
                <a:gd name="T0" fmla="*/ 925 w 528"/>
                <a:gd name="T1" fmla="*/ 0 h 171"/>
                <a:gd name="T2" fmla="*/ 463 w 528"/>
                <a:gd name="T3" fmla="*/ 204 h 171"/>
                <a:gd name="T4" fmla="*/ 0 w 528"/>
                <a:gd name="T5" fmla="*/ 0 h 171"/>
                <a:gd name="T6" fmla="*/ 0 w 528"/>
                <a:gd name="T7" fmla="*/ 75 h 171"/>
                <a:gd name="T8" fmla="*/ 463 w 528"/>
                <a:gd name="T9" fmla="*/ 320 h 171"/>
                <a:gd name="T10" fmla="*/ 925 w 528"/>
                <a:gd name="T11" fmla="*/ 75 h 171"/>
                <a:gd name="T12" fmla="*/ 925 w 528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8"/>
                <a:gd name="T22" fmla="*/ 0 h 171"/>
                <a:gd name="T23" fmla="*/ 528 w 528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8" h="171">
                  <a:moveTo>
                    <a:pt x="528" y="0"/>
                  </a:moveTo>
                  <a:cubicBezTo>
                    <a:pt x="496" y="63"/>
                    <a:pt x="390" y="109"/>
                    <a:pt x="264" y="109"/>
                  </a:cubicBezTo>
                  <a:cubicBezTo>
                    <a:pt x="138" y="109"/>
                    <a:pt x="32" y="63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06"/>
                    <a:pt x="118" y="171"/>
                    <a:pt x="264" y="171"/>
                  </a:cubicBezTo>
                  <a:cubicBezTo>
                    <a:pt x="410" y="171"/>
                    <a:pt x="528" y="101"/>
                    <a:pt x="528" y="40"/>
                  </a:cubicBezTo>
                  <a:lnTo>
                    <a:pt x="528" y="0"/>
                  </a:ln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Freeform 369"/>
            <p:cNvSpPr>
              <a:spLocks/>
            </p:cNvSpPr>
            <p:nvPr/>
          </p:nvSpPr>
          <p:spPr bwMode="auto">
            <a:xfrm>
              <a:off x="3774" y="3284"/>
              <a:ext cx="919" cy="252"/>
            </a:xfrm>
            <a:custGeom>
              <a:avLst/>
              <a:gdLst>
                <a:gd name="T0" fmla="*/ 459 w 525"/>
                <a:gd name="T1" fmla="*/ 198 h 135"/>
                <a:gd name="T2" fmla="*/ 0 w 525"/>
                <a:gd name="T3" fmla="*/ 0 h 135"/>
                <a:gd name="T4" fmla="*/ 459 w 525"/>
                <a:gd name="T5" fmla="*/ 252 h 135"/>
                <a:gd name="T6" fmla="*/ 919 w 525"/>
                <a:gd name="T7" fmla="*/ 0 h 135"/>
                <a:gd name="T8" fmla="*/ 459 w 525"/>
                <a:gd name="T9" fmla="*/ 198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5"/>
                <a:gd name="T16" fmla="*/ 0 h 135"/>
                <a:gd name="T17" fmla="*/ 525 w 525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5" h="135">
                  <a:moveTo>
                    <a:pt x="262" y="106"/>
                  </a:moveTo>
                  <a:cubicBezTo>
                    <a:pt x="138" y="106"/>
                    <a:pt x="34" y="61"/>
                    <a:pt x="0" y="0"/>
                  </a:cubicBezTo>
                  <a:cubicBezTo>
                    <a:pt x="6" y="80"/>
                    <a:pt x="121" y="135"/>
                    <a:pt x="262" y="135"/>
                  </a:cubicBezTo>
                  <a:cubicBezTo>
                    <a:pt x="404" y="135"/>
                    <a:pt x="519" y="80"/>
                    <a:pt x="525" y="0"/>
                  </a:cubicBezTo>
                  <a:cubicBezTo>
                    <a:pt x="491" y="61"/>
                    <a:pt x="386" y="106"/>
                    <a:pt x="262" y="106"/>
                  </a:cubicBezTo>
                  <a:close/>
                </a:path>
              </a:pathLst>
            </a:custGeom>
            <a:solidFill>
              <a:srgbClr val="EFD58D"/>
            </a:solidFill>
            <a:ln w="6350" cap="rnd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370"/>
            <p:cNvSpPr>
              <a:spLocks/>
            </p:cNvSpPr>
            <p:nvPr/>
          </p:nvSpPr>
          <p:spPr bwMode="auto">
            <a:xfrm>
              <a:off x="3774" y="3015"/>
              <a:ext cx="917" cy="448"/>
            </a:xfrm>
            <a:custGeom>
              <a:avLst/>
              <a:gdLst>
                <a:gd name="T0" fmla="*/ 917 w 524"/>
                <a:gd name="T1" fmla="*/ 226 h 240"/>
                <a:gd name="T2" fmla="*/ 459 w 524"/>
                <a:gd name="T3" fmla="*/ 0 h 240"/>
                <a:gd name="T4" fmla="*/ 0 w 524"/>
                <a:gd name="T5" fmla="*/ 220 h 240"/>
                <a:gd name="T6" fmla="*/ 128 w 524"/>
                <a:gd name="T7" fmla="*/ 370 h 240"/>
                <a:gd name="T8" fmla="*/ 459 w 524"/>
                <a:gd name="T9" fmla="*/ 448 h 240"/>
                <a:gd name="T10" fmla="*/ 791 w 524"/>
                <a:gd name="T11" fmla="*/ 370 h 240"/>
                <a:gd name="T12" fmla="*/ 917 w 524"/>
                <a:gd name="T13" fmla="*/ 2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4"/>
                <a:gd name="T22" fmla="*/ 0 h 240"/>
                <a:gd name="T23" fmla="*/ 524 w 524"/>
                <a:gd name="T24" fmla="*/ 240 h 2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Freeform 371"/>
            <p:cNvSpPr>
              <a:spLocks/>
            </p:cNvSpPr>
            <p:nvPr/>
          </p:nvSpPr>
          <p:spPr bwMode="auto">
            <a:xfrm>
              <a:off x="3792" y="3024"/>
              <a:ext cx="917" cy="448"/>
            </a:xfrm>
            <a:custGeom>
              <a:avLst/>
              <a:gdLst>
                <a:gd name="T0" fmla="*/ 917 w 524"/>
                <a:gd name="T1" fmla="*/ 226 h 240"/>
                <a:gd name="T2" fmla="*/ 459 w 524"/>
                <a:gd name="T3" fmla="*/ 0 h 240"/>
                <a:gd name="T4" fmla="*/ 0 w 524"/>
                <a:gd name="T5" fmla="*/ 220 h 240"/>
                <a:gd name="T6" fmla="*/ 128 w 524"/>
                <a:gd name="T7" fmla="*/ 370 h 240"/>
                <a:gd name="T8" fmla="*/ 459 w 524"/>
                <a:gd name="T9" fmla="*/ 448 h 240"/>
                <a:gd name="T10" fmla="*/ 791 w 524"/>
                <a:gd name="T11" fmla="*/ 370 h 240"/>
                <a:gd name="T12" fmla="*/ 917 w 524"/>
                <a:gd name="T13" fmla="*/ 2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4"/>
                <a:gd name="T22" fmla="*/ 0 h 240"/>
                <a:gd name="T23" fmla="*/ 524 w 524"/>
                <a:gd name="T24" fmla="*/ 240 h 2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solidFill>
              <a:srgbClr val="FCE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372"/>
            <p:cNvSpPr>
              <a:spLocks/>
            </p:cNvSpPr>
            <p:nvPr/>
          </p:nvSpPr>
          <p:spPr bwMode="auto">
            <a:xfrm>
              <a:off x="3804" y="3078"/>
              <a:ext cx="863" cy="386"/>
            </a:xfrm>
            <a:custGeom>
              <a:avLst/>
              <a:gdLst>
                <a:gd name="T0" fmla="*/ 432 w 493"/>
                <a:gd name="T1" fmla="*/ 0 h 207"/>
                <a:gd name="T2" fmla="*/ 0 w 493"/>
                <a:gd name="T3" fmla="*/ 218 h 207"/>
                <a:gd name="T4" fmla="*/ 102 w 493"/>
                <a:gd name="T5" fmla="*/ 308 h 207"/>
                <a:gd name="T6" fmla="*/ 432 w 493"/>
                <a:gd name="T7" fmla="*/ 386 h 207"/>
                <a:gd name="T8" fmla="*/ 765 w 493"/>
                <a:gd name="T9" fmla="*/ 308 h 207"/>
                <a:gd name="T10" fmla="*/ 863 w 493"/>
                <a:gd name="T11" fmla="*/ 222 h 207"/>
                <a:gd name="T12" fmla="*/ 432 w 493"/>
                <a:gd name="T13" fmla="*/ 0 h 2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3"/>
                <a:gd name="T22" fmla="*/ 0 h 207"/>
                <a:gd name="T23" fmla="*/ 493 w 493"/>
                <a:gd name="T24" fmla="*/ 207 h 2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3" h="207">
                  <a:moveTo>
                    <a:pt x="247" y="0"/>
                  </a:moveTo>
                  <a:cubicBezTo>
                    <a:pt x="128" y="0"/>
                    <a:pt x="15" y="51"/>
                    <a:pt x="0" y="117"/>
                  </a:cubicBezTo>
                  <a:cubicBezTo>
                    <a:pt x="13" y="135"/>
                    <a:pt x="32" y="151"/>
                    <a:pt x="58" y="165"/>
                  </a:cubicBezTo>
                  <a:cubicBezTo>
                    <a:pt x="108" y="192"/>
                    <a:pt x="175" y="207"/>
                    <a:pt x="247" y="207"/>
                  </a:cubicBezTo>
                  <a:cubicBezTo>
                    <a:pt x="319" y="207"/>
                    <a:pt x="386" y="192"/>
                    <a:pt x="437" y="165"/>
                  </a:cubicBezTo>
                  <a:cubicBezTo>
                    <a:pt x="461" y="151"/>
                    <a:pt x="480" y="136"/>
                    <a:pt x="493" y="119"/>
                  </a:cubicBezTo>
                  <a:cubicBezTo>
                    <a:pt x="489" y="58"/>
                    <a:pt x="363" y="0"/>
                    <a:pt x="247" y="0"/>
                  </a:cubicBezTo>
                  <a:close/>
                </a:path>
              </a:pathLst>
            </a:custGeom>
            <a:solidFill>
              <a:srgbClr val="FFFA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373"/>
            <p:cNvSpPr>
              <a:spLocks/>
            </p:cNvSpPr>
            <p:nvPr/>
          </p:nvSpPr>
          <p:spPr bwMode="auto">
            <a:xfrm>
              <a:off x="3788" y="3032"/>
              <a:ext cx="539" cy="205"/>
            </a:xfrm>
            <a:custGeom>
              <a:avLst/>
              <a:gdLst>
                <a:gd name="T0" fmla="*/ 0 w 308"/>
                <a:gd name="T1" fmla="*/ 205 h 110"/>
                <a:gd name="T2" fmla="*/ 404 w 308"/>
                <a:gd name="T3" fmla="*/ 0 h 110"/>
                <a:gd name="T4" fmla="*/ 539 w 308"/>
                <a:gd name="T5" fmla="*/ 17 h 110"/>
                <a:gd name="T6" fmla="*/ 0 w 308"/>
                <a:gd name="T7" fmla="*/ 205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10"/>
                <a:gd name="T14" fmla="*/ 308 w 308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10">
                  <a:moveTo>
                    <a:pt x="0" y="110"/>
                  </a:moveTo>
                  <a:cubicBezTo>
                    <a:pt x="14" y="48"/>
                    <a:pt x="120" y="0"/>
                    <a:pt x="231" y="0"/>
                  </a:cubicBezTo>
                  <a:cubicBezTo>
                    <a:pt x="257" y="0"/>
                    <a:pt x="283" y="3"/>
                    <a:pt x="308" y="9"/>
                  </a:cubicBezTo>
                  <a:cubicBezTo>
                    <a:pt x="254" y="0"/>
                    <a:pt x="49" y="6"/>
                    <a:pt x="0" y="1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374"/>
            <p:cNvSpPr>
              <a:spLocks/>
            </p:cNvSpPr>
            <p:nvPr/>
          </p:nvSpPr>
          <p:spPr bwMode="auto">
            <a:xfrm>
              <a:off x="3774" y="3015"/>
              <a:ext cx="917" cy="448"/>
            </a:xfrm>
            <a:custGeom>
              <a:avLst/>
              <a:gdLst>
                <a:gd name="T0" fmla="*/ 917 w 524"/>
                <a:gd name="T1" fmla="*/ 226 h 240"/>
                <a:gd name="T2" fmla="*/ 459 w 524"/>
                <a:gd name="T3" fmla="*/ 0 h 240"/>
                <a:gd name="T4" fmla="*/ 0 w 524"/>
                <a:gd name="T5" fmla="*/ 220 h 240"/>
                <a:gd name="T6" fmla="*/ 128 w 524"/>
                <a:gd name="T7" fmla="*/ 370 h 240"/>
                <a:gd name="T8" fmla="*/ 459 w 524"/>
                <a:gd name="T9" fmla="*/ 448 h 240"/>
                <a:gd name="T10" fmla="*/ 791 w 524"/>
                <a:gd name="T11" fmla="*/ 370 h 240"/>
                <a:gd name="T12" fmla="*/ 917 w 524"/>
                <a:gd name="T13" fmla="*/ 226 h 2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4"/>
                <a:gd name="T22" fmla="*/ 0 h 240"/>
                <a:gd name="T23" fmla="*/ 524 w 524"/>
                <a:gd name="T24" fmla="*/ 240 h 2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4" h="240">
                  <a:moveTo>
                    <a:pt x="524" y="121"/>
                  </a:moveTo>
                  <a:cubicBezTo>
                    <a:pt x="517" y="61"/>
                    <a:pt x="406" y="0"/>
                    <a:pt x="262" y="0"/>
                  </a:cubicBezTo>
                  <a:cubicBezTo>
                    <a:pt x="119" y="0"/>
                    <a:pt x="9" y="55"/>
                    <a:pt x="0" y="118"/>
                  </a:cubicBezTo>
                  <a:cubicBezTo>
                    <a:pt x="6" y="148"/>
                    <a:pt x="32" y="176"/>
                    <a:pt x="73" y="198"/>
                  </a:cubicBezTo>
                  <a:cubicBezTo>
                    <a:pt x="123" y="225"/>
                    <a:pt x="190" y="240"/>
                    <a:pt x="262" y="240"/>
                  </a:cubicBezTo>
                  <a:cubicBezTo>
                    <a:pt x="334" y="240"/>
                    <a:pt x="401" y="225"/>
                    <a:pt x="452" y="198"/>
                  </a:cubicBezTo>
                  <a:cubicBezTo>
                    <a:pt x="491" y="176"/>
                    <a:pt x="516" y="150"/>
                    <a:pt x="524" y="121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375"/>
            <p:cNvSpPr>
              <a:spLocks/>
            </p:cNvSpPr>
            <p:nvPr/>
          </p:nvSpPr>
          <p:spPr bwMode="auto">
            <a:xfrm>
              <a:off x="3753" y="3204"/>
              <a:ext cx="961" cy="427"/>
            </a:xfrm>
            <a:custGeom>
              <a:avLst/>
              <a:gdLst>
                <a:gd name="T0" fmla="*/ 961 w 549"/>
                <a:gd name="T1" fmla="*/ 151 h 229"/>
                <a:gd name="T2" fmla="*/ 480 w 549"/>
                <a:gd name="T3" fmla="*/ 427 h 229"/>
                <a:gd name="T4" fmla="*/ 0 w 549"/>
                <a:gd name="T5" fmla="*/ 151 h 229"/>
                <a:gd name="T6" fmla="*/ 0 w 549"/>
                <a:gd name="T7" fmla="*/ 0 h 229"/>
                <a:gd name="T8" fmla="*/ 480 w 549"/>
                <a:gd name="T9" fmla="*/ 278 h 229"/>
                <a:gd name="T10" fmla="*/ 961 w 549"/>
                <a:gd name="T11" fmla="*/ 0 h 229"/>
                <a:gd name="T12" fmla="*/ 961 w 549"/>
                <a:gd name="T13" fmla="*/ 151 h 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9"/>
                <a:gd name="T22" fmla="*/ 0 h 229"/>
                <a:gd name="T23" fmla="*/ 549 w 549"/>
                <a:gd name="T24" fmla="*/ 229 h 2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9" h="229">
                  <a:moveTo>
                    <a:pt x="549" y="81"/>
                  </a:moveTo>
                  <a:cubicBezTo>
                    <a:pt x="549" y="163"/>
                    <a:pt x="426" y="229"/>
                    <a:pt x="274" y="229"/>
                  </a:cubicBezTo>
                  <a:cubicBezTo>
                    <a:pt x="123" y="229"/>
                    <a:pt x="0" y="163"/>
                    <a:pt x="0" y="8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2"/>
                    <a:pt x="123" y="149"/>
                    <a:pt x="274" y="149"/>
                  </a:cubicBezTo>
                  <a:cubicBezTo>
                    <a:pt x="426" y="149"/>
                    <a:pt x="549" y="82"/>
                    <a:pt x="549" y="0"/>
                  </a:cubicBezTo>
                  <a:lnTo>
                    <a:pt x="549" y="81"/>
                  </a:ln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Oval 376"/>
            <p:cNvSpPr>
              <a:spLocks noChangeArrowheads="1"/>
            </p:cNvSpPr>
            <p:nvPr/>
          </p:nvSpPr>
          <p:spPr bwMode="auto">
            <a:xfrm>
              <a:off x="3753" y="2927"/>
              <a:ext cx="961" cy="555"/>
            </a:xfrm>
            <a:prstGeom prst="ellipse">
              <a:avLst/>
            </a:pr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47" name="Freeform 377"/>
            <p:cNvSpPr>
              <a:spLocks/>
            </p:cNvSpPr>
            <p:nvPr/>
          </p:nvSpPr>
          <p:spPr bwMode="auto">
            <a:xfrm>
              <a:off x="3770" y="2946"/>
              <a:ext cx="926" cy="517"/>
            </a:xfrm>
            <a:custGeom>
              <a:avLst/>
              <a:gdLst>
                <a:gd name="T0" fmla="*/ 131 w 529"/>
                <a:gd name="T1" fmla="*/ 439 h 277"/>
                <a:gd name="T2" fmla="*/ 0 w 529"/>
                <a:gd name="T3" fmla="*/ 258 h 277"/>
                <a:gd name="T4" fmla="*/ 131 w 529"/>
                <a:gd name="T5" fmla="*/ 78 h 277"/>
                <a:gd name="T6" fmla="*/ 462 w 529"/>
                <a:gd name="T7" fmla="*/ 0 h 277"/>
                <a:gd name="T8" fmla="*/ 795 w 529"/>
                <a:gd name="T9" fmla="*/ 78 h 277"/>
                <a:gd name="T10" fmla="*/ 926 w 529"/>
                <a:gd name="T11" fmla="*/ 258 h 277"/>
                <a:gd name="T12" fmla="*/ 795 w 529"/>
                <a:gd name="T13" fmla="*/ 439 h 277"/>
                <a:gd name="T14" fmla="*/ 462 w 529"/>
                <a:gd name="T15" fmla="*/ 517 h 277"/>
                <a:gd name="T16" fmla="*/ 131 w 529"/>
                <a:gd name="T17" fmla="*/ 439 h 2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9"/>
                <a:gd name="T28" fmla="*/ 0 h 277"/>
                <a:gd name="T29" fmla="*/ 529 w 529"/>
                <a:gd name="T30" fmla="*/ 277 h 2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9" h="277">
                  <a:moveTo>
                    <a:pt x="75" y="235"/>
                  </a:moveTo>
                  <a:cubicBezTo>
                    <a:pt x="26" y="209"/>
                    <a:pt x="0" y="174"/>
                    <a:pt x="0" y="138"/>
                  </a:cubicBezTo>
                  <a:cubicBezTo>
                    <a:pt x="0" y="102"/>
                    <a:pt x="26" y="68"/>
                    <a:pt x="75" y="42"/>
                  </a:cubicBezTo>
                  <a:cubicBezTo>
                    <a:pt x="125" y="15"/>
                    <a:pt x="192" y="0"/>
                    <a:pt x="264" y="0"/>
                  </a:cubicBezTo>
                  <a:cubicBezTo>
                    <a:pt x="336" y="0"/>
                    <a:pt x="403" y="15"/>
                    <a:pt x="454" y="42"/>
                  </a:cubicBezTo>
                  <a:cubicBezTo>
                    <a:pt x="502" y="68"/>
                    <a:pt x="529" y="102"/>
                    <a:pt x="529" y="138"/>
                  </a:cubicBezTo>
                  <a:cubicBezTo>
                    <a:pt x="529" y="174"/>
                    <a:pt x="502" y="209"/>
                    <a:pt x="454" y="235"/>
                  </a:cubicBezTo>
                  <a:cubicBezTo>
                    <a:pt x="403" y="262"/>
                    <a:pt x="336" y="277"/>
                    <a:pt x="264" y="277"/>
                  </a:cubicBezTo>
                  <a:cubicBezTo>
                    <a:pt x="192" y="277"/>
                    <a:pt x="125" y="262"/>
                    <a:pt x="75" y="235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378"/>
            <p:cNvSpPr>
              <a:spLocks/>
            </p:cNvSpPr>
            <p:nvPr/>
          </p:nvSpPr>
          <p:spPr bwMode="auto">
            <a:xfrm>
              <a:off x="3907" y="3075"/>
              <a:ext cx="681" cy="112"/>
            </a:xfrm>
            <a:custGeom>
              <a:avLst/>
              <a:gdLst>
                <a:gd name="T0" fmla="*/ 0 w 389"/>
                <a:gd name="T1" fmla="*/ 88 h 60"/>
                <a:gd name="T2" fmla="*/ 0 w 389"/>
                <a:gd name="T3" fmla="*/ 88 h 60"/>
                <a:gd name="T4" fmla="*/ 326 w 389"/>
                <a:gd name="T5" fmla="*/ 4 h 60"/>
                <a:gd name="T6" fmla="*/ 681 w 389"/>
                <a:gd name="T7" fmla="*/ 112 h 60"/>
                <a:gd name="T8" fmla="*/ 681 w 389"/>
                <a:gd name="T9" fmla="*/ 112 h 60"/>
                <a:gd name="T10" fmla="*/ 326 w 389"/>
                <a:gd name="T11" fmla="*/ 0 h 60"/>
                <a:gd name="T12" fmla="*/ 0 w 389"/>
                <a:gd name="T13" fmla="*/ 88 h 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9"/>
                <a:gd name="T22" fmla="*/ 0 h 60"/>
                <a:gd name="T23" fmla="*/ 389 w 389"/>
                <a:gd name="T24" fmla="*/ 60 h 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9" h="60">
                  <a:moveTo>
                    <a:pt x="0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48" y="18"/>
                    <a:pt x="118" y="2"/>
                    <a:pt x="186" y="2"/>
                  </a:cubicBezTo>
                  <a:cubicBezTo>
                    <a:pt x="258" y="2"/>
                    <a:pt x="340" y="25"/>
                    <a:pt x="389" y="60"/>
                  </a:cubicBezTo>
                  <a:cubicBezTo>
                    <a:pt x="389" y="60"/>
                    <a:pt x="389" y="60"/>
                    <a:pt x="389" y="60"/>
                  </a:cubicBezTo>
                  <a:cubicBezTo>
                    <a:pt x="340" y="24"/>
                    <a:pt x="258" y="0"/>
                    <a:pt x="186" y="0"/>
                  </a:cubicBezTo>
                  <a:cubicBezTo>
                    <a:pt x="118" y="0"/>
                    <a:pt x="48" y="18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Oval 379"/>
            <p:cNvSpPr>
              <a:spLocks noChangeArrowheads="1"/>
            </p:cNvSpPr>
            <p:nvPr/>
          </p:nvSpPr>
          <p:spPr bwMode="auto">
            <a:xfrm>
              <a:off x="3882" y="3444"/>
              <a:ext cx="25" cy="2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0" name="Oval 380"/>
            <p:cNvSpPr>
              <a:spLocks noChangeArrowheads="1"/>
            </p:cNvSpPr>
            <p:nvPr/>
          </p:nvSpPr>
          <p:spPr bwMode="auto">
            <a:xfrm>
              <a:off x="3910" y="3463"/>
              <a:ext cx="18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1" name="Oval 381"/>
            <p:cNvSpPr>
              <a:spLocks noChangeArrowheads="1"/>
            </p:cNvSpPr>
            <p:nvPr/>
          </p:nvSpPr>
          <p:spPr bwMode="auto">
            <a:xfrm>
              <a:off x="3867" y="3437"/>
              <a:ext cx="15" cy="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52" name="Freeform 382"/>
            <p:cNvSpPr>
              <a:spLocks/>
            </p:cNvSpPr>
            <p:nvPr/>
          </p:nvSpPr>
          <p:spPr bwMode="auto">
            <a:xfrm>
              <a:off x="3902" y="3133"/>
              <a:ext cx="40" cy="43"/>
            </a:xfrm>
            <a:custGeom>
              <a:avLst/>
              <a:gdLst>
                <a:gd name="T0" fmla="*/ 3 w 23"/>
                <a:gd name="T1" fmla="*/ 28 h 23"/>
                <a:gd name="T2" fmla="*/ 14 w 23"/>
                <a:gd name="T3" fmla="*/ 4 h 23"/>
                <a:gd name="T4" fmla="*/ 37 w 23"/>
                <a:gd name="T5" fmla="*/ 15 h 23"/>
                <a:gd name="T6" fmla="*/ 26 w 23"/>
                <a:gd name="T7" fmla="*/ 39 h 23"/>
                <a:gd name="T8" fmla="*/ 3 w 23"/>
                <a:gd name="T9" fmla="*/ 28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2" y="15"/>
                  </a:moveTo>
                  <a:cubicBezTo>
                    <a:pt x="0" y="10"/>
                    <a:pt x="3" y="4"/>
                    <a:pt x="8" y="2"/>
                  </a:cubicBezTo>
                  <a:cubicBezTo>
                    <a:pt x="13" y="0"/>
                    <a:pt x="19" y="2"/>
                    <a:pt x="21" y="8"/>
                  </a:cubicBezTo>
                  <a:cubicBezTo>
                    <a:pt x="23" y="13"/>
                    <a:pt x="21" y="19"/>
                    <a:pt x="15" y="21"/>
                  </a:cubicBezTo>
                  <a:cubicBezTo>
                    <a:pt x="10" y="23"/>
                    <a:pt x="4" y="20"/>
                    <a:pt x="2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reeform 383"/>
            <p:cNvSpPr>
              <a:spLocks/>
            </p:cNvSpPr>
            <p:nvPr/>
          </p:nvSpPr>
          <p:spPr bwMode="auto">
            <a:xfrm>
              <a:off x="3942" y="3127"/>
              <a:ext cx="28" cy="30"/>
            </a:xfrm>
            <a:custGeom>
              <a:avLst/>
              <a:gdLst>
                <a:gd name="T0" fmla="*/ 2 w 16"/>
                <a:gd name="T1" fmla="*/ 19 h 16"/>
                <a:gd name="T2" fmla="*/ 9 w 16"/>
                <a:gd name="T3" fmla="*/ 2 h 16"/>
                <a:gd name="T4" fmla="*/ 26 w 16"/>
                <a:gd name="T5" fmla="*/ 9 h 16"/>
                <a:gd name="T6" fmla="*/ 17 w 16"/>
                <a:gd name="T7" fmla="*/ 26 h 16"/>
                <a:gd name="T8" fmla="*/ 2 w 16"/>
                <a:gd name="T9" fmla="*/ 19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6"/>
                <a:gd name="T17" fmla="*/ 16 w 1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6">
                  <a:moveTo>
                    <a:pt x="1" y="10"/>
                  </a:moveTo>
                  <a:cubicBezTo>
                    <a:pt x="0" y="6"/>
                    <a:pt x="2" y="2"/>
                    <a:pt x="5" y="1"/>
                  </a:cubicBezTo>
                  <a:cubicBezTo>
                    <a:pt x="9" y="0"/>
                    <a:pt x="13" y="2"/>
                    <a:pt x="15" y="5"/>
                  </a:cubicBezTo>
                  <a:cubicBezTo>
                    <a:pt x="16" y="9"/>
                    <a:pt x="14" y="13"/>
                    <a:pt x="10" y="14"/>
                  </a:cubicBezTo>
                  <a:cubicBezTo>
                    <a:pt x="7" y="16"/>
                    <a:pt x="3" y="14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384"/>
            <p:cNvSpPr>
              <a:spLocks/>
            </p:cNvSpPr>
            <p:nvPr/>
          </p:nvSpPr>
          <p:spPr bwMode="auto">
            <a:xfrm>
              <a:off x="3877" y="3163"/>
              <a:ext cx="28" cy="29"/>
            </a:xfrm>
            <a:custGeom>
              <a:avLst/>
              <a:gdLst>
                <a:gd name="T0" fmla="*/ 2 w 16"/>
                <a:gd name="T1" fmla="*/ 18 h 16"/>
                <a:gd name="T2" fmla="*/ 10 w 16"/>
                <a:gd name="T3" fmla="*/ 2 h 16"/>
                <a:gd name="T4" fmla="*/ 26 w 16"/>
                <a:gd name="T5" fmla="*/ 9 h 16"/>
                <a:gd name="T6" fmla="*/ 17 w 16"/>
                <a:gd name="T7" fmla="*/ 25 h 16"/>
                <a:gd name="T8" fmla="*/ 2 w 16"/>
                <a:gd name="T9" fmla="*/ 18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6"/>
                <a:gd name="T17" fmla="*/ 16 w 1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6">
                  <a:moveTo>
                    <a:pt x="1" y="10"/>
                  </a:moveTo>
                  <a:cubicBezTo>
                    <a:pt x="0" y="6"/>
                    <a:pt x="2" y="2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9"/>
                    <a:pt x="14" y="13"/>
                    <a:pt x="10" y="14"/>
                  </a:cubicBezTo>
                  <a:cubicBezTo>
                    <a:pt x="7" y="16"/>
                    <a:pt x="3" y="14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Freeform 385"/>
            <p:cNvSpPr>
              <a:spLocks/>
            </p:cNvSpPr>
            <p:nvPr/>
          </p:nvSpPr>
          <p:spPr bwMode="auto">
            <a:xfrm>
              <a:off x="4521" y="2759"/>
              <a:ext cx="902" cy="855"/>
            </a:xfrm>
            <a:custGeom>
              <a:avLst/>
              <a:gdLst>
                <a:gd name="T0" fmla="*/ 849 w 515"/>
                <a:gd name="T1" fmla="*/ 736 h 458"/>
                <a:gd name="T2" fmla="*/ 303 w 515"/>
                <a:gd name="T3" fmla="*/ 620 h 458"/>
                <a:gd name="T4" fmla="*/ 95 w 515"/>
                <a:gd name="T5" fmla="*/ 69 h 458"/>
                <a:gd name="T6" fmla="*/ 147 w 515"/>
                <a:gd name="T7" fmla="*/ 0 h 458"/>
                <a:gd name="T8" fmla="*/ 356 w 515"/>
                <a:gd name="T9" fmla="*/ 551 h 458"/>
                <a:gd name="T10" fmla="*/ 902 w 515"/>
                <a:gd name="T11" fmla="*/ 666 h 458"/>
                <a:gd name="T12" fmla="*/ 849 w 515"/>
                <a:gd name="T13" fmla="*/ 736 h 4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5"/>
                <a:gd name="T22" fmla="*/ 0 h 458"/>
                <a:gd name="T23" fmla="*/ 515 w 515"/>
                <a:gd name="T24" fmla="*/ 458 h 4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5" h="458">
                  <a:moveTo>
                    <a:pt x="485" y="394"/>
                  </a:moveTo>
                  <a:cubicBezTo>
                    <a:pt x="432" y="458"/>
                    <a:pt x="292" y="430"/>
                    <a:pt x="173" y="332"/>
                  </a:cubicBezTo>
                  <a:cubicBezTo>
                    <a:pt x="54" y="233"/>
                    <a:pt x="0" y="101"/>
                    <a:pt x="54" y="37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0" y="65"/>
                    <a:pt x="84" y="197"/>
                    <a:pt x="203" y="295"/>
                  </a:cubicBezTo>
                  <a:cubicBezTo>
                    <a:pt x="322" y="394"/>
                    <a:pt x="462" y="422"/>
                    <a:pt x="515" y="357"/>
                  </a:cubicBezTo>
                  <a:lnTo>
                    <a:pt x="485" y="394"/>
                  </a:lnTo>
                  <a:close/>
                </a:path>
              </a:pathLst>
            </a:custGeom>
            <a:solidFill>
              <a:srgbClr val="D9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reeform 386"/>
            <p:cNvSpPr>
              <a:spLocks/>
            </p:cNvSpPr>
            <p:nvPr/>
          </p:nvSpPr>
          <p:spPr bwMode="auto">
            <a:xfrm>
              <a:off x="4574" y="2640"/>
              <a:ext cx="942" cy="907"/>
            </a:xfrm>
            <a:custGeom>
              <a:avLst/>
              <a:gdLst>
                <a:gd name="T0" fmla="*/ 95 w 538"/>
                <a:gd name="T1" fmla="*/ 119 h 486"/>
                <a:gd name="T2" fmla="*/ 641 w 538"/>
                <a:gd name="T3" fmla="*/ 235 h 486"/>
                <a:gd name="T4" fmla="*/ 849 w 538"/>
                <a:gd name="T5" fmla="*/ 786 h 486"/>
                <a:gd name="T6" fmla="*/ 303 w 538"/>
                <a:gd name="T7" fmla="*/ 670 h 486"/>
                <a:gd name="T8" fmla="*/ 95 w 538"/>
                <a:gd name="T9" fmla="*/ 119 h 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8"/>
                <a:gd name="T16" fmla="*/ 0 h 486"/>
                <a:gd name="T17" fmla="*/ 538 w 538"/>
                <a:gd name="T18" fmla="*/ 486 h 4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8" h="486">
                  <a:moveTo>
                    <a:pt x="54" y="64"/>
                  </a:moveTo>
                  <a:cubicBezTo>
                    <a:pt x="107" y="0"/>
                    <a:pt x="247" y="27"/>
                    <a:pt x="366" y="126"/>
                  </a:cubicBezTo>
                  <a:cubicBezTo>
                    <a:pt x="485" y="225"/>
                    <a:pt x="538" y="357"/>
                    <a:pt x="485" y="421"/>
                  </a:cubicBezTo>
                  <a:cubicBezTo>
                    <a:pt x="432" y="486"/>
                    <a:pt x="292" y="458"/>
                    <a:pt x="173" y="359"/>
                  </a:cubicBezTo>
                  <a:cubicBezTo>
                    <a:pt x="54" y="261"/>
                    <a:pt x="0" y="129"/>
                    <a:pt x="54" y="64"/>
                  </a:cubicBezTo>
                  <a:close/>
                </a:path>
              </a:pathLst>
            </a:custGeom>
            <a:solidFill>
              <a:srgbClr val="F0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Freeform 387"/>
            <p:cNvSpPr>
              <a:spLocks/>
            </p:cNvSpPr>
            <p:nvPr/>
          </p:nvSpPr>
          <p:spPr bwMode="auto">
            <a:xfrm>
              <a:off x="4668" y="2733"/>
              <a:ext cx="755" cy="721"/>
            </a:xfrm>
            <a:custGeom>
              <a:avLst/>
              <a:gdLst>
                <a:gd name="T0" fmla="*/ 33 w 431"/>
                <a:gd name="T1" fmla="*/ 260 h 386"/>
                <a:gd name="T2" fmla="*/ 33 w 431"/>
                <a:gd name="T3" fmla="*/ 260 h 386"/>
                <a:gd name="T4" fmla="*/ 35 w 431"/>
                <a:gd name="T5" fmla="*/ 58 h 386"/>
                <a:gd name="T6" fmla="*/ 221 w 431"/>
                <a:gd name="T7" fmla="*/ 17 h 386"/>
                <a:gd name="T8" fmla="*/ 517 w 431"/>
                <a:gd name="T9" fmla="*/ 179 h 386"/>
                <a:gd name="T10" fmla="*/ 722 w 431"/>
                <a:gd name="T11" fmla="*/ 459 h 386"/>
                <a:gd name="T12" fmla="*/ 720 w 431"/>
                <a:gd name="T13" fmla="*/ 663 h 386"/>
                <a:gd name="T14" fmla="*/ 534 w 431"/>
                <a:gd name="T15" fmla="*/ 702 h 386"/>
                <a:gd name="T16" fmla="*/ 236 w 431"/>
                <a:gd name="T17" fmla="*/ 540 h 386"/>
                <a:gd name="T18" fmla="*/ 33 w 431"/>
                <a:gd name="T19" fmla="*/ 260 h 3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1"/>
                <a:gd name="T31" fmla="*/ 0 h 386"/>
                <a:gd name="T32" fmla="*/ 431 w 431"/>
                <a:gd name="T33" fmla="*/ 386 h 3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1" h="386">
                  <a:moveTo>
                    <a:pt x="19" y="139"/>
                  </a:moveTo>
                  <a:cubicBezTo>
                    <a:pt x="19" y="139"/>
                    <a:pt x="19" y="139"/>
                    <a:pt x="19" y="139"/>
                  </a:cubicBezTo>
                  <a:cubicBezTo>
                    <a:pt x="0" y="93"/>
                    <a:pt x="0" y="54"/>
                    <a:pt x="20" y="31"/>
                  </a:cubicBezTo>
                  <a:cubicBezTo>
                    <a:pt x="39" y="7"/>
                    <a:pt x="77" y="0"/>
                    <a:pt x="126" y="9"/>
                  </a:cubicBezTo>
                  <a:cubicBezTo>
                    <a:pt x="181" y="20"/>
                    <a:pt x="241" y="51"/>
                    <a:pt x="295" y="96"/>
                  </a:cubicBezTo>
                  <a:cubicBezTo>
                    <a:pt x="350" y="141"/>
                    <a:pt x="391" y="194"/>
                    <a:pt x="412" y="246"/>
                  </a:cubicBezTo>
                  <a:cubicBezTo>
                    <a:pt x="431" y="293"/>
                    <a:pt x="430" y="331"/>
                    <a:pt x="411" y="355"/>
                  </a:cubicBezTo>
                  <a:cubicBezTo>
                    <a:pt x="392" y="378"/>
                    <a:pt x="354" y="386"/>
                    <a:pt x="305" y="376"/>
                  </a:cubicBezTo>
                  <a:cubicBezTo>
                    <a:pt x="250" y="365"/>
                    <a:pt x="190" y="334"/>
                    <a:pt x="135" y="289"/>
                  </a:cubicBezTo>
                  <a:cubicBezTo>
                    <a:pt x="81" y="244"/>
                    <a:pt x="40" y="191"/>
                    <a:pt x="19" y="139"/>
                  </a:cubicBezTo>
                  <a:close/>
                </a:path>
              </a:pathLst>
            </a:custGeom>
            <a:solidFill>
              <a:srgbClr val="CE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388"/>
            <p:cNvSpPr>
              <a:spLocks/>
            </p:cNvSpPr>
            <p:nvPr/>
          </p:nvSpPr>
          <p:spPr bwMode="auto">
            <a:xfrm>
              <a:off x="4698" y="2733"/>
              <a:ext cx="725" cy="669"/>
            </a:xfrm>
            <a:custGeom>
              <a:avLst/>
              <a:gdLst>
                <a:gd name="T0" fmla="*/ 692 w 414"/>
                <a:gd name="T1" fmla="*/ 460 h 358"/>
                <a:gd name="T2" fmla="*/ 487 w 414"/>
                <a:gd name="T3" fmla="*/ 179 h 358"/>
                <a:gd name="T4" fmla="*/ 191 w 414"/>
                <a:gd name="T5" fmla="*/ 17 h 358"/>
                <a:gd name="T6" fmla="*/ 5 w 414"/>
                <a:gd name="T7" fmla="*/ 58 h 358"/>
                <a:gd name="T8" fmla="*/ 0 w 414"/>
                <a:gd name="T9" fmla="*/ 64 h 358"/>
                <a:gd name="T10" fmla="*/ 154 w 414"/>
                <a:gd name="T11" fmla="*/ 43 h 358"/>
                <a:gd name="T12" fmla="*/ 466 w 414"/>
                <a:gd name="T13" fmla="*/ 207 h 358"/>
                <a:gd name="T14" fmla="*/ 676 w 414"/>
                <a:gd name="T15" fmla="*/ 503 h 358"/>
                <a:gd name="T16" fmla="*/ 685 w 414"/>
                <a:gd name="T17" fmla="*/ 669 h 358"/>
                <a:gd name="T18" fmla="*/ 690 w 414"/>
                <a:gd name="T19" fmla="*/ 663 h 358"/>
                <a:gd name="T20" fmla="*/ 692 w 414"/>
                <a:gd name="T21" fmla="*/ 460 h 3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14"/>
                <a:gd name="T34" fmla="*/ 0 h 358"/>
                <a:gd name="T35" fmla="*/ 414 w 414"/>
                <a:gd name="T36" fmla="*/ 358 h 3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14" h="358">
                  <a:moveTo>
                    <a:pt x="395" y="246"/>
                  </a:moveTo>
                  <a:cubicBezTo>
                    <a:pt x="374" y="194"/>
                    <a:pt x="333" y="141"/>
                    <a:pt x="278" y="96"/>
                  </a:cubicBezTo>
                  <a:cubicBezTo>
                    <a:pt x="224" y="51"/>
                    <a:pt x="164" y="20"/>
                    <a:pt x="109" y="9"/>
                  </a:cubicBezTo>
                  <a:cubicBezTo>
                    <a:pt x="60" y="0"/>
                    <a:pt x="22" y="7"/>
                    <a:pt x="3" y="31"/>
                  </a:cubicBezTo>
                  <a:cubicBezTo>
                    <a:pt x="2" y="32"/>
                    <a:pt x="1" y="33"/>
                    <a:pt x="0" y="34"/>
                  </a:cubicBezTo>
                  <a:cubicBezTo>
                    <a:pt x="23" y="22"/>
                    <a:pt x="53" y="20"/>
                    <a:pt x="88" y="23"/>
                  </a:cubicBezTo>
                  <a:cubicBezTo>
                    <a:pt x="149" y="29"/>
                    <a:pt x="210" y="64"/>
                    <a:pt x="266" y="111"/>
                  </a:cubicBezTo>
                  <a:cubicBezTo>
                    <a:pt x="323" y="157"/>
                    <a:pt x="369" y="211"/>
                    <a:pt x="386" y="269"/>
                  </a:cubicBezTo>
                  <a:cubicBezTo>
                    <a:pt x="395" y="303"/>
                    <a:pt x="400" y="333"/>
                    <a:pt x="391" y="358"/>
                  </a:cubicBezTo>
                  <a:cubicBezTo>
                    <a:pt x="392" y="357"/>
                    <a:pt x="393" y="356"/>
                    <a:pt x="394" y="355"/>
                  </a:cubicBezTo>
                  <a:cubicBezTo>
                    <a:pt x="413" y="331"/>
                    <a:pt x="414" y="293"/>
                    <a:pt x="395" y="246"/>
                  </a:cubicBezTo>
                  <a:close/>
                </a:path>
              </a:pathLst>
            </a:custGeom>
            <a:solidFill>
              <a:srgbClr val="9C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Freeform 389"/>
            <p:cNvSpPr>
              <a:spLocks/>
            </p:cNvSpPr>
            <p:nvPr/>
          </p:nvSpPr>
          <p:spPr bwMode="auto">
            <a:xfrm>
              <a:off x="4586" y="2940"/>
              <a:ext cx="58" cy="90"/>
            </a:xfrm>
            <a:custGeom>
              <a:avLst/>
              <a:gdLst>
                <a:gd name="T0" fmla="*/ 0 w 33"/>
                <a:gd name="T1" fmla="*/ 68 h 48"/>
                <a:gd name="T2" fmla="*/ 5 w 33"/>
                <a:gd name="T3" fmla="*/ 90 h 48"/>
                <a:gd name="T4" fmla="*/ 58 w 33"/>
                <a:gd name="T5" fmla="*/ 23 h 48"/>
                <a:gd name="T6" fmla="*/ 53 w 33"/>
                <a:gd name="T7" fmla="*/ 0 h 48"/>
                <a:gd name="T8" fmla="*/ 0 w 33"/>
                <a:gd name="T9" fmla="*/ 68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48"/>
                <a:gd name="T17" fmla="*/ 33 w 33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48">
                  <a:moveTo>
                    <a:pt x="0" y="36"/>
                  </a:moveTo>
                  <a:cubicBezTo>
                    <a:pt x="1" y="40"/>
                    <a:pt x="2" y="44"/>
                    <a:pt x="3" y="48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2" y="8"/>
                    <a:pt x="31" y="4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Freeform 390"/>
            <p:cNvSpPr>
              <a:spLocks/>
            </p:cNvSpPr>
            <p:nvPr/>
          </p:nvSpPr>
          <p:spPr bwMode="auto">
            <a:xfrm>
              <a:off x="4595" y="2978"/>
              <a:ext cx="70" cy="117"/>
            </a:xfrm>
            <a:custGeom>
              <a:avLst/>
              <a:gdLst>
                <a:gd name="T0" fmla="*/ 0 w 40"/>
                <a:gd name="T1" fmla="*/ 67 h 63"/>
                <a:gd name="T2" fmla="*/ 18 w 40"/>
                <a:gd name="T3" fmla="*/ 117 h 63"/>
                <a:gd name="T4" fmla="*/ 70 w 40"/>
                <a:gd name="T5" fmla="*/ 50 h 63"/>
                <a:gd name="T6" fmla="*/ 52 w 40"/>
                <a:gd name="T7" fmla="*/ 0 h 63"/>
                <a:gd name="T8" fmla="*/ 0 w 40"/>
                <a:gd name="T9" fmla="*/ 67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63"/>
                <a:gd name="T17" fmla="*/ 40 w 40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63">
                  <a:moveTo>
                    <a:pt x="0" y="36"/>
                  </a:moveTo>
                  <a:cubicBezTo>
                    <a:pt x="3" y="45"/>
                    <a:pt x="6" y="54"/>
                    <a:pt x="10" y="63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6" y="18"/>
                    <a:pt x="33" y="9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391"/>
            <p:cNvSpPr>
              <a:spLocks/>
            </p:cNvSpPr>
            <p:nvPr/>
          </p:nvSpPr>
          <p:spPr bwMode="auto">
            <a:xfrm>
              <a:off x="4740" y="3226"/>
              <a:ext cx="74" cy="92"/>
            </a:xfrm>
            <a:custGeom>
              <a:avLst/>
              <a:gdLst>
                <a:gd name="T0" fmla="*/ 0 w 42"/>
                <a:gd name="T1" fmla="*/ 69 h 49"/>
                <a:gd name="T2" fmla="*/ 21 w 42"/>
                <a:gd name="T3" fmla="*/ 92 h 49"/>
                <a:gd name="T4" fmla="*/ 74 w 42"/>
                <a:gd name="T5" fmla="*/ 24 h 49"/>
                <a:gd name="T6" fmla="*/ 53 w 42"/>
                <a:gd name="T7" fmla="*/ 0 h 49"/>
                <a:gd name="T8" fmla="*/ 0 w 42"/>
                <a:gd name="T9" fmla="*/ 69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9"/>
                <a:gd name="T17" fmla="*/ 42 w 42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9">
                  <a:moveTo>
                    <a:pt x="0" y="37"/>
                  </a:moveTo>
                  <a:cubicBezTo>
                    <a:pt x="4" y="41"/>
                    <a:pt x="8" y="45"/>
                    <a:pt x="12" y="49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8" y="9"/>
                    <a:pt x="34" y="5"/>
                    <a:pt x="30" y="0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392"/>
            <p:cNvSpPr>
              <a:spLocks/>
            </p:cNvSpPr>
            <p:nvPr/>
          </p:nvSpPr>
          <p:spPr bwMode="auto">
            <a:xfrm>
              <a:off x="4766" y="3256"/>
              <a:ext cx="60" cy="75"/>
            </a:xfrm>
            <a:custGeom>
              <a:avLst/>
              <a:gdLst>
                <a:gd name="T0" fmla="*/ 0 w 34"/>
                <a:gd name="T1" fmla="*/ 68 h 40"/>
                <a:gd name="T2" fmla="*/ 7 w 34"/>
                <a:gd name="T3" fmla="*/ 75 h 40"/>
                <a:gd name="T4" fmla="*/ 60 w 34"/>
                <a:gd name="T5" fmla="*/ 8 h 40"/>
                <a:gd name="T6" fmla="*/ 53 w 34"/>
                <a:gd name="T7" fmla="*/ 0 h 40"/>
                <a:gd name="T8" fmla="*/ 0 w 34"/>
                <a:gd name="T9" fmla="*/ 68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0"/>
                <a:gd name="T17" fmla="*/ 34 w 34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0">
                  <a:moveTo>
                    <a:pt x="0" y="36"/>
                  </a:moveTo>
                  <a:cubicBezTo>
                    <a:pt x="1" y="37"/>
                    <a:pt x="2" y="39"/>
                    <a:pt x="4" y="40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3" y="2"/>
                    <a:pt x="31" y="1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74C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393"/>
            <p:cNvSpPr>
              <a:spLocks/>
            </p:cNvSpPr>
            <p:nvPr/>
          </p:nvSpPr>
          <p:spPr bwMode="auto">
            <a:xfrm>
              <a:off x="4789" y="3278"/>
              <a:ext cx="79" cy="92"/>
            </a:xfrm>
            <a:custGeom>
              <a:avLst/>
              <a:gdLst>
                <a:gd name="T0" fmla="*/ 0 w 45"/>
                <a:gd name="T1" fmla="*/ 68 h 49"/>
                <a:gd name="T2" fmla="*/ 26 w 45"/>
                <a:gd name="T3" fmla="*/ 92 h 49"/>
                <a:gd name="T4" fmla="*/ 79 w 45"/>
                <a:gd name="T5" fmla="*/ 24 h 49"/>
                <a:gd name="T6" fmla="*/ 53 w 45"/>
                <a:gd name="T7" fmla="*/ 0 h 49"/>
                <a:gd name="T8" fmla="*/ 0 w 45"/>
                <a:gd name="T9" fmla="*/ 68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49"/>
                <a:gd name="T17" fmla="*/ 45 w 4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49">
                  <a:moveTo>
                    <a:pt x="0" y="36"/>
                  </a:moveTo>
                  <a:cubicBezTo>
                    <a:pt x="5" y="41"/>
                    <a:pt x="10" y="45"/>
                    <a:pt x="15" y="49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0" y="9"/>
                    <a:pt x="35" y="4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394"/>
            <p:cNvSpPr>
              <a:spLocks/>
            </p:cNvSpPr>
            <p:nvPr/>
          </p:nvSpPr>
          <p:spPr bwMode="auto">
            <a:xfrm>
              <a:off x="5153" y="3486"/>
              <a:ext cx="63" cy="69"/>
            </a:xfrm>
            <a:custGeom>
              <a:avLst/>
              <a:gdLst>
                <a:gd name="T0" fmla="*/ 0 w 36"/>
                <a:gd name="T1" fmla="*/ 67 h 37"/>
                <a:gd name="T2" fmla="*/ 10 w 36"/>
                <a:gd name="T3" fmla="*/ 69 h 37"/>
                <a:gd name="T4" fmla="*/ 63 w 36"/>
                <a:gd name="T5" fmla="*/ 2 h 37"/>
                <a:gd name="T6" fmla="*/ 52 w 36"/>
                <a:gd name="T7" fmla="*/ 0 h 37"/>
                <a:gd name="T8" fmla="*/ 0 w 36"/>
                <a:gd name="T9" fmla="*/ 67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7"/>
                <a:gd name="T17" fmla="*/ 36 w 36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7">
                  <a:moveTo>
                    <a:pt x="0" y="36"/>
                  </a:moveTo>
                  <a:cubicBezTo>
                    <a:pt x="2" y="36"/>
                    <a:pt x="4" y="37"/>
                    <a:pt x="6" y="37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4" y="0"/>
                    <a:pt x="32" y="0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Freeform 395"/>
            <p:cNvSpPr>
              <a:spLocks/>
            </p:cNvSpPr>
            <p:nvPr/>
          </p:nvSpPr>
          <p:spPr bwMode="auto">
            <a:xfrm>
              <a:off x="5181" y="3489"/>
              <a:ext cx="95" cy="69"/>
            </a:xfrm>
            <a:custGeom>
              <a:avLst/>
              <a:gdLst>
                <a:gd name="T0" fmla="*/ 0 w 54"/>
                <a:gd name="T1" fmla="*/ 67 h 37"/>
                <a:gd name="T2" fmla="*/ 42 w 54"/>
                <a:gd name="T3" fmla="*/ 69 h 37"/>
                <a:gd name="T4" fmla="*/ 95 w 54"/>
                <a:gd name="T5" fmla="*/ 2 h 37"/>
                <a:gd name="T6" fmla="*/ 53 w 54"/>
                <a:gd name="T7" fmla="*/ 0 h 37"/>
                <a:gd name="T8" fmla="*/ 0 w 54"/>
                <a:gd name="T9" fmla="*/ 67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37"/>
                <a:gd name="T17" fmla="*/ 54 w 54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37">
                  <a:moveTo>
                    <a:pt x="0" y="36"/>
                  </a:moveTo>
                  <a:cubicBezTo>
                    <a:pt x="8" y="37"/>
                    <a:pt x="16" y="37"/>
                    <a:pt x="24" y="37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46" y="1"/>
                    <a:pt x="38" y="1"/>
                    <a:pt x="3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A2D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Freeform 396"/>
            <p:cNvSpPr>
              <a:spLocks/>
            </p:cNvSpPr>
            <p:nvPr/>
          </p:nvSpPr>
          <p:spPr bwMode="auto">
            <a:xfrm>
              <a:off x="5237" y="3489"/>
              <a:ext cx="70" cy="69"/>
            </a:xfrm>
            <a:custGeom>
              <a:avLst/>
              <a:gdLst>
                <a:gd name="T0" fmla="*/ 0 w 40"/>
                <a:gd name="T1" fmla="*/ 69 h 37"/>
                <a:gd name="T2" fmla="*/ 18 w 40"/>
                <a:gd name="T3" fmla="*/ 67 h 37"/>
                <a:gd name="T4" fmla="*/ 70 w 40"/>
                <a:gd name="T5" fmla="*/ 0 h 37"/>
                <a:gd name="T6" fmla="*/ 52 w 40"/>
                <a:gd name="T7" fmla="*/ 2 h 37"/>
                <a:gd name="T8" fmla="*/ 0 w 40"/>
                <a:gd name="T9" fmla="*/ 69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7"/>
                <a:gd name="T17" fmla="*/ 40 w 40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7">
                  <a:moveTo>
                    <a:pt x="0" y="37"/>
                  </a:moveTo>
                  <a:cubicBezTo>
                    <a:pt x="4" y="37"/>
                    <a:pt x="7" y="36"/>
                    <a:pt x="10" y="3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4" y="0"/>
                    <a:pt x="30" y="1"/>
                  </a:cubicBezTo>
                  <a:lnTo>
                    <a:pt x="0" y="37"/>
                  </a:lnTo>
                  <a:close/>
                </a:path>
              </a:pathLst>
            </a:custGeom>
            <a:solidFill>
              <a:srgbClr val="74CB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reeform 397"/>
            <p:cNvSpPr>
              <a:spLocks/>
            </p:cNvSpPr>
            <p:nvPr/>
          </p:nvSpPr>
          <p:spPr bwMode="auto">
            <a:xfrm>
              <a:off x="4696" y="2980"/>
              <a:ext cx="697" cy="474"/>
            </a:xfrm>
            <a:custGeom>
              <a:avLst/>
              <a:gdLst>
                <a:gd name="T0" fmla="*/ 697 w 398"/>
                <a:gd name="T1" fmla="*/ 407 h 254"/>
                <a:gd name="T2" fmla="*/ 517 w 398"/>
                <a:gd name="T3" fmla="*/ 440 h 254"/>
                <a:gd name="T4" fmla="*/ 221 w 398"/>
                <a:gd name="T5" fmla="*/ 278 h 254"/>
                <a:gd name="T6" fmla="*/ 0 w 398"/>
                <a:gd name="T7" fmla="*/ 0 h 254"/>
                <a:gd name="T8" fmla="*/ 0 w 398"/>
                <a:gd name="T9" fmla="*/ 0 h 254"/>
                <a:gd name="T10" fmla="*/ 5 w 398"/>
                <a:gd name="T11" fmla="*/ 13 h 254"/>
                <a:gd name="T12" fmla="*/ 208 w 398"/>
                <a:gd name="T13" fmla="*/ 293 h 254"/>
                <a:gd name="T14" fmla="*/ 506 w 398"/>
                <a:gd name="T15" fmla="*/ 455 h 254"/>
                <a:gd name="T16" fmla="*/ 692 w 398"/>
                <a:gd name="T17" fmla="*/ 416 h 254"/>
                <a:gd name="T18" fmla="*/ 697 w 398"/>
                <a:gd name="T19" fmla="*/ 407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8"/>
                <a:gd name="T31" fmla="*/ 0 h 254"/>
                <a:gd name="T32" fmla="*/ 398 w 398"/>
                <a:gd name="T33" fmla="*/ 254 h 2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8" h="254">
                  <a:moveTo>
                    <a:pt x="398" y="218"/>
                  </a:moveTo>
                  <a:cubicBezTo>
                    <a:pt x="378" y="239"/>
                    <a:pt x="342" y="245"/>
                    <a:pt x="295" y="236"/>
                  </a:cubicBezTo>
                  <a:cubicBezTo>
                    <a:pt x="241" y="225"/>
                    <a:pt x="180" y="194"/>
                    <a:pt x="126" y="149"/>
                  </a:cubicBezTo>
                  <a:cubicBezTo>
                    <a:pt x="72" y="104"/>
                    <a:pt x="21" y="5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5"/>
                    <a:pt x="3" y="7"/>
                  </a:cubicBezTo>
                  <a:cubicBezTo>
                    <a:pt x="24" y="59"/>
                    <a:pt x="65" y="112"/>
                    <a:pt x="119" y="157"/>
                  </a:cubicBezTo>
                  <a:cubicBezTo>
                    <a:pt x="174" y="202"/>
                    <a:pt x="234" y="233"/>
                    <a:pt x="289" y="244"/>
                  </a:cubicBezTo>
                  <a:cubicBezTo>
                    <a:pt x="338" y="254"/>
                    <a:pt x="376" y="246"/>
                    <a:pt x="395" y="223"/>
                  </a:cubicBezTo>
                  <a:cubicBezTo>
                    <a:pt x="396" y="221"/>
                    <a:pt x="397" y="220"/>
                    <a:pt x="398" y="218"/>
                  </a:cubicBezTo>
                  <a:close/>
                </a:path>
              </a:pathLst>
            </a:custGeom>
            <a:solidFill>
              <a:srgbClr val="C1E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Freeform 398"/>
            <p:cNvSpPr>
              <a:spLocks/>
            </p:cNvSpPr>
            <p:nvPr/>
          </p:nvSpPr>
          <p:spPr bwMode="auto">
            <a:xfrm>
              <a:off x="4698" y="3006"/>
              <a:ext cx="685" cy="470"/>
            </a:xfrm>
            <a:custGeom>
              <a:avLst/>
              <a:gdLst>
                <a:gd name="T0" fmla="*/ 685 w 391"/>
                <a:gd name="T1" fmla="*/ 403 h 252"/>
                <a:gd name="T2" fmla="*/ 501 w 391"/>
                <a:gd name="T3" fmla="*/ 438 h 252"/>
                <a:gd name="T4" fmla="*/ 207 w 391"/>
                <a:gd name="T5" fmla="*/ 283 h 252"/>
                <a:gd name="T6" fmla="*/ 0 w 391"/>
                <a:gd name="T7" fmla="*/ 0 h 252"/>
                <a:gd name="T8" fmla="*/ 0 w 391"/>
                <a:gd name="T9" fmla="*/ 0 h 252"/>
                <a:gd name="T10" fmla="*/ 5 w 391"/>
                <a:gd name="T11" fmla="*/ 13 h 252"/>
                <a:gd name="T12" fmla="*/ 196 w 391"/>
                <a:gd name="T13" fmla="*/ 289 h 252"/>
                <a:gd name="T14" fmla="*/ 492 w 391"/>
                <a:gd name="T15" fmla="*/ 451 h 252"/>
                <a:gd name="T16" fmla="*/ 680 w 391"/>
                <a:gd name="T17" fmla="*/ 412 h 252"/>
                <a:gd name="T18" fmla="*/ 685 w 391"/>
                <a:gd name="T19" fmla="*/ 403 h 2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1"/>
                <a:gd name="T31" fmla="*/ 0 h 252"/>
                <a:gd name="T32" fmla="*/ 391 w 391"/>
                <a:gd name="T33" fmla="*/ 252 h 2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1" h="252">
                  <a:moveTo>
                    <a:pt x="391" y="216"/>
                  </a:moveTo>
                  <a:cubicBezTo>
                    <a:pt x="370" y="237"/>
                    <a:pt x="332" y="244"/>
                    <a:pt x="286" y="235"/>
                  </a:cubicBezTo>
                  <a:cubicBezTo>
                    <a:pt x="231" y="224"/>
                    <a:pt x="172" y="197"/>
                    <a:pt x="118" y="152"/>
                  </a:cubicBezTo>
                  <a:cubicBezTo>
                    <a:pt x="64" y="107"/>
                    <a:pt x="21" y="5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5"/>
                    <a:pt x="3" y="7"/>
                  </a:cubicBezTo>
                  <a:cubicBezTo>
                    <a:pt x="23" y="59"/>
                    <a:pt x="58" y="110"/>
                    <a:pt x="112" y="155"/>
                  </a:cubicBezTo>
                  <a:cubicBezTo>
                    <a:pt x="166" y="200"/>
                    <a:pt x="226" y="231"/>
                    <a:pt x="281" y="242"/>
                  </a:cubicBezTo>
                  <a:cubicBezTo>
                    <a:pt x="330" y="252"/>
                    <a:pt x="368" y="244"/>
                    <a:pt x="388" y="221"/>
                  </a:cubicBezTo>
                  <a:cubicBezTo>
                    <a:pt x="389" y="219"/>
                    <a:pt x="390" y="218"/>
                    <a:pt x="391" y="2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Freeform 399"/>
            <p:cNvSpPr>
              <a:spLocks/>
            </p:cNvSpPr>
            <p:nvPr/>
          </p:nvSpPr>
          <p:spPr bwMode="auto">
            <a:xfrm>
              <a:off x="4698" y="2770"/>
              <a:ext cx="700" cy="632"/>
            </a:xfrm>
            <a:custGeom>
              <a:avLst/>
              <a:gdLst>
                <a:gd name="T0" fmla="*/ 0 w 400"/>
                <a:gd name="T1" fmla="*/ 26 h 338"/>
                <a:gd name="T2" fmla="*/ 154 w 400"/>
                <a:gd name="T3" fmla="*/ 6 h 338"/>
                <a:gd name="T4" fmla="*/ 466 w 400"/>
                <a:gd name="T5" fmla="*/ 170 h 338"/>
                <a:gd name="T6" fmla="*/ 676 w 400"/>
                <a:gd name="T7" fmla="*/ 466 h 338"/>
                <a:gd name="T8" fmla="*/ 684 w 400"/>
                <a:gd name="T9" fmla="*/ 632 h 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0"/>
                <a:gd name="T16" fmla="*/ 0 h 338"/>
                <a:gd name="T17" fmla="*/ 400 w 400"/>
                <a:gd name="T18" fmla="*/ 338 h 3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0" h="338">
                  <a:moveTo>
                    <a:pt x="0" y="14"/>
                  </a:moveTo>
                  <a:cubicBezTo>
                    <a:pt x="23" y="2"/>
                    <a:pt x="53" y="0"/>
                    <a:pt x="88" y="3"/>
                  </a:cubicBezTo>
                  <a:cubicBezTo>
                    <a:pt x="149" y="9"/>
                    <a:pt x="210" y="44"/>
                    <a:pt x="266" y="91"/>
                  </a:cubicBezTo>
                  <a:cubicBezTo>
                    <a:pt x="323" y="137"/>
                    <a:pt x="369" y="191"/>
                    <a:pt x="386" y="249"/>
                  </a:cubicBezTo>
                  <a:cubicBezTo>
                    <a:pt x="395" y="283"/>
                    <a:pt x="400" y="313"/>
                    <a:pt x="391" y="338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Freeform 400"/>
            <p:cNvSpPr>
              <a:spLocks/>
            </p:cNvSpPr>
            <p:nvPr/>
          </p:nvSpPr>
          <p:spPr bwMode="auto">
            <a:xfrm>
              <a:off x="4521" y="2759"/>
              <a:ext cx="902" cy="855"/>
            </a:xfrm>
            <a:custGeom>
              <a:avLst/>
              <a:gdLst>
                <a:gd name="T0" fmla="*/ 849 w 515"/>
                <a:gd name="T1" fmla="*/ 736 h 458"/>
                <a:gd name="T2" fmla="*/ 303 w 515"/>
                <a:gd name="T3" fmla="*/ 620 h 458"/>
                <a:gd name="T4" fmla="*/ 95 w 515"/>
                <a:gd name="T5" fmla="*/ 69 h 458"/>
                <a:gd name="T6" fmla="*/ 147 w 515"/>
                <a:gd name="T7" fmla="*/ 0 h 458"/>
                <a:gd name="T8" fmla="*/ 356 w 515"/>
                <a:gd name="T9" fmla="*/ 551 h 458"/>
                <a:gd name="T10" fmla="*/ 902 w 515"/>
                <a:gd name="T11" fmla="*/ 666 h 458"/>
                <a:gd name="T12" fmla="*/ 849 w 515"/>
                <a:gd name="T13" fmla="*/ 736 h 4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5"/>
                <a:gd name="T22" fmla="*/ 0 h 458"/>
                <a:gd name="T23" fmla="*/ 515 w 515"/>
                <a:gd name="T24" fmla="*/ 458 h 4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5" h="458">
                  <a:moveTo>
                    <a:pt x="485" y="394"/>
                  </a:moveTo>
                  <a:cubicBezTo>
                    <a:pt x="432" y="458"/>
                    <a:pt x="292" y="430"/>
                    <a:pt x="173" y="332"/>
                  </a:cubicBezTo>
                  <a:cubicBezTo>
                    <a:pt x="54" y="233"/>
                    <a:pt x="0" y="101"/>
                    <a:pt x="54" y="37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30" y="65"/>
                    <a:pt x="84" y="197"/>
                    <a:pt x="203" y="295"/>
                  </a:cubicBezTo>
                  <a:cubicBezTo>
                    <a:pt x="322" y="394"/>
                    <a:pt x="462" y="422"/>
                    <a:pt x="515" y="357"/>
                  </a:cubicBezTo>
                  <a:lnTo>
                    <a:pt x="485" y="394"/>
                  </a:ln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Freeform 401"/>
            <p:cNvSpPr>
              <a:spLocks/>
            </p:cNvSpPr>
            <p:nvPr/>
          </p:nvSpPr>
          <p:spPr bwMode="auto">
            <a:xfrm>
              <a:off x="4574" y="2640"/>
              <a:ext cx="942" cy="907"/>
            </a:xfrm>
            <a:custGeom>
              <a:avLst/>
              <a:gdLst>
                <a:gd name="T0" fmla="*/ 95 w 538"/>
                <a:gd name="T1" fmla="*/ 119 h 486"/>
                <a:gd name="T2" fmla="*/ 641 w 538"/>
                <a:gd name="T3" fmla="*/ 235 h 486"/>
                <a:gd name="T4" fmla="*/ 849 w 538"/>
                <a:gd name="T5" fmla="*/ 786 h 486"/>
                <a:gd name="T6" fmla="*/ 303 w 538"/>
                <a:gd name="T7" fmla="*/ 670 h 486"/>
                <a:gd name="T8" fmla="*/ 95 w 538"/>
                <a:gd name="T9" fmla="*/ 119 h 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8"/>
                <a:gd name="T16" fmla="*/ 0 h 486"/>
                <a:gd name="T17" fmla="*/ 538 w 538"/>
                <a:gd name="T18" fmla="*/ 486 h 4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8" h="486">
                  <a:moveTo>
                    <a:pt x="54" y="64"/>
                  </a:moveTo>
                  <a:cubicBezTo>
                    <a:pt x="107" y="0"/>
                    <a:pt x="247" y="27"/>
                    <a:pt x="366" y="126"/>
                  </a:cubicBezTo>
                  <a:cubicBezTo>
                    <a:pt x="485" y="225"/>
                    <a:pt x="538" y="357"/>
                    <a:pt x="485" y="421"/>
                  </a:cubicBezTo>
                  <a:cubicBezTo>
                    <a:pt x="432" y="486"/>
                    <a:pt x="292" y="458"/>
                    <a:pt x="173" y="359"/>
                  </a:cubicBezTo>
                  <a:cubicBezTo>
                    <a:pt x="54" y="261"/>
                    <a:pt x="0" y="129"/>
                    <a:pt x="54" y="64"/>
                  </a:cubicBezTo>
                  <a:close/>
                </a:path>
              </a:pathLst>
            </a:custGeom>
            <a:noFill/>
            <a:ln w="6350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Freeform 402"/>
            <p:cNvSpPr>
              <a:spLocks/>
            </p:cNvSpPr>
            <p:nvPr/>
          </p:nvSpPr>
          <p:spPr bwMode="auto">
            <a:xfrm>
              <a:off x="4668" y="2733"/>
              <a:ext cx="755" cy="721"/>
            </a:xfrm>
            <a:custGeom>
              <a:avLst/>
              <a:gdLst>
                <a:gd name="T0" fmla="*/ 33 w 431"/>
                <a:gd name="T1" fmla="*/ 260 h 386"/>
                <a:gd name="T2" fmla="*/ 33 w 431"/>
                <a:gd name="T3" fmla="*/ 260 h 386"/>
                <a:gd name="T4" fmla="*/ 35 w 431"/>
                <a:gd name="T5" fmla="*/ 58 h 386"/>
                <a:gd name="T6" fmla="*/ 221 w 431"/>
                <a:gd name="T7" fmla="*/ 17 h 386"/>
                <a:gd name="T8" fmla="*/ 517 w 431"/>
                <a:gd name="T9" fmla="*/ 179 h 386"/>
                <a:gd name="T10" fmla="*/ 722 w 431"/>
                <a:gd name="T11" fmla="*/ 459 h 386"/>
                <a:gd name="T12" fmla="*/ 720 w 431"/>
                <a:gd name="T13" fmla="*/ 663 h 386"/>
                <a:gd name="T14" fmla="*/ 534 w 431"/>
                <a:gd name="T15" fmla="*/ 702 h 386"/>
                <a:gd name="T16" fmla="*/ 236 w 431"/>
                <a:gd name="T17" fmla="*/ 540 h 386"/>
                <a:gd name="T18" fmla="*/ 33 w 431"/>
                <a:gd name="T19" fmla="*/ 260 h 3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1"/>
                <a:gd name="T31" fmla="*/ 0 h 386"/>
                <a:gd name="T32" fmla="*/ 431 w 431"/>
                <a:gd name="T33" fmla="*/ 386 h 3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1" h="386">
                  <a:moveTo>
                    <a:pt x="19" y="139"/>
                  </a:moveTo>
                  <a:cubicBezTo>
                    <a:pt x="19" y="139"/>
                    <a:pt x="19" y="139"/>
                    <a:pt x="19" y="139"/>
                  </a:cubicBezTo>
                  <a:cubicBezTo>
                    <a:pt x="0" y="93"/>
                    <a:pt x="0" y="54"/>
                    <a:pt x="20" y="31"/>
                  </a:cubicBezTo>
                  <a:cubicBezTo>
                    <a:pt x="39" y="7"/>
                    <a:pt x="77" y="0"/>
                    <a:pt x="126" y="9"/>
                  </a:cubicBezTo>
                  <a:cubicBezTo>
                    <a:pt x="181" y="20"/>
                    <a:pt x="241" y="51"/>
                    <a:pt x="295" y="96"/>
                  </a:cubicBezTo>
                  <a:cubicBezTo>
                    <a:pt x="350" y="141"/>
                    <a:pt x="391" y="194"/>
                    <a:pt x="412" y="246"/>
                  </a:cubicBezTo>
                  <a:cubicBezTo>
                    <a:pt x="431" y="293"/>
                    <a:pt x="430" y="331"/>
                    <a:pt x="411" y="355"/>
                  </a:cubicBezTo>
                  <a:cubicBezTo>
                    <a:pt x="392" y="378"/>
                    <a:pt x="354" y="386"/>
                    <a:pt x="305" y="376"/>
                  </a:cubicBezTo>
                  <a:cubicBezTo>
                    <a:pt x="250" y="365"/>
                    <a:pt x="190" y="334"/>
                    <a:pt x="135" y="289"/>
                  </a:cubicBezTo>
                  <a:cubicBezTo>
                    <a:pt x="81" y="244"/>
                    <a:pt x="40" y="191"/>
                    <a:pt x="19" y="139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Freeform 403"/>
            <p:cNvSpPr>
              <a:spLocks/>
            </p:cNvSpPr>
            <p:nvPr/>
          </p:nvSpPr>
          <p:spPr bwMode="auto">
            <a:xfrm>
              <a:off x="4654" y="3164"/>
              <a:ext cx="30" cy="47"/>
            </a:xfrm>
            <a:custGeom>
              <a:avLst/>
              <a:gdLst>
                <a:gd name="T0" fmla="*/ 30 w 17"/>
                <a:gd name="T1" fmla="*/ 47 h 25"/>
                <a:gd name="T2" fmla="*/ 0 w 17"/>
                <a:gd name="T3" fmla="*/ 0 h 25"/>
                <a:gd name="T4" fmla="*/ 0 60000 65536"/>
                <a:gd name="T5" fmla="*/ 0 60000 65536"/>
                <a:gd name="T6" fmla="*/ 0 w 17"/>
                <a:gd name="T7" fmla="*/ 0 h 25"/>
                <a:gd name="T8" fmla="*/ 17 w 17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25">
                  <a:moveTo>
                    <a:pt x="17" y="25"/>
                  </a:moveTo>
                  <a:cubicBezTo>
                    <a:pt x="13" y="17"/>
                    <a:pt x="8" y="8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Line 404"/>
            <p:cNvSpPr>
              <a:spLocks noChangeShapeType="1"/>
            </p:cNvSpPr>
            <p:nvPr/>
          </p:nvSpPr>
          <p:spPr bwMode="auto">
            <a:xfrm>
              <a:off x="4714" y="3204"/>
              <a:ext cx="1" cy="46"/>
            </a:xfrm>
            <a:prstGeom prst="line">
              <a:avLst/>
            </a:pr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Freeform 405"/>
            <p:cNvSpPr>
              <a:spLocks/>
            </p:cNvSpPr>
            <p:nvPr/>
          </p:nvSpPr>
          <p:spPr bwMode="auto">
            <a:xfrm>
              <a:off x="4644" y="3060"/>
              <a:ext cx="70" cy="183"/>
            </a:xfrm>
            <a:custGeom>
              <a:avLst/>
              <a:gdLst>
                <a:gd name="T0" fmla="*/ 0 w 40"/>
                <a:gd name="T1" fmla="*/ 0 h 98"/>
                <a:gd name="T2" fmla="*/ 70 w 40"/>
                <a:gd name="T3" fmla="*/ 144 h 98"/>
                <a:gd name="T4" fmla="*/ 65 w 40"/>
                <a:gd name="T5" fmla="*/ 183 h 98"/>
                <a:gd name="T6" fmla="*/ 0 60000 65536"/>
                <a:gd name="T7" fmla="*/ 0 60000 65536"/>
                <a:gd name="T8" fmla="*/ 0 60000 65536"/>
                <a:gd name="T9" fmla="*/ 0 w 40"/>
                <a:gd name="T10" fmla="*/ 0 h 98"/>
                <a:gd name="T11" fmla="*/ 40 w 40"/>
                <a:gd name="T12" fmla="*/ 98 h 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" h="98">
                  <a:moveTo>
                    <a:pt x="0" y="0"/>
                  </a:moveTo>
                  <a:cubicBezTo>
                    <a:pt x="25" y="23"/>
                    <a:pt x="40" y="49"/>
                    <a:pt x="40" y="77"/>
                  </a:cubicBezTo>
                  <a:cubicBezTo>
                    <a:pt x="40" y="84"/>
                    <a:pt x="39" y="91"/>
                    <a:pt x="37" y="98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reeform 406"/>
            <p:cNvSpPr>
              <a:spLocks/>
            </p:cNvSpPr>
            <p:nvPr/>
          </p:nvSpPr>
          <p:spPr bwMode="auto">
            <a:xfrm>
              <a:off x="4633" y="3075"/>
              <a:ext cx="63" cy="147"/>
            </a:xfrm>
            <a:custGeom>
              <a:avLst/>
              <a:gdLst>
                <a:gd name="T0" fmla="*/ 61 w 36"/>
                <a:gd name="T1" fmla="*/ 147 h 79"/>
                <a:gd name="T2" fmla="*/ 63 w 36"/>
                <a:gd name="T3" fmla="*/ 128 h 79"/>
                <a:gd name="T4" fmla="*/ 0 w 36"/>
                <a:gd name="T5" fmla="*/ 0 h 79"/>
                <a:gd name="T6" fmla="*/ 0 60000 65536"/>
                <a:gd name="T7" fmla="*/ 0 60000 65536"/>
                <a:gd name="T8" fmla="*/ 0 60000 65536"/>
                <a:gd name="T9" fmla="*/ 0 w 36"/>
                <a:gd name="T10" fmla="*/ 0 h 79"/>
                <a:gd name="T11" fmla="*/ 36 w 36"/>
                <a:gd name="T12" fmla="*/ 79 h 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" h="79">
                  <a:moveTo>
                    <a:pt x="35" y="79"/>
                  </a:moveTo>
                  <a:cubicBezTo>
                    <a:pt x="36" y="76"/>
                    <a:pt x="36" y="73"/>
                    <a:pt x="36" y="69"/>
                  </a:cubicBezTo>
                  <a:cubicBezTo>
                    <a:pt x="36" y="45"/>
                    <a:pt x="23" y="21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Freeform 407"/>
            <p:cNvSpPr>
              <a:spLocks/>
            </p:cNvSpPr>
            <p:nvPr/>
          </p:nvSpPr>
          <p:spPr bwMode="auto">
            <a:xfrm>
              <a:off x="4632" y="3073"/>
              <a:ext cx="19" cy="30"/>
            </a:xfrm>
            <a:custGeom>
              <a:avLst/>
              <a:gdLst>
                <a:gd name="T0" fmla="*/ 5 w 11"/>
                <a:gd name="T1" fmla="*/ 0 h 16"/>
                <a:gd name="T2" fmla="*/ 2 w 11"/>
                <a:gd name="T3" fmla="*/ 9 h 16"/>
                <a:gd name="T4" fmla="*/ 10 w 11"/>
                <a:gd name="T5" fmla="*/ 4 h 16"/>
                <a:gd name="T6" fmla="*/ 7 w 11"/>
                <a:gd name="T7" fmla="*/ 17 h 16"/>
                <a:gd name="T8" fmla="*/ 19 w 11"/>
                <a:gd name="T9" fmla="*/ 13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6"/>
                <a:gd name="T17" fmla="*/ 11 w 11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6">
                  <a:moveTo>
                    <a:pt x="3" y="0"/>
                  </a:moveTo>
                  <a:cubicBezTo>
                    <a:pt x="1" y="1"/>
                    <a:pt x="0" y="3"/>
                    <a:pt x="1" y="5"/>
                  </a:cubicBezTo>
                  <a:cubicBezTo>
                    <a:pt x="2" y="5"/>
                    <a:pt x="5" y="1"/>
                    <a:pt x="6" y="2"/>
                  </a:cubicBezTo>
                  <a:cubicBezTo>
                    <a:pt x="9" y="4"/>
                    <a:pt x="4" y="7"/>
                    <a:pt x="4" y="9"/>
                  </a:cubicBezTo>
                  <a:cubicBezTo>
                    <a:pt x="2" y="16"/>
                    <a:pt x="9" y="9"/>
                    <a:pt x="11" y="7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Freeform 408"/>
            <p:cNvSpPr>
              <a:spLocks/>
            </p:cNvSpPr>
            <p:nvPr/>
          </p:nvSpPr>
          <p:spPr bwMode="auto">
            <a:xfrm>
              <a:off x="4644" y="3060"/>
              <a:ext cx="17" cy="17"/>
            </a:xfrm>
            <a:custGeom>
              <a:avLst/>
              <a:gdLst>
                <a:gd name="T0" fmla="*/ 0 w 10"/>
                <a:gd name="T1" fmla="*/ 6 h 9"/>
                <a:gd name="T2" fmla="*/ 7 w 10"/>
                <a:gd name="T3" fmla="*/ 2 h 9"/>
                <a:gd name="T4" fmla="*/ 5 w 10"/>
                <a:gd name="T5" fmla="*/ 15 h 9"/>
                <a:gd name="T6" fmla="*/ 17 w 10"/>
                <a:gd name="T7" fmla="*/ 8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9"/>
                <a:gd name="T14" fmla="*/ 10 w 10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9">
                  <a:moveTo>
                    <a:pt x="0" y="3"/>
                  </a:moveTo>
                  <a:cubicBezTo>
                    <a:pt x="1" y="1"/>
                    <a:pt x="3" y="0"/>
                    <a:pt x="4" y="1"/>
                  </a:cubicBezTo>
                  <a:cubicBezTo>
                    <a:pt x="4" y="3"/>
                    <a:pt x="1" y="7"/>
                    <a:pt x="3" y="8"/>
                  </a:cubicBezTo>
                  <a:cubicBezTo>
                    <a:pt x="5" y="9"/>
                    <a:pt x="9" y="5"/>
                    <a:pt x="10" y="4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Freeform 409"/>
            <p:cNvSpPr>
              <a:spLocks/>
            </p:cNvSpPr>
            <p:nvPr/>
          </p:nvSpPr>
          <p:spPr bwMode="auto">
            <a:xfrm>
              <a:off x="4656" y="3166"/>
              <a:ext cx="7" cy="11"/>
            </a:xfrm>
            <a:custGeom>
              <a:avLst/>
              <a:gdLst>
                <a:gd name="T0" fmla="*/ 0 w 4"/>
                <a:gd name="T1" fmla="*/ 4 h 6"/>
                <a:gd name="T2" fmla="*/ 7 w 4"/>
                <a:gd name="T3" fmla="*/ 2 h 6"/>
                <a:gd name="T4" fmla="*/ 4 w 4"/>
                <a:gd name="T5" fmla="*/ 11 h 6"/>
                <a:gd name="T6" fmla="*/ 0 60000 65536"/>
                <a:gd name="T7" fmla="*/ 0 60000 65536"/>
                <a:gd name="T8" fmla="*/ 0 60000 65536"/>
                <a:gd name="T9" fmla="*/ 0 w 4"/>
                <a:gd name="T10" fmla="*/ 0 h 6"/>
                <a:gd name="T11" fmla="*/ 4 w 4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6">
                  <a:moveTo>
                    <a:pt x="0" y="2"/>
                  </a:moveTo>
                  <a:cubicBezTo>
                    <a:pt x="1" y="1"/>
                    <a:pt x="2" y="0"/>
                    <a:pt x="4" y="1"/>
                  </a:cubicBezTo>
                  <a:cubicBezTo>
                    <a:pt x="4" y="3"/>
                    <a:pt x="3" y="4"/>
                    <a:pt x="2" y="6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Freeform 410"/>
            <p:cNvSpPr>
              <a:spLocks/>
            </p:cNvSpPr>
            <p:nvPr/>
          </p:nvSpPr>
          <p:spPr bwMode="auto">
            <a:xfrm>
              <a:off x="4679" y="3202"/>
              <a:ext cx="7" cy="7"/>
            </a:xfrm>
            <a:custGeom>
              <a:avLst/>
              <a:gdLst>
                <a:gd name="T0" fmla="*/ 4 w 4"/>
                <a:gd name="T1" fmla="*/ 7 h 4"/>
                <a:gd name="T2" fmla="*/ 5 w 4"/>
                <a:gd name="T3" fmla="*/ 0 h 4"/>
                <a:gd name="T4" fmla="*/ 0 w 4"/>
                <a:gd name="T5" fmla="*/ 4 h 4"/>
                <a:gd name="T6" fmla="*/ 0 60000 65536"/>
                <a:gd name="T7" fmla="*/ 0 60000 65536"/>
                <a:gd name="T8" fmla="*/ 0 60000 65536"/>
                <a:gd name="T9" fmla="*/ 0 w 4"/>
                <a:gd name="T10" fmla="*/ 0 h 4"/>
                <a:gd name="T11" fmla="*/ 4 w 4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4">
                  <a:moveTo>
                    <a:pt x="2" y="4"/>
                  </a:moveTo>
                  <a:cubicBezTo>
                    <a:pt x="3" y="4"/>
                    <a:pt x="4" y="2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Freeform 411"/>
            <p:cNvSpPr>
              <a:spLocks/>
            </p:cNvSpPr>
            <p:nvPr/>
          </p:nvSpPr>
          <p:spPr bwMode="auto">
            <a:xfrm>
              <a:off x="4691" y="3209"/>
              <a:ext cx="12" cy="10"/>
            </a:xfrm>
            <a:custGeom>
              <a:avLst/>
              <a:gdLst>
                <a:gd name="T0" fmla="*/ 3 w 7"/>
                <a:gd name="T1" fmla="*/ 8 h 5"/>
                <a:gd name="T2" fmla="*/ 2 w 7"/>
                <a:gd name="T3" fmla="*/ 10 h 5"/>
                <a:gd name="T4" fmla="*/ 10 w 7"/>
                <a:gd name="T5" fmla="*/ 8 h 5"/>
                <a:gd name="T6" fmla="*/ 0 w 7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5"/>
                <a:gd name="T14" fmla="*/ 7 w 7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5">
                  <a:moveTo>
                    <a:pt x="2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5" y="5"/>
                    <a:pt x="6" y="4"/>
                  </a:cubicBezTo>
                  <a:cubicBezTo>
                    <a:pt x="7" y="1"/>
                    <a:pt x="2" y="0"/>
                    <a:pt x="0" y="0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Freeform 412"/>
            <p:cNvSpPr>
              <a:spLocks/>
            </p:cNvSpPr>
            <p:nvPr/>
          </p:nvSpPr>
          <p:spPr bwMode="auto">
            <a:xfrm>
              <a:off x="4712" y="3245"/>
              <a:ext cx="5" cy="2"/>
            </a:xfrm>
            <a:custGeom>
              <a:avLst/>
              <a:gdLst>
                <a:gd name="T0" fmla="*/ 0 w 3"/>
                <a:gd name="T1" fmla="*/ 0 h 1"/>
                <a:gd name="T2" fmla="*/ 5 w 3"/>
                <a:gd name="T3" fmla="*/ 0 h 1"/>
                <a:gd name="T4" fmla="*/ 0 60000 65536"/>
                <a:gd name="T5" fmla="*/ 0 60000 65536"/>
                <a:gd name="T6" fmla="*/ 0 w 3"/>
                <a:gd name="T7" fmla="*/ 0 h 1"/>
                <a:gd name="T8" fmla="*/ 3 w 3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1">
                  <a:moveTo>
                    <a:pt x="0" y="0"/>
                  </a:moveTo>
                  <a:cubicBezTo>
                    <a:pt x="1" y="1"/>
                    <a:pt x="2" y="0"/>
                    <a:pt x="3" y="0"/>
                  </a:cubicBezTo>
                </a:path>
              </a:pathLst>
            </a:custGeom>
            <a:noFill/>
            <a:ln w="6350">
              <a:solidFill>
                <a:srgbClr val="D9F1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Freeform 413"/>
            <p:cNvSpPr>
              <a:spLocks/>
            </p:cNvSpPr>
            <p:nvPr/>
          </p:nvSpPr>
          <p:spPr bwMode="auto">
            <a:xfrm>
              <a:off x="3802" y="3342"/>
              <a:ext cx="17" cy="140"/>
            </a:xfrm>
            <a:custGeom>
              <a:avLst/>
              <a:gdLst>
                <a:gd name="T0" fmla="*/ 0 w 10"/>
                <a:gd name="T1" fmla="*/ 121 h 75"/>
                <a:gd name="T2" fmla="*/ 17 w 10"/>
                <a:gd name="T3" fmla="*/ 140 h 75"/>
                <a:gd name="T4" fmla="*/ 17 w 10"/>
                <a:gd name="T5" fmla="*/ 19 h 75"/>
                <a:gd name="T6" fmla="*/ 0 w 10"/>
                <a:gd name="T7" fmla="*/ 0 h 75"/>
                <a:gd name="T8" fmla="*/ 0 w 10"/>
                <a:gd name="T9" fmla="*/ 121 h 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5"/>
                <a:gd name="T17" fmla="*/ 10 w 10"/>
                <a:gd name="T18" fmla="*/ 75 h 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5">
                  <a:moveTo>
                    <a:pt x="0" y="65"/>
                  </a:moveTo>
                  <a:cubicBezTo>
                    <a:pt x="3" y="68"/>
                    <a:pt x="7" y="72"/>
                    <a:pt x="10" y="75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7" y="6"/>
                    <a:pt x="3" y="3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Freeform 414"/>
            <p:cNvSpPr>
              <a:spLocks/>
            </p:cNvSpPr>
            <p:nvPr/>
          </p:nvSpPr>
          <p:spPr bwMode="auto">
            <a:xfrm>
              <a:off x="4558" y="3416"/>
              <a:ext cx="7" cy="126"/>
            </a:xfrm>
            <a:custGeom>
              <a:avLst/>
              <a:gdLst>
                <a:gd name="T0" fmla="*/ 7 w 4"/>
                <a:gd name="T1" fmla="*/ 122 h 67"/>
                <a:gd name="T2" fmla="*/ 0 w 4"/>
                <a:gd name="T3" fmla="*/ 126 h 67"/>
                <a:gd name="T4" fmla="*/ 0 w 4"/>
                <a:gd name="T5" fmla="*/ 4 h 67"/>
                <a:gd name="T6" fmla="*/ 7 w 4"/>
                <a:gd name="T7" fmla="*/ 0 h 67"/>
                <a:gd name="T8" fmla="*/ 7 w 4"/>
                <a:gd name="T9" fmla="*/ 122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7"/>
                <a:gd name="T17" fmla="*/ 4 w 4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7">
                  <a:moveTo>
                    <a:pt x="4" y="65"/>
                  </a:moveTo>
                  <a:cubicBezTo>
                    <a:pt x="3" y="66"/>
                    <a:pt x="1" y="67"/>
                    <a:pt x="0" y="6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3" y="1"/>
                    <a:pt x="4" y="0"/>
                  </a:cubicBezTo>
                  <a:lnTo>
                    <a:pt x="4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Freeform 415"/>
            <p:cNvSpPr>
              <a:spLocks/>
            </p:cNvSpPr>
            <p:nvPr/>
          </p:nvSpPr>
          <p:spPr bwMode="auto">
            <a:xfrm>
              <a:off x="4568" y="3392"/>
              <a:ext cx="41" cy="122"/>
            </a:xfrm>
            <a:custGeom>
              <a:avLst/>
              <a:gdLst>
                <a:gd name="T0" fmla="*/ 0 w 23"/>
                <a:gd name="T1" fmla="*/ 122 h 65"/>
                <a:gd name="T2" fmla="*/ 41 w 23"/>
                <a:gd name="T3" fmla="*/ 96 h 65"/>
                <a:gd name="T4" fmla="*/ 41 w 23"/>
                <a:gd name="T5" fmla="*/ 0 h 65"/>
                <a:gd name="T6" fmla="*/ 0 w 23"/>
                <a:gd name="T7" fmla="*/ 26 h 65"/>
                <a:gd name="T8" fmla="*/ 0 w 23"/>
                <a:gd name="T9" fmla="*/ 122 h 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65"/>
                <a:gd name="T17" fmla="*/ 23 w 23"/>
                <a:gd name="T18" fmla="*/ 65 h 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65">
                  <a:moveTo>
                    <a:pt x="0" y="65"/>
                  </a:moveTo>
                  <a:cubicBezTo>
                    <a:pt x="8" y="60"/>
                    <a:pt x="16" y="55"/>
                    <a:pt x="23" y="5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5"/>
                    <a:pt x="8" y="10"/>
                    <a:pt x="0" y="14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Freeform 416"/>
            <p:cNvSpPr>
              <a:spLocks/>
            </p:cNvSpPr>
            <p:nvPr/>
          </p:nvSpPr>
          <p:spPr bwMode="auto">
            <a:xfrm>
              <a:off x="4519" y="3428"/>
              <a:ext cx="30" cy="110"/>
            </a:xfrm>
            <a:custGeom>
              <a:avLst/>
              <a:gdLst>
                <a:gd name="T0" fmla="*/ 0 w 17"/>
                <a:gd name="T1" fmla="*/ 110 h 59"/>
                <a:gd name="T2" fmla="*/ 30 w 17"/>
                <a:gd name="T3" fmla="*/ 97 h 59"/>
                <a:gd name="T4" fmla="*/ 30 w 17"/>
                <a:gd name="T5" fmla="*/ 0 h 59"/>
                <a:gd name="T6" fmla="*/ 0 w 17"/>
                <a:gd name="T7" fmla="*/ 15 h 59"/>
                <a:gd name="T8" fmla="*/ 0 w 17"/>
                <a:gd name="T9" fmla="*/ 11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59"/>
                <a:gd name="T17" fmla="*/ 17 w 17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59">
                  <a:moveTo>
                    <a:pt x="0" y="59"/>
                  </a:moveTo>
                  <a:cubicBezTo>
                    <a:pt x="6" y="57"/>
                    <a:pt x="11" y="54"/>
                    <a:pt x="17" y="5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1" y="3"/>
                    <a:pt x="6" y="5"/>
                    <a:pt x="0" y="8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Freeform 417"/>
            <p:cNvSpPr>
              <a:spLocks/>
            </p:cNvSpPr>
            <p:nvPr/>
          </p:nvSpPr>
          <p:spPr bwMode="auto">
            <a:xfrm>
              <a:off x="4642" y="3342"/>
              <a:ext cx="18" cy="116"/>
            </a:xfrm>
            <a:custGeom>
              <a:avLst/>
              <a:gdLst>
                <a:gd name="T0" fmla="*/ 0 w 10"/>
                <a:gd name="T1" fmla="*/ 19 h 62"/>
                <a:gd name="T2" fmla="*/ 0 w 10"/>
                <a:gd name="T3" fmla="*/ 116 h 62"/>
                <a:gd name="T4" fmla="*/ 18 w 10"/>
                <a:gd name="T5" fmla="*/ 97 h 62"/>
                <a:gd name="T6" fmla="*/ 18 w 10"/>
                <a:gd name="T7" fmla="*/ 0 h 62"/>
                <a:gd name="T8" fmla="*/ 0 w 10"/>
                <a:gd name="T9" fmla="*/ 19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62"/>
                <a:gd name="T17" fmla="*/ 10 w 10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62">
                  <a:moveTo>
                    <a:pt x="0" y="10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4" y="59"/>
                    <a:pt x="7" y="55"/>
                    <a:pt x="10" y="5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3"/>
                    <a:pt x="4" y="6"/>
                    <a:pt x="0" y="10"/>
                  </a:cubicBez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Freeform 418"/>
            <p:cNvSpPr>
              <a:spLocks/>
            </p:cNvSpPr>
            <p:nvPr/>
          </p:nvSpPr>
          <p:spPr bwMode="auto">
            <a:xfrm>
              <a:off x="4115" y="3487"/>
              <a:ext cx="23" cy="105"/>
            </a:xfrm>
            <a:custGeom>
              <a:avLst/>
              <a:gdLst>
                <a:gd name="T0" fmla="*/ 0 w 13"/>
                <a:gd name="T1" fmla="*/ 103 h 56"/>
                <a:gd name="T2" fmla="*/ 23 w 13"/>
                <a:gd name="T3" fmla="*/ 105 h 56"/>
                <a:gd name="T4" fmla="*/ 23 w 13"/>
                <a:gd name="T5" fmla="*/ 2 h 56"/>
                <a:gd name="T6" fmla="*/ 0 w 13"/>
                <a:gd name="T7" fmla="*/ 0 h 56"/>
                <a:gd name="T8" fmla="*/ 0 w 13"/>
                <a:gd name="T9" fmla="*/ 103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56"/>
                <a:gd name="T17" fmla="*/ 13 w 13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56">
                  <a:moveTo>
                    <a:pt x="0" y="55"/>
                  </a:moveTo>
                  <a:cubicBezTo>
                    <a:pt x="4" y="55"/>
                    <a:pt x="9" y="56"/>
                    <a:pt x="13" y="56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1"/>
                    <a:pt x="4" y="0"/>
                    <a:pt x="0" y="0"/>
                  </a:cubicBezTo>
                  <a:lnTo>
                    <a:pt x="0" y="55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Freeform 419"/>
            <p:cNvSpPr>
              <a:spLocks/>
            </p:cNvSpPr>
            <p:nvPr/>
          </p:nvSpPr>
          <p:spPr bwMode="auto">
            <a:xfrm>
              <a:off x="3914" y="3428"/>
              <a:ext cx="30" cy="112"/>
            </a:xfrm>
            <a:custGeom>
              <a:avLst/>
              <a:gdLst>
                <a:gd name="T0" fmla="*/ 0 w 17"/>
                <a:gd name="T1" fmla="*/ 99 h 60"/>
                <a:gd name="T2" fmla="*/ 30 w 17"/>
                <a:gd name="T3" fmla="*/ 112 h 60"/>
                <a:gd name="T4" fmla="*/ 30 w 17"/>
                <a:gd name="T5" fmla="*/ 15 h 60"/>
                <a:gd name="T6" fmla="*/ 0 w 17"/>
                <a:gd name="T7" fmla="*/ 0 h 60"/>
                <a:gd name="T8" fmla="*/ 0 w 17"/>
                <a:gd name="T9" fmla="*/ 99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60"/>
                <a:gd name="T17" fmla="*/ 17 w 17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60">
                  <a:moveTo>
                    <a:pt x="0" y="53"/>
                  </a:moveTo>
                  <a:cubicBezTo>
                    <a:pt x="5" y="55"/>
                    <a:pt x="11" y="58"/>
                    <a:pt x="17" y="60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1" y="5"/>
                    <a:pt x="5" y="3"/>
                    <a:pt x="0" y="0"/>
                  </a:cubicBezTo>
                  <a:lnTo>
                    <a:pt x="0" y="53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" name="Freeform 420"/>
            <p:cNvSpPr>
              <a:spLocks/>
            </p:cNvSpPr>
            <p:nvPr/>
          </p:nvSpPr>
          <p:spPr bwMode="auto">
            <a:xfrm>
              <a:off x="3896" y="3416"/>
              <a:ext cx="9" cy="126"/>
            </a:xfrm>
            <a:custGeom>
              <a:avLst/>
              <a:gdLst>
                <a:gd name="T0" fmla="*/ 0 w 5"/>
                <a:gd name="T1" fmla="*/ 122 h 67"/>
                <a:gd name="T2" fmla="*/ 9 w 5"/>
                <a:gd name="T3" fmla="*/ 126 h 67"/>
                <a:gd name="T4" fmla="*/ 9 w 5"/>
                <a:gd name="T5" fmla="*/ 4 h 67"/>
                <a:gd name="T6" fmla="*/ 0 w 5"/>
                <a:gd name="T7" fmla="*/ 0 h 67"/>
                <a:gd name="T8" fmla="*/ 0 w 5"/>
                <a:gd name="T9" fmla="*/ 122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7"/>
                <a:gd name="T17" fmla="*/ 5 w 5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7">
                  <a:moveTo>
                    <a:pt x="0" y="65"/>
                  </a:moveTo>
                  <a:cubicBezTo>
                    <a:pt x="2" y="66"/>
                    <a:pt x="3" y="67"/>
                    <a:pt x="5" y="67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1"/>
                    <a:pt x="2" y="1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Freeform 421"/>
            <p:cNvSpPr>
              <a:spLocks/>
            </p:cNvSpPr>
            <p:nvPr/>
          </p:nvSpPr>
          <p:spPr bwMode="auto">
            <a:xfrm>
              <a:off x="4020" y="3465"/>
              <a:ext cx="81" cy="142"/>
            </a:xfrm>
            <a:custGeom>
              <a:avLst/>
              <a:gdLst>
                <a:gd name="T0" fmla="*/ 0 w 46"/>
                <a:gd name="T1" fmla="*/ 120 h 76"/>
                <a:gd name="T2" fmla="*/ 81 w 46"/>
                <a:gd name="T3" fmla="*/ 142 h 76"/>
                <a:gd name="T4" fmla="*/ 81 w 46"/>
                <a:gd name="T5" fmla="*/ 21 h 76"/>
                <a:gd name="T6" fmla="*/ 0 w 46"/>
                <a:gd name="T7" fmla="*/ 0 h 76"/>
                <a:gd name="T8" fmla="*/ 0 w 46"/>
                <a:gd name="T9" fmla="*/ 120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76"/>
                <a:gd name="T17" fmla="*/ 46 w 46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76">
                  <a:moveTo>
                    <a:pt x="0" y="64"/>
                  </a:moveTo>
                  <a:cubicBezTo>
                    <a:pt x="12" y="72"/>
                    <a:pt x="34" y="75"/>
                    <a:pt x="46" y="76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26" y="8"/>
                    <a:pt x="12" y="5"/>
                    <a:pt x="0" y="0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Freeform 422"/>
            <p:cNvSpPr>
              <a:spLocks/>
            </p:cNvSpPr>
            <p:nvPr/>
          </p:nvSpPr>
          <p:spPr bwMode="auto">
            <a:xfrm>
              <a:off x="4056" y="3478"/>
              <a:ext cx="21" cy="105"/>
            </a:xfrm>
            <a:custGeom>
              <a:avLst/>
              <a:gdLst>
                <a:gd name="T0" fmla="*/ 0 w 12"/>
                <a:gd name="T1" fmla="*/ 101 h 56"/>
                <a:gd name="T2" fmla="*/ 21 w 12"/>
                <a:gd name="T3" fmla="*/ 105 h 56"/>
                <a:gd name="T4" fmla="*/ 21 w 12"/>
                <a:gd name="T5" fmla="*/ 4 h 56"/>
                <a:gd name="T6" fmla="*/ 0 w 12"/>
                <a:gd name="T7" fmla="*/ 0 h 56"/>
                <a:gd name="T8" fmla="*/ 0 w 12"/>
                <a:gd name="T9" fmla="*/ 101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56"/>
                <a:gd name="T17" fmla="*/ 12 w 12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56">
                  <a:moveTo>
                    <a:pt x="0" y="54"/>
                  </a:moveTo>
                  <a:cubicBezTo>
                    <a:pt x="4" y="54"/>
                    <a:pt x="8" y="55"/>
                    <a:pt x="12" y="56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1"/>
                    <a:pt x="4" y="1"/>
                    <a:pt x="0" y="0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E0B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6120606" y="3212976"/>
            <a:ext cx="551148" cy="1368152"/>
            <a:chOff x="3426927" y="2168130"/>
            <a:chExt cx="1212850" cy="3536809"/>
          </a:xfrm>
        </p:grpSpPr>
        <p:grpSp>
          <p:nvGrpSpPr>
            <p:cNvPr id="93" name="Group 109"/>
            <p:cNvGrpSpPr>
              <a:grpSpLocks/>
            </p:cNvGrpSpPr>
            <p:nvPr/>
          </p:nvGrpSpPr>
          <p:grpSpPr bwMode="auto">
            <a:xfrm>
              <a:off x="3426927" y="2168130"/>
              <a:ext cx="1212850" cy="3529013"/>
              <a:chOff x="3840" y="1253"/>
              <a:chExt cx="418" cy="1216"/>
            </a:xfrm>
          </p:grpSpPr>
          <p:sp>
            <p:nvSpPr>
              <p:cNvPr id="94" name="Oval 110"/>
              <p:cNvSpPr>
                <a:spLocks noChangeArrowheads="1"/>
              </p:cNvSpPr>
              <p:nvPr/>
            </p:nvSpPr>
            <p:spPr bwMode="auto">
              <a:xfrm>
                <a:off x="3860" y="1368"/>
                <a:ext cx="60" cy="309"/>
              </a:xfrm>
              <a:prstGeom prst="ellipse">
                <a:avLst/>
              </a:prstGeom>
              <a:solidFill>
                <a:srgbClr val="4D99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95" name="Freeform 111"/>
              <p:cNvSpPr>
                <a:spLocks/>
              </p:cNvSpPr>
              <p:nvPr/>
            </p:nvSpPr>
            <p:spPr bwMode="auto">
              <a:xfrm>
                <a:off x="3840" y="1368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8DB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Freeform 112"/>
              <p:cNvSpPr>
                <a:spLocks/>
              </p:cNvSpPr>
              <p:nvPr/>
            </p:nvSpPr>
            <p:spPr bwMode="auto">
              <a:xfrm>
                <a:off x="3875" y="1416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B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Oval 113"/>
              <p:cNvSpPr>
                <a:spLocks noChangeArrowheads="1"/>
              </p:cNvSpPr>
              <p:nvPr/>
            </p:nvSpPr>
            <p:spPr bwMode="auto">
              <a:xfrm>
                <a:off x="3968" y="1685"/>
                <a:ext cx="290" cy="64"/>
              </a:xfrm>
              <a:prstGeom prst="ellipse">
                <a:avLst/>
              </a:prstGeom>
              <a:solidFill>
                <a:srgbClr val="B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98" name="Freeform 114"/>
              <p:cNvSpPr>
                <a:spLocks/>
              </p:cNvSpPr>
              <p:nvPr/>
            </p:nvSpPr>
            <p:spPr bwMode="auto">
              <a:xfrm>
                <a:off x="3968" y="1717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BA8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Oval 115"/>
              <p:cNvSpPr>
                <a:spLocks noChangeArrowheads="1"/>
              </p:cNvSpPr>
              <p:nvPr/>
            </p:nvSpPr>
            <p:spPr bwMode="auto">
              <a:xfrm>
                <a:off x="4003" y="1701"/>
                <a:ext cx="222" cy="35"/>
              </a:xfrm>
              <a:prstGeom prst="ellipse">
                <a:avLst/>
              </a:prstGeom>
              <a:solidFill>
                <a:srgbClr val="4F9A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0" name="Freeform 116"/>
              <p:cNvSpPr>
                <a:spLocks/>
              </p:cNvSpPr>
              <p:nvPr/>
            </p:nvSpPr>
            <p:spPr bwMode="auto">
              <a:xfrm>
                <a:off x="4013" y="1715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1873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reeform 117"/>
              <p:cNvSpPr>
                <a:spLocks/>
              </p:cNvSpPr>
              <p:nvPr/>
            </p:nvSpPr>
            <p:spPr bwMode="auto">
              <a:xfrm>
                <a:off x="3875" y="1416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79B0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Oval 118"/>
              <p:cNvSpPr>
                <a:spLocks noChangeArrowheads="1"/>
              </p:cNvSpPr>
              <p:nvPr/>
            </p:nvSpPr>
            <p:spPr bwMode="auto">
              <a:xfrm>
                <a:off x="3875" y="1416"/>
                <a:ext cx="30" cy="211"/>
              </a:xfrm>
              <a:prstGeom prst="ellipse">
                <a:avLst/>
              </a:prstGeom>
              <a:solidFill>
                <a:srgbClr val="90BC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3" name="Oval 119"/>
              <p:cNvSpPr>
                <a:spLocks noChangeArrowheads="1"/>
              </p:cNvSpPr>
              <p:nvPr/>
            </p:nvSpPr>
            <p:spPr bwMode="auto">
              <a:xfrm>
                <a:off x="3993" y="1416"/>
                <a:ext cx="30" cy="211"/>
              </a:xfrm>
              <a:prstGeom prst="ellipse">
                <a:avLst/>
              </a:prstGeom>
              <a:solidFill>
                <a:srgbClr val="A4C9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4" name="Freeform 120"/>
              <p:cNvSpPr>
                <a:spLocks/>
              </p:cNvSpPr>
              <p:nvPr/>
            </p:nvSpPr>
            <p:spPr bwMode="auto">
              <a:xfrm>
                <a:off x="4003" y="1453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1873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Freeform 121"/>
              <p:cNvSpPr>
                <a:spLocks/>
              </p:cNvSpPr>
              <p:nvPr/>
            </p:nvSpPr>
            <p:spPr bwMode="auto">
              <a:xfrm>
                <a:off x="3995" y="1760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8DB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Freeform 122"/>
              <p:cNvSpPr>
                <a:spLocks/>
              </p:cNvSpPr>
              <p:nvPr/>
            </p:nvSpPr>
            <p:spPr bwMode="auto">
              <a:xfrm>
                <a:off x="4005" y="1867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7" name="Freeform 123"/>
              <p:cNvSpPr>
                <a:spLocks/>
              </p:cNvSpPr>
              <p:nvPr/>
            </p:nvSpPr>
            <p:spPr bwMode="auto">
              <a:xfrm>
                <a:off x="4005" y="1771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DAE8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Freeform 124"/>
              <p:cNvSpPr>
                <a:spLocks/>
              </p:cNvSpPr>
              <p:nvPr/>
            </p:nvSpPr>
            <p:spPr bwMode="auto">
              <a:xfrm>
                <a:off x="4010" y="1824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4F9A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Freeform 125"/>
              <p:cNvSpPr>
                <a:spLocks/>
              </p:cNvSpPr>
              <p:nvPr/>
            </p:nvSpPr>
            <p:spPr bwMode="auto">
              <a:xfrm>
                <a:off x="3880" y="1667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B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Freeform 126"/>
              <p:cNvSpPr>
                <a:spLocks/>
              </p:cNvSpPr>
              <p:nvPr/>
            </p:nvSpPr>
            <p:spPr bwMode="auto">
              <a:xfrm>
                <a:off x="3868" y="1253"/>
                <a:ext cx="27" cy="123"/>
              </a:xfrm>
              <a:custGeom>
                <a:avLst/>
                <a:gdLst>
                  <a:gd name="T0" fmla="*/ 27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2 w 11"/>
                  <a:gd name="T11" fmla="*/ 115 h 46"/>
                  <a:gd name="T12" fmla="*/ 27 w 11"/>
                  <a:gd name="T13" fmla="*/ 115 h 46"/>
                  <a:gd name="T14" fmla="*/ 27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056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Freeform 127"/>
              <p:cNvSpPr>
                <a:spLocks noEditPoints="1"/>
              </p:cNvSpPr>
              <p:nvPr/>
            </p:nvSpPr>
            <p:spPr bwMode="auto">
              <a:xfrm>
                <a:off x="4120" y="1787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" name="Freeform 128"/>
              <p:cNvSpPr>
                <a:spLocks/>
              </p:cNvSpPr>
              <p:nvPr/>
            </p:nvSpPr>
            <p:spPr bwMode="auto">
              <a:xfrm>
                <a:off x="4058" y="1773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4F9A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3" name="Freeform 129"/>
              <p:cNvSpPr>
                <a:spLocks/>
              </p:cNvSpPr>
              <p:nvPr/>
            </p:nvSpPr>
            <p:spPr bwMode="auto">
              <a:xfrm>
                <a:off x="4138" y="1848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FE1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4" name="Oval 130"/>
              <p:cNvSpPr>
                <a:spLocks noChangeArrowheads="1"/>
              </p:cNvSpPr>
              <p:nvPr/>
            </p:nvSpPr>
            <p:spPr bwMode="auto">
              <a:xfrm>
                <a:off x="4043" y="1816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5" name="Oval 131"/>
              <p:cNvSpPr>
                <a:spLocks noChangeArrowheads="1"/>
              </p:cNvSpPr>
              <p:nvPr/>
            </p:nvSpPr>
            <p:spPr bwMode="auto">
              <a:xfrm>
                <a:off x="4083" y="1819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6" name="Oval 132"/>
              <p:cNvSpPr>
                <a:spLocks noChangeArrowheads="1"/>
              </p:cNvSpPr>
              <p:nvPr/>
            </p:nvSpPr>
            <p:spPr bwMode="auto">
              <a:xfrm>
                <a:off x="4063" y="1816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7" name="Freeform 133"/>
              <p:cNvSpPr>
                <a:spLocks/>
              </p:cNvSpPr>
              <p:nvPr/>
            </p:nvSpPr>
            <p:spPr bwMode="auto">
              <a:xfrm>
                <a:off x="4153" y="1717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2F8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reeform 134"/>
              <p:cNvSpPr>
                <a:spLocks/>
              </p:cNvSpPr>
              <p:nvPr/>
            </p:nvSpPr>
            <p:spPr bwMode="auto">
              <a:xfrm>
                <a:off x="3990" y="1736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A8C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reeform 135"/>
              <p:cNvSpPr>
                <a:spLocks/>
              </p:cNvSpPr>
              <p:nvPr/>
            </p:nvSpPr>
            <p:spPr bwMode="auto">
              <a:xfrm>
                <a:off x="4025" y="1744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3ED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reeform 136"/>
              <p:cNvSpPr>
                <a:spLocks/>
              </p:cNvSpPr>
              <p:nvPr/>
            </p:nvSpPr>
            <p:spPr bwMode="auto">
              <a:xfrm>
                <a:off x="4230" y="1728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56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reeform 137"/>
              <p:cNvSpPr>
                <a:spLocks/>
              </p:cNvSpPr>
              <p:nvPr/>
            </p:nvSpPr>
            <p:spPr bwMode="auto">
              <a:xfrm>
                <a:off x="3845" y="1392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5E5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reeform 138"/>
              <p:cNvSpPr>
                <a:spLocks/>
              </p:cNvSpPr>
              <p:nvPr/>
            </p:nvSpPr>
            <p:spPr bwMode="auto">
              <a:xfrm>
                <a:off x="3848" y="1400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" name="Freeform 139"/>
              <p:cNvSpPr>
                <a:spLocks/>
              </p:cNvSpPr>
              <p:nvPr/>
            </p:nvSpPr>
            <p:spPr bwMode="auto">
              <a:xfrm>
                <a:off x="3843" y="1592"/>
                <a:ext cx="32" cy="59"/>
              </a:xfrm>
              <a:custGeom>
                <a:avLst/>
                <a:gdLst>
                  <a:gd name="T0" fmla="*/ 10 w 13"/>
                  <a:gd name="T1" fmla="*/ 59 h 22"/>
                  <a:gd name="T2" fmla="*/ 32 w 13"/>
                  <a:gd name="T3" fmla="*/ 59 h 22"/>
                  <a:gd name="T4" fmla="*/ 22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2F8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Freeform 140"/>
              <p:cNvSpPr>
                <a:spLocks/>
              </p:cNvSpPr>
              <p:nvPr/>
            </p:nvSpPr>
            <p:spPr bwMode="auto">
              <a:xfrm>
                <a:off x="3845" y="1616"/>
                <a:ext cx="28" cy="21"/>
              </a:xfrm>
              <a:custGeom>
                <a:avLst/>
                <a:gdLst>
                  <a:gd name="T0" fmla="*/ 5 w 11"/>
                  <a:gd name="T1" fmla="*/ 21 h 8"/>
                  <a:gd name="T2" fmla="*/ 28 w 11"/>
                  <a:gd name="T3" fmla="*/ 21 h 8"/>
                  <a:gd name="T4" fmla="*/ 23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056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5" name="Freeform 141"/>
              <p:cNvSpPr>
                <a:spLocks/>
              </p:cNvSpPr>
              <p:nvPr/>
            </p:nvSpPr>
            <p:spPr bwMode="auto">
              <a:xfrm>
                <a:off x="4195" y="1701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Freeform 142"/>
              <p:cNvSpPr>
                <a:spLocks/>
              </p:cNvSpPr>
              <p:nvPr/>
            </p:nvSpPr>
            <p:spPr bwMode="auto">
              <a:xfrm>
                <a:off x="3915" y="1453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7" name="Oval 143"/>
              <p:cNvSpPr>
                <a:spLocks noChangeArrowheads="1"/>
              </p:cNvSpPr>
              <p:nvPr/>
            </p:nvSpPr>
            <p:spPr bwMode="auto">
              <a:xfrm>
                <a:off x="3968" y="1685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8" name="Freeform 144"/>
              <p:cNvSpPr>
                <a:spLocks/>
              </p:cNvSpPr>
              <p:nvPr/>
            </p:nvSpPr>
            <p:spPr bwMode="auto">
              <a:xfrm>
                <a:off x="3968" y="1717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Oval 145"/>
              <p:cNvSpPr>
                <a:spLocks noChangeArrowheads="1"/>
              </p:cNvSpPr>
              <p:nvPr/>
            </p:nvSpPr>
            <p:spPr bwMode="auto">
              <a:xfrm>
                <a:off x="4003" y="1701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0" name="Freeform 146"/>
              <p:cNvSpPr>
                <a:spLocks/>
              </p:cNvSpPr>
              <p:nvPr/>
            </p:nvSpPr>
            <p:spPr bwMode="auto">
              <a:xfrm>
                <a:off x="3860" y="1363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reeform 147"/>
              <p:cNvSpPr>
                <a:spLocks/>
              </p:cNvSpPr>
              <p:nvPr/>
            </p:nvSpPr>
            <p:spPr bwMode="auto">
              <a:xfrm>
                <a:off x="3840" y="1368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2" name="Freeform 148"/>
              <p:cNvSpPr>
                <a:spLocks/>
              </p:cNvSpPr>
              <p:nvPr/>
            </p:nvSpPr>
            <p:spPr bwMode="auto">
              <a:xfrm>
                <a:off x="3898" y="1480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" name="Oval 149"/>
              <p:cNvSpPr>
                <a:spLocks noChangeArrowheads="1"/>
              </p:cNvSpPr>
              <p:nvPr/>
            </p:nvSpPr>
            <p:spPr bwMode="auto">
              <a:xfrm>
                <a:off x="3993" y="1416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4" name="Freeform 150"/>
              <p:cNvSpPr>
                <a:spLocks/>
              </p:cNvSpPr>
              <p:nvPr/>
            </p:nvSpPr>
            <p:spPr bwMode="auto">
              <a:xfrm>
                <a:off x="4003" y="1453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5" name="Freeform 151"/>
              <p:cNvSpPr>
                <a:spLocks/>
              </p:cNvSpPr>
              <p:nvPr/>
            </p:nvSpPr>
            <p:spPr bwMode="auto">
              <a:xfrm>
                <a:off x="3875" y="1416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6" name="Freeform 152"/>
              <p:cNvSpPr>
                <a:spLocks/>
              </p:cNvSpPr>
              <p:nvPr/>
            </p:nvSpPr>
            <p:spPr bwMode="auto">
              <a:xfrm>
                <a:off x="3995" y="1760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7" name="Freeform 153"/>
              <p:cNvSpPr>
                <a:spLocks/>
              </p:cNvSpPr>
              <p:nvPr/>
            </p:nvSpPr>
            <p:spPr bwMode="auto">
              <a:xfrm>
                <a:off x="3880" y="1667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Freeform 154"/>
              <p:cNvSpPr>
                <a:spLocks/>
              </p:cNvSpPr>
              <p:nvPr/>
            </p:nvSpPr>
            <p:spPr bwMode="auto">
              <a:xfrm>
                <a:off x="3860" y="1256"/>
                <a:ext cx="23" cy="120"/>
              </a:xfrm>
              <a:custGeom>
                <a:avLst/>
                <a:gdLst>
                  <a:gd name="T0" fmla="*/ 23 w 9"/>
                  <a:gd name="T1" fmla="*/ 21 h 45"/>
                  <a:gd name="T2" fmla="*/ 23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3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6BA8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9" name="Freeform 155"/>
              <p:cNvSpPr>
                <a:spLocks/>
              </p:cNvSpPr>
              <p:nvPr/>
            </p:nvSpPr>
            <p:spPr bwMode="auto">
              <a:xfrm>
                <a:off x="3865" y="1283"/>
                <a:ext cx="13" cy="88"/>
              </a:xfrm>
              <a:custGeom>
                <a:avLst/>
                <a:gdLst>
                  <a:gd name="T0" fmla="*/ 0 w 5"/>
                  <a:gd name="T1" fmla="*/ 88 h 33"/>
                  <a:gd name="T2" fmla="*/ 13 w 5"/>
                  <a:gd name="T3" fmla="*/ 88 h 33"/>
                  <a:gd name="T4" fmla="*/ 13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2F8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Freeform 156"/>
              <p:cNvSpPr>
                <a:spLocks/>
              </p:cNvSpPr>
              <p:nvPr/>
            </p:nvSpPr>
            <p:spPr bwMode="auto">
              <a:xfrm>
                <a:off x="3860" y="1256"/>
                <a:ext cx="23" cy="120"/>
              </a:xfrm>
              <a:custGeom>
                <a:avLst/>
                <a:gdLst>
                  <a:gd name="T0" fmla="*/ 23 w 9"/>
                  <a:gd name="T1" fmla="*/ 21 h 45"/>
                  <a:gd name="T2" fmla="*/ 23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3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1" name="Freeform 157"/>
              <p:cNvSpPr>
                <a:spLocks/>
              </p:cNvSpPr>
              <p:nvPr/>
            </p:nvSpPr>
            <p:spPr bwMode="auto">
              <a:xfrm>
                <a:off x="3868" y="1253"/>
                <a:ext cx="27" cy="123"/>
              </a:xfrm>
              <a:custGeom>
                <a:avLst/>
                <a:gdLst>
                  <a:gd name="T0" fmla="*/ 27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2 w 11"/>
                  <a:gd name="T11" fmla="*/ 115 h 46"/>
                  <a:gd name="T12" fmla="*/ 27 w 11"/>
                  <a:gd name="T13" fmla="*/ 115 h 46"/>
                  <a:gd name="T14" fmla="*/ 27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reeform 158"/>
              <p:cNvSpPr>
                <a:spLocks/>
              </p:cNvSpPr>
              <p:nvPr/>
            </p:nvSpPr>
            <p:spPr bwMode="auto">
              <a:xfrm>
                <a:off x="3865" y="1672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6BA8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" name="Freeform 159"/>
              <p:cNvSpPr>
                <a:spLocks/>
              </p:cNvSpPr>
              <p:nvPr/>
            </p:nvSpPr>
            <p:spPr bwMode="auto">
              <a:xfrm>
                <a:off x="3865" y="1672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Freeform 160"/>
              <p:cNvSpPr>
                <a:spLocks/>
              </p:cNvSpPr>
              <p:nvPr/>
            </p:nvSpPr>
            <p:spPr bwMode="auto">
              <a:xfrm>
                <a:off x="3883" y="1424"/>
                <a:ext cx="100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0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E3EE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5" name="Freeform 161"/>
              <p:cNvSpPr>
                <a:spLocks/>
              </p:cNvSpPr>
              <p:nvPr/>
            </p:nvSpPr>
            <p:spPr bwMode="auto">
              <a:xfrm>
                <a:off x="3913" y="1512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82B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8" name="Oval 251"/>
            <p:cNvSpPr>
              <a:spLocks noChangeArrowheads="1"/>
            </p:cNvSpPr>
            <p:nvPr/>
          </p:nvSpPr>
          <p:spPr bwMode="auto">
            <a:xfrm>
              <a:off x="3900446" y="4255953"/>
              <a:ext cx="654562" cy="102661"/>
            </a:xfrm>
            <a:prstGeom prst="ellipse">
              <a:avLst/>
            </a:prstGeom>
            <a:solidFill>
              <a:srgbClr val="D4C8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59" name="Oval 252"/>
            <p:cNvSpPr>
              <a:spLocks noChangeArrowheads="1"/>
            </p:cNvSpPr>
            <p:nvPr/>
          </p:nvSpPr>
          <p:spPr bwMode="auto">
            <a:xfrm>
              <a:off x="3900446" y="4255953"/>
              <a:ext cx="654562" cy="102661"/>
            </a:xfrm>
            <a:prstGeom prst="ellipse">
              <a:avLst/>
            </a:prstGeom>
            <a:solidFill>
              <a:srgbClr val="F4F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60" name="Freeform 253"/>
            <p:cNvSpPr>
              <a:spLocks/>
            </p:cNvSpPr>
            <p:nvPr/>
          </p:nvSpPr>
          <p:spPr bwMode="auto">
            <a:xfrm>
              <a:off x="3885770" y="4302884"/>
              <a:ext cx="683914" cy="1402055"/>
            </a:xfrm>
            <a:custGeom>
              <a:avLst/>
              <a:gdLst>
                <a:gd name="T0" fmla="*/ 228 w 93"/>
                <a:gd name="T1" fmla="*/ 0 h 179"/>
                <a:gd name="T2" fmla="*/ 115 w 93"/>
                <a:gd name="T3" fmla="*/ 19 h 179"/>
                <a:gd name="T4" fmla="*/ 5 w 93"/>
                <a:gd name="T5" fmla="*/ 0 h 179"/>
                <a:gd name="T6" fmla="*/ 0 w 93"/>
                <a:gd name="T7" fmla="*/ 0 h 179"/>
                <a:gd name="T8" fmla="*/ 3 w 93"/>
                <a:gd name="T9" fmla="*/ 109 h 179"/>
                <a:gd name="T10" fmla="*/ 65 w 93"/>
                <a:gd name="T11" fmla="*/ 454 h 179"/>
                <a:gd name="T12" fmla="*/ 115 w 93"/>
                <a:gd name="T13" fmla="*/ 478 h 179"/>
                <a:gd name="T14" fmla="*/ 165 w 93"/>
                <a:gd name="T15" fmla="*/ 454 h 179"/>
                <a:gd name="T16" fmla="*/ 230 w 93"/>
                <a:gd name="T17" fmla="*/ 109 h 179"/>
                <a:gd name="T18" fmla="*/ 233 w 93"/>
                <a:gd name="T19" fmla="*/ 0 h 179"/>
                <a:gd name="T20" fmla="*/ 228 w 93"/>
                <a:gd name="T21" fmla="*/ 0 h 1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79"/>
                <a:gd name="T35" fmla="*/ 93 w 93"/>
                <a:gd name="T36" fmla="*/ 179 h 17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79">
                  <a:moveTo>
                    <a:pt x="91" y="0"/>
                  </a:moveTo>
                  <a:cubicBezTo>
                    <a:pt x="91" y="4"/>
                    <a:pt x="71" y="7"/>
                    <a:pt x="46" y="7"/>
                  </a:cubicBezTo>
                  <a:cubicBezTo>
                    <a:pt x="22" y="7"/>
                    <a:pt x="2" y="4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25" y="168"/>
                    <a:pt x="26" y="170"/>
                  </a:cubicBezTo>
                  <a:cubicBezTo>
                    <a:pt x="30" y="175"/>
                    <a:pt x="38" y="179"/>
                    <a:pt x="46" y="179"/>
                  </a:cubicBezTo>
                  <a:cubicBezTo>
                    <a:pt x="55" y="179"/>
                    <a:pt x="63" y="175"/>
                    <a:pt x="66" y="170"/>
                  </a:cubicBezTo>
                  <a:cubicBezTo>
                    <a:pt x="68" y="168"/>
                    <a:pt x="92" y="41"/>
                    <a:pt x="92" y="41"/>
                  </a:cubicBezTo>
                  <a:cubicBezTo>
                    <a:pt x="93" y="0"/>
                    <a:pt x="93" y="0"/>
                    <a:pt x="93" y="0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E8F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1" name="Freeform 258"/>
            <p:cNvSpPr>
              <a:spLocks/>
            </p:cNvSpPr>
            <p:nvPr/>
          </p:nvSpPr>
          <p:spPr bwMode="auto">
            <a:xfrm>
              <a:off x="3923928" y="4326349"/>
              <a:ext cx="328749" cy="1308194"/>
            </a:xfrm>
            <a:custGeom>
              <a:avLst/>
              <a:gdLst>
                <a:gd name="T0" fmla="*/ 75 w 45"/>
                <a:gd name="T1" fmla="*/ 422 h 167"/>
                <a:gd name="T2" fmla="*/ 17 w 45"/>
                <a:gd name="T3" fmla="*/ 96 h 167"/>
                <a:gd name="T4" fmla="*/ 10 w 45"/>
                <a:gd name="T5" fmla="*/ 3 h 167"/>
                <a:gd name="T6" fmla="*/ 0 w 45"/>
                <a:gd name="T7" fmla="*/ 0 h 167"/>
                <a:gd name="T8" fmla="*/ 0 w 45"/>
                <a:gd name="T9" fmla="*/ 83 h 167"/>
                <a:gd name="T10" fmla="*/ 2 w 45"/>
                <a:gd name="T11" fmla="*/ 104 h 167"/>
                <a:gd name="T12" fmla="*/ 57 w 45"/>
                <a:gd name="T13" fmla="*/ 422 h 167"/>
                <a:gd name="T14" fmla="*/ 95 w 45"/>
                <a:gd name="T15" fmla="*/ 446 h 167"/>
                <a:gd name="T16" fmla="*/ 112 w 45"/>
                <a:gd name="T17" fmla="*/ 446 h 167"/>
                <a:gd name="T18" fmla="*/ 75 w 45"/>
                <a:gd name="T19" fmla="*/ 422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"/>
                <a:gd name="T31" fmla="*/ 0 h 167"/>
                <a:gd name="T32" fmla="*/ 45 w 4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" h="167">
                  <a:moveTo>
                    <a:pt x="30" y="158"/>
                  </a:moveTo>
                  <a:cubicBezTo>
                    <a:pt x="28" y="156"/>
                    <a:pt x="7" y="36"/>
                    <a:pt x="7" y="36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7"/>
                    <a:pt x="1" y="39"/>
                  </a:cubicBezTo>
                  <a:cubicBezTo>
                    <a:pt x="5" y="61"/>
                    <a:pt x="22" y="157"/>
                    <a:pt x="23" y="158"/>
                  </a:cubicBezTo>
                  <a:cubicBezTo>
                    <a:pt x="25" y="162"/>
                    <a:pt x="29" y="167"/>
                    <a:pt x="38" y="167"/>
                  </a:cubicBezTo>
                  <a:cubicBezTo>
                    <a:pt x="45" y="167"/>
                    <a:pt x="45" y="167"/>
                    <a:pt x="45" y="167"/>
                  </a:cubicBezTo>
                  <a:cubicBezTo>
                    <a:pt x="38" y="166"/>
                    <a:pt x="33" y="163"/>
                    <a:pt x="30" y="158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2" name="Freeform 259"/>
            <p:cNvSpPr>
              <a:spLocks/>
            </p:cNvSpPr>
            <p:nvPr/>
          </p:nvSpPr>
          <p:spPr bwMode="auto">
            <a:xfrm>
              <a:off x="3953281" y="4273552"/>
              <a:ext cx="14676" cy="61597"/>
            </a:xfrm>
            <a:custGeom>
              <a:avLst/>
              <a:gdLst>
                <a:gd name="T0" fmla="*/ 5 w 2"/>
                <a:gd name="T1" fmla="*/ 21 h 8"/>
                <a:gd name="T2" fmla="*/ 3 w 2"/>
                <a:gd name="T3" fmla="*/ 0 h 8"/>
                <a:gd name="T4" fmla="*/ 0 w 2"/>
                <a:gd name="T5" fmla="*/ 3 h 8"/>
                <a:gd name="T6" fmla="*/ 0 w 2"/>
                <a:gd name="T7" fmla="*/ 21 h 8"/>
                <a:gd name="T8" fmla="*/ 5 w 2"/>
                <a:gd name="T9" fmla="*/ 21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8"/>
                <a:gd name="T17" fmla="*/ 2 w 2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8">
                  <a:moveTo>
                    <a:pt x="2" y="8"/>
                  </a:moveTo>
                  <a:cubicBezTo>
                    <a:pt x="2" y="6"/>
                    <a:pt x="2" y="3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D7E6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" name="Freeform 260"/>
            <p:cNvSpPr>
              <a:spLocks/>
            </p:cNvSpPr>
            <p:nvPr/>
          </p:nvSpPr>
          <p:spPr bwMode="auto">
            <a:xfrm>
              <a:off x="3953281" y="4335149"/>
              <a:ext cx="190792" cy="1228998"/>
            </a:xfrm>
            <a:custGeom>
              <a:avLst/>
              <a:gdLst>
                <a:gd name="T0" fmla="*/ 8 w 26"/>
                <a:gd name="T1" fmla="*/ 93 h 157"/>
                <a:gd name="T2" fmla="*/ 65 w 26"/>
                <a:gd name="T3" fmla="*/ 419 h 157"/>
                <a:gd name="T4" fmla="*/ 15 w 26"/>
                <a:gd name="T5" fmla="*/ 88 h 157"/>
                <a:gd name="T6" fmla="*/ 5 w 26"/>
                <a:gd name="T7" fmla="*/ 0 h 157"/>
                <a:gd name="T8" fmla="*/ 0 w 26"/>
                <a:gd name="T9" fmla="*/ 0 h 157"/>
                <a:gd name="T10" fmla="*/ 8 w 26"/>
                <a:gd name="T11" fmla="*/ 93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57"/>
                <a:gd name="T20" fmla="*/ 26 w 26"/>
                <a:gd name="T21" fmla="*/ 157 h 1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57">
                  <a:moveTo>
                    <a:pt x="3" y="35"/>
                  </a:moveTo>
                  <a:cubicBezTo>
                    <a:pt x="3" y="35"/>
                    <a:pt x="24" y="155"/>
                    <a:pt x="26" y="157"/>
                  </a:cubicBezTo>
                  <a:cubicBezTo>
                    <a:pt x="26" y="157"/>
                    <a:pt x="7" y="45"/>
                    <a:pt x="6" y="33"/>
                  </a:cubicBezTo>
                  <a:cubicBezTo>
                    <a:pt x="5" y="28"/>
                    <a:pt x="4" y="15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lnTo>
                    <a:pt x="3" y="35"/>
                  </a:lnTo>
                  <a:close/>
                </a:path>
              </a:pathLst>
            </a:custGeom>
            <a:solidFill>
              <a:srgbClr val="CCD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" name="Freeform 264"/>
            <p:cNvSpPr>
              <a:spLocks/>
            </p:cNvSpPr>
            <p:nvPr/>
          </p:nvSpPr>
          <p:spPr bwMode="auto">
            <a:xfrm>
              <a:off x="4458145" y="4273552"/>
              <a:ext cx="73381" cy="70396"/>
            </a:xfrm>
            <a:custGeom>
              <a:avLst/>
              <a:gdLst>
                <a:gd name="T0" fmla="*/ 25 w 10"/>
                <a:gd name="T1" fmla="*/ 5 h 9"/>
                <a:gd name="T2" fmla="*/ 0 w 10"/>
                <a:gd name="T3" fmla="*/ 0 h 9"/>
                <a:gd name="T4" fmla="*/ 0 w 10"/>
                <a:gd name="T5" fmla="*/ 24 h 9"/>
                <a:gd name="T6" fmla="*/ 25 w 10"/>
                <a:gd name="T7" fmla="*/ 19 h 9"/>
                <a:gd name="T8" fmla="*/ 25 w 10"/>
                <a:gd name="T9" fmla="*/ 5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9"/>
                <a:gd name="T17" fmla="*/ 10 w 10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9">
                  <a:moveTo>
                    <a:pt x="10" y="2"/>
                  </a:moveTo>
                  <a:cubicBezTo>
                    <a:pt x="7" y="1"/>
                    <a:pt x="4" y="0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4" y="8"/>
                    <a:pt x="7" y="8"/>
                    <a:pt x="10" y="7"/>
                  </a:cubicBezTo>
                  <a:cubicBezTo>
                    <a:pt x="10" y="5"/>
                    <a:pt x="10" y="3"/>
                    <a:pt x="10" y="2"/>
                  </a:cubicBezTo>
                  <a:close/>
                </a:path>
              </a:pathLst>
            </a:custGeom>
            <a:solidFill>
              <a:srgbClr val="D7E6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" name="Freeform 265"/>
            <p:cNvSpPr>
              <a:spLocks/>
            </p:cNvSpPr>
            <p:nvPr/>
          </p:nvSpPr>
          <p:spPr bwMode="auto">
            <a:xfrm>
              <a:off x="4188101" y="4326349"/>
              <a:ext cx="343425" cy="1337525"/>
            </a:xfrm>
            <a:custGeom>
              <a:avLst/>
              <a:gdLst>
                <a:gd name="T0" fmla="*/ 115 w 47"/>
                <a:gd name="T1" fmla="*/ 83 h 171"/>
                <a:gd name="T2" fmla="*/ 117 w 47"/>
                <a:gd name="T3" fmla="*/ 0 h 171"/>
                <a:gd name="T4" fmla="*/ 92 w 47"/>
                <a:gd name="T5" fmla="*/ 5 h 171"/>
                <a:gd name="T6" fmla="*/ 90 w 47"/>
                <a:gd name="T7" fmla="*/ 69 h 171"/>
                <a:gd name="T8" fmla="*/ 87 w 47"/>
                <a:gd name="T9" fmla="*/ 96 h 171"/>
                <a:gd name="T10" fmla="*/ 37 w 47"/>
                <a:gd name="T11" fmla="*/ 432 h 171"/>
                <a:gd name="T12" fmla="*/ 0 w 47"/>
                <a:gd name="T13" fmla="*/ 456 h 171"/>
                <a:gd name="T14" fmla="*/ 17 w 47"/>
                <a:gd name="T15" fmla="*/ 456 h 171"/>
                <a:gd name="T16" fmla="*/ 55 w 47"/>
                <a:gd name="T17" fmla="*/ 432 h 171"/>
                <a:gd name="T18" fmla="*/ 112 w 47"/>
                <a:gd name="T19" fmla="*/ 104 h 171"/>
                <a:gd name="T20" fmla="*/ 115 w 47"/>
                <a:gd name="T21" fmla="*/ 83 h 1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7"/>
                <a:gd name="T34" fmla="*/ 0 h 171"/>
                <a:gd name="T35" fmla="*/ 47 w 47"/>
                <a:gd name="T36" fmla="*/ 171 h 1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7" h="171">
                  <a:moveTo>
                    <a:pt x="46" y="31"/>
                  </a:moveTo>
                  <a:cubicBezTo>
                    <a:pt x="46" y="31"/>
                    <a:pt x="46" y="17"/>
                    <a:pt x="47" y="0"/>
                  </a:cubicBezTo>
                  <a:cubicBezTo>
                    <a:pt x="44" y="1"/>
                    <a:pt x="41" y="1"/>
                    <a:pt x="37" y="2"/>
                  </a:cubicBezTo>
                  <a:cubicBezTo>
                    <a:pt x="36" y="11"/>
                    <a:pt x="36" y="20"/>
                    <a:pt x="36" y="2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17" y="160"/>
                    <a:pt x="15" y="162"/>
                  </a:cubicBezTo>
                  <a:cubicBezTo>
                    <a:pt x="12" y="167"/>
                    <a:pt x="7" y="170"/>
                    <a:pt x="0" y="171"/>
                  </a:cubicBezTo>
                  <a:cubicBezTo>
                    <a:pt x="7" y="171"/>
                    <a:pt x="7" y="171"/>
                    <a:pt x="7" y="171"/>
                  </a:cubicBezTo>
                  <a:cubicBezTo>
                    <a:pt x="16" y="171"/>
                    <a:pt x="20" y="166"/>
                    <a:pt x="22" y="162"/>
                  </a:cubicBezTo>
                  <a:cubicBezTo>
                    <a:pt x="23" y="161"/>
                    <a:pt x="42" y="61"/>
                    <a:pt x="45" y="39"/>
                  </a:cubicBezTo>
                  <a:cubicBezTo>
                    <a:pt x="46" y="37"/>
                    <a:pt x="46" y="31"/>
                    <a:pt x="46" y="31"/>
                  </a:cubicBezTo>
                  <a:close/>
                </a:path>
              </a:pathLst>
            </a:custGeom>
            <a:solidFill>
              <a:srgbClr val="CCD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" name="Freeform 267"/>
            <p:cNvSpPr>
              <a:spLocks/>
            </p:cNvSpPr>
            <p:nvPr/>
          </p:nvSpPr>
          <p:spPr bwMode="auto">
            <a:xfrm>
              <a:off x="4437598" y="4264753"/>
              <a:ext cx="20547" cy="79196"/>
            </a:xfrm>
            <a:custGeom>
              <a:avLst/>
              <a:gdLst>
                <a:gd name="T0" fmla="*/ 0 w 3"/>
                <a:gd name="T1" fmla="*/ 27 h 10"/>
                <a:gd name="T2" fmla="*/ 7 w 3"/>
                <a:gd name="T3" fmla="*/ 27 h 10"/>
                <a:gd name="T4" fmla="*/ 7 w 3"/>
                <a:gd name="T5" fmla="*/ 3 h 10"/>
                <a:gd name="T6" fmla="*/ 0 w 3"/>
                <a:gd name="T7" fmla="*/ 0 h 10"/>
                <a:gd name="T8" fmla="*/ 0 w 3"/>
                <a:gd name="T9" fmla="*/ 2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0"/>
                <a:gd name="T17" fmla="*/ 3 w 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0">
                  <a:moveTo>
                    <a:pt x="0" y="10"/>
                  </a:moveTo>
                  <a:cubicBezTo>
                    <a:pt x="1" y="10"/>
                    <a:pt x="2" y="10"/>
                    <a:pt x="3" y="10"/>
                  </a:cubicBezTo>
                  <a:cubicBezTo>
                    <a:pt x="3" y="7"/>
                    <a:pt x="3" y="4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4"/>
                    <a:pt x="0" y="7"/>
                    <a:pt x="0" y="10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" name="Freeform 268"/>
            <p:cNvSpPr>
              <a:spLocks/>
            </p:cNvSpPr>
            <p:nvPr/>
          </p:nvSpPr>
          <p:spPr bwMode="auto">
            <a:xfrm>
              <a:off x="4296706" y="4343948"/>
              <a:ext cx="161439" cy="1249530"/>
            </a:xfrm>
            <a:custGeom>
              <a:avLst/>
              <a:gdLst>
                <a:gd name="T0" fmla="*/ 53 w 22"/>
                <a:gd name="T1" fmla="*/ 64 h 160"/>
                <a:gd name="T2" fmla="*/ 55 w 22"/>
                <a:gd name="T3" fmla="*/ 0 h 160"/>
                <a:gd name="T4" fmla="*/ 48 w 22"/>
                <a:gd name="T5" fmla="*/ 0 h 160"/>
                <a:gd name="T6" fmla="*/ 43 w 22"/>
                <a:gd name="T7" fmla="*/ 93 h 160"/>
                <a:gd name="T8" fmla="*/ 0 w 22"/>
                <a:gd name="T9" fmla="*/ 426 h 160"/>
                <a:gd name="T10" fmla="*/ 50 w 22"/>
                <a:gd name="T11" fmla="*/ 91 h 160"/>
                <a:gd name="T12" fmla="*/ 53 w 22"/>
                <a:gd name="T13" fmla="*/ 64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60"/>
                <a:gd name="T23" fmla="*/ 22 w 22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60">
                  <a:moveTo>
                    <a:pt x="21" y="24"/>
                  </a:moveTo>
                  <a:cubicBezTo>
                    <a:pt x="21" y="18"/>
                    <a:pt x="21" y="9"/>
                    <a:pt x="22" y="0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16"/>
                    <a:pt x="18" y="29"/>
                    <a:pt x="17" y="35"/>
                  </a:cubicBezTo>
                  <a:cubicBezTo>
                    <a:pt x="15" y="50"/>
                    <a:pt x="0" y="160"/>
                    <a:pt x="0" y="160"/>
                  </a:cubicBezTo>
                  <a:cubicBezTo>
                    <a:pt x="2" y="158"/>
                    <a:pt x="20" y="34"/>
                    <a:pt x="20" y="34"/>
                  </a:cubicBezTo>
                  <a:lnTo>
                    <a:pt x="21" y="24"/>
                  </a:lnTo>
                  <a:close/>
                </a:path>
              </a:pathLst>
            </a:custGeom>
            <a:solidFill>
              <a:srgbClr val="AAB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8" name="Freeform 273"/>
            <p:cNvSpPr>
              <a:spLocks/>
            </p:cNvSpPr>
            <p:nvPr/>
          </p:nvSpPr>
          <p:spPr bwMode="auto">
            <a:xfrm>
              <a:off x="3923928" y="4279419"/>
              <a:ext cx="29353" cy="55730"/>
            </a:xfrm>
            <a:custGeom>
              <a:avLst/>
              <a:gdLst>
                <a:gd name="T0" fmla="*/ 10 w 4"/>
                <a:gd name="T1" fmla="*/ 19 h 7"/>
                <a:gd name="T2" fmla="*/ 10 w 4"/>
                <a:gd name="T3" fmla="*/ 0 h 7"/>
                <a:gd name="T4" fmla="*/ 0 w 4"/>
                <a:gd name="T5" fmla="*/ 3 h 7"/>
                <a:gd name="T6" fmla="*/ 0 w 4"/>
                <a:gd name="T7" fmla="*/ 16 h 7"/>
                <a:gd name="T8" fmla="*/ 10 w 4"/>
                <a:gd name="T9" fmla="*/ 19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7"/>
                <a:gd name="T17" fmla="*/ 4 w 4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7">
                  <a:moveTo>
                    <a:pt x="4" y="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2" y="6"/>
                    <a:pt x="4" y="7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Freeform 274"/>
            <p:cNvSpPr>
              <a:spLocks/>
            </p:cNvSpPr>
            <p:nvPr/>
          </p:nvSpPr>
          <p:spPr bwMode="auto">
            <a:xfrm>
              <a:off x="3915123" y="4320483"/>
              <a:ext cx="625209" cy="38131"/>
            </a:xfrm>
            <a:custGeom>
              <a:avLst/>
              <a:gdLst>
                <a:gd name="T0" fmla="*/ 213 w 85"/>
                <a:gd name="T1" fmla="*/ 0 h 5"/>
                <a:gd name="T2" fmla="*/ 105 w 85"/>
                <a:gd name="T3" fmla="*/ 13 h 5"/>
                <a:gd name="T4" fmla="*/ 0 w 85"/>
                <a:gd name="T5" fmla="*/ 0 h 5"/>
                <a:gd name="T6" fmla="*/ 0 60000 65536"/>
                <a:gd name="T7" fmla="*/ 0 60000 65536"/>
                <a:gd name="T8" fmla="*/ 0 60000 65536"/>
                <a:gd name="T9" fmla="*/ 0 w 85"/>
                <a:gd name="T10" fmla="*/ 0 h 5"/>
                <a:gd name="T11" fmla="*/ 85 w 85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5">
                  <a:moveTo>
                    <a:pt x="85" y="0"/>
                  </a:moveTo>
                  <a:cubicBezTo>
                    <a:pt x="80" y="3"/>
                    <a:pt x="63" y="5"/>
                    <a:pt x="42" y="5"/>
                  </a:cubicBezTo>
                  <a:cubicBezTo>
                    <a:pt x="22" y="5"/>
                    <a:pt x="5" y="3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0" name="Freeform 275"/>
            <p:cNvSpPr>
              <a:spLocks/>
            </p:cNvSpPr>
            <p:nvPr/>
          </p:nvSpPr>
          <p:spPr bwMode="auto">
            <a:xfrm>
              <a:off x="4003180" y="4250087"/>
              <a:ext cx="410936" cy="14666"/>
            </a:xfrm>
            <a:custGeom>
              <a:avLst/>
              <a:gdLst>
                <a:gd name="T0" fmla="*/ 0 w 56"/>
                <a:gd name="T1" fmla="*/ 5 h 2"/>
                <a:gd name="T2" fmla="*/ 0 w 56"/>
                <a:gd name="T3" fmla="*/ 5 h 2"/>
                <a:gd name="T4" fmla="*/ 75 w 56"/>
                <a:gd name="T5" fmla="*/ 3 h 2"/>
                <a:gd name="T6" fmla="*/ 140 w 56"/>
                <a:gd name="T7" fmla="*/ 5 h 2"/>
                <a:gd name="T8" fmla="*/ 140 w 56"/>
                <a:gd name="T9" fmla="*/ 5 h 2"/>
                <a:gd name="T10" fmla="*/ 75 w 56"/>
                <a:gd name="T11" fmla="*/ 0 h 2"/>
                <a:gd name="T12" fmla="*/ 0 w 56"/>
                <a:gd name="T13" fmla="*/ 5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2"/>
                <a:gd name="T23" fmla="*/ 56 w 56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8" y="1"/>
                    <a:pt x="19" y="1"/>
                    <a:pt x="30" y="1"/>
                  </a:cubicBezTo>
                  <a:cubicBezTo>
                    <a:pt x="39" y="1"/>
                    <a:pt x="48" y="1"/>
                    <a:pt x="56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48" y="1"/>
                    <a:pt x="39" y="0"/>
                    <a:pt x="30" y="0"/>
                  </a:cubicBezTo>
                  <a:cubicBezTo>
                    <a:pt x="19" y="0"/>
                    <a:pt x="8" y="1"/>
                    <a:pt x="0" y="2"/>
                  </a:cubicBezTo>
                  <a:close/>
                </a:path>
              </a:pathLst>
            </a:custGeom>
            <a:solidFill>
              <a:srgbClr val="AAB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1" name="Oval 276"/>
            <p:cNvSpPr>
              <a:spLocks noChangeArrowheads="1"/>
            </p:cNvSpPr>
            <p:nvPr/>
          </p:nvSpPr>
          <p:spPr bwMode="auto">
            <a:xfrm>
              <a:off x="4003180" y="4326349"/>
              <a:ext cx="44029" cy="4106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2" name="Oval 277"/>
            <p:cNvSpPr>
              <a:spLocks noChangeArrowheads="1"/>
            </p:cNvSpPr>
            <p:nvPr/>
          </p:nvSpPr>
          <p:spPr bwMode="auto">
            <a:xfrm>
              <a:off x="4144073" y="4335149"/>
              <a:ext cx="44029" cy="4693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73" name="Oval 278"/>
            <p:cNvSpPr>
              <a:spLocks noChangeArrowheads="1"/>
            </p:cNvSpPr>
            <p:nvPr/>
          </p:nvSpPr>
          <p:spPr bwMode="auto">
            <a:xfrm>
              <a:off x="4061885" y="4311683"/>
              <a:ext cx="67511" cy="7919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grpSp>
        <p:nvGrpSpPr>
          <p:cNvPr id="174" name="Group 3"/>
          <p:cNvGrpSpPr>
            <a:grpSpLocks/>
          </p:cNvGrpSpPr>
          <p:nvPr/>
        </p:nvGrpSpPr>
        <p:grpSpPr bwMode="auto">
          <a:xfrm rot="18510602" flipH="1">
            <a:off x="5538150" y="425013"/>
            <a:ext cx="100031" cy="2007847"/>
            <a:chOff x="2812" y="36"/>
            <a:chExt cx="93" cy="3005"/>
          </a:xfrm>
        </p:grpSpPr>
        <p:sp>
          <p:nvSpPr>
            <p:cNvPr id="175" name="Freeform 4"/>
            <p:cNvSpPr>
              <a:spLocks noEditPoints="1"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58 w 53"/>
                <a:gd name="T1" fmla="*/ 2907 h 1593"/>
                <a:gd name="T2" fmla="*/ 53 w 53"/>
                <a:gd name="T3" fmla="*/ 2896 h 1593"/>
                <a:gd name="T4" fmla="*/ 53 w 53"/>
                <a:gd name="T5" fmla="*/ 2645 h 1593"/>
                <a:gd name="T6" fmla="*/ 58 w 53"/>
                <a:gd name="T7" fmla="*/ 2615 h 1593"/>
                <a:gd name="T8" fmla="*/ 77 w 53"/>
                <a:gd name="T9" fmla="*/ 2545 h 1593"/>
                <a:gd name="T10" fmla="*/ 77 w 53"/>
                <a:gd name="T11" fmla="*/ 30 h 1593"/>
                <a:gd name="T12" fmla="*/ 46 w 53"/>
                <a:gd name="T13" fmla="*/ 0 h 1593"/>
                <a:gd name="T14" fmla="*/ 14 w 53"/>
                <a:gd name="T15" fmla="*/ 30 h 1593"/>
                <a:gd name="T16" fmla="*/ 14 w 53"/>
                <a:gd name="T17" fmla="*/ 2545 h 1593"/>
                <a:gd name="T18" fmla="*/ 35 w 53"/>
                <a:gd name="T19" fmla="*/ 2616 h 1593"/>
                <a:gd name="T20" fmla="*/ 39 w 53"/>
                <a:gd name="T21" fmla="*/ 2643 h 1593"/>
                <a:gd name="T22" fmla="*/ 39 w 53"/>
                <a:gd name="T23" fmla="*/ 2896 h 1593"/>
                <a:gd name="T24" fmla="*/ 35 w 53"/>
                <a:gd name="T25" fmla="*/ 2907 h 1593"/>
                <a:gd name="T26" fmla="*/ 0 w 53"/>
                <a:gd name="T27" fmla="*/ 2954 h 1593"/>
                <a:gd name="T28" fmla="*/ 46 w 53"/>
                <a:gd name="T29" fmla="*/ 3005 h 1593"/>
                <a:gd name="T30" fmla="*/ 93 w 53"/>
                <a:gd name="T31" fmla="*/ 2954 h 1593"/>
                <a:gd name="T32" fmla="*/ 58 w 53"/>
                <a:gd name="T33" fmla="*/ 2907 h 1593"/>
                <a:gd name="T34" fmla="*/ 46 w 53"/>
                <a:gd name="T35" fmla="*/ 2992 h 1593"/>
                <a:gd name="T36" fmla="*/ 12 w 53"/>
                <a:gd name="T37" fmla="*/ 2954 h 1593"/>
                <a:gd name="T38" fmla="*/ 46 w 53"/>
                <a:gd name="T39" fmla="*/ 2918 h 1593"/>
                <a:gd name="T40" fmla="*/ 81 w 53"/>
                <a:gd name="T41" fmla="*/ 2954 h 1593"/>
                <a:gd name="T42" fmla="*/ 46 w 53"/>
                <a:gd name="T43" fmla="*/ 2992 h 15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1593"/>
                <a:gd name="T68" fmla="*/ 53 w 53"/>
                <a:gd name="T69" fmla="*/ 1593 h 15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402"/>
                    <a:pt x="30" y="1402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535"/>
                    <a:pt x="22" y="1535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  <a:moveTo>
                    <a:pt x="26" y="1586"/>
                  </a:moveTo>
                  <a:cubicBezTo>
                    <a:pt x="16" y="1586"/>
                    <a:pt x="7" y="1577"/>
                    <a:pt x="7" y="1566"/>
                  </a:cubicBezTo>
                  <a:cubicBezTo>
                    <a:pt x="7" y="1556"/>
                    <a:pt x="16" y="1547"/>
                    <a:pt x="26" y="1547"/>
                  </a:cubicBezTo>
                  <a:cubicBezTo>
                    <a:pt x="37" y="1547"/>
                    <a:pt x="46" y="1556"/>
                    <a:pt x="46" y="1566"/>
                  </a:cubicBezTo>
                  <a:cubicBezTo>
                    <a:pt x="46" y="1577"/>
                    <a:pt x="37" y="1586"/>
                    <a:pt x="26" y="1586"/>
                  </a:cubicBezTo>
                  <a:close/>
                </a:path>
              </a:pathLst>
            </a:custGeom>
            <a:solidFill>
              <a:srgbClr val="1CA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6" name="Freeform 5"/>
            <p:cNvSpPr>
              <a:spLocks/>
            </p:cNvSpPr>
            <p:nvPr/>
          </p:nvSpPr>
          <p:spPr bwMode="auto">
            <a:xfrm>
              <a:off x="2837" y="47"/>
              <a:ext cx="31" cy="2602"/>
            </a:xfrm>
            <a:custGeom>
              <a:avLst/>
              <a:gdLst>
                <a:gd name="T0" fmla="*/ 7 w 18"/>
                <a:gd name="T1" fmla="*/ 51 h 1379"/>
                <a:gd name="T2" fmla="*/ 31 w 18"/>
                <a:gd name="T3" fmla="*/ 0 h 1379"/>
                <a:gd name="T4" fmla="*/ 0 w 18"/>
                <a:gd name="T5" fmla="*/ 26 h 1379"/>
                <a:gd name="T6" fmla="*/ 0 w 18"/>
                <a:gd name="T7" fmla="*/ 2532 h 1379"/>
                <a:gd name="T8" fmla="*/ 19 w 18"/>
                <a:gd name="T9" fmla="*/ 2602 h 1379"/>
                <a:gd name="T10" fmla="*/ 10 w 18"/>
                <a:gd name="T11" fmla="*/ 2542 h 13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1379"/>
                <a:gd name="T20" fmla="*/ 18 w 18"/>
                <a:gd name="T21" fmla="*/ 1379 h 13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1379">
                  <a:moveTo>
                    <a:pt x="4" y="27"/>
                  </a:moveTo>
                  <a:cubicBezTo>
                    <a:pt x="4" y="8"/>
                    <a:pt x="10" y="3"/>
                    <a:pt x="18" y="0"/>
                  </a:cubicBezTo>
                  <a:cubicBezTo>
                    <a:pt x="8" y="0"/>
                    <a:pt x="0" y="5"/>
                    <a:pt x="0" y="14"/>
                  </a:cubicBezTo>
                  <a:cubicBezTo>
                    <a:pt x="0" y="1342"/>
                    <a:pt x="0" y="1342"/>
                    <a:pt x="0" y="1342"/>
                  </a:cubicBezTo>
                  <a:cubicBezTo>
                    <a:pt x="0" y="1348"/>
                    <a:pt x="6" y="1367"/>
                    <a:pt x="11" y="1379"/>
                  </a:cubicBezTo>
                  <a:cubicBezTo>
                    <a:pt x="6" y="1347"/>
                    <a:pt x="6" y="1347"/>
                    <a:pt x="6" y="1347"/>
                  </a:cubicBezTo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7" name="Freeform 6"/>
            <p:cNvSpPr>
              <a:spLocks/>
            </p:cNvSpPr>
            <p:nvPr/>
          </p:nvSpPr>
          <p:spPr bwMode="auto">
            <a:xfrm>
              <a:off x="2863" y="58"/>
              <a:ext cx="21" cy="2591"/>
            </a:xfrm>
            <a:custGeom>
              <a:avLst/>
              <a:gdLst>
                <a:gd name="T0" fmla="*/ 16 w 12"/>
                <a:gd name="T1" fmla="*/ 60 h 1373"/>
                <a:gd name="T2" fmla="*/ 16 w 12"/>
                <a:gd name="T3" fmla="*/ 0 h 1373"/>
                <a:gd name="T4" fmla="*/ 21 w 12"/>
                <a:gd name="T5" fmla="*/ 15 h 1373"/>
                <a:gd name="T6" fmla="*/ 21 w 12"/>
                <a:gd name="T7" fmla="*/ 2521 h 1373"/>
                <a:gd name="T8" fmla="*/ 0 w 12"/>
                <a:gd name="T9" fmla="*/ 2591 h 1373"/>
                <a:gd name="T10" fmla="*/ 9 w 12"/>
                <a:gd name="T11" fmla="*/ 2531 h 1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373"/>
                <a:gd name="T20" fmla="*/ 12 w 12"/>
                <a:gd name="T21" fmla="*/ 1373 h 1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373">
                  <a:moveTo>
                    <a:pt x="9" y="32"/>
                  </a:moveTo>
                  <a:cubicBezTo>
                    <a:pt x="9" y="14"/>
                    <a:pt x="9" y="5"/>
                    <a:pt x="9" y="0"/>
                  </a:cubicBezTo>
                  <a:cubicBezTo>
                    <a:pt x="11" y="2"/>
                    <a:pt x="12" y="5"/>
                    <a:pt x="12" y="8"/>
                  </a:cubicBezTo>
                  <a:cubicBezTo>
                    <a:pt x="12" y="1336"/>
                    <a:pt x="12" y="1336"/>
                    <a:pt x="12" y="1336"/>
                  </a:cubicBezTo>
                  <a:cubicBezTo>
                    <a:pt x="12" y="1342"/>
                    <a:pt x="5" y="1361"/>
                    <a:pt x="0" y="1373"/>
                  </a:cubicBezTo>
                  <a:cubicBezTo>
                    <a:pt x="5" y="1341"/>
                    <a:pt x="5" y="1341"/>
                    <a:pt x="5" y="1341"/>
                  </a:cubicBezTo>
                </a:path>
              </a:pathLst>
            </a:custGeom>
            <a:solidFill>
              <a:srgbClr val="017E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8" name="Freeform 7"/>
            <p:cNvSpPr>
              <a:spLocks/>
            </p:cNvSpPr>
            <p:nvPr/>
          </p:nvSpPr>
          <p:spPr bwMode="auto">
            <a:xfrm>
              <a:off x="2816" y="2949"/>
              <a:ext cx="40" cy="86"/>
            </a:xfrm>
            <a:custGeom>
              <a:avLst/>
              <a:gdLst>
                <a:gd name="T0" fmla="*/ 0 w 23"/>
                <a:gd name="T1" fmla="*/ 43 h 46"/>
                <a:gd name="T2" fmla="*/ 40 w 23"/>
                <a:gd name="T3" fmla="*/ 86 h 46"/>
                <a:gd name="T4" fmla="*/ 40 w 23"/>
                <a:gd name="T5" fmla="*/ 86 h 46"/>
                <a:gd name="T6" fmla="*/ 3 w 23"/>
                <a:gd name="T7" fmla="*/ 43 h 46"/>
                <a:gd name="T8" fmla="*/ 30 w 23"/>
                <a:gd name="T9" fmla="*/ 0 h 46"/>
                <a:gd name="T10" fmla="*/ 30 w 23"/>
                <a:gd name="T11" fmla="*/ 0 h 46"/>
                <a:gd name="T12" fmla="*/ 0 w 23"/>
                <a:gd name="T13" fmla="*/ 43 h 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46"/>
                <a:gd name="T23" fmla="*/ 23 w 23"/>
                <a:gd name="T24" fmla="*/ 46 h 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46">
                  <a:moveTo>
                    <a:pt x="0" y="23"/>
                  </a:moveTo>
                  <a:cubicBezTo>
                    <a:pt x="0" y="36"/>
                    <a:pt x="10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12" y="46"/>
                    <a:pt x="2" y="34"/>
                    <a:pt x="2" y="23"/>
                  </a:cubicBezTo>
                  <a:cubicBezTo>
                    <a:pt x="2" y="13"/>
                    <a:pt x="8" y="2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2"/>
                    <a:pt x="0" y="12"/>
                    <a:pt x="0" y="23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" name="Freeform 8"/>
            <p:cNvSpPr>
              <a:spLocks/>
            </p:cNvSpPr>
            <p:nvPr/>
          </p:nvSpPr>
          <p:spPr bwMode="auto">
            <a:xfrm>
              <a:off x="2856" y="2952"/>
              <a:ext cx="44" cy="80"/>
            </a:xfrm>
            <a:custGeom>
              <a:avLst/>
              <a:gdLst>
                <a:gd name="T0" fmla="*/ 44 w 25"/>
                <a:gd name="T1" fmla="*/ 38 h 42"/>
                <a:gd name="T2" fmla="*/ 0 w 25"/>
                <a:gd name="T3" fmla="*/ 80 h 42"/>
                <a:gd name="T4" fmla="*/ 0 w 25"/>
                <a:gd name="T5" fmla="*/ 80 h 42"/>
                <a:gd name="T6" fmla="*/ 40 w 25"/>
                <a:gd name="T7" fmla="*/ 38 h 42"/>
                <a:gd name="T8" fmla="*/ 12 w 25"/>
                <a:gd name="T9" fmla="*/ 0 h 42"/>
                <a:gd name="T10" fmla="*/ 12 w 25"/>
                <a:gd name="T11" fmla="*/ 0 h 42"/>
                <a:gd name="T12" fmla="*/ 44 w 25"/>
                <a:gd name="T13" fmla="*/ 38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42"/>
                <a:gd name="T23" fmla="*/ 25 w 25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42">
                  <a:moveTo>
                    <a:pt x="25" y="20"/>
                  </a:moveTo>
                  <a:cubicBezTo>
                    <a:pt x="25" y="34"/>
                    <a:pt x="14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42"/>
                    <a:pt x="23" y="32"/>
                    <a:pt x="23" y="20"/>
                  </a:cubicBezTo>
                  <a:cubicBezTo>
                    <a:pt x="23" y="11"/>
                    <a:pt x="16" y="3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7" y="3"/>
                    <a:pt x="25" y="9"/>
                    <a:pt x="25" y="20"/>
                  </a:cubicBezTo>
                  <a:close/>
                </a:path>
              </a:pathLst>
            </a:custGeom>
            <a:solidFill>
              <a:srgbClr val="D4ED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" name="Freeform 9"/>
            <p:cNvSpPr>
              <a:spLocks/>
            </p:cNvSpPr>
            <p:nvPr/>
          </p:nvSpPr>
          <p:spPr bwMode="auto">
            <a:xfrm>
              <a:off x="2812" y="36"/>
              <a:ext cx="93" cy="3005"/>
            </a:xfrm>
            <a:custGeom>
              <a:avLst/>
              <a:gdLst>
                <a:gd name="T0" fmla="*/ 58 w 53"/>
                <a:gd name="T1" fmla="*/ 2907 h 1593"/>
                <a:gd name="T2" fmla="*/ 53 w 53"/>
                <a:gd name="T3" fmla="*/ 2896 h 1593"/>
                <a:gd name="T4" fmla="*/ 53 w 53"/>
                <a:gd name="T5" fmla="*/ 2645 h 1593"/>
                <a:gd name="T6" fmla="*/ 58 w 53"/>
                <a:gd name="T7" fmla="*/ 2615 h 1593"/>
                <a:gd name="T8" fmla="*/ 77 w 53"/>
                <a:gd name="T9" fmla="*/ 2545 h 1593"/>
                <a:gd name="T10" fmla="*/ 77 w 53"/>
                <a:gd name="T11" fmla="*/ 30 h 1593"/>
                <a:gd name="T12" fmla="*/ 46 w 53"/>
                <a:gd name="T13" fmla="*/ 0 h 1593"/>
                <a:gd name="T14" fmla="*/ 14 w 53"/>
                <a:gd name="T15" fmla="*/ 30 h 1593"/>
                <a:gd name="T16" fmla="*/ 14 w 53"/>
                <a:gd name="T17" fmla="*/ 2545 h 1593"/>
                <a:gd name="T18" fmla="*/ 35 w 53"/>
                <a:gd name="T19" fmla="*/ 2616 h 1593"/>
                <a:gd name="T20" fmla="*/ 39 w 53"/>
                <a:gd name="T21" fmla="*/ 2643 h 1593"/>
                <a:gd name="T22" fmla="*/ 39 w 53"/>
                <a:gd name="T23" fmla="*/ 2896 h 1593"/>
                <a:gd name="T24" fmla="*/ 35 w 53"/>
                <a:gd name="T25" fmla="*/ 2907 h 1593"/>
                <a:gd name="T26" fmla="*/ 0 w 53"/>
                <a:gd name="T27" fmla="*/ 2954 h 1593"/>
                <a:gd name="T28" fmla="*/ 46 w 53"/>
                <a:gd name="T29" fmla="*/ 3005 h 1593"/>
                <a:gd name="T30" fmla="*/ 93 w 53"/>
                <a:gd name="T31" fmla="*/ 2954 h 1593"/>
                <a:gd name="T32" fmla="*/ 58 w 53"/>
                <a:gd name="T33" fmla="*/ 2907 h 15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1593"/>
                <a:gd name="T53" fmla="*/ 53 w 53"/>
                <a:gd name="T54" fmla="*/ 1593 h 15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1593">
                  <a:moveTo>
                    <a:pt x="33" y="1541"/>
                  </a:moveTo>
                  <a:cubicBezTo>
                    <a:pt x="32" y="1540"/>
                    <a:pt x="30" y="1540"/>
                    <a:pt x="30" y="1535"/>
                  </a:cubicBezTo>
                  <a:cubicBezTo>
                    <a:pt x="30" y="1511"/>
                    <a:pt x="30" y="1406"/>
                    <a:pt x="30" y="1402"/>
                  </a:cubicBezTo>
                  <a:cubicBezTo>
                    <a:pt x="30" y="1396"/>
                    <a:pt x="31" y="1390"/>
                    <a:pt x="33" y="1386"/>
                  </a:cubicBezTo>
                  <a:cubicBezTo>
                    <a:pt x="38" y="1374"/>
                    <a:pt x="44" y="1356"/>
                    <a:pt x="44" y="134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7"/>
                    <a:pt x="36" y="0"/>
                    <a:pt x="26" y="0"/>
                  </a:cubicBezTo>
                  <a:cubicBezTo>
                    <a:pt x="17" y="0"/>
                    <a:pt x="8" y="7"/>
                    <a:pt x="8" y="16"/>
                  </a:cubicBezTo>
                  <a:cubicBezTo>
                    <a:pt x="8" y="1349"/>
                    <a:pt x="8" y="1349"/>
                    <a:pt x="8" y="1349"/>
                  </a:cubicBezTo>
                  <a:cubicBezTo>
                    <a:pt x="8" y="1356"/>
                    <a:pt x="16" y="1375"/>
                    <a:pt x="20" y="1387"/>
                  </a:cubicBezTo>
                  <a:cubicBezTo>
                    <a:pt x="22" y="1390"/>
                    <a:pt x="22" y="1397"/>
                    <a:pt x="22" y="1401"/>
                  </a:cubicBezTo>
                  <a:cubicBezTo>
                    <a:pt x="22" y="1405"/>
                    <a:pt x="22" y="1511"/>
                    <a:pt x="22" y="1535"/>
                  </a:cubicBezTo>
                  <a:cubicBezTo>
                    <a:pt x="22" y="1540"/>
                    <a:pt x="21" y="1540"/>
                    <a:pt x="20" y="1541"/>
                  </a:cubicBezTo>
                  <a:cubicBezTo>
                    <a:pt x="8" y="1544"/>
                    <a:pt x="0" y="1554"/>
                    <a:pt x="0" y="1566"/>
                  </a:cubicBezTo>
                  <a:cubicBezTo>
                    <a:pt x="0" y="1581"/>
                    <a:pt x="12" y="1593"/>
                    <a:pt x="26" y="1593"/>
                  </a:cubicBezTo>
                  <a:cubicBezTo>
                    <a:pt x="41" y="1593"/>
                    <a:pt x="53" y="1581"/>
                    <a:pt x="53" y="1566"/>
                  </a:cubicBezTo>
                  <a:cubicBezTo>
                    <a:pt x="53" y="1554"/>
                    <a:pt x="45" y="1544"/>
                    <a:pt x="33" y="1541"/>
                  </a:cubicBezTo>
                  <a:close/>
                </a:path>
              </a:pathLst>
            </a:custGeom>
            <a:noFill/>
            <a:ln w="4763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" name="Oval 10"/>
            <p:cNvSpPr>
              <a:spLocks noChangeArrowheads="1"/>
            </p:cNvSpPr>
            <p:nvPr/>
          </p:nvSpPr>
          <p:spPr bwMode="auto">
            <a:xfrm>
              <a:off x="2824" y="2954"/>
              <a:ext cx="69" cy="74"/>
            </a:xfrm>
            <a:prstGeom prst="ellipse">
              <a:avLst/>
            </a:prstGeom>
            <a:noFill/>
            <a:ln w="4763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6" name="Ellipse 5"/>
          <p:cNvSpPr/>
          <p:nvPr/>
        </p:nvSpPr>
        <p:spPr>
          <a:xfrm>
            <a:off x="6649244" y="2109986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2" name="Ellipse 181"/>
          <p:cNvSpPr/>
          <p:nvPr/>
        </p:nvSpPr>
        <p:spPr>
          <a:xfrm>
            <a:off x="6981825" y="2353667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3" name="Ellipse 182"/>
          <p:cNvSpPr/>
          <p:nvPr/>
        </p:nvSpPr>
        <p:spPr>
          <a:xfrm>
            <a:off x="6629052" y="2343348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4" name="Ellipse 183"/>
          <p:cNvSpPr/>
          <p:nvPr/>
        </p:nvSpPr>
        <p:spPr>
          <a:xfrm>
            <a:off x="7035873" y="2150467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5" name="Ellipse 184"/>
          <p:cNvSpPr/>
          <p:nvPr/>
        </p:nvSpPr>
        <p:spPr>
          <a:xfrm>
            <a:off x="6170576" y="2358368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6" name="Ellipse 185"/>
          <p:cNvSpPr/>
          <p:nvPr/>
        </p:nvSpPr>
        <p:spPr>
          <a:xfrm>
            <a:off x="6372200" y="2123902"/>
            <a:ext cx="103188" cy="80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Forme libre 187"/>
          <p:cNvSpPr/>
          <p:nvPr/>
        </p:nvSpPr>
        <p:spPr>
          <a:xfrm>
            <a:off x="6443957" y="2245776"/>
            <a:ext cx="361663" cy="1421394"/>
          </a:xfrm>
          <a:custGeom>
            <a:avLst/>
            <a:gdLst>
              <a:gd name="connsiteX0" fmla="*/ 0 w 794846"/>
              <a:gd name="connsiteY0" fmla="*/ 0 h 1421394"/>
              <a:gd name="connsiteX1" fmla="*/ 778598 w 794846"/>
              <a:gd name="connsiteY1" fmla="*/ 778598 h 1421394"/>
              <a:gd name="connsiteX2" fmla="*/ 452674 w 794846"/>
              <a:gd name="connsiteY2" fmla="*/ 1421394 h 142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846" h="1421394">
                <a:moveTo>
                  <a:pt x="0" y="0"/>
                </a:moveTo>
                <a:cubicBezTo>
                  <a:pt x="351576" y="270849"/>
                  <a:pt x="703152" y="541699"/>
                  <a:pt x="778598" y="778598"/>
                </a:cubicBezTo>
                <a:cubicBezTo>
                  <a:pt x="854044" y="1015497"/>
                  <a:pt x="653359" y="1218445"/>
                  <a:pt x="452674" y="1421394"/>
                </a:cubicBezTo>
              </a:path>
            </a:pathLst>
          </a:custGeom>
          <a:noFill/>
          <a:ln w="50800"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9" name="Image 18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278" y="5137354"/>
            <a:ext cx="1262063" cy="1290553"/>
          </a:xfrm>
          <a:prstGeom prst="rect">
            <a:avLst/>
          </a:prstGeom>
        </p:spPr>
      </p:pic>
      <p:sp>
        <p:nvSpPr>
          <p:cNvPr id="190" name="Flèche droite 189"/>
          <p:cNvSpPr/>
          <p:nvPr/>
        </p:nvSpPr>
        <p:spPr>
          <a:xfrm rot="5400000">
            <a:off x="6330179" y="4690238"/>
            <a:ext cx="377826" cy="3304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ZoneTexte 190"/>
          <p:cNvSpPr txBox="1"/>
          <p:nvPr/>
        </p:nvSpPr>
        <p:spPr>
          <a:xfrm>
            <a:off x="7074341" y="3901333"/>
            <a:ext cx="1146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Mix PCR</a:t>
            </a:r>
            <a:endParaRPr lang="fr-FR" sz="2000" dirty="0"/>
          </a:p>
        </p:txBody>
      </p:sp>
      <p:sp>
        <p:nvSpPr>
          <p:cNvPr id="192" name="ZoneTexte 191"/>
          <p:cNvSpPr txBox="1"/>
          <p:nvPr/>
        </p:nvSpPr>
        <p:spPr>
          <a:xfrm>
            <a:off x="6758927" y="5085184"/>
            <a:ext cx="2493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Lyse cellulaire et dénaturation initiale </a:t>
            </a:r>
          </a:p>
          <a:p>
            <a:pPr algn="ctr"/>
            <a:r>
              <a:rPr lang="fr-FR" sz="2000" dirty="0" smtClean="0"/>
              <a:t>94°C - 5 min</a:t>
            </a:r>
            <a:endParaRPr lang="fr-FR" sz="2000" dirty="0"/>
          </a:p>
        </p:txBody>
      </p:sp>
      <p:sp>
        <p:nvSpPr>
          <p:cNvPr id="193" name="Espace réservé du contenu 2"/>
          <p:cNvSpPr txBox="1">
            <a:spLocks/>
          </p:cNvSpPr>
          <p:nvPr/>
        </p:nvSpPr>
        <p:spPr>
          <a:xfrm>
            <a:off x="368013" y="2887402"/>
            <a:ext cx="5554156" cy="1850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400" dirty="0" smtClean="0"/>
              <a:t>Transfert d’une fraction de colonie bactérienne dans le mix PCR.</a:t>
            </a:r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400" dirty="0" smtClean="0"/>
              <a:t>Lyse bactérienne et extraction de l’ADN au cours du premier chauffage.</a:t>
            </a:r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Applications :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contrôle de transgénèse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phylogénie des souches bactériennes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738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Multiplex PCR reaction for amplification of multiple target sequences in a single reaction tube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0"/>
          <a:stretch/>
        </p:blipFill>
        <p:spPr bwMode="auto">
          <a:xfrm>
            <a:off x="4029025" y="1196753"/>
            <a:ext cx="5151487" cy="488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82960" y="144016"/>
            <a:ext cx="3405064" cy="69269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multiplexe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-72008" y="2132856"/>
            <a:ext cx="6084168" cy="4005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47788"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400" dirty="0" smtClean="0"/>
              <a:t>Plusieurs couples d’amorces                           </a:t>
            </a:r>
            <a:r>
              <a:rPr lang="fr-FR" sz="2400" dirty="0" smtClean="0">
                <a:sym typeface="Symbol"/>
              </a:rPr>
              <a:t> p</a:t>
            </a:r>
            <a:r>
              <a:rPr lang="fr-FR" sz="2400" dirty="0" smtClean="0"/>
              <a:t>lusieurs </a:t>
            </a:r>
            <a:r>
              <a:rPr lang="fr-FR" sz="2400" dirty="0" err="1" smtClean="0"/>
              <a:t>amplicons</a:t>
            </a:r>
            <a:r>
              <a:rPr lang="fr-FR" sz="2400" dirty="0" smtClean="0"/>
              <a:t> </a:t>
            </a:r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400" dirty="0" smtClean="0"/>
              <a:t>Contraintes : 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sz="2400" dirty="0" smtClean="0"/>
              <a:t>Longueurs d’</a:t>
            </a:r>
            <a:r>
              <a:rPr lang="fr-FR" sz="2400" dirty="0" err="1" smtClean="0"/>
              <a:t>amplicons</a:t>
            </a:r>
            <a:r>
              <a:rPr lang="fr-FR" sz="2400" dirty="0" smtClean="0"/>
              <a:t> différentes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fr-FR" sz="2400" dirty="0" smtClean="0"/>
              <a:t>Design des amorces : </a:t>
            </a:r>
          </a:p>
          <a:p>
            <a:pPr marL="712788" lvl="1" indent="0">
              <a:spcBef>
                <a:spcPts val="0"/>
              </a:spcBef>
              <a:buNone/>
            </a:pPr>
            <a:r>
              <a:rPr lang="fr-FR" sz="2400" dirty="0" smtClean="0"/>
              <a:t>- Tm proches pour toutes les amorces</a:t>
            </a:r>
          </a:p>
          <a:p>
            <a:pPr marL="712788" lvl="1" indent="0">
              <a:spcBef>
                <a:spcPts val="0"/>
              </a:spcBef>
              <a:buNone/>
            </a:pPr>
            <a:r>
              <a:rPr lang="fr-FR" sz="2400" dirty="0" smtClean="0"/>
              <a:t>- Spécificité des couples d’amorces</a:t>
            </a:r>
          </a:p>
          <a:p>
            <a:pPr marL="712788" lvl="1" indent="0">
              <a:spcBef>
                <a:spcPts val="0"/>
              </a:spcBef>
              <a:buNone/>
            </a:pPr>
            <a:r>
              <a:rPr lang="fr-FR" sz="2400" dirty="0" smtClean="0"/>
              <a:t>- Risque de formation de dimères.</a:t>
            </a:r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6968877" y="6550225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 smtClean="0"/>
              <a:t>www.premierbiosoft.com</a:t>
            </a:r>
            <a:endParaRPr lang="fr-FR" sz="1400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07504" y="5589240"/>
            <a:ext cx="5554156" cy="1124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Exemples d’applications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Identification de pathogènes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Génotypage (recherche de SNP)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2847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0679" y="116632"/>
            <a:ext cx="2080360" cy="764704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RT-PCR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2387" y="1052736"/>
            <a:ext cx="8100392" cy="1108720"/>
          </a:xfrm>
        </p:spPr>
        <p:txBody>
          <a:bodyPr/>
          <a:lstStyle/>
          <a:p>
            <a:pPr marL="0" indent="0">
              <a:buNone/>
            </a:pPr>
            <a:r>
              <a:rPr lang="fr-FR" dirty="0" err="1" smtClean="0"/>
              <a:t>Rétrotranscription</a:t>
            </a:r>
            <a:r>
              <a:rPr lang="fr-FR" dirty="0" smtClean="0"/>
              <a:t> d’un ARN suivie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                    d’une amplification par PCR.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 smtClean="0"/>
          </a:p>
        </p:txBody>
      </p:sp>
      <p:cxnSp>
        <p:nvCxnSpPr>
          <p:cNvPr id="6" name="Connecteur droit 5"/>
          <p:cNvCxnSpPr/>
          <p:nvPr/>
        </p:nvCxnSpPr>
        <p:spPr>
          <a:xfrm>
            <a:off x="2134217" y="2771824"/>
            <a:ext cx="20861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4"/>
          <p:cNvGrpSpPr/>
          <p:nvPr/>
        </p:nvGrpSpPr>
        <p:grpSpPr>
          <a:xfrm>
            <a:off x="2159364" y="3974295"/>
            <a:ext cx="2093175" cy="148085"/>
            <a:chOff x="2483768" y="3844412"/>
            <a:chExt cx="2642447" cy="148085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2483768" y="3851267"/>
              <a:ext cx="2642447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2483768" y="3975861"/>
              <a:ext cx="2642447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e 10"/>
            <p:cNvGrpSpPr/>
            <p:nvPr/>
          </p:nvGrpSpPr>
          <p:grpSpPr>
            <a:xfrm>
              <a:off x="2578141" y="3844412"/>
              <a:ext cx="607181" cy="131449"/>
              <a:chOff x="2627784" y="3852664"/>
              <a:chExt cx="926575" cy="160784"/>
            </a:xfrm>
          </p:grpSpPr>
          <p:cxnSp>
            <p:nvCxnSpPr>
              <p:cNvPr id="10" name="Connecteur droit 9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8"/>
            <p:cNvGrpSpPr/>
            <p:nvPr/>
          </p:nvGrpSpPr>
          <p:grpSpPr>
            <a:xfrm>
              <a:off x="3285939" y="3861048"/>
              <a:ext cx="607181" cy="131449"/>
              <a:chOff x="2627784" y="3852664"/>
              <a:chExt cx="926575" cy="160784"/>
            </a:xfrm>
          </p:grpSpPr>
          <p:cxnSp>
            <p:nvCxnSpPr>
              <p:cNvPr id="20" name="Connecteur droit 19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e 26"/>
            <p:cNvGrpSpPr/>
            <p:nvPr/>
          </p:nvGrpSpPr>
          <p:grpSpPr>
            <a:xfrm>
              <a:off x="3992987" y="3846456"/>
              <a:ext cx="607181" cy="131449"/>
              <a:chOff x="2627784" y="3852664"/>
              <a:chExt cx="926575" cy="160784"/>
            </a:xfrm>
          </p:grpSpPr>
          <p:cxnSp>
            <p:nvCxnSpPr>
              <p:cNvPr id="28" name="Connecteur droit 27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e 34"/>
            <p:cNvGrpSpPr/>
            <p:nvPr/>
          </p:nvGrpSpPr>
          <p:grpSpPr>
            <a:xfrm>
              <a:off x="4477076" y="3851267"/>
              <a:ext cx="607181" cy="131449"/>
              <a:chOff x="2627784" y="3852664"/>
              <a:chExt cx="926575" cy="160784"/>
            </a:xfrm>
          </p:grpSpPr>
          <p:cxnSp>
            <p:nvCxnSpPr>
              <p:cNvPr id="36" name="Connecteur droit 35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8" name="Groupe 247"/>
          <p:cNvGrpSpPr/>
          <p:nvPr/>
        </p:nvGrpSpPr>
        <p:grpSpPr>
          <a:xfrm>
            <a:off x="3055443" y="5560599"/>
            <a:ext cx="1106194" cy="124595"/>
            <a:chOff x="4191995" y="5553444"/>
            <a:chExt cx="1528936" cy="140474"/>
          </a:xfrm>
        </p:grpSpPr>
        <p:cxnSp>
          <p:nvCxnSpPr>
            <p:cNvPr id="151" name="Connecteur droit 150"/>
            <p:cNvCxnSpPr/>
            <p:nvPr/>
          </p:nvCxnSpPr>
          <p:spPr>
            <a:xfrm>
              <a:off x="4191995" y="5569323"/>
              <a:ext cx="152893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cteur droit 151"/>
            <p:cNvCxnSpPr/>
            <p:nvPr/>
          </p:nvCxnSpPr>
          <p:spPr>
            <a:xfrm flipV="1">
              <a:off x="4191995" y="5689900"/>
              <a:ext cx="1528936" cy="401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3" name="Groupe 152"/>
            <p:cNvGrpSpPr/>
            <p:nvPr/>
          </p:nvGrpSpPr>
          <p:grpSpPr>
            <a:xfrm>
              <a:off x="4286368" y="5562469"/>
              <a:ext cx="607181" cy="131449"/>
              <a:chOff x="2627784" y="3852664"/>
              <a:chExt cx="926575" cy="160784"/>
            </a:xfrm>
          </p:grpSpPr>
          <p:cxnSp>
            <p:nvCxnSpPr>
              <p:cNvPr id="178" name="Connecteur droit 177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Connecteur droit 178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Connecteur droit 179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cteur droit 180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cteur droit 181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cteur droit 183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Groupe 153"/>
            <p:cNvGrpSpPr/>
            <p:nvPr/>
          </p:nvGrpSpPr>
          <p:grpSpPr>
            <a:xfrm>
              <a:off x="4994166" y="5553444"/>
              <a:ext cx="607181" cy="131449"/>
              <a:chOff x="2627784" y="3852664"/>
              <a:chExt cx="926575" cy="160784"/>
            </a:xfrm>
          </p:grpSpPr>
          <p:cxnSp>
            <p:nvCxnSpPr>
              <p:cNvPr id="171" name="Connecteur droit 170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Connecteur droit 171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Connecteur droit 172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Connecteur droit 173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Connecteur droit 174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necteur droit 175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Connecteur droit 176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ZoneTexte 42"/>
          <p:cNvSpPr txBox="1"/>
          <p:nvPr/>
        </p:nvSpPr>
        <p:spPr>
          <a:xfrm>
            <a:off x="401037" y="254239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ARNm</a:t>
            </a:r>
            <a:endParaRPr lang="fr-FR" sz="2400" dirty="0"/>
          </a:p>
        </p:txBody>
      </p:sp>
      <p:sp>
        <p:nvSpPr>
          <p:cNvPr id="186" name="ZoneTexte 185"/>
          <p:cNvSpPr txBox="1"/>
          <p:nvPr/>
        </p:nvSpPr>
        <p:spPr>
          <a:xfrm>
            <a:off x="401398" y="378429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ADNc</a:t>
            </a:r>
            <a:endParaRPr lang="fr-FR" sz="2400" dirty="0"/>
          </a:p>
        </p:txBody>
      </p:sp>
      <p:sp>
        <p:nvSpPr>
          <p:cNvPr id="247" name="ZoneTexte 246"/>
          <p:cNvSpPr txBox="1"/>
          <p:nvPr/>
        </p:nvSpPr>
        <p:spPr>
          <a:xfrm>
            <a:off x="156164" y="5660421"/>
            <a:ext cx="1711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/>
              <a:t>Amplicons</a:t>
            </a:r>
            <a:endParaRPr lang="fr-FR" sz="2400" dirty="0"/>
          </a:p>
        </p:txBody>
      </p:sp>
      <p:cxnSp>
        <p:nvCxnSpPr>
          <p:cNvPr id="3077" name="Connecteur droit avec flèche 3076"/>
          <p:cNvCxnSpPr/>
          <p:nvPr/>
        </p:nvCxnSpPr>
        <p:spPr>
          <a:xfrm>
            <a:off x="3275761" y="2973259"/>
            <a:ext cx="0" cy="825259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eur droit avec flèche 249"/>
          <p:cNvCxnSpPr/>
          <p:nvPr/>
        </p:nvCxnSpPr>
        <p:spPr>
          <a:xfrm flipH="1">
            <a:off x="3324391" y="4436281"/>
            <a:ext cx="1" cy="86409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ZoneTexte 251"/>
          <p:cNvSpPr txBox="1"/>
          <p:nvPr/>
        </p:nvSpPr>
        <p:spPr>
          <a:xfrm>
            <a:off x="3361039" y="2967521"/>
            <a:ext cx="182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Réverse transcription</a:t>
            </a:r>
            <a:endParaRPr lang="fr-FR" sz="2400" dirty="0"/>
          </a:p>
        </p:txBody>
      </p:sp>
      <p:sp>
        <p:nvSpPr>
          <p:cNvPr id="253" name="ZoneTexte 252"/>
          <p:cNvSpPr txBox="1"/>
          <p:nvPr/>
        </p:nvSpPr>
        <p:spPr>
          <a:xfrm>
            <a:off x="3667336" y="4568529"/>
            <a:ext cx="1230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PCR</a:t>
            </a:r>
            <a:endParaRPr lang="fr-FR" sz="2400" dirty="0"/>
          </a:p>
        </p:txBody>
      </p:sp>
      <p:grpSp>
        <p:nvGrpSpPr>
          <p:cNvPr id="127" name="Groupe 126"/>
          <p:cNvGrpSpPr/>
          <p:nvPr/>
        </p:nvGrpSpPr>
        <p:grpSpPr>
          <a:xfrm>
            <a:off x="2178647" y="6413984"/>
            <a:ext cx="1106194" cy="124595"/>
            <a:chOff x="4191995" y="5553444"/>
            <a:chExt cx="1528936" cy="140474"/>
          </a:xfrm>
        </p:grpSpPr>
        <p:cxnSp>
          <p:nvCxnSpPr>
            <p:cNvPr id="128" name="Connecteur droit 127"/>
            <p:cNvCxnSpPr/>
            <p:nvPr/>
          </p:nvCxnSpPr>
          <p:spPr>
            <a:xfrm>
              <a:off x="4191995" y="5569323"/>
              <a:ext cx="152893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cteur droit 128"/>
            <p:cNvCxnSpPr/>
            <p:nvPr/>
          </p:nvCxnSpPr>
          <p:spPr>
            <a:xfrm flipV="1">
              <a:off x="4191995" y="5689900"/>
              <a:ext cx="1528936" cy="401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0" name="Groupe 129"/>
            <p:cNvGrpSpPr/>
            <p:nvPr/>
          </p:nvGrpSpPr>
          <p:grpSpPr>
            <a:xfrm>
              <a:off x="4286368" y="5562469"/>
              <a:ext cx="607181" cy="131449"/>
              <a:chOff x="2627784" y="3852664"/>
              <a:chExt cx="926575" cy="160784"/>
            </a:xfrm>
          </p:grpSpPr>
          <p:cxnSp>
            <p:nvCxnSpPr>
              <p:cNvPr id="139" name="Connecteur droit 138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cteur droit 139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cteur droit 140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eur droit 141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necteur droit 142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necteur droit 143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Connecteur droit 144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" name="Groupe 130"/>
            <p:cNvGrpSpPr/>
            <p:nvPr/>
          </p:nvGrpSpPr>
          <p:grpSpPr>
            <a:xfrm>
              <a:off x="4994166" y="5553444"/>
              <a:ext cx="607181" cy="131449"/>
              <a:chOff x="2627784" y="3852664"/>
              <a:chExt cx="926575" cy="160784"/>
            </a:xfrm>
          </p:grpSpPr>
          <p:cxnSp>
            <p:nvCxnSpPr>
              <p:cNvPr id="132" name="Connecteur droit 131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132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necteur droit 135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Connecteur droit 136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cteur droit 137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6" name="Groupe 145"/>
          <p:cNvGrpSpPr/>
          <p:nvPr/>
        </p:nvGrpSpPr>
        <p:grpSpPr>
          <a:xfrm>
            <a:off x="2178647" y="5835999"/>
            <a:ext cx="1106194" cy="124595"/>
            <a:chOff x="4191995" y="5553444"/>
            <a:chExt cx="1528936" cy="140474"/>
          </a:xfrm>
        </p:grpSpPr>
        <p:cxnSp>
          <p:nvCxnSpPr>
            <p:cNvPr id="147" name="Connecteur droit 146"/>
            <p:cNvCxnSpPr/>
            <p:nvPr/>
          </p:nvCxnSpPr>
          <p:spPr>
            <a:xfrm>
              <a:off x="4191995" y="5569323"/>
              <a:ext cx="152893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necteur droit 147"/>
            <p:cNvCxnSpPr/>
            <p:nvPr/>
          </p:nvCxnSpPr>
          <p:spPr>
            <a:xfrm flipV="1">
              <a:off x="4191995" y="5689900"/>
              <a:ext cx="1528936" cy="401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9" name="Groupe 148"/>
            <p:cNvGrpSpPr/>
            <p:nvPr/>
          </p:nvGrpSpPr>
          <p:grpSpPr>
            <a:xfrm>
              <a:off x="4286368" y="5562469"/>
              <a:ext cx="607181" cy="131449"/>
              <a:chOff x="2627784" y="3852664"/>
              <a:chExt cx="926575" cy="160784"/>
            </a:xfrm>
          </p:grpSpPr>
          <p:cxnSp>
            <p:nvCxnSpPr>
              <p:cNvPr id="162" name="Connecteur droit 161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Connecteur droit 162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Connecteur droit 163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Connecteur droit 164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necteur droit 165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necteur droit 166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Groupe 149"/>
            <p:cNvGrpSpPr/>
            <p:nvPr/>
          </p:nvGrpSpPr>
          <p:grpSpPr>
            <a:xfrm>
              <a:off x="4994166" y="5553444"/>
              <a:ext cx="607181" cy="131449"/>
              <a:chOff x="2627784" y="3852664"/>
              <a:chExt cx="926575" cy="160784"/>
            </a:xfrm>
          </p:grpSpPr>
          <p:cxnSp>
            <p:nvCxnSpPr>
              <p:cNvPr id="155" name="Connecteur droit 154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cteur droit 155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necteur droit 159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necteur droit 160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9" name="Groupe 168"/>
          <p:cNvGrpSpPr/>
          <p:nvPr/>
        </p:nvGrpSpPr>
        <p:grpSpPr>
          <a:xfrm>
            <a:off x="3003742" y="6125952"/>
            <a:ext cx="1106194" cy="124595"/>
            <a:chOff x="4191995" y="5553444"/>
            <a:chExt cx="1528936" cy="140474"/>
          </a:xfrm>
        </p:grpSpPr>
        <p:cxnSp>
          <p:nvCxnSpPr>
            <p:cNvPr id="170" name="Connecteur droit 169"/>
            <p:cNvCxnSpPr/>
            <p:nvPr/>
          </p:nvCxnSpPr>
          <p:spPr>
            <a:xfrm>
              <a:off x="4191995" y="5569323"/>
              <a:ext cx="152893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/>
            <p:cNvCxnSpPr/>
            <p:nvPr/>
          </p:nvCxnSpPr>
          <p:spPr>
            <a:xfrm flipV="1">
              <a:off x="4191995" y="5689900"/>
              <a:ext cx="1528936" cy="401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7" name="Groupe 186"/>
            <p:cNvGrpSpPr/>
            <p:nvPr/>
          </p:nvGrpSpPr>
          <p:grpSpPr>
            <a:xfrm>
              <a:off x="4286368" y="5562469"/>
              <a:ext cx="607181" cy="131449"/>
              <a:chOff x="2627784" y="3852664"/>
              <a:chExt cx="926575" cy="160784"/>
            </a:xfrm>
          </p:grpSpPr>
          <p:cxnSp>
            <p:nvCxnSpPr>
              <p:cNvPr id="258" name="Connecteur droit 257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Connecteur droit 258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Connecteur droit 259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Connecteur droit 260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Connecteur droit 261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Connecteur droit 262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Connecteur droit 263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8" name="Groupe 187"/>
            <p:cNvGrpSpPr/>
            <p:nvPr/>
          </p:nvGrpSpPr>
          <p:grpSpPr>
            <a:xfrm>
              <a:off x="4994166" y="5553444"/>
              <a:ext cx="607181" cy="131449"/>
              <a:chOff x="2627784" y="3852664"/>
              <a:chExt cx="926575" cy="160784"/>
            </a:xfrm>
          </p:grpSpPr>
          <p:cxnSp>
            <p:nvCxnSpPr>
              <p:cNvPr id="189" name="Connecteur droit 188"/>
              <p:cNvCxnSpPr/>
              <p:nvPr/>
            </p:nvCxnSpPr>
            <p:spPr>
              <a:xfrm>
                <a:off x="26277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necteur droit 248"/>
              <p:cNvCxnSpPr/>
              <p:nvPr/>
            </p:nvCxnSpPr>
            <p:spPr>
              <a:xfrm>
                <a:off x="27801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Connecteur droit 250"/>
              <p:cNvCxnSpPr/>
              <p:nvPr/>
            </p:nvCxnSpPr>
            <p:spPr>
              <a:xfrm>
                <a:off x="2932584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Connecteur droit 253"/>
              <p:cNvCxnSpPr/>
              <p:nvPr/>
            </p:nvCxnSpPr>
            <p:spPr>
              <a:xfrm>
                <a:off x="3091731" y="3861048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Connecteur droit 254"/>
              <p:cNvCxnSpPr/>
              <p:nvPr/>
            </p:nvCxnSpPr>
            <p:spPr>
              <a:xfrm>
                <a:off x="3237384" y="3852664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Connecteur droit 255"/>
              <p:cNvCxnSpPr/>
              <p:nvPr/>
            </p:nvCxnSpPr>
            <p:spPr>
              <a:xfrm>
                <a:off x="3366517" y="386036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Connecteur droit 256"/>
              <p:cNvCxnSpPr/>
              <p:nvPr/>
            </p:nvCxnSpPr>
            <p:spPr>
              <a:xfrm>
                <a:off x="3554359" y="3856133"/>
                <a:ext cx="0" cy="1524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5" name="Espace réservé du contenu 2"/>
          <p:cNvSpPr txBox="1">
            <a:spLocks/>
          </p:cNvSpPr>
          <p:nvPr/>
        </p:nvSpPr>
        <p:spPr>
          <a:xfrm>
            <a:off x="4933976" y="4868329"/>
            <a:ext cx="4246536" cy="1897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Exemples d’applications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Identification de virus à ARN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Etude de l’expression d’un gène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73015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86" grpId="0"/>
      <p:bldP spid="247" grpId="0"/>
      <p:bldP spid="252" grpId="0"/>
      <p:bldP spid="2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Résultat de recherche d'images pour &quot;Nested PCR&quot;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304" y="332656"/>
            <a:ext cx="5538192" cy="62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7436709" y="6550225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www.abmgood.com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80528" y="2492896"/>
            <a:ext cx="4139802" cy="2448272"/>
          </a:xfrm>
        </p:spPr>
        <p:txBody>
          <a:bodyPr/>
          <a:lstStyle/>
          <a:p>
            <a:pPr marL="598488" lvl="1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2 PCR successives</a:t>
            </a:r>
          </a:p>
          <a:p>
            <a:pPr marL="598488" lvl="1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2 couples d’amorces</a:t>
            </a:r>
          </a:p>
          <a:p>
            <a:pPr marL="598488" lvl="1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2</a:t>
            </a:r>
            <a:r>
              <a:rPr lang="fr-FR" sz="2400" baseline="30000" dirty="0" smtClean="0"/>
              <a:t>ème</a:t>
            </a:r>
            <a:r>
              <a:rPr lang="fr-FR" sz="2400" dirty="0" smtClean="0"/>
              <a:t> </a:t>
            </a:r>
            <a:r>
              <a:rPr lang="fr-FR" sz="2400" dirty="0" err="1" smtClean="0"/>
              <a:t>amplicon</a:t>
            </a:r>
            <a:r>
              <a:rPr lang="fr-FR" sz="2400" dirty="0" smtClean="0"/>
              <a:t> interne au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donc plus petit</a:t>
            </a:r>
          </a:p>
          <a:p>
            <a:pPr marL="598488" lvl="1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Spécificité accrue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6219"/>
            <a:ext cx="3024336" cy="792088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PCR nichée</a:t>
            </a:r>
            <a:endParaRPr lang="fr-FR" sz="40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07504" y="5157192"/>
            <a:ext cx="5554156" cy="1700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Exemples d’applications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Identification de virus à ARN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Amélioration de la spécificité de l’ADN amplifié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66161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-27384"/>
            <a:ext cx="4176464" cy="836712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dirty="0" smtClean="0"/>
              <a:t>PCR et RT-PCR </a:t>
            </a:r>
            <a:r>
              <a:rPr lang="fr-FR" sz="4000" i="1" dirty="0" smtClean="0"/>
              <a:t>in </a:t>
            </a:r>
            <a:r>
              <a:rPr lang="fr-FR" sz="4000" i="1" dirty="0"/>
              <a:t>situ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620688"/>
            <a:ext cx="8100392" cy="50405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dirty="0" smtClean="0"/>
              <a:t>PCR sur coupe tissulaire + marquage </a:t>
            </a:r>
            <a:r>
              <a:rPr lang="fr-FR" sz="2400" i="1" dirty="0" smtClean="0"/>
              <a:t>in situ </a:t>
            </a:r>
            <a:r>
              <a:rPr lang="fr-FR" sz="2400" dirty="0" smtClean="0"/>
              <a:t>du produit de PCR</a:t>
            </a:r>
          </a:p>
        </p:txBody>
      </p:sp>
      <p:sp>
        <p:nvSpPr>
          <p:cNvPr id="265" name="Espace réservé du contenu 2"/>
          <p:cNvSpPr txBox="1">
            <a:spLocks/>
          </p:cNvSpPr>
          <p:nvPr/>
        </p:nvSpPr>
        <p:spPr>
          <a:xfrm>
            <a:off x="5076056" y="5253615"/>
            <a:ext cx="4246536" cy="1559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Exemples d’applications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Etude de l’embryogenèse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Oncologie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Infectiologie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  <p:grpSp>
        <p:nvGrpSpPr>
          <p:cNvPr id="4" name="Groupe 3"/>
          <p:cNvGrpSpPr/>
          <p:nvPr/>
        </p:nvGrpSpPr>
        <p:grpSpPr>
          <a:xfrm>
            <a:off x="1259632" y="1345705"/>
            <a:ext cx="2922111" cy="448562"/>
            <a:chOff x="1187624" y="1574062"/>
            <a:chExt cx="2922111" cy="448562"/>
          </a:xfrm>
        </p:grpSpPr>
        <p:grpSp>
          <p:nvGrpSpPr>
            <p:cNvPr id="124" name="Group 122"/>
            <p:cNvGrpSpPr>
              <a:grpSpLocks/>
            </p:cNvGrpSpPr>
            <p:nvPr/>
          </p:nvGrpSpPr>
          <p:grpSpPr bwMode="auto">
            <a:xfrm>
              <a:off x="1187624" y="1617942"/>
              <a:ext cx="2922111" cy="404682"/>
              <a:chOff x="2096" y="2104"/>
              <a:chExt cx="1568" cy="112"/>
            </a:xfrm>
          </p:grpSpPr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096" y="2104"/>
                <a:ext cx="1568" cy="112"/>
              </a:xfrm>
              <a:custGeom>
                <a:avLst/>
                <a:gdLst>
                  <a:gd name="T0" fmla="*/ 1568 w 1568"/>
                  <a:gd name="T1" fmla="*/ 35 h 112"/>
                  <a:gd name="T2" fmla="*/ 120 w 1568"/>
                  <a:gd name="T3" fmla="*/ 35 h 112"/>
                  <a:gd name="T4" fmla="*/ 120 w 1568"/>
                  <a:gd name="T5" fmla="*/ 0 h 112"/>
                  <a:gd name="T6" fmla="*/ 0 w 1568"/>
                  <a:gd name="T7" fmla="*/ 75 h 112"/>
                  <a:gd name="T8" fmla="*/ 0 w 1568"/>
                  <a:gd name="T9" fmla="*/ 112 h 112"/>
                  <a:gd name="T10" fmla="*/ 1480 w 1568"/>
                  <a:gd name="T11" fmla="*/ 112 h 112"/>
                  <a:gd name="T12" fmla="*/ 1568 w 1568"/>
                  <a:gd name="T13" fmla="*/ 35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8"/>
                  <a:gd name="T22" fmla="*/ 0 h 112"/>
                  <a:gd name="T23" fmla="*/ 1568 w 1568"/>
                  <a:gd name="T24" fmla="*/ 112 h 1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8" h="112">
                    <a:moveTo>
                      <a:pt x="1568" y="35"/>
                    </a:moveTo>
                    <a:lnTo>
                      <a:pt x="120" y="35"/>
                    </a:lnTo>
                    <a:lnTo>
                      <a:pt x="120" y="0"/>
                    </a:lnTo>
                    <a:lnTo>
                      <a:pt x="0" y="75"/>
                    </a:lnTo>
                    <a:lnTo>
                      <a:pt x="0" y="112"/>
                    </a:lnTo>
                    <a:lnTo>
                      <a:pt x="1480" y="112"/>
                    </a:lnTo>
                    <a:lnTo>
                      <a:pt x="1568" y="35"/>
                    </a:lnTo>
                    <a:close/>
                  </a:path>
                </a:pathLst>
              </a:custGeom>
              <a:solidFill>
                <a:srgbClr val="A2DC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6" name="Rectangle 124"/>
              <p:cNvSpPr>
                <a:spLocks noChangeArrowheads="1"/>
              </p:cNvSpPr>
              <p:nvPr/>
            </p:nvSpPr>
            <p:spPr bwMode="auto">
              <a:xfrm>
                <a:off x="2216" y="2104"/>
                <a:ext cx="1448" cy="35"/>
              </a:xfrm>
              <a:prstGeom prst="rect">
                <a:avLst/>
              </a:prstGeom>
              <a:solidFill>
                <a:srgbClr val="D4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0" name="Rectangle 125"/>
              <p:cNvSpPr>
                <a:spLocks noChangeArrowheads="1"/>
              </p:cNvSpPr>
              <p:nvPr/>
            </p:nvSpPr>
            <p:spPr bwMode="auto">
              <a:xfrm>
                <a:off x="2239" y="2104"/>
                <a:ext cx="357" cy="35"/>
              </a:xfrm>
              <a:prstGeom prst="rect">
                <a:avLst/>
              </a:prstGeom>
              <a:solidFill>
                <a:srgbClr val="F6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1" name="Freeform 126"/>
              <p:cNvSpPr>
                <a:spLocks/>
              </p:cNvSpPr>
              <p:nvPr/>
            </p:nvSpPr>
            <p:spPr bwMode="auto">
              <a:xfrm>
                <a:off x="2099" y="2104"/>
                <a:ext cx="1565" cy="91"/>
              </a:xfrm>
              <a:custGeom>
                <a:avLst/>
                <a:gdLst>
                  <a:gd name="T0" fmla="*/ 0 w 1565"/>
                  <a:gd name="T1" fmla="*/ 75 h 91"/>
                  <a:gd name="T2" fmla="*/ 1477 w 1565"/>
                  <a:gd name="T3" fmla="*/ 75 h 91"/>
                  <a:gd name="T4" fmla="*/ 1477 w 1565"/>
                  <a:gd name="T5" fmla="*/ 91 h 91"/>
                  <a:gd name="T6" fmla="*/ 1565 w 1565"/>
                  <a:gd name="T7" fmla="*/ 35 h 91"/>
                  <a:gd name="T8" fmla="*/ 1565 w 1565"/>
                  <a:gd name="T9" fmla="*/ 0 h 91"/>
                  <a:gd name="T10" fmla="*/ 117 w 1565"/>
                  <a:gd name="T11" fmla="*/ 0 h 91"/>
                  <a:gd name="T12" fmla="*/ 0 w 1565"/>
                  <a:gd name="T13" fmla="*/ 75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5"/>
                  <a:gd name="T22" fmla="*/ 0 h 91"/>
                  <a:gd name="T23" fmla="*/ 1565 w 1565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5" h="91">
                    <a:moveTo>
                      <a:pt x="0" y="75"/>
                    </a:moveTo>
                    <a:lnTo>
                      <a:pt x="1477" y="75"/>
                    </a:lnTo>
                    <a:lnTo>
                      <a:pt x="1477" y="91"/>
                    </a:lnTo>
                    <a:lnTo>
                      <a:pt x="1565" y="35"/>
                    </a:lnTo>
                    <a:lnTo>
                      <a:pt x="1565" y="0"/>
                    </a:lnTo>
                    <a:lnTo>
                      <a:pt x="117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D4EF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2" name="Freeform 127"/>
              <p:cNvSpPr>
                <a:spLocks/>
              </p:cNvSpPr>
              <p:nvPr/>
            </p:nvSpPr>
            <p:spPr bwMode="auto">
              <a:xfrm>
                <a:off x="2519" y="2112"/>
                <a:ext cx="410" cy="56"/>
              </a:xfrm>
              <a:custGeom>
                <a:avLst/>
                <a:gdLst>
                  <a:gd name="T0" fmla="*/ 410 w 164"/>
                  <a:gd name="T1" fmla="*/ 0 h 21"/>
                  <a:gd name="T2" fmla="*/ 85 w 164"/>
                  <a:gd name="T3" fmla="*/ 0 h 21"/>
                  <a:gd name="T4" fmla="*/ 0 w 164"/>
                  <a:gd name="T5" fmla="*/ 56 h 21"/>
                  <a:gd name="T6" fmla="*/ 103 w 164"/>
                  <a:gd name="T7" fmla="*/ 21 h 21"/>
                  <a:gd name="T8" fmla="*/ 410 w 164"/>
                  <a:gd name="T9" fmla="*/ 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4"/>
                  <a:gd name="T16" fmla="*/ 0 h 21"/>
                  <a:gd name="T17" fmla="*/ 164 w 164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4" h="21">
                    <a:moveTo>
                      <a:pt x="164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22" y="13"/>
                      <a:pt x="41" y="8"/>
                    </a:cubicBezTo>
                    <a:cubicBezTo>
                      <a:pt x="60" y="2"/>
                      <a:pt x="164" y="0"/>
                      <a:pt x="164" y="0"/>
                    </a:cubicBezTo>
                    <a:close/>
                  </a:path>
                </a:pathLst>
              </a:custGeom>
              <a:solidFill>
                <a:srgbClr val="E7F6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3" name="Freeform 128"/>
              <p:cNvSpPr>
                <a:spLocks/>
              </p:cNvSpPr>
              <p:nvPr/>
            </p:nvSpPr>
            <p:spPr bwMode="auto">
              <a:xfrm>
                <a:off x="3576" y="2104"/>
                <a:ext cx="88" cy="112"/>
              </a:xfrm>
              <a:custGeom>
                <a:avLst/>
                <a:gdLst>
                  <a:gd name="T0" fmla="*/ 0 w 88"/>
                  <a:gd name="T1" fmla="*/ 75 h 112"/>
                  <a:gd name="T2" fmla="*/ 0 w 88"/>
                  <a:gd name="T3" fmla="*/ 112 h 112"/>
                  <a:gd name="T4" fmla="*/ 88 w 88"/>
                  <a:gd name="T5" fmla="*/ 35 h 112"/>
                  <a:gd name="T6" fmla="*/ 88 w 88"/>
                  <a:gd name="T7" fmla="*/ 0 h 112"/>
                  <a:gd name="T8" fmla="*/ 0 w 88"/>
                  <a:gd name="T9" fmla="*/ 75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"/>
                  <a:gd name="T16" fmla="*/ 0 h 112"/>
                  <a:gd name="T17" fmla="*/ 88 w 88"/>
                  <a:gd name="T18" fmla="*/ 112 h 1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" h="112">
                    <a:moveTo>
                      <a:pt x="0" y="75"/>
                    </a:moveTo>
                    <a:lnTo>
                      <a:pt x="0" y="112"/>
                    </a:lnTo>
                    <a:lnTo>
                      <a:pt x="88" y="35"/>
                    </a:lnTo>
                    <a:lnTo>
                      <a:pt x="88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6EC9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4" name="Freeform 129"/>
              <p:cNvSpPr>
                <a:spLocks/>
              </p:cNvSpPr>
              <p:nvPr/>
            </p:nvSpPr>
            <p:spPr bwMode="auto">
              <a:xfrm>
                <a:off x="2096" y="2139"/>
                <a:ext cx="498" cy="77"/>
              </a:xfrm>
              <a:custGeom>
                <a:avLst/>
                <a:gdLst>
                  <a:gd name="T0" fmla="*/ 498 w 498"/>
                  <a:gd name="T1" fmla="*/ 0 h 77"/>
                  <a:gd name="T2" fmla="*/ 120 w 498"/>
                  <a:gd name="T3" fmla="*/ 0 h 77"/>
                  <a:gd name="T4" fmla="*/ 120 w 498"/>
                  <a:gd name="T5" fmla="*/ 0 h 77"/>
                  <a:gd name="T6" fmla="*/ 0 w 498"/>
                  <a:gd name="T7" fmla="*/ 74 h 77"/>
                  <a:gd name="T8" fmla="*/ 0 w 498"/>
                  <a:gd name="T9" fmla="*/ 77 h 77"/>
                  <a:gd name="T10" fmla="*/ 390 w 498"/>
                  <a:gd name="T11" fmla="*/ 77 h 77"/>
                  <a:gd name="T12" fmla="*/ 498 w 498"/>
                  <a:gd name="T13" fmla="*/ 0 h 7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8"/>
                  <a:gd name="T22" fmla="*/ 0 h 77"/>
                  <a:gd name="T23" fmla="*/ 498 w 498"/>
                  <a:gd name="T24" fmla="*/ 77 h 7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8" h="77">
                    <a:moveTo>
                      <a:pt x="498" y="0"/>
                    </a:moveTo>
                    <a:lnTo>
                      <a:pt x="120" y="0"/>
                    </a:lnTo>
                    <a:lnTo>
                      <a:pt x="0" y="74"/>
                    </a:lnTo>
                    <a:lnTo>
                      <a:pt x="0" y="77"/>
                    </a:lnTo>
                    <a:lnTo>
                      <a:pt x="390" y="77"/>
                    </a:lnTo>
                    <a:lnTo>
                      <a:pt x="498" y="0"/>
                    </a:lnTo>
                    <a:close/>
                  </a:path>
                </a:pathLst>
              </a:custGeom>
              <a:solidFill>
                <a:srgbClr val="E7EE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5" name="Freeform 130"/>
              <p:cNvSpPr>
                <a:spLocks/>
              </p:cNvSpPr>
              <p:nvPr/>
            </p:nvSpPr>
            <p:spPr bwMode="auto">
              <a:xfrm>
                <a:off x="2096" y="2104"/>
                <a:ext cx="123" cy="112"/>
              </a:xfrm>
              <a:custGeom>
                <a:avLst/>
                <a:gdLst>
                  <a:gd name="T0" fmla="*/ 120 w 123"/>
                  <a:gd name="T1" fmla="*/ 35 h 112"/>
                  <a:gd name="T2" fmla="*/ 120 w 123"/>
                  <a:gd name="T3" fmla="*/ 0 h 112"/>
                  <a:gd name="T4" fmla="*/ 0 w 123"/>
                  <a:gd name="T5" fmla="*/ 75 h 112"/>
                  <a:gd name="T6" fmla="*/ 0 w 123"/>
                  <a:gd name="T7" fmla="*/ 112 h 112"/>
                  <a:gd name="T8" fmla="*/ 3 w 123"/>
                  <a:gd name="T9" fmla="*/ 112 h 112"/>
                  <a:gd name="T10" fmla="*/ 123 w 123"/>
                  <a:gd name="T11" fmla="*/ 35 h 112"/>
                  <a:gd name="T12" fmla="*/ 120 w 123"/>
                  <a:gd name="T13" fmla="*/ 35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112"/>
                  <a:gd name="T23" fmla="*/ 123 w 123"/>
                  <a:gd name="T24" fmla="*/ 112 h 1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112">
                    <a:moveTo>
                      <a:pt x="120" y="35"/>
                    </a:moveTo>
                    <a:lnTo>
                      <a:pt x="120" y="0"/>
                    </a:lnTo>
                    <a:lnTo>
                      <a:pt x="0" y="75"/>
                    </a:lnTo>
                    <a:lnTo>
                      <a:pt x="0" y="112"/>
                    </a:lnTo>
                    <a:lnTo>
                      <a:pt x="3" y="112"/>
                    </a:lnTo>
                    <a:lnTo>
                      <a:pt x="123" y="35"/>
                    </a:lnTo>
                    <a:lnTo>
                      <a:pt x="120" y="35"/>
                    </a:lnTo>
                    <a:close/>
                  </a:path>
                </a:pathLst>
              </a:custGeom>
              <a:solidFill>
                <a:srgbClr val="F3F6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6" name="Freeform 131"/>
              <p:cNvSpPr>
                <a:spLocks/>
              </p:cNvSpPr>
              <p:nvPr/>
            </p:nvSpPr>
            <p:spPr bwMode="auto">
              <a:xfrm>
                <a:off x="2099" y="2104"/>
                <a:ext cx="497" cy="75"/>
              </a:xfrm>
              <a:custGeom>
                <a:avLst/>
                <a:gdLst>
                  <a:gd name="T0" fmla="*/ 0 w 497"/>
                  <a:gd name="T1" fmla="*/ 75 h 75"/>
                  <a:gd name="T2" fmla="*/ 387 w 497"/>
                  <a:gd name="T3" fmla="*/ 75 h 75"/>
                  <a:gd name="T4" fmla="*/ 497 w 497"/>
                  <a:gd name="T5" fmla="*/ 0 h 75"/>
                  <a:gd name="T6" fmla="*/ 117 w 497"/>
                  <a:gd name="T7" fmla="*/ 0 h 75"/>
                  <a:gd name="T8" fmla="*/ 0 w 497"/>
                  <a:gd name="T9" fmla="*/ 75 h 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7"/>
                  <a:gd name="T16" fmla="*/ 0 h 75"/>
                  <a:gd name="T17" fmla="*/ 497 w 497"/>
                  <a:gd name="T18" fmla="*/ 75 h 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7" h="75">
                    <a:moveTo>
                      <a:pt x="0" y="75"/>
                    </a:moveTo>
                    <a:lnTo>
                      <a:pt x="387" y="75"/>
                    </a:lnTo>
                    <a:lnTo>
                      <a:pt x="497" y="0"/>
                    </a:lnTo>
                    <a:lnTo>
                      <a:pt x="117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6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7" name="Freeform 132"/>
              <p:cNvSpPr>
                <a:spLocks/>
              </p:cNvSpPr>
              <p:nvPr/>
            </p:nvSpPr>
            <p:spPr bwMode="auto">
              <a:xfrm>
                <a:off x="2131" y="2112"/>
                <a:ext cx="410" cy="61"/>
              </a:xfrm>
              <a:custGeom>
                <a:avLst/>
                <a:gdLst>
                  <a:gd name="T0" fmla="*/ 410 w 164"/>
                  <a:gd name="T1" fmla="*/ 0 h 23"/>
                  <a:gd name="T2" fmla="*/ 85 w 164"/>
                  <a:gd name="T3" fmla="*/ 0 h 23"/>
                  <a:gd name="T4" fmla="*/ 0 w 164"/>
                  <a:gd name="T5" fmla="*/ 56 h 23"/>
                  <a:gd name="T6" fmla="*/ 112 w 164"/>
                  <a:gd name="T7" fmla="*/ 29 h 23"/>
                  <a:gd name="T8" fmla="*/ 410 w 164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4"/>
                  <a:gd name="T16" fmla="*/ 0 h 23"/>
                  <a:gd name="T17" fmla="*/ 164 w 164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4" h="23">
                    <a:moveTo>
                      <a:pt x="164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8" y="23"/>
                      <a:pt x="45" y="11"/>
                    </a:cubicBezTo>
                    <a:cubicBezTo>
                      <a:pt x="81" y="0"/>
                      <a:pt x="164" y="0"/>
                      <a:pt x="1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Line 133"/>
              <p:cNvSpPr>
                <a:spLocks noChangeShapeType="1"/>
              </p:cNvSpPr>
              <p:nvPr/>
            </p:nvSpPr>
            <p:spPr bwMode="auto">
              <a:xfrm flipV="1">
                <a:off x="2596" y="2107"/>
                <a:ext cx="1" cy="32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Line 134"/>
              <p:cNvSpPr>
                <a:spLocks noChangeShapeType="1"/>
              </p:cNvSpPr>
              <p:nvPr/>
            </p:nvSpPr>
            <p:spPr bwMode="auto">
              <a:xfrm flipH="1">
                <a:off x="2096" y="2139"/>
                <a:ext cx="120" cy="77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Line 135"/>
              <p:cNvSpPr>
                <a:spLocks noChangeShapeType="1"/>
              </p:cNvSpPr>
              <p:nvPr/>
            </p:nvSpPr>
            <p:spPr bwMode="auto">
              <a:xfrm flipV="1">
                <a:off x="2486" y="2139"/>
                <a:ext cx="110" cy="77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reeform 136"/>
              <p:cNvSpPr>
                <a:spLocks/>
              </p:cNvSpPr>
              <p:nvPr/>
            </p:nvSpPr>
            <p:spPr bwMode="auto">
              <a:xfrm>
                <a:off x="2096" y="2179"/>
                <a:ext cx="1480" cy="37"/>
              </a:xfrm>
              <a:custGeom>
                <a:avLst/>
                <a:gdLst>
                  <a:gd name="T0" fmla="*/ 0 w 1480"/>
                  <a:gd name="T1" fmla="*/ 0 h 37"/>
                  <a:gd name="T2" fmla="*/ 1480 w 1480"/>
                  <a:gd name="T3" fmla="*/ 0 h 37"/>
                  <a:gd name="T4" fmla="*/ 1480 w 1480"/>
                  <a:gd name="T5" fmla="*/ 37 h 37"/>
                  <a:gd name="T6" fmla="*/ 0 60000 65536"/>
                  <a:gd name="T7" fmla="*/ 0 60000 65536"/>
                  <a:gd name="T8" fmla="*/ 0 60000 65536"/>
                  <a:gd name="T9" fmla="*/ 0 w 1480"/>
                  <a:gd name="T10" fmla="*/ 0 h 37"/>
                  <a:gd name="T11" fmla="*/ 1480 w 1480"/>
                  <a:gd name="T12" fmla="*/ 37 h 3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0" h="37">
                    <a:moveTo>
                      <a:pt x="0" y="0"/>
                    </a:moveTo>
                    <a:lnTo>
                      <a:pt x="1480" y="0"/>
                    </a:lnTo>
                    <a:lnTo>
                      <a:pt x="1480" y="37"/>
                    </a:ln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Line 137"/>
              <p:cNvSpPr>
                <a:spLocks noChangeShapeType="1"/>
              </p:cNvSpPr>
              <p:nvPr/>
            </p:nvSpPr>
            <p:spPr bwMode="auto">
              <a:xfrm flipH="1">
                <a:off x="2216" y="2139"/>
                <a:ext cx="365" cy="1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3" name="Line 138"/>
              <p:cNvSpPr>
                <a:spLocks noChangeShapeType="1"/>
              </p:cNvSpPr>
              <p:nvPr/>
            </p:nvSpPr>
            <p:spPr bwMode="auto">
              <a:xfrm flipH="1">
                <a:off x="2606" y="2139"/>
                <a:ext cx="1005" cy="1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" name="Freeform 139"/>
              <p:cNvSpPr>
                <a:spLocks/>
              </p:cNvSpPr>
              <p:nvPr/>
            </p:nvSpPr>
            <p:spPr bwMode="auto">
              <a:xfrm>
                <a:off x="2096" y="2104"/>
                <a:ext cx="1568" cy="112"/>
              </a:xfrm>
              <a:custGeom>
                <a:avLst/>
                <a:gdLst>
                  <a:gd name="T0" fmla="*/ 120 w 1568"/>
                  <a:gd name="T1" fmla="*/ 0 h 112"/>
                  <a:gd name="T2" fmla="*/ 0 w 1568"/>
                  <a:gd name="T3" fmla="*/ 75 h 112"/>
                  <a:gd name="T4" fmla="*/ 0 w 1568"/>
                  <a:gd name="T5" fmla="*/ 112 h 112"/>
                  <a:gd name="T6" fmla="*/ 1480 w 1568"/>
                  <a:gd name="T7" fmla="*/ 112 h 112"/>
                  <a:gd name="T8" fmla="*/ 1568 w 1568"/>
                  <a:gd name="T9" fmla="*/ 35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68"/>
                  <a:gd name="T16" fmla="*/ 0 h 112"/>
                  <a:gd name="T17" fmla="*/ 1568 w 1568"/>
                  <a:gd name="T18" fmla="*/ 112 h 1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68" h="112">
                    <a:moveTo>
                      <a:pt x="120" y="0"/>
                    </a:moveTo>
                    <a:lnTo>
                      <a:pt x="0" y="75"/>
                    </a:lnTo>
                    <a:lnTo>
                      <a:pt x="0" y="112"/>
                    </a:lnTo>
                    <a:lnTo>
                      <a:pt x="1480" y="112"/>
                    </a:lnTo>
                    <a:lnTo>
                      <a:pt x="1568" y="35"/>
                    </a:ln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Line 140"/>
              <p:cNvSpPr>
                <a:spLocks noChangeShapeType="1"/>
              </p:cNvSpPr>
              <p:nvPr/>
            </p:nvSpPr>
            <p:spPr bwMode="auto">
              <a:xfrm flipV="1">
                <a:off x="3576" y="2104"/>
                <a:ext cx="88" cy="75"/>
              </a:xfrm>
              <a:prstGeom prst="lin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6" name="Line 141"/>
              <p:cNvSpPr>
                <a:spLocks noChangeShapeType="1"/>
              </p:cNvSpPr>
              <p:nvPr/>
            </p:nvSpPr>
            <p:spPr bwMode="auto">
              <a:xfrm flipV="1">
                <a:off x="2486" y="2104"/>
                <a:ext cx="110" cy="75"/>
              </a:xfrm>
              <a:prstGeom prst="lin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7" name="Freeform 142"/>
              <p:cNvSpPr>
                <a:spLocks/>
              </p:cNvSpPr>
              <p:nvPr/>
            </p:nvSpPr>
            <p:spPr bwMode="auto">
              <a:xfrm>
                <a:off x="2216" y="2104"/>
                <a:ext cx="1448" cy="35"/>
              </a:xfrm>
              <a:custGeom>
                <a:avLst/>
                <a:gdLst>
                  <a:gd name="T0" fmla="*/ 0 w 1448"/>
                  <a:gd name="T1" fmla="*/ 0 h 35"/>
                  <a:gd name="T2" fmla="*/ 1448 w 1448"/>
                  <a:gd name="T3" fmla="*/ 0 h 35"/>
                  <a:gd name="T4" fmla="*/ 1448 w 1448"/>
                  <a:gd name="T5" fmla="*/ 35 h 35"/>
                  <a:gd name="T6" fmla="*/ 0 60000 65536"/>
                  <a:gd name="T7" fmla="*/ 0 60000 65536"/>
                  <a:gd name="T8" fmla="*/ 0 60000 65536"/>
                  <a:gd name="T9" fmla="*/ 0 w 1448"/>
                  <a:gd name="T10" fmla="*/ 0 h 35"/>
                  <a:gd name="T11" fmla="*/ 1448 w 1448"/>
                  <a:gd name="T12" fmla="*/ 35 h 3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8" h="35">
                    <a:moveTo>
                      <a:pt x="0" y="0"/>
                    </a:moveTo>
                    <a:lnTo>
                      <a:pt x="1448" y="0"/>
                    </a:lnTo>
                    <a:lnTo>
                      <a:pt x="1448" y="35"/>
                    </a:ln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Line 143"/>
              <p:cNvSpPr>
                <a:spLocks noChangeShapeType="1"/>
              </p:cNvSpPr>
              <p:nvPr/>
            </p:nvSpPr>
            <p:spPr bwMode="auto">
              <a:xfrm flipV="1">
                <a:off x="2486" y="2181"/>
                <a:ext cx="1" cy="35"/>
              </a:xfrm>
              <a:prstGeom prst="lin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8679" y="1574062"/>
              <a:ext cx="525592" cy="358752"/>
            </a:xfrm>
            <a:prstGeom prst="rect">
              <a:avLst/>
            </a:prstGeom>
            <a:noFill/>
            <a:ln>
              <a:noFill/>
            </a:ln>
            <a:effectLst>
              <a:outerShdw sx="1000" sy="1000" algn="ctr" rotWithShape="0">
                <a:srgbClr val="000000"/>
              </a:outerShdw>
            </a:effectLst>
            <a:scene3d>
              <a:camera prst="orthographicFront">
                <a:rot lat="3600000" lon="0" rev="1080000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8" name="Connecteur droit 17"/>
          <p:cNvCxnSpPr/>
          <p:nvPr/>
        </p:nvCxnSpPr>
        <p:spPr>
          <a:xfrm flipH="1">
            <a:off x="1668535" y="1591926"/>
            <a:ext cx="983949" cy="323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eur droit 224"/>
          <p:cNvCxnSpPr/>
          <p:nvPr/>
        </p:nvCxnSpPr>
        <p:spPr>
          <a:xfrm>
            <a:off x="3312068" y="1591926"/>
            <a:ext cx="400805" cy="323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6" name="Groupe 2065"/>
          <p:cNvGrpSpPr/>
          <p:nvPr/>
        </p:nvGrpSpPr>
        <p:grpSpPr>
          <a:xfrm>
            <a:off x="966353" y="2956318"/>
            <a:ext cx="3312368" cy="472682"/>
            <a:chOff x="966353" y="2956318"/>
            <a:chExt cx="3312368" cy="472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966353" y="2956318"/>
              <a:ext cx="331236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Connecteur droit 266"/>
            <p:cNvCxnSpPr/>
            <p:nvPr/>
          </p:nvCxnSpPr>
          <p:spPr>
            <a:xfrm>
              <a:off x="966353" y="3429000"/>
              <a:ext cx="331236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Connecteur droit 267"/>
            <p:cNvCxnSpPr/>
            <p:nvPr/>
          </p:nvCxnSpPr>
          <p:spPr>
            <a:xfrm>
              <a:off x="3702657" y="3062369"/>
              <a:ext cx="50405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Connecteur droit 268"/>
            <p:cNvCxnSpPr/>
            <p:nvPr/>
          </p:nvCxnSpPr>
          <p:spPr>
            <a:xfrm>
              <a:off x="966353" y="3329833"/>
              <a:ext cx="50405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avec flèche 47"/>
            <p:cNvCxnSpPr/>
            <p:nvPr/>
          </p:nvCxnSpPr>
          <p:spPr>
            <a:xfrm>
              <a:off x="1470409" y="3329833"/>
              <a:ext cx="2030902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Connecteur droit avec flèche 269"/>
            <p:cNvCxnSpPr/>
            <p:nvPr/>
          </p:nvCxnSpPr>
          <p:spPr>
            <a:xfrm flipH="1">
              <a:off x="1880919" y="3064122"/>
              <a:ext cx="1827235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e 61"/>
            <p:cNvGrpSpPr/>
            <p:nvPr/>
          </p:nvGrpSpPr>
          <p:grpSpPr>
            <a:xfrm>
              <a:off x="1556449" y="3161983"/>
              <a:ext cx="72008" cy="152861"/>
              <a:chOff x="427722" y="3960215"/>
              <a:chExt cx="72008" cy="152861"/>
            </a:xfrm>
          </p:grpSpPr>
          <p:cxnSp>
            <p:nvCxnSpPr>
              <p:cNvPr id="54" name="Connecteur droit 53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Ellipse 51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71" name="Groupe 270"/>
            <p:cNvGrpSpPr/>
            <p:nvPr/>
          </p:nvGrpSpPr>
          <p:grpSpPr>
            <a:xfrm>
              <a:off x="2586533" y="3161499"/>
              <a:ext cx="72008" cy="152861"/>
              <a:chOff x="427722" y="3960215"/>
              <a:chExt cx="72008" cy="152861"/>
            </a:xfrm>
          </p:grpSpPr>
          <p:cxnSp>
            <p:nvCxnSpPr>
              <p:cNvPr id="272" name="Connecteur droit 271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3" name="Ellipse 272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74" name="Groupe 273"/>
            <p:cNvGrpSpPr/>
            <p:nvPr/>
          </p:nvGrpSpPr>
          <p:grpSpPr>
            <a:xfrm>
              <a:off x="2784760" y="3161983"/>
              <a:ext cx="72008" cy="152861"/>
              <a:chOff x="427722" y="3960215"/>
              <a:chExt cx="72008" cy="152861"/>
            </a:xfrm>
          </p:grpSpPr>
          <p:cxnSp>
            <p:nvCxnSpPr>
              <p:cNvPr id="275" name="Connecteur droit 27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6" name="Ellipse 275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77" name="Groupe 276"/>
            <p:cNvGrpSpPr/>
            <p:nvPr/>
          </p:nvGrpSpPr>
          <p:grpSpPr>
            <a:xfrm rot="10800000">
              <a:off x="2330716" y="3064122"/>
              <a:ext cx="72008" cy="152861"/>
              <a:chOff x="436775" y="3960215"/>
              <a:chExt cx="72008" cy="152861"/>
            </a:xfrm>
          </p:grpSpPr>
          <p:cxnSp>
            <p:nvCxnSpPr>
              <p:cNvPr id="278" name="Connecteur droit 277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9" name="Ellipse 278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80" name="Groupe 279"/>
            <p:cNvGrpSpPr/>
            <p:nvPr/>
          </p:nvGrpSpPr>
          <p:grpSpPr>
            <a:xfrm rot="10800000">
              <a:off x="3115288" y="3062030"/>
              <a:ext cx="72008" cy="152861"/>
              <a:chOff x="436775" y="3960215"/>
              <a:chExt cx="72008" cy="152861"/>
            </a:xfrm>
          </p:grpSpPr>
          <p:cxnSp>
            <p:nvCxnSpPr>
              <p:cNvPr id="281" name="Connecteur droit 280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2" name="Ellipse 281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83" name="Groupe 282"/>
            <p:cNvGrpSpPr/>
            <p:nvPr/>
          </p:nvGrpSpPr>
          <p:grpSpPr>
            <a:xfrm rot="10800000">
              <a:off x="3529064" y="3077597"/>
              <a:ext cx="72008" cy="152861"/>
              <a:chOff x="436775" y="3960215"/>
              <a:chExt cx="72008" cy="152861"/>
            </a:xfrm>
          </p:grpSpPr>
          <p:cxnSp>
            <p:nvCxnSpPr>
              <p:cNvPr id="284" name="Connecteur droit 283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5" name="Ellipse 284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86" name="Groupe 285"/>
            <p:cNvGrpSpPr/>
            <p:nvPr/>
          </p:nvGrpSpPr>
          <p:grpSpPr>
            <a:xfrm rot="10800000">
              <a:off x="2922803" y="3076494"/>
              <a:ext cx="72008" cy="152861"/>
              <a:chOff x="436775" y="3960215"/>
              <a:chExt cx="72008" cy="152861"/>
            </a:xfrm>
          </p:grpSpPr>
          <p:cxnSp>
            <p:nvCxnSpPr>
              <p:cNvPr id="287" name="Connecteur droit 286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8" name="Ellipse 287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055" name="Groupe 2054"/>
          <p:cNvGrpSpPr/>
          <p:nvPr/>
        </p:nvGrpSpPr>
        <p:grpSpPr>
          <a:xfrm>
            <a:off x="963216" y="4077072"/>
            <a:ext cx="3320752" cy="720080"/>
            <a:chOff x="539552" y="4149080"/>
            <a:chExt cx="3320752" cy="720080"/>
          </a:xfrm>
        </p:grpSpPr>
        <p:cxnSp>
          <p:nvCxnSpPr>
            <p:cNvPr id="290" name="Connecteur droit 289"/>
            <p:cNvCxnSpPr/>
            <p:nvPr/>
          </p:nvCxnSpPr>
          <p:spPr>
            <a:xfrm>
              <a:off x="547936" y="4293096"/>
              <a:ext cx="331236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Connecteur droit 290"/>
            <p:cNvCxnSpPr/>
            <p:nvPr/>
          </p:nvCxnSpPr>
          <p:spPr>
            <a:xfrm>
              <a:off x="547936" y="4697985"/>
              <a:ext cx="331236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Connecteur droit 292"/>
            <p:cNvCxnSpPr/>
            <p:nvPr/>
          </p:nvCxnSpPr>
          <p:spPr>
            <a:xfrm flipV="1">
              <a:off x="547936" y="4625977"/>
              <a:ext cx="3312368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6" name="Groupe 295"/>
            <p:cNvGrpSpPr/>
            <p:nvPr/>
          </p:nvGrpSpPr>
          <p:grpSpPr>
            <a:xfrm>
              <a:off x="1138032" y="4458127"/>
              <a:ext cx="72008" cy="152861"/>
              <a:chOff x="427722" y="3960215"/>
              <a:chExt cx="72008" cy="152861"/>
            </a:xfrm>
          </p:grpSpPr>
          <p:cxnSp>
            <p:nvCxnSpPr>
              <p:cNvPr id="315" name="Connecteur droit 31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6" name="Ellipse 315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97" name="Groupe 296"/>
            <p:cNvGrpSpPr/>
            <p:nvPr/>
          </p:nvGrpSpPr>
          <p:grpSpPr>
            <a:xfrm>
              <a:off x="2168116" y="4457643"/>
              <a:ext cx="72008" cy="152861"/>
              <a:chOff x="427722" y="3960215"/>
              <a:chExt cx="72008" cy="152861"/>
            </a:xfrm>
          </p:grpSpPr>
          <p:cxnSp>
            <p:nvCxnSpPr>
              <p:cNvPr id="313" name="Connecteur droit 312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4" name="Ellipse 313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98" name="Groupe 297"/>
            <p:cNvGrpSpPr/>
            <p:nvPr/>
          </p:nvGrpSpPr>
          <p:grpSpPr>
            <a:xfrm>
              <a:off x="2366343" y="4458127"/>
              <a:ext cx="72008" cy="152861"/>
              <a:chOff x="427722" y="3960215"/>
              <a:chExt cx="72008" cy="152861"/>
            </a:xfrm>
          </p:grpSpPr>
          <p:cxnSp>
            <p:nvCxnSpPr>
              <p:cNvPr id="311" name="Connecteur droit 310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2" name="Ellipse 311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99" name="Groupe 298"/>
            <p:cNvGrpSpPr/>
            <p:nvPr/>
          </p:nvGrpSpPr>
          <p:grpSpPr>
            <a:xfrm rot="10800000">
              <a:off x="1912299" y="4355635"/>
              <a:ext cx="72008" cy="152861"/>
              <a:chOff x="436775" y="3960215"/>
              <a:chExt cx="72008" cy="152861"/>
            </a:xfrm>
          </p:grpSpPr>
          <p:cxnSp>
            <p:nvCxnSpPr>
              <p:cNvPr id="309" name="Connecteur droit 308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" name="Ellipse 309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00" name="Groupe 299"/>
            <p:cNvGrpSpPr/>
            <p:nvPr/>
          </p:nvGrpSpPr>
          <p:grpSpPr>
            <a:xfrm rot="10800000">
              <a:off x="2696871" y="4353543"/>
              <a:ext cx="72008" cy="152861"/>
              <a:chOff x="436775" y="3960215"/>
              <a:chExt cx="72008" cy="152861"/>
            </a:xfrm>
          </p:grpSpPr>
          <p:cxnSp>
            <p:nvCxnSpPr>
              <p:cNvPr id="307" name="Connecteur droit 306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8" name="Ellipse 307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01" name="Groupe 300"/>
            <p:cNvGrpSpPr/>
            <p:nvPr/>
          </p:nvGrpSpPr>
          <p:grpSpPr>
            <a:xfrm rot="10800000">
              <a:off x="3110647" y="4369110"/>
              <a:ext cx="72008" cy="152861"/>
              <a:chOff x="436775" y="3960215"/>
              <a:chExt cx="72008" cy="152861"/>
            </a:xfrm>
          </p:grpSpPr>
          <p:cxnSp>
            <p:nvCxnSpPr>
              <p:cNvPr id="305" name="Connecteur droit 30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6" name="Ellipse 305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02" name="Groupe 301"/>
            <p:cNvGrpSpPr/>
            <p:nvPr/>
          </p:nvGrpSpPr>
          <p:grpSpPr>
            <a:xfrm rot="10800000">
              <a:off x="2504386" y="4368007"/>
              <a:ext cx="72008" cy="152861"/>
              <a:chOff x="436775" y="3960215"/>
              <a:chExt cx="72008" cy="152861"/>
            </a:xfrm>
          </p:grpSpPr>
          <p:cxnSp>
            <p:nvCxnSpPr>
              <p:cNvPr id="303" name="Connecteur droit 302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4" name="Ellipse 303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17" name="Connecteur droit 316"/>
            <p:cNvCxnSpPr/>
            <p:nvPr/>
          </p:nvCxnSpPr>
          <p:spPr>
            <a:xfrm flipV="1">
              <a:off x="539552" y="4360057"/>
              <a:ext cx="3312368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8" name="Groupe 317"/>
            <p:cNvGrpSpPr/>
            <p:nvPr/>
          </p:nvGrpSpPr>
          <p:grpSpPr>
            <a:xfrm rot="10800000">
              <a:off x="1907704" y="4702824"/>
              <a:ext cx="72008" cy="152861"/>
              <a:chOff x="436775" y="3960215"/>
              <a:chExt cx="72008" cy="152861"/>
            </a:xfrm>
          </p:grpSpPr>
          <p:cxnSp>
            <p:nvCxnSpPr>
              <p:cNvPr id="319" name="Connecteur droit 318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0" name="Ellipse 319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21" name="Groupe 320"/>
            <p:cNvGrpSpPr/>
            <p:nvPr/>
          </p:nvGrpSpPr>
          <p:grpSpPr>
            <a:xfrm rot="10800000">
              <a:off x="2692276" y="4700732"/>
              <a:ext cx="72008" cy="152861"/>
              <a:chOff x="436775" y="3960215"/>
              <a:chExt cx="72008" cy="152861"/>
            </a:xfrm>
          </p:grpSpPr>
          <p:cxnSp>
            <p:nvCxnSpPr>
              <p:cNvPr id="322" name="Connecteur droit 321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3" name="Ellipse 322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24" name="Groupe 323"/>
            <p:cNvGrpSpPr/>
            <p:nvPr/>
          </p:nvGrpSpPr>
          <p:grpSpPr>
            <a:xfrm rot="10800000">
              <a:off x="3106052" y="4716299"/>
              <a:ext cx="72008" cy="152861"/>
              <a:chOff x="436775" y="3960215"/>
              <a:chExt cx="72008" cy="152861"/>
            </a:xfrm>
          </p:grpSpPr>
          <p:cxnSp>
            <p:nvCxnSpPr>
              <p:cNvPr id="325" name="Connecteur droit 32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6" name="Ellipse 325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27" name="Groupe 326"/>
            <p:cNvGrpSpPr/>
            <p:nvPr/>
          </p:nvGrpSpPr>
          <p:grpSpPr>
            <a:xfrm rot="10800000">
              <a:off x="2499791" y="4715196"/>
              <a:ext cx="72008" cy="152861"/>
              <a:chOff x="436775" y="3960215"/>
              <a:chExt cx="72008" cy="152861"/>
            </a:xfrm>
          </p:grpSpPr>
          <p:cxnSp>
            <p:nvCxnSpPr>
              <p:cNvPr id="328" name="Connecteur droit 327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9" name="Ellipse 328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>
              <a:off x="1133722" y="4149564"/>
              <a:ext cx="72008" cy="152861"/>
              <a:chOff x="427722" y="3960215"/>
              <a:chExt cx="72008" cy="152861"/>
            </a:xfrm>
          </p:grpSpPr>
          <p:cxnSp>
            <p:nvCxnSpPr>
              <p:cNvPr id="331" name="Connecteur droit 330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2" name="Ellipse 331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33" name="Groupe 332"/>
            <p:cNvGrpSpPr/>
            <p:nvPr/>
          </p:nvGrpSpPr>
          <p:grpSpPr>
            <a:xfrm>
              <a:off x="2163806" y="4149080"/>
              <a:ext cx="72008" cy="152861"/>
              <a:chOff x="427722" y="3960215"/>
              <a:chExt cx="72008" cy="152861"/>
            </a:xfrm>
          </p:grpSpPr>
          <p:cxnSp>
            <p:nvCxnSpPr>
              <p:cNvPr id="334" name="Connecteur droit 333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5" name="Ellipse 334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36" name="Groupe 335"/>
            <p:cNvGrpSpPr/>
            <p:nvPr/>
          </p:nvGrpSpPr>
          <p:grpSpPr>
            <a:xfrm>
              <a:off x="2362033" y="4149564"/>
              <a:ext cx="72008" cy="152861"/>
              <a:chOff x="427722" y="3960215"/>
              <a:chExt cx="72008" cy="152861"/>
            </a:xfrm>
          </p:grpSpPr>
          <p:cxnSp>
            <p:nvCxnSpPr>
              <p:cNvPr id="337" name="Connecteur droit 336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8" name="Ellipse 337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2052" name="Flèche vers le bas 2051"/>
          <p:cNvSpPr/>
          <p:nvPr/>
        </p:nvSpPr>
        <p:spPr>
          <a:xfrm>
            <a:off x="2402724" y="3645024"/>
            <a:ext cx="39181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3" name="ZoneTexte 2052"/>
          <p:cNvSpPr txBox="1"/>
          <p:nvPr/>
        </p:nvSpPr>
        <p:spPr>
          <a:xfrm>
            <a:off x="4530749" y="135130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Coupe tissulaire fixée et perméabilisée</a:t>
            </a:r>
            <a:endParaRPr lang="fr-FR" dirty="0"/>
          </a:p>
        </p:txBody>
      </p:sp>
      <p:grpSp>
        <p:nvGrpSpPr>
          <p:cNvPr id="2067" name="Groupe 2066"/>
          <p:cNvGrpSpPr/>
          <p:nvPr/>
        </p:nvGrpSpPr>
        <p:grpSpPr>
          <a:xfrm>
            <a:off x="4530749" y="2935959"/>
            <a:ext cx="2057475" cy="646331"/>
            <a:chOff x="4314725" y="2935959"/>
            <a:chExt cx="2057475" cy="646331"/>
          </a:xfrm>
        </p:grpSpPr>
        <p:sp>
          <p:nvSpPr>
            <p:cNvPr id="339" name="ZoneTexte 338"/>
            <p:cNvSpPr txBox="1"/>
            <p:nvPr/>
          </p:nvSpPr>
          <p:spPr>
            <a:xfrm>
              <a:off x="4314725" y="2935959"/>
              <a:ext cx="2057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PCR sur lame </a:t>
              </a:r>
              <a:r>
                <a:rPr lang="fr-FR" dirty="0" smtClean="0"/>
                <a:t>: nucléotide marqué</a:t>
              </a:r>
              <a:endParaRPr lang="fr-FR" dirty="0"/>
            </a:p>
          </p:txBody>
        </p:sp>
        <p:grpSp>
          <p:nvGrpSpPr>
            <p:cNvPr id="2054" name="Groupe 2053"/>
            <p:cNvGrpSpPr/>
            <p:nvPr/>
          </p:nvGrpSpPr>
          <p:grpSpPr>
            <a:xfrm>
              <a:off x="6300192" y="3348147"/>
              <a:ext cx="72008" cy="152861"/>
              <a:chOff x="3258452" y="5012715"/>
              <a:chExt cx="72008" cy="152861"/>
            </a:xfrm>
          </p:grpSpPr>
          <p:cxnSp>
            <p:nvCxnSpPr>
              <p:cNvPr id="340" name="Connecteur droit 339"/>
              <p:cNvCxnSpPr/>
              <p:nvPr/>
            </p:nvCxnSpPr>
            <p:spPr>
              <a:xfrm rot="10800000" flipH="1">
                <a:off x="3296917" y="5012715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1" name="Ellipse 340"/>
              <p:cNvSpPr/>
              <p:nvPr/>
            </p:nvSpPr>
            <p:spPr>
              <a:xfrm rot="10800000">
                <a:off x="3258452" y="5093568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cxnSp>
        <p:nvCxnSpPr>
          <p:cNvPr id="342" name="Connecteur droit 341"/>
          <p:cNvCxnSpPr/>
          <p:nvPr/>
        </p:nvCxnSpPr>
        <p:spPr>
          <a:xfrm>
            <a:off x="1597159" y="1988840"/>
            <a:ext cx="210955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ZoneTexte 344"/>
          <p:cNvSpPr txBox="1"/>
          <p:nvPr/>
        </p:nvSpPr>
        <p:spPr>
          <a:xfrm>
            <a:off x="4288160" y="2044606"/>
            <a:ext cx="2943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Réverse transcription</a:t>
            </a:r>
            <a:endParaRPr lang="fr-FR" b="1" dirty="0"/>
          </a:p>
        </p:txBody>
      </p:sp>
      <p:sp>
        <p:nvSpPr>
          <p:cNvPr id="346" name="ZoneTexte 345"/>
          <p:cNvSpPr txBox="1"/>
          <p:nvPr/>
        </p:nvSpPr>
        <p:spPr>
          <a:xfrm>
            <a:off x="3796372" y="1859940"/>
            <a:ext cx="84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ARNm</a:t>
            </a:r>
            <a:endParaRPr lang="fr-FR" dirty="0"/>
          </a:p>
        </p:txBody>
      </p:sp>
      <p:grpSp>
        <p:nvGrpSpPr>
          <p:cNvPr id="2069" name="Groupe 2068"/>
          <p:cNvGrpSpPr/>
          <p:nvPr/>
        </p:nvGrpSpPr>
        <p:grpSpPr>
          <a:xfrm>
            <a:off x="1020980" y="2267580"/>
            <a:ext cx="3606568" cy="369332"/>
            <a:chOff x="1020980" y="2267580"/>
            <a:chExt cx="3606568" cy="369332"/>
          </a:xfrm>
        </p:grpSpPr>
        <p:cxnSp>
          <p:nvCxnSpPr>
            <p:cNvPr id="343" name="Connecteur droit 342"/>
            <p:cNvCxnSpPr/>
            <p:nvPr/>
          </p:nvCxnSpPr>
          <p:spPr>
            <a:xfrm>
              <a:off x="1020980" y="2452246"/>
              <a:ext cx="270743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Connecteur droit 343"/>
            <p:cNvCxnSpPr/>
            <p:nvPr/>
          </p:nvCxnSpPr>
          <p:spPr>
            <a:xfrm>
              <a:off x="1020981" y="2524254"/>
              <a:ext cx="270743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ZoneTexte 346"/>
            <p:cNvSpPr txBox="1"/>
            <p:nvPr/>
          </p:nvSpPr>
          <p:spPr>
            <a:xfrm>
              <a:off x="3779912" y="2267580"/>
              <a:ext cx="847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ADNc</a:t>
              </a:r>
              <a:endParaRPr lang="fr-FR" dirty="0"/>
            </a:p>
          </p:txBody>
        </p:sp>
      </p:grpSp>
      <p:sp>
        <p:nvSpPr>
          <p:cNvPr id="348" name="Flèche vers le bas 347"/>
          <p:cNvSpPr/>
          <p:nvPr/>
        </p:nvSpPr>
        <p:spPr>
          <a:xfrm>
            <a:off x="2411760" y="2074771"/>
            <a:ext cx="39181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9" name="Flèche vers le bas 348"/>
          <p:cNvSpPr/>
          <p:nvPr/>
        </p:nvSpPr>
        <p:spPr>
          <a:xfrm>
            <a:off x="2411760" y="2586809"/>
            <a:ext cx="39181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0" name="ZoneTexte 349"/>
          <p:cNvSpPr txBox="1"/>
          <p:nvPr/>
        </p:nvSpPr>
        <p:spPr>
          <a:xfrm>
            <a:off x="4602757" y="4011467"/>
            <a:ext cx="205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Produit de PCR</a:t>
            </a:r>
            <a:r>
              <a:rPr lang="fr-FR" dirty="0" smtClean="0"/>
              <a:t> </a:t>
            </a:r>
            <a:r>
              <a:rPr lang="fr-FR" b="1" dirty="0" smtClean="0"/>
              <a:t>marqué</a:t>
            </a:r>
            <a:endParaRPr lang="fr-FR" b="1" dirty="0"/>
          </a:p>
        </p:txBody>
      </p:sp>
      <p:sp>
        <p:nvSpPr>
          <p:cNvPr id="351" name="Flèche vers le bas 350"/>
          <p:cNvSpPr/>
          <p:nvPr/>
        </p:nvSpPr>
        <p:spPr>
          <a:xfrm>
            <a:off x="2447111" y="4869160"/>
            <a:ext cx="39181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68" name="Groupe 2067"/>
          <p:cNvGrpSpPr/>
          <p:nvPr/>
        </p:nvGrpSpPr>
        <p:grpSpPr>
          <a:xfrm>
            <a:off x="945914" y="6368477"/>
            <a:ext cx="3320752" cy="372891"/>
            <a:chOff x="945914" y="5949280"/>
            <a:chExt cx="3320752" cy="372891"/>
          </a:xfrm>
        </p:grpSpPr>
        <p:cxnSp>
          <p:nvCxnSpPr>
            <p:cNvPr id="353" name="Connecteur droit 352"/>
            <p:cNvCxnSpPr/>
            <p:nvPr/>
          </p:nvCxnSpPr>
          <p:spPr>
            <a:xfrm>
              <a:off x="954298" y="6093296"/>
              <a:ext cx="331236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9" name="Groupe 358"/>
            <p:cNvGrpSpPr/>
            <p:nvPr/>
          </p:nvGrpSpPr>
          <p:grpSpPr>
            <a:xfrm rot="10800000">
              <a:off x="2318661" y="6155835"/>
              <a:ext cx="72008" cy="152861"/>
              <a:chOff x="436775" y="3960215"/>
              <a:chExt cx="72008" cy="152861"/>
            </a:xfrm>
          </p:grpSpPr>
          <p:cxnSp>
            <p:nvCxnSpPr>
              <p:cNvPr id="391" name="Connecteur droit 390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2" name="Ellipse 391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0" name="Groupe 359"/>
            <p:cNvGrpSpPr/>
            <p:nvPr/>
          </p:nvGrpSpPr>
          <p:grpSpPr>
            <a:xfrm rot="10800000">
              <a:off x="3103233" y="6153743"/>
              <a:ext cx="72008" cy="152861"/>
              <a:chOff x="436775" y="3960215"/>
              <a:chExt cx="72008" cy="152861"/>
            </a:xfrm>
          </p:grpSpPr>
          <p:cxnSp>
            <p:nvCxnSpPr>
              <p:cNvPr id="389" name="Connecteur droit 388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0" name="Ellipse 389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1" name="Groupe 360"/>
            <p:cNvGrpSpPr/>
            <p:nvPr/>
          </p:nvGrpSpPr>
          <p:grpSpPr>
            <a:xfrm rot="10800000">
              <a:off x="3517009" y="6169310"/>
              <a:ext cx="72008" cy="152861"/>
              <a:chOff x="436775" y="3960215"/>
              <a:chExt cx="72008" cy="152861"/>
            </a:xfrm>
          </p:grpSpPr>
          <p:cxnSp>
            <p:nvCxnSpPr>
              <p:cNvPr id="387" name="Connecteur droit 386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8" name="Ellipse 387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2" name="Groupe 361"/>
            <p:cNvGrpSpPr/>
            <p:nvPr/>
          </p:nvGrpSpPr>
          <p:grpSpPr>
            <a:xfrm rot="10800000">
              <a:off x="2910748" y="6168207"/>
              <a:ext cx="72008" cy="152861"/>
              <a:chOff x="436775" y="3960215"/>
              <a:chExt cx="72008" cy="152861"/>
            </a:xfrm>
          </p:grpSpPr>
          <p:cxnSp>
            <p:nvCxnSpPr>
              <p:cNvPr id="385" name="Connecteur droit 38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6" name="Ellipse 385"/>
              <p:cNvSpPr/>
              <p:nvPr/>
            </p:nvSpPr>
            <p:spPr>
              <a:xfrm>
                <a:off x="436775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63" name="Connecteur droit 362"/>
            <p:cNvCxnSpPr/>
            <p:nvPr/>
          </p:nvCxnSpPr>
          <p:spPr>
            <a:xfrm flipV="1">
              <a:off x="945914" y="6160257"/>
              <a:ext cx="3312368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8" name="Groupe 367"/>
            <p:cNvGrpSpPr/>
            <p:nvPr/>
          </p:nvGrpSpPr>
          <p:grpSpPr>
            <a:xfrm>
              <a:off x="1540084" y="5949764"/>
              <a:ext cx="72008" cy="152861"/>
              <a:chOff x="427722" y="3960215"/>
              <a:chExt cx="72008" cy="152861"/>
            </a:xfrm>
          </p:grpSpPr>
          <p:cxnSp>
            <p:nvCxnSpPr>
              <p:cNvPr id="375" name="Connecteur droit 374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6" name="Ellipse 375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9" name="Groupe 368"/>
            <p:cNvGrpSpPr/>
            <p:nvPr/>
          </p:nvGrpSpPr>
          <p:grpSpPr>
            <a:xfrm>
              <a:off x="2570168" y="5949280"/>
              <a:ext cx="72008" cy="152861"/>
              <a:chOff x="427722" y="3960215"/>
              <a:chExt cx="72008" cy="152861"/>
            </a:xfrm>
          </p:grpSpPr>
          <p:cxnSp>
            <p:nvCxnSpPr>
              <p:cNvPr id="373" name="Connecteur droit 372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4" name="Ellipse 373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70" name="Groupe 369"/>
            <p:cNvGrpSpPr/>
            <p:nvPr/>
          </p:nvGrpSpPr>
          <p:grpSpPr>
            <a:xfrm>
              <a:off x="2768395" y="5949764"/>
              <a:ext cx="72008" cy="152861"/>
              <a:chOff x="427722" y="3960215"/>
              <a:chExt cx="72008" cy="152861"/>
            </a:xfrm>
          </p:grpSpPr>
          <p:cxnSp>
            <p:nvCxnSpPr>
              <p:cNvPr id="371" name="Connecteur droit 370"/>
              <p:cNvCxnSpPr/>
              <p:nvPr/>
            </p:nvCxnSpPr>
            <p:spPr>
              <a:xfrm flipH="1">
                <a:off x="467544" y="4005064"/>
                <a:ext cx="2774" cy="10801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2" name="Ellipse 371"/>
              <p:cNvSpPr/>
              <p:nvPr/>
            </p:nvSpPr>
            <p:spPr>
              <a:xfrm>
                <a:off x="427722" y="3960215"/>
                <a:ext cx="72008" cy="72008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399" name="ZoneTexte 398"/>
          <p:cNvSpPr txBox="1"/>
          <p:nvPr/>
        </p:nvSpPr>
        <p:spPr>
          <a:xfrm>
            <a:off x="-7757" y="5374957"/>
            <a:ext cx="1752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Marquage immunologique </a:t>
            </a:r>
            <a:r>
              <a:rPr lang="fr-FR" b="1" i="1" dirty="0" smtClean="0"/>
              <a:t>in situ</a:t>
            </a:r>
          </a:p>
        </p:txBody>
      </p:sp>
      <p:grpSp>
        <p:nvGrpSpPr>
          <p:cNvPr id="401" name="Groupe 400"/>
          <p:cNvGrpSpPr/>
          <p:nvPr/>
        </p:nvGrpSpPr>
        <p:grpSpPr>
          <a:xfrm rot="2636407" flipH="1">
            <a:off x="1769981" y="5640548"/>
            <a:ext cx="603095" cy="561053"/>
            <a:chOff x="7543161" y="3068960"/>
            <a:chExt cx="1323743" cy="1448872"/>
          </a:xfrm>
        </p:grpSpPr>
        <p:pic>
          <p:nvPicPr>
            <p:cNvPr id="402" name="Picture 2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161" y="3068960"/>
              <a:ext cx="1323743" cy="115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3" name="Étoile à 24 branches 402"/>
            <p:cNvSpPr/>
            <p:nvPr/>
          </p:nvSpPr>
          <p:spPr>
            <a:xfrm>
              <a:off x="8205032" y="3938283"/>
              <a:ext cx="482842" cy="579549"/>
            </a:xfrm>
            <a:prstGeom prst="star24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4" name="Groupe 403"/>
          <p:cNvGrpSpPr/>
          <p:nvPr/>
        </p:nvGrpSpPr>
        <p:grpSpPr>
          <a:xfrm rot="13506295" flipH="1">
            <a:off x="2267087" y="5115126"/>
            <a:ext cx="603095" cy="577344"/>
            <a:chOff x="7543161" y="3068960"/>
            <a:chExt cx="1323743" cy="1448872"/>
          </a:xfrm>
        </p:grpSpPr>
        <p:pic>
          <p:nvPicPr>
            <p:cNvPr id="405" name="Picture 2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161" y="3068960"/>
              <a:ext cx="1323743" cy="115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6" name="Étoile à 24 branches 405"/>
            <p:cNvSpPr/>
            <p:nvPr/>
          </p:nvSpPr>
          <p:spPr>
            <a:xfrm>
              <a:off x="8205032" y="3938283"/>
              <a:ext cx="482842" cy="579549"/>
            </a:xfrm>
            <a:prstGeom prst="star24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07" name="ZoneTexte 406"/>
          <p:cNvSpPr txBox="1"/>
          <p:nvPr/>
        </p:nvSpPr>
        <p:spPr>
          <a:xfrm>
            <a:off x="2857044" y="5805264"/>
            <a:ext cx="164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Ac</a:t>
            </a:r>
            <a:r>
              <a:rPr lang="fr-FR" dirty="0" smtClean="0"/>
              <a:t> I : souris anti-marqueur</a:t>
            </a:r>
            <a:endParaRPr lang="fr-FR" dirty="0"/>
          </a:p>
        </p:txBody>
      </p:sp>
      <p:sp>
        <p:nvSpPr>
          <p:cNvPr id="408" name="ZoneTexte 407"/>
          <p:cNvSpPr txBox="1"/>
          <p:nvPr/>
        </p:nvSpPr>
        <p:spPr>
          <a:xfrm>
            <a:off x="2771800" y="508518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Ac</a:t>
            </a:r>
            <a:r>
              <a:rPr lang="fr-FR" dirty="0" smtClean="0"/>
              <a:t> II : </a:t>
            </a:r>
            <a:r>
              <a:rPr lang="fr-FR" dirty="0" err="1" smtClean="0"/>
              <a:t>anti-Ig</a:t>
            </a:r>
            <a:r>
              <a:rPr lang="fr-FR" dirty="0" smtClean="0"/>
              <a:t> souris - Enzyme</a:t>
            </a:r>
            <a:endParaRPr lang="fr-FR" dirty="0"/>
          </a:p>
        </p:txBody>
      </p:sp>
      <p:grpSp>
        <p:nvGrpSpPr>
          <p:cNvPr id="409" name="Groupe 220"/>
          <p:cNvGrpSpPr/>
          <p:nvPr/>
        </p:nvGrpSpPr>
        <p:grpSpPr>
          <a:xfrm rot="8301629" flipH="1">
            <a:off x="2453709" y="5653265"/>
            <a:ext cx="357188" cy="642944"/>
            <a:chOff x="2817686" y="3099873"/>
            <a:chExt cx="1431519" cy="1829325"/>
          </a:xfrm>
        </p:grpSpPr>
        <p:cxnSp>
          <p:nvCxnSpPr>
            <p:cNvPr id="410" name="Connecteur droit 409"/>
            <p:cNvCxnSpPr/>
            <p:nvPr/>
          </p:nvCxnSpPr>
          <p:spPr>
            <a:xfrm flipV="1">
              <a:off x="3214678" y="3859216"/>
              <a:ext cx="71438" cy="69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Connecteur droit 410"/>
            <p:cNvCxnSpPr/>
            <p:nvPr/>
          </p:nvCxnSpPr>
          <p:spPr>
            <a:xfrm rot="16200000" flipH="1">
              <a:off x="3771740" y="3843186"/>
              <a:ext cx="73026" cy="7143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Rectangle à coins arrondis 411"/>
            <p:cNvSpPr/>
            <p:nvPr/>
          </p:nvSpPr>
          <p:spPr>
            <a:xfrm>
              <a:off x="3357554" y="3929066"/>
              <a:ext cx="142876" cy="500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3" name="Rectangle à coins arrondis 412"/>
            <p:cNvSpPr/>
            <p:nvPr/>
          </p:nvSpPr>
          <p:spPr>
            <a:xfrm>
              <a:off x="3571868" y="3929066"/>
              <a:ext cx="142876" cy="500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4" name="Rectangle à coins arrondis 413"/>
            <p:cNvSpPr/>
            <p:nvPr/>
          </p:nvSpPr>
          <p:spPr>
            <a:xfrm>
              <a:off x="3357554" y="4429132"/>
              <a:ext cx="142876" cy="500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5" name="Rectangle à coins arrondis 414"/>
            <p:cNvSpPr/>
            <p:nvPr/>
          </p:nvSpPr>
          <p:spPr>
            <a:xfrm>
              <a:off x="3571868" y="4429132"/>
              <a:ext cx="142876" cy="500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16" name="Groupe 30"/>
            <p:cNvGrpSpPr/>
            <p:nvPr/>
          </p:nvGrpSpPr>
          <p:grpSpPr>
            <a:xfrm rot="2532552">
              <a:off x="3892015" y="3099873"/>
              <a:ext cx="357190" cy="1000132"/>
              <a:chOff x="4857752" y="2643182"/>
              <a:chExt cx="357190" cy="1000132"/>
            </a:xfrm>
          </p:grpSpPr>
          <p:sp>
            <p:nvSpPr>
              <p:cNvPr id="424" name="Rectangle à coins arrondis 423"/>
              <p:cNvSpPr/>
              <p:nvPr/>
            </p:nvSpPr>
            <p:spPr>
              <a:xfrm>
                <a:off x="4857752" y="2643182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5" name="Rectangle à coins arrondis 424"/>
              <p:cNvSpPr/>
              <p:nvPr/>
            </p:nvSpPr>
            <p:spPr>
              <a:xfrm>
                <a:off x="5072066" y="2643182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6" name="Rectangle à coins arrondis 425"/>
              <p:cNvSpPr/>
              <p:nvPr/>
            </p:nvSpPr>
            <p:spPr>
              <a:xfrm>
                <a:off x="4857752" y="3143248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7" name="Rectangle à coins arrondis 426"/>
              <p:cNvSpPr/>
              <p:nvPr/>
            </p:nvSpPr>
            <p:spPr>
              <a:xfrm>
                <a:off x="5072066" y="3143248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17" name="Groupe 31"/>
            <p:cNvGrpSpPr/>
            <p:nvPr/>
          </p:nvGrpSpPr>
          <p:grpSpPr>
            <a:xfrm rot="18945240">
              <a:off x="2817686" y="3122818"/>
              <a:ext cx="357190" cy="1000132"/>
              <a:chOff x="4857752" y="2643182"/>
              <a:chExt cx="357190" cy="1000132"/>
            </a:xfrm>
          </p:grpSpPr>
          <p:sp>
            <p:nvSpPr>
              <p:cNvPr id="420" name="Rectangle à coins arrondis 419"/>
              <p:cNvSpPr/>
              <p:nvPr/>
            </p:nvSpPr>
            <p:spPr>
              <a:xfrm>
                <a:off x="4857752" y="2643182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1" name="Rectangle à coins arrondis 420"/>
              <p:cNvSpPr/>
              <p:nvPr/>
            </p:nvSpPr>
            <p:spPr>
              <a:xfrm>
                <a:off x="5072066" y="2643182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2" name="Rectangle à coins arrondis 421"/>
              <p:cNvSpPr/>
              <p:nvPr/>
            </p:nvSpPr>
            <p:spPr>
              <a:xfrm>
                <a:off x="4857752" y="3143248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3" name="Rectangle à coins arrondis 422"/>
              <p:cNvSpPr/>
              <p:nvPr/>
            </p:nvSpPr>
            <p:spPr>
              <a:xfrm>
                <a:off x="5072066" y="3143248"/>
                <a:ext cx="142876" cy="5000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418" name="Connecteur droit 417"/>
            <p:cNvCxnSpPr>
              <a:stCxn id="412" idx="3"/>
              <a:endCxn id="413" idx="1"/>
            </p:cNvCxnSpPr>
            <p:nvPr/>
          </p:nvCxnSpPr>
          <p:spPr>
            <a:xfrm>
              <a:off x="3500430" y="4179099"/>
              <a:ext cx="71438" cy="158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Connecteur droit 418"/>
            <p:cNvCxnSpPr/>
            <p:nvPr/>
          </p:nvCxnSpPr>
          <p:spPr>
            <a:xfrm>
              <a:off x="3500430" y="4071942"/>
              <a:ext cx="71438" cy="158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229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345" grpId="0"/>
      <p:bldP spid="346" grpId="0"/>
      <p:bldP spid="348" grpId="0" animBg="1"/>
      <p:bldP spid="349" grpId="0" animBg="1"/>
      <p:bldP spid="350" grpId="0"/>
      <p:bldP spid="351" grpId="0" animBg="1"/>
      <p:bldP spid="399" grpId="0"/>
      <p:bldP spid="407" grpId="0"/>
      <p:bldP spid="40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38944" y="72008"/>
            <a:ext cx="7509520" cy="69269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RAPD </a:t>
            </a:r>
            <a:r>
              <a:rPr lang="fr-FR" sz="3100" dirty="0"/>
              <a:t>(</a:t>
            </a:r>
            <a:r>
              <a:rPr lang="fr-FR" sz="3100" dirty="0" err="1"/>
              <a:t>Random</a:t>
            </a:r>
            <a:r>
              <a:rPr lang="fr-FR" sz="3100" dirty="0"/>
              <a:t> </a:t>
            </a:r>
            <a:r>
              <a:rPr lang="fr-FR" sz="3100" dirty="0" err="1"/>
              <a:t>Amplified</a:t>
            </a:r>
            <a:r>
              <a:rPr lang="fr-FR" sz="3100" dirty="0"/>
              <a:t> </a:t>
            </a:r>
            <a:r>
              <a:rPr lang="fr-FR" sz="3100" dirty="0" err="1"/>
              <a:t>Polymorphic</a:t>
            </a:r>
            <a:r>
              <a:rPr lang="fr-FR" sz="3100" dirty="0"/>
              <a:t> DNA</a:t>
            </a:r>
            <a:r>
              <a:rPr lang="fr-FR" sz="3100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2655" y="764704"/>
            <a:ext cx="8078345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800" dirty="0" smtClean="0"/>
              <a:t>Polymorphisme </a:t>
            </a:r>
            <a:r>
              <a:rPr lang="fr-FR" sz="2800" dirty="0"/>
              <a:t>de sites d’hybridation d’amorce</a:t>
            </a:r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-4689" y="2593213"/>
            <a:ext cx="3937001" cy="3788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200" dirty="0" smtClean="0"/>
              <a:t>Amorces courtes : 10 nt de séquences arbitraires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smtClean="0"/>
              <a:t>Hybridation aléatoire dans le génome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smtClean="0"/>
              <a:t>Amplification uniquement si 2 sites d’hybridation proches sur les deux brins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smtClean="0"/>
              <a:t>Profil d’amplification :       </a:t>
            </a:r>
            <a:endParaRPr lang="fr-FR" sz="2200" dirty="0"/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/>
              <a:t> </a:t>
            </a:r>
            <a:r>
              <a:rPr lang="fr-FR" sz="2200" dirty="0" smtClean="0"/>
              <a:t>    ~ 10 fragments</a:t>
            </a:r>
          </a:p>
          <a:p>
            <a:pPr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99"/>
          <a:stretch/>
        </p:blipFill>
        <p:spPr bwMode="auto">
          <a:xfrm>
            <a:off x="3779912" y="2561481"/>
            <a:ext cx="2448272" cy="43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52417"/>
            <a:ext cx="2448272" cy="4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29" y="4005064"/>
            <a:ext cx="1872208" cy="255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220072" y="1844824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Exemple d’un locus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649194" y="2195572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Individu B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3995936" y="350100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Amplification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619641" y="350100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Pas d’amplification</a:t>
            </a:r>
            <a:endParaRPr lang="fr-FR" sz="20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244637" y="4980879"/>
            <a:ext cx="432048" cy="0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5004048" y="3068960"/>
            <a:ext cx="0" cy="432048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7668001" y="3068960"/>
            <a:ext cx="0" cy="432048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932312" y="2204864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Individu A</a:t>
            </a:r>
            <a:endParaRPr lang="fr-FR" sz="2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7398543" y="5112072"/>
            <a:ext cx="1580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Génome entier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5916644" y="6518522"/>
            <a:ext cx="3204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/>
              <a:t>D’après </a:t>
            </a:r>
            <a:r>
              <a:rPr lang="fr-FR" sz="1400" dirty="0" smtClean="0"/>
              <a:t>www.gnis-pedagogie.org</a:t>
            </a:r>
            <a:endParaRPr lang="fr-FR" sz="1600" dirty="0"/>
          </a:p>
        </p:txBody>
      </p:sp>
      <p:sp>
        <p:nvSpPr>
          <p:cNvPr id="23" name="ZoneTexte 22"/>
          <p:cNvSpPr txBox="1"/>
          <p:nvPr/>
        </p:nvSpPr>
        <p:spPr>
          <a:xfrm>
            <a:off x="5778134" y="3112188"/>
            <a:ext cx="111612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PCR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-4689" y="6021288"/>
            <a:ext cx="4860032" cy="834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200" dirty="0" smtClean="0">
                <a:solidFill>
                  <a:srgbClr val="C00000"/>
                </a:solidFill>
                <a:sym typeface="Symbol"/>
              </a:rPr>
              <a:t>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 smtClean="0">
                <a:sym typeface="Symbol"/>
              </a:rPr>
              <a:t>Etude de polymorphisme</a:t>
            </a:r>
            <a:endParaRPr lang="fr-FR" sz="22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193878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9" grpId="0"/>
      <p:bldP spid="20" grpId="0"/>
      <p:bldP spid="9" grpId="0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2376264" cy="620688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- SSR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3" y="764704"/>
            <a:ext cx="7955423" cy="1152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 smtClean="0"/>
              <a:t>Marqueurs microsatellites </a:t>
            </a:r>
            <a:r>
              <a:rPr lang="fr-FR" sz="2000" dirty="0" smtClean="0"/>
              <a:t>(SSR : Short </a:t>
            </a:r>
            <a:r>
              <a:rPr lang="fr-FR" sz="2000" dirty="0" err="1" smtClean="0"/>
              <a:t>Sequence</a:t>
            </a:r>
            <a:r>
              <a:rPr lang="fr-FR" sz="2000" dirty="0" smtClean="0"/>
              <a:t> </a:t>
            </a:r>
            <a:r>
              <a:rPr lang="fr-FR" sz="2000" dirty="0" err="1" smtClean="0"/>
              <a:t>Repeat</a:t>
            </a:r>
            <a:r>
              <a:rPr lang="fr-FR" sz="2000" dirty="0" smtClean="0"/>
              <a:t>)</a:t>
            </a:r>
            <a:endParaRPr lang="fr-FR" sz="2800" dirty="0" smtClean="0"/>
          </a:p>
          <a:p>
            <a:pPr marL="0" indent="0">
              <a:buNone/>
            </a:pPr>
            <a:r>
              <a:rPr lang="fr-FR" sz="2800" dirty="0" smtClean="0"/>
              <a:t>Polymorphisme </a:t>
            </a:r>
            <a:r>
              <a:rPr lang="fr-FR" sz="2800" dirty="0"/>
              <a:t>de </a:t>
            </a:r>
            <a:r>
              <a:rPr lang="fr-FR" sz="2800" dirty="0" smtClean="0"/>
              <a:t>longueur des séquences répétées</a:t>
            </a:r>
            <a:endParaRPr lang="fr-FR" sz="2800" dirty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-31462" y="2420889"/>
            <a:ext cx="4297084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Courier New" pitchFamily="49" charset="0"/>
              <a:buChar char="o"/>
            </a:pPr>
            <a:r>
              <a:rPr lang="fr-FR" sz="2200" dirty="0" smtClean="0"/>
              <a:t>Microsatellite = séquence répétée de 1 à 4 nt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smtClean="0"/>
              <a:t>Amorces : encadrent le microsatellite cible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err="1" smtClean="0"/>
              <a:t>Amplicon</a:t>
            </a:r>
            <a:r>
              <a:rPr lang="fr-FR" sz="2200" dirty="0" smtClean="0"/>
              <a:t> : longueur fonction du nombre de répétitions</a:t>
            </a:r>
          </a:p>
          <a:p>
            <a:pPr>
              <a:spcBef>
                <a:spcPts val="600"/>
              </a:spcBef>
              <a:buFont typeface="Courier New" pitchFamily="49" charset="0"/>
              <a:buChar char="o"/>
            </a:pPr>
            <a:r>
              <a:rPr lang="fr-FR" sz="2200" dirty="0" smtClean="0"/>
              <a:t>Possibilité de distinguer les homozygotes (1 </a:t>
            </a:r>
            <a:r>
              <a:rPr lang="fr-FR" sz="2200" dirty="0" err="1" smtClean="0"/>
              <a:t>amplicon</a:t>
            </a:r>
            <a:r>
              <a:rPr lang="fr-FR" sz="2200" dirty="0" smtClean="0"/>
              <a:t>) des hétérozygotes (2 </a:t>
            </a:r>
            <a:r>
              <a:rPr lang="fr-FR" sz="2200" dirty="0" err="1" smtClean="0"/>
              <a:t>amplicons</a:t>
            </a:r>
            <a:r>
              <a:rPr lang="fr-FR" sz="2200" dirty="0" smtClean="0"/>
              <a:t>)</a:t>
            </a:r>
          </a:p>
          <a:p>
            <a:pPr marL="0" indent="0">
              <a:buNone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649194" y="1988840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Individu B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7308304" y="4946556"/>
            <a:ext cx="1440160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 smtClean="0"/>
              <a:t>Amplicon</a:t>
            </a:r>
            <a:r>
              <a:rPr lang="fr-FR" sz="2000" dirty="0" smtClean="0"/>
              <a:t> long</a:t>
            </a:r>
            <a:endParaRPr lang="fr-FR" sz="2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932312" y="1998132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Individu A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5916644" y="6518522"/>
            <a:ext cx="3204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/>
              <a:t>D’après </a:t>
            </a:r>
            <a:r>
              <a:rPr lang="fr-FR" sz="1400" dirty="0" smtClean="0"/>
              <a:t>www.gnis-pedagogie.org</a:t>
            </a:r>
            <a:endParaRPr lang="fr-F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814" y="4257738"/>
            <a:ext cx="150495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4283970" y="5310500"/>
            <a:ext cx="1277257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 smtClean="0"/>
              <a:t>Amplicon</a:t>
            </a:r>
            <a:r>
              <a:rPr lang="fr-FR" sz="2000" dirty="0" smtClean="0"/>
              <a:t> court</a:t>
            </a:r>
            <a:endParaRPr lang="fr-FR" sz="2000" dirty="0"/>
          </a:p>
        </p:txBody>
      </p:sp>
      <p:sp>
        <p:nvSpPr>
          <p:cNvPr id="22" name="ZoneTexte 21"/>
          <p:cNvSpPr txBox="1"/>
          <p:nvPr/>
        </p:nvSpPr>
        <p:spPr>
          <a:xfrm>
            <a:off x="5781430" y="3404369"/>
            <a:ext cx="111612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PCR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671" y="2395036"/>
            <a:ext cx="2682521" cy="47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855" y="2384228"/>
            <a:ext cx="2653970" cy="47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Connecteur droit avec flèche 24"/>
          <p:cNvCxnSpPr/>
          <p:nvPr/>
        </p:nvCxnSpPr>
        <p:spPr>
          <a:xfrm>
            <a:off x="5004048" y="2862228"/>
            <a:ext cx="0" cy="2304256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8028384" y="2862229"/>
            <a:ext cx="0" cy="2014761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contenu 2"/>
          <p:cNvSpPr txBox="1">
            <a:spLocks/>
          </p:cNvSpPr>
          <p:nvPr/>
        </p:nvSpPr>
        <p:spPr>
          <a:xfrm>
            <a:off x="-4689" y="5733256"/>
            <a:ext cx="4860032" cy="1052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200" dirty="0" smtClean="0">
                <a:solidFill>
                  <a:srgbClr val="C00000"/>
                </a:solidFill>
                <a:sym typeface="Symbol"/>
              </a:rPr>
              <a:t>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 smtClean="0">
                <a:sym typeface="Symbol"/>
              </a:rPr>
              <a:t>Etude des variétés végétales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 smtClean="0">
                <a:sym typeface="Symbol"/>
              </a:rPr>
              <a:t>Médecine légale</a:t>
            </a:r>
            <a:endParaRPr lang="fr-FR" sz="22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 smtClean="0"/>
          </a:p>
          <a:p>
            <a:pPr>
              <a:buFont typeface="Courier New" pitchFamily="49" charset="0"/>
              <a:buChar char="o"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145611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9" grpId="0"/>
      <p:bldP spid="9" grpId="0"/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0467" y="1275759"/>
            <a:ext cx="2437430" cy="432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200" dirty="0">
                <a:hlinkClick r:id="rId3"/>
              </a:rPr>
              <a:t>V</a:t>
            </a:r>
            <a:r>
              <a:rPr lang="fr-FR" sz="2200" dirty="0" smtClean="0">
                <a:hlinkClick r:id="rId3"/>
              </a:rPr>
              <a:t>idéo </a:t>
            </a:r>
            <a:r>
              <a:rPr lang="fr-FR" sz="2200" dirty="0" err="1" smtClean="0">
                <a:hlinkClick r:id="rId3"/>
              </a:rPr>
              <a:t>Biolabs</a:t>
            </a:r>
            <a:endParaRPr lang="fr-FR" sz="2200" dirty="0" smtClean="0"/>
          </a:p>
          <a:p>
            <a:pPr marL="0" indent="0" algn="ctr">
              <a:buNone/>
            </a:pPr>
            <a:endParaRPr lang="fr-F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" r="50945"/>
          <a:stretch/>
        </p:blipFill>
        <p:spPr bwMode="auto">
          <a:xfrm>
            <a:off x="3616658" y="620688"/>
            <a:ext cx="5527343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323528" y="2564904"/>
            <a:ext cx="3744416" cy="2088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 smtClean="0"/>
              <a:t>SYBR green = agent intercalant</a:t>
            </a:r>
          </a:p>
          <a:p>
            <a:r>
              <a:rPr lang="fr-FR" sz="2200" dirty="0" smtClean="0"/>
              <a:t>Fixation sur ADN </a:t>
            </a:r>
            <a:r>
              <a:rPr lang="fr-FR" sz="2200" dirty="0" err="1" smtClean="0"/>
              <a:t>db</a:t>
            </a:r>
            <a:r>
              <a:rPr lang="fr-FR" sz="2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 smtClean="0">
                <a:sym typeface="Symbol"/>
              </a:rPr>
              <a:t>   </a:t>
            </a:r>
            <a:r>
              <a:rPr lang="fr-FR" sz="2200" dirty="0" smtClean="0"/>
              <a:t> </a:t>
            </a:r>
            <a:r>
              <a:rPr lang="fr-FR" sz="2200" dirty="0" smtClean="0">
                <a:sym typeface="Symbol"/>
              </a:rPr>
              <a:t> activation de la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>
                <a:sym typeface="Symbol"/>
              </a:rPr>
              <a:t> </a:t>
            </a:r>
            <a:r>
              <a:rPr lang="fr-FR" sz="2200" dirty="0" smtClean="0">
                <a:sym typeface="Symbol"/>
              </a:rPr>
              <a:t>        fluorescence</a:t>
            </a:r>
            <a:endParaRPr lang="fr-FR" sz="22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22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7111520" y="1124745"/>
            <a:ext cx="206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http://genomictree.com</a:t>
            </a:r>
          </a:p>
        </p:txBody>
      </p:sp>
      <p:pic>
        <p:nvPicPr>
          <p:cNvPr id="9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9496"/>
            <a:ext cx="3509152" cy="24258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419872" y="6577609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www.dna.utah.edu</a:t>
            </a:r>
            <a:endParaRPr lang="fr-FR" sz="14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3" y="-99392"/>
            <a:ext cx="7931203" cy="850107"/>
          </a:xfrm>
        </p:spPr>
        <p:txBody>
          <a:bodyPr>
            <a:normAutofit/>
          </a:bodyPr>
          <a:lstStyle/>
          <a:p>
            <a:pPr algn="l"/>
            <a:r>
              <a:rPr lang="fr-FR" sz="3600" dirty="0" smtClean="0"/>
              <a:t>PCR en temps réel : principe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60579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1" y="0"/>
            <a:ext cx="7859195" cy="850107"/>
          </a:xfrm>
        </p:spPr>
        <p:txBody>
          <a:bodyPr/>
          <a:lstStyle/>
          <a:p>
            <a:pPr algn="l"/>
            <a:r>
              <a:rPr lang="fr-FR" dirty="0" smtClean="0"/>
              <a:t>PCR en temps réel : principe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r="1070"/>
          <a:stretch/>
        </p:blipFill>
        <p:spPr bwMode="auto">
          <a:xfrm>
            <a:off x="3850617" y="936016"/>
            <a:ext cx="5257889" cy="591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0" y="2708920"/>
            <a:ext cx="3850617" cy="4149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 smtClean="0"/>
              <a:t>Hybridation spécifique de la sonde </a:t>
            </a:r>
            <a:r>
              <a:rPr lang="fr-FR" sz="2200" dirty="0" err="1" smtClean="0"/>
              <a:t>Taqman</a:t>
            </a:r>
            <a:r>
              <a:rPr lang="fr-FR" sz="2200" dirty="0" smtClean="0"/>
              <a:t> à l’</a:t>
            </a:r>
            <a:r>
              <a:rPr lang="fr-FR" sz="2200" dirty="0" err="1" smtClean="0"/>
              <a:t>amplicon</a:t>
            </a:r>
            <a:endParaRPr lang="fr-FR" sz="2200" dirty="0" smtClean="0"/>
          </a:p>
          <a:p>
            <a:pPr>
              <a:spcBef>
                <a:spcPts val="1200"/>
              </a:spcBef>
            </a:pPr>
            <a:r>
              <a:rPr lang="fr-FR" sz="2200" dirty="0" smtClean="0"/>
              <a:t>Dégradation par l’activité </a:t>
            </a:r>
          </a:p>
          <a:p>
            <a:pPr marL="355600" indent="0">
              <a:spcBef>
                <a:spcPts val="0"/>
              </a:spcBef>
              <a:buNone/>
            </a:pPr>
            <a:r>
              <a:rPr lang="fr-FR" sz="2200" dirty="0" smtClean="0"/>
              <a:t>5’-3’ </a:t>
            </a:r>
            <a:r>
              <a:rPr lang="fr-FR" sz="2200" dirty="0" err="1" smtClean="0"/>
              <a:t>exonucléase</a:t>
            </a:r>
            <a:r>
              <a:rPr lang="fr-FR" sz="2200" dirty="0" smtClean="0"/>
              <a:t> de la polymérase</a:t>
            </a:r>
          </a:p>
          <a:p>
            <a:pPr>
              <a:spcBef>
                <a:spcPts val="1200"/>
              </a:spcBef>
            </a:pPr>
            <a:r>
              <a:rPr lang="fr-FR" sz="2200" dirty="0" smtClean="0"/>
              <a:t>Séparation reporter/</a:t>
            </a:r>
            <a:r>
              <a:rPr lang="fr-FR" sz="2200" dirty="0" err="1" smtClean="0"/>
              <a:t>quencher</a:t>
            </a:r>
            <a:r>
              <a:rPr lang="fr-FR" sz="2200" dirty="0" smtClean="0"/>
              <a:t> </a:t>
            </a:r>
          </a:p>
          <a:p>
            <a:pPr marL="3175" indent="0">
              <a:buNone/>
            </a:pPr>
            <a:r>
              <a:rPr lang="fr-FR" sz="2200" dirty="0" smtClean="0">
                <a:sym typeface="Symbol"/>
              </a:rPr>
              <a:t> activation de la fluorescence</a:t>
            </a:r>
            <a:endParaRPr lang="fr-FR" sz="22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7111520" y="1340769"/>
            <a:ext cx="206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http://genomictree.com</a:t>
            </a:r>
          </a:p>
        </p:txBody>
      </p:sp>
    </p:spTree>
    <p:extLst>
      <p:ext uri="{BB962C8B-B14F-4D97-AF65-F5344CB8AC3E}">
        <p14:creationId xmlns:p14="http://schemas.microsoft.com/office/powerpoint/2010/main" val="16885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21904"/>
            <a:ext cx="7779998" cy="850107"/>
          </a:xfrm>
        </p:spPr>
        <p:txBody>
          <a:bodyPr>
            <a:normAutofit/>
          </a:bodyPr>
          <a:lstStyle/>
          <a:p>
            <a:pPr algn="l"/>
            <a:r>
              <a:rPr lang="fr-FR" sz="3600" dirty="0" smtClean="0"/>
              <a:t>PCR en temps réel : principe</a:t>
            </a:r>
            <a:endParaRPr lang="fr-FR" sz="36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74449" y="6093297"/>
            <a:ext cx="8940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/>
              <a:t>Ct (</a:t>
            </a:r>
            <a:r>
              <a:rPr lang="fr-FR" sz="2200" dirty="0" err="1" smtClean="0"/>
              <a:t>threshold</a:t>
            </a:r>
            <a:r>
              <a:rPr lang="fr-FR" sz="2200" dirty="0" smtClean="0"/>
              <a:t> Cycle) = Cycle seuil : nombre de cycles nécessaires pour enregistrer un signal significativement plus élevé que le bruit de fond</a:t>
            </a:r>
            <a:endParaRPr lang="fr-FR" sz="2200" dirty="0"/>
          </a:p>
        </p:txBody>
      </p:sp>
      <p:grpSp>
        <p:nvGrpSpPr>
          <p:cNvPr id="50" name="Groupe 49"/>
          <p:cNvGrpSpPr/>
          <p:nvPr/>
        </p:nvGrpSpPr>
        <p:grpSpPr>
          <a:xfrm>
            <a:off x="80986" y="980728"/>
            <a:ext cx="9033827" cy="4958678"/>
            <a:chOff x="80984" y="1276017"/>
            <a:chExt cx="9033827" cy="4958680"/>
          </a:xfrm>
        </p:grpSpPr>
        <p:cxnSp>
          <p:nvCxnSpPr>
            <p:cNvPr id="5" name="Connecteur droit avec flèche 4"/>
            <p:cNvCxnSpPr/>
            <p:nvPr/>
          </p:nvCxnSpPr>
          <p:spPr>
            <a:xfrm flipV="1">
              <a:off x="2267744" y="1990581"/>
              <a:ext cx="0" cy="367240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/>
            <p:nvPr/>
          </p:nvCxnSpPr>
          <p:spPr>
            <a:xfrm>
              <a:off x="2267744" y="5662989"/>
              <a:ext cx="56166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2276797" y="5312002"/>
              <a:ext cx="1224136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orme libre 13"/>
            <p:cNvSpPr/>
            <p:nvPr/>
          </p:nvSpPr>
          <p:spPr>
            <a:xfrm>
              <a:off x="3491880" y="2114804"/>
              <a:ext cx="3261815" cy="3193576"/>
            </a:xfrm>
            <a:custGeom>
              <a:avLst/>
              <a:gdLst>
                <a:gd name="connsiteX0" fmla="*/ 0 w 3261815"/>
                <a:gd name="connsiteY0" fmla="*/ 3193576 h 3193576"/>
                <a:gd name="connsiteX1" fmla="*/ 1078173 w 3261815"/>
                <a:gd name="connsiteY1" fmla="*/ 2715905 h 3193576"/>
                <a:gd name="connsiteX2" fmla="*/ 1746914 w 3261815"/>
                <a:gd name="connsiteY2" fmla="*/ 573206 h 3193576"/>
                <a:gd name="connsiteX3" fmla="*/ 3261815 w 3261815"/>
                <a:gd name="connsiteY3" fmla="*/ 0 h 3193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1815" h="3193576">
                  <a:moveTo>
                    <a:pt x="0" y="3193576"/>
                  </a:moveTo>
                  <a:cubicBezTo>
                    <a:pt x="393510" y="3173104"/>
                    <a:pt x="787021" y="3152633"/>
                    <a:pt x="1078173" y="2715905"/>
                  </a:cubicBezTo>
                  <a:cubicBezTo>
                    <a:pt x="1369325" y="2279177"/>
                    <a:pt x="1382974" y="1025857"/>
                    <a:pt x="1746914" y="573206"/>
                  </a:cubicBezTo>
                  <a:cubicBezTo>
                    <a:pt x="2110854" y="120555"/>
                    <a:pt x="2686334" y="60277"/>
                    <a:pt x="3261815" y="0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" name="Connecteur droit 15"/>
            <p:cNvCxnSpPr/>
            <p:nvPr/>
          </p:nvCxnSpPr>
          <p:spPr>
            <a:xfrm>
              <a:off x="2267744" y="5086925"/>
              <a:ext cx="561662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/>
            <p:cNvSpPr txBox="1"/>
            <p:nvPr/>
          </p:nvSpPr>
          <p:spPr>
            <a:xfrm>
              <a:off x="7782663" y="5352228"/>
              <a:ext cx="13321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 smtClean="0"/>
                <a:t>Nombre de cycles</a:t>
              </a:r>
              <a:endParaRPr lang="fr-FR" sz="2000" b="1" dirty="0"/>
            </a:p>
          </p:txBody>
        </p:sp>
        <p:sp>
          <p:nvSpPr>
            <p:cNvPr id="21" name="ZoneTexte 20"/>
            <p:cNvSpPr txBox="1"/>
            <p:nvPr/>
          </p:nvSpPr>
          <p:spPr>
            <a:xfrm rot="16200000">
              <a:off x="818578" y="2786135"/>
              <a:ext cx="20342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>
                  <a:sym typeface="Symbol"/>
                </a:rPr>
                <a:t>Fluorescence</a:t>
              </a:r>
              <a:endParaRPr lang="fr-FR" sz="2400" b="1" dirty="0"/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80984" y="4709371"/>
              <a:ext cx="17547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smtClean="0"/>
                <a:t>Seuil (</a:t>
              </a:r>
              <a:r>
                <a:rPr lang="fr-FR" sz="2400" dirty="0" err="1" smtClean="0"/>
                <a:t>threshold</a:t>
              </a:r>
              <a:r>
                <a:rPr lang="fr-FR" sz="2400" dirty="0" smtClean="0"/>
                <a:t>)</a:t>
              </a:r>
              <a:endParaRPr lang="fr-FR" sz="2400" dirty="0"/>
            </a:p>
          </p:txBody>
        </p:sp>
        <p:cxnSp>
          <p:nvCxnSpPr>
            <p:cNvPr id="20" name="Connecteur droit avec flèche 19"/>
            <p:cNvCxnSpPr/>
            <p:nvPr/>
          </p:nvCxnSpPr>
          <p:spPr>
            <a:xfrm>
              <a:off x="1835696" y="5086925"/>
              <a:ext cx="360040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>
              <a:off x="4328680" y="4470733"/>
              <a:ext cx="0" cy="57524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/>
            <p:cNvSpPr txBox="1"/>
            <p:nvPr/>
          </p:nvSpPr>
          <p:spPr>
            <a:xfrm>
              <a:off x="4099132" y="4058459"/>
              <a:ext cx="4590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Ct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Connecteur droit 25"/>
            <p:cNvCxnSpPr/>
            <p:nvPr/>
          </p:nvCxnSpPr>
          <p:spPr>
            <a:xfrm flipV="1">
              <a:off x="4211958" y="2379182"/>
              <a:ext cx="0" cy="331236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flipV="1">
              <a:off x="4801672" y="1358785"/>
              <a:ext cx="0" cy="430420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0"/>
            <p:cNvSpPr txBox="1"/>
            <p:nvPr/>
          </p:nvSpPr>
          <p:spPr>
            <a:xfrm>
              <a:off x="2627784" y="4303761"/>
              <a:ext cx="12961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smtClean="0"/>
                <a:t>Bruit de fond</a:t>
              </a:r>
              <a:endParaRPr lang="fr-FR" sz="2400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2123728" y="1276017"/>
              <a:ext cx="2748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smtClean="0"/>
                <a:t>Phase exponentielle</a:t>
              </a:r>
              <a:endParaRPr lang="fr-FR" sz="2400" dirty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5506414" y="1276017"/>
              <a:ext cx="1754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smtClean="0"/>
                <a:t>Plateau</a:t>
              </a:r>
              <a:endParaRPr lang="fr-FR" sz="20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2996920" y="5838123"/>
              <a:ext cx="557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10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3933024" y="5861597"/>
              <a:ext cx="557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2</a:t>
              </a:r>
              <a:r>
                <a:rPr lang="fr-FR" dirty="0" smtClean="0"/>
                <a:t>0</a:t>
              </a:r>
              <a:endParaRPr lang="fr-FR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4937109" y="5865365"/>
              <a:ext cx="557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3</a:t>
              </a:r>
              <a:r>
                <a:rPr lang="fr-FR" dirty="0" smtClean="0"/>
                <a:t>0</a:t>
              </a:r>
              <a:endParaRPr lang="fr-FR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6093264" y="5847456"/>
              <a:ext cx="557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4</a:t>
              </a:r>
              <a:r>
                <a:rPr lang="fr-FR" dirty="0" smtClean="0"/>
                <a:t>0</a:t>
              </a:r>
              <a:endParaRPr lang="fr-FR" dirty="0"/>
            </a:p>
          </p:txBody>
        </p:sp>
        <p:cxnSp>
          <p:nvCxnSpPr>
            <p:cNvPr id="35" name="Connecteur droit 34"/>
            <p:cNvCxnSpPr/>
            <p:nvPr/>
          </p:nvCxnSpPr>
          <p:spPr>
            <a:xfrm>
              <a:off x="3275856" y="5677955"/>
              <a:ext cx="0" cy="1601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>
              <a:off x="4211960" y="5691550"/>
              <a:ext cx="0" cy="1601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>
              <a:off x="5216045" y="5677902"/>
              <a:ext cx="0" cy="1601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>
              <a:off x="6372200" y="5677955"/>
              <a:ext cx="0" cy="1601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4211958" y="4048579"/>
              <a:ext cx="589714" cy="1155066"/>
            </a:xfrm>
            <a:prstGeom prst="rect">
              <a:avLst/>
            </a:prstGeom>
            <a:noFill/>
            <a:ln w="381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5494981" y="4329970"/>
              <a:ext cx="16693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Fenêtre de lecture</a:t>
              </a:r>
              <a:endParaRPr lang="fr-FR" sz="2400" b="1" dirty="0"/>
            </a:p>
          </p:txBody>
        </p:sp>
        <p:cxnSp>
          <p:nvCxnSpPr>
            <p:cNvPr id="48" name="Connecteur droit avec flèche 47"/>
            <p:cNvCxnSpPr/>
            <p:nvPr/>
          </p:nvCxnSpPr>
          <p:spPr>
            <a:xfrm flipH="1">
              <a:off x="4801672" y="4653136"/>
              <a:ext cx="693310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9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2996952"/>
            <a:ext cx="7509520" cy="692696"/>
          </a:xfrm>
        </p:spPr>
        <p:txBody>
          <a:bodyPr>
            <a:normAutofit fontScale="90000"/>
          </a:bodyPr>
          <a:lstStyle/>
          <a:p>
            <a:r>
              <a:rPr lang="fr-FR" sz="12800" b="1" dirty="0" smtClean="0"/>
              <a:t>PCR 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404242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863948" cy="864096"/>
          </a:xfrm>
        </p:spPr>
        <p:txBody>
          <a:bodyPr>
            <a:normAutofit/>
          </a:bodyPr>
          <a:lstStyle/>
          <a:p>
            <a:pPr algn="l"/>
            <a:r>
              <a:rPr lang="fr-FR" sz="3600" dirty="0" smtClean="0"/>
              <a:t>PCR en temps réel : PCR quantitative</a:t>
            </a:r>
            <a:endParaRPr lang="fr-FR" sz="3600" dirty="0"/>
          </a:p>
        </p:txBody>
      </p:sp>
      <p:sp>
        <p:nvSpPr>
          <p:cNvPr id="4" name="ZoneTexte 3"/>
          <p:cNvSpPr txBox="1"/>
          <p:nvPr/>
        </p:nvSpPr>
        <p:spPr>
          <a:xfrm>
            <a:off x="7164288" y="6550225"/>
            <a:ext cx="1937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http://www.mdpi.com</a:t>
            </a:r>
          </a:p>
        </p:txBody>
      </p:sp>
      <p:pic>
        <p:nvPicPr>
          <p:cNvPr id="2052" name="Picture 4" descr="http://www.mdpi.com/biosensors/biosensors-07-00044/article_deploy/html/images/biosensors-07-00044-g00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1"/>
          <a:stretch/>
        </p:blipFill>
        <p:spPr bwMode="auto">
          <a:xfrm>
            <a:off x="268788" y="2962058"/>
            <a:ext cx="8827890" cy="356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259632" y="1340769"/>
            <a:ext cx="7837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Ct inversement proportionnel au nombre de copies d’ADN cible dans l’échantillon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611560" y="2570440"/>
            <a:ext cx="4389752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Résultats de </a:t>
            </a:r>
            <a:r>
              <a:rPr lang="fr-FR" sz="2000" dirty="0" err="1" smtClean="0"/>
              <a:t>qPCR</a:t>
            </a:r>
            <a:r>
              <a:rPr lang="fr-FR" sz="2000" dirty="0" smtClean="0"/>
              <a:t> sur différents étalons </a:t>
            </a:r>
            <a:endParaRPr lang="fr-FR" sz="2000" dirty="0"/>
          </a:p>
        </p:txBody>
      </p:sp>
      <p:sp>
        <p:nvSpPr>
          <p:cNvPr id="9" name="ZoneTexte 8"/>
          <p:cNvSpPr txBox="1"/>
          <p:nvPr/>
        </p:nvSpPr>
        <p:spPr>
          <a:xfrm>
            <a:off x="6444208" y="2542349"/>
            <a:ext cx="180020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Courbe étalon</a:t>
            </a:r>
            <a:endParaRPr lang="fr-FR" sz="2000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971600" y="5661248"/>
            <a:ext cx="30243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59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1991" y="908720"/>
            <a:ext cx="819308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PCR versus PCR en temps réel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526170"/>
              </p:ext>
            </p:extLst>
          </p:nvPr>
        </p:nvGraphicFramePr>
        <p:xfrm>
          <a:off x="899592" y="2564904"/>
          <a:ext cx="7704855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8285"/>
                <a:gridCol w="2568285"/>
                <a:gridCol w="2568285"/>
              </a:tblGrid>
              <a:tr h="518160">
                <a:tc>
                  <a:txBody>
                    <a:bodyPr/>
                    <a:lstStyle/>
                    <a:p>
                      <a:pPr algn="ctr"/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PCR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err="1" smtClean="0"/>
                        <a:t>qPCR</a:t>
                      </a:r>
                      <a:endParaRPr lang="fr-FR" sz="22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Quantification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-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+</a:t>
                      </a:r>
                      <a:endParaRPr lang="fr-FR" sz="2200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Spécificité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+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accrue pour les techniques avec sonde</a:t>
                      </a:r>
                      <a:endParaRPr lang="fr-FR" sz="2200" dirty="0"/>
                    </a:p>
                  </a:txBody>
                  <a:tcPr/>
                </a:tc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Risque de contamination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++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-</a:t>
                      </a:r>
                      <a:endParaRPr lang="fr-FR" sz="22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Automatisation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-</a:t>
                      </a:r>
                      <a:endParaRPr lang="fr-F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 smtClean="0"/>
                        <a:t>++</a:t>
                      </a:r>
                      <a:endParaRPr lang="fr-FR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27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Applications de la PCR en temps réel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3068960"/>
            <a:ext cx="7884368" cy="3672408"/>
          </a:xfrm>
        </p:spPr>
        <p:txBody>
          <a:bodyPr>
            <a:noAutofit/>
          </a:bodyPr>
          <a:lstStyle/>
          <a:p>
            <a:r>
              <a:rPr lang="fr-FR" sz="2400" dirty="0" smtClean="0"/>
              <a:t>Détections et quantifications microbiennes : </a:t>
            </a:r>
          </a:p>
          <a:p>
            <a:pPr marL="361950" indent="0">
              <a:buNone/>
            </a:pPr>
            <a:r>
              <a:rPr lang="fr-FR" sz="2400" dirty="0" smtClean="0"/>
              <a:t>bactéries, virus, mycètes, parasites </a:t>
            </a:r>
          </a:p>
          <a:p>
            <a:pPr marL="361950" indent="0">
              <a:buNone/>
            </a:pPr>
            <a:r>
              <a:rPr lang="fr-FR" sz="2400" dirty="0" smtClean="0"/>
              <a:t>(domaines médical, agroalimentaire, environnemental …)</a:t>
            </a:r>
          </a:p>
          <a:p>
            <a:r>
              <a:rPr lang="fr-FR" sz="2400" dirty="0" smtClean="0"/>
              <a:t>Oncologie (RT-PCR quantitative)</a:t>
            </a:r>
          </a:p>
          <a:p>
            <a:r>
              <a:rPr lang="fr-FR" sz="2400" dirty="0" smtClean="0"/>
              <a:t>Expression génique (RT-PCR quantitative)</a:t>
            </a:r>
          </a:p>
          <a:p>
            <a:r>
              <a:rPr lang="fr-FR" sz="2400" dirty="0" smtClean="0"/>
              <a:t>Recherche d’OGM</a:t>
            </a:r>
          </a:p>
          <a:p>
            <a:r>
              <a:rPr lang="fr-FR" sz="2400" dirty="0" smtClean="0"/>
              <a:t>Contrôle du nombre de copies d’un plasmide </a:t>
            </a:r>
          </a:p>
          <a:p>
            <a:r>
              <a:rPr lang="fr-FR" sz="2400" dirty="0" smtClean="0"/>
              <a:t>…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091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24137" y="0"/>
            <a:ext cx="8100391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RPA</a:t>
            </a:r>
            <a:br>
              <a:rPr lang="fr-FR" dirty="0" smtClean="0"/>
            </a:br>
            <a:r>
              <a:rPr lang="fr-FR" sz="2700" dirty="0" smtClean="0"/>
              <a:t>(</a:t>
            </a:r>
            <a:r>
              <a:rPr lang="fr-FR" sz="2700" dirty="0" err="1" smtClean="0"/>
              <a:t>Recombinase</a:t>
            </a:r>
            <a:r>
              <a:rPr lang="fr-FR" sz="2700" dirty="0" smtClean="0"/>
              <a:t> </a:t>
            </a:r>
            <a:r>
              <a:rPr lang="fr-FR" sz="2700" dirty="0" err="1" smtClean="0"/>
              <a:t>Polymerase</a:t>
            </a:r>
            <a:r>
              <a:rPr lang="fr-FR" sz="2700" dirty="0" smtClean="0"/>
              <a:t> Amplification)      </a:t>
            </a:r>
            <a:r>
              <a:rPr lang="fr-FR" sz="2200" dirty="0" smtClean="0">
                <a:hlinkClick r:id="rId3"/>
              </a:rPr>
              <a:t>vidéo </a:t>
            </a:r>
            <a:endParaRPr lang="fr-FR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94" y="1362671"/>
            <a:ext cx="4994018" cy="11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448844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33" y="3140968"/>
            <a:ext cx="345965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11" y="3933056"/>
            <a:ext cx="337077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69160"/>
            <a:ext cx="3456384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267"/>
          <a:stretch/>
        </p:blipFill>
        <p:spPr bwMode="auto">
          <a:xfrm>
            <a:off x="456733" y="6047184"/>
            <a:ext cx="3408230" cy="81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 txBox="1">
            <a:spLocks/>
          </p:cNvSpPr>
          <p:nvPr/>
        </p:nvSpPr>
        <p:spPr>
          <a:xfrm>
            <a:off x="3971831" y="2616788"/>
            <a:ext cx="5220072" cy="1290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71475">
              <a:spcBef>
                <a:spcPts val="0"/>
              </a:spcBef>
              <a:buAutoNum type="arabicPeriod"/>
            </a:pPr>
            <a:r>
              <a:rPr lang="fr-FR" sz="2200" b="1" dirty="0" smtClean="0"/>
              <a:t>Recombinaison </a:t>
            </a:r>
            <a:r>
              <a:rPr lang="fr-FR" sz="2200" dirty="0" smtClean="0"/>
              <a:t>primer/</a:t>
            </a:r>
            <a:r>
              <a:rPr lang="fr-FR" sz="2200" dirty="0" err="1" smtClean="0"/>
              <a:t>sequence</a:t>
            </a:r>
            <a:r>
              <a:rPr lang="fr-FR" sz="2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/>
              <a:t> </a:t>
            </a:r>
            <a:r>
              <a:rPr lang="fr-FR" sz="2200" dirty="0" smtClean="0"/>
              <a:t>      homologue (</a:t>
            </a:r>
            <a:r>
              <a:rPr lang="fr-FR" sz="2200" dirty="0" err="1" smtClean="0"/>
              <a:t>recombinase</a:t>
            </a:r>
            <a:r>
              <a:rPr lang="fr-FR" sz="2200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dirty="0" smtClean="0"/>
              <a:t>       ADN </a:t>
            </a:r>
            <a:r>
              <a:rPr lang="fr-FR" sz="2200" dirty="0" err="1" smtClean="0"/>
              <a:t>sb</a:t>
            </a:r>
            <a:r>
              <a:rPr lang="fr-FR" sz="2200" dirty="0" smtClean="0"/>
              <a:t> stabilisé (protéines SSB)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208834" y="2441466"/>
            <a:ext cx="1937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/>
              <a:t>www.twistdx.co.uk</a:t>
            </a:r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4104456" y="4079169"/>
            <a:ext cx="5220072" cy="1714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sz="2200" b="1" dirty="0" smtClean="0"/>
              <a:t>2. Elongation</a:t>
            </a:r>
            <a:r>
              <a:rPr lang="fr-FR" sz="2200" dirty="0" smtClean="0"/>
              <a:t> avec déplacement de brin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200" b="1" dirty="0"/>
              <a:t> </a:t>
            </a:r>
            <a:r>
              <a:rPr lang="fr-FR" sz="2200" b="1" dirty="0" smtClean="0"/>
              <a:t>    </a:t>
            </a:r>
            <a:r>
              <a:rPr lang="fr-FR" sz="2200" dirty="0" smtClean="0"/>
              <a:t>(polymérase) </a:t>
            </a:r>
          </a:p>
          <a:p>
            <a:pPr marL="361950" indent="-361950">
              <a:spcBef>
                <a:spcPts val="1200"/>
              </a:spcBef>
              <a:buNone/>
            </a:pPr>
            <a:r>
              <a:rPr lang="fr-FR" sz="2200" dirty="0" smtClean="0"/>
              <a:t>     Séparation des brins parentaux au croisement des polymérases</a:t>
            </a:r>
            <a:endParaRPr lang="fr-FR" sz="2200" dirty="0"/>
          </a:p>
        </p:txBody>
      </p:sp>
      <p:sp>
        <p:nvSpPr>
          <p:cNvPr id="6" name="Flèche vers le bas 5"/>
          <p:cNvSpPr/>
          <p:nvPr/>
        </p:nvSpPr>
        <p:spPr>
          <a:xfrm>
            <a:off x="2051720" y="2944019"/>
            <a:ext cx="288032" cy="2689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/>
          <p:cNvSpPr/>
          <p:nvPr/>
        </p:nvSpPr>
        <p:spPr>
          <a:xfrm>
            <a:off x="2051720" y="3819186"/>
            <a:ext cx="288032" cy="2689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2051720" y="4672211"/>
            <a:ext cx="288032" cy="2689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2042544" y="5824339"/>
            <a:ext cx="288032" cy="2689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88879" y="2717800"/>
            <a:ext cx="317521" cy="3733800"/>
          </a:xfrm>
          <a:custGeom>
            <a:avLst/>
            <a:gdLst>
              <a:gd name="connsiteX0" fmla="*/ 317521 w 317521"/>
              <a:gd name="connsiteY0" fmla="*/ 3733800 h 3733800"/>
              <a:gd name="connsiteX1" fmla="*/ 21 w 317521"/>
              <a:gd name="connsiteY1" fmla="*/ 1727200 h 3733800"/>
              <a:gd name="connsiteX2" fmla="*/ 304821 w 317521"/>
              <a:gd name="connsiteY2" fmla="*/ 0 h 373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7521" h="3733800">
                <a:moveTo>
                  <a:pt x="317521" y="3733800"/>
                </a:moveTo>
                <a:cubicBezTo>
                  <a:pt x="159829" y="3041650"/>
                  <a:pt x="2138" y="2349500"/>
                  <a:pt x="21" y="1727200"/>
                </a:cubicBezTo>
                <a:cubicBezTo>
                  <a:pt x="-2096" y="1104900"/>
                  <a:pt x="151362" y="552450"/>
                  <a:pt x="304821" y="0"/>
                </a:cubicBezTo>
              </a:path>
            </a:pathLst>
          </a:custGeom>
          <a:noFill/>
          <a:ln w="44450"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18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 animBg="1"/>
      <p:bldP spid="21" grpId="0" animBg="1"/>
      <p:bldP spid="22" grpId="0" animBg="1"/>
      <p:bldP spid="23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-27384"/>
            <a:ext cx="78843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RPA</a:t>
            </a:r>
            <a:br>
              <a:rPr lang="fr-FR" dirty="0" smtClean="0"/>
            </a:br>
            <a:r>
              <a:rPr lang="fr-FR" sz="2700" dirty="0" smtClean="0"/>
              <a:t>(</a:t>
            </a:r>
            <a:r>
              <a:rPr lang="fr-FR" sz="2700" dirty="0" err="1" smtClean="0"/>
              <a:t>Recombinase</a:t>
            </a:r>
            <a:r>
              <a:rPr lang="fr-FR" sz="2700" dirty="0" smtClean="0"/>
              <a:t> </a:t>
            </a:r>
            <a:r>
              <a:rPr lang="fr-FR" sz="2700" dirty="0" err="1" smtClean="0"/>
              <a:t>Polymerase</a:t>
            </a:r>
            <a:r>
              <a:rPr lang="fr-FR" sz="2700" dirty="0" smtClean="0"/>
              <a:t> Amplification) </a:t>
            </a:r>
            <a:endParaRPr lang="fr-FR" sz="3600" dirty="0"/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>
          <a:xfrm>
            <a:off x="1331640" y="1124744"/>
            <a:ext cx="7812360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spcBef>
                <a:spcPts val="1200"/>
              </a:spcBef>
              <a:buNone/>
            </a:pPr>
            <a:r>
              <a:rPr lang="fr-FR" sz="2200" b="1" dirty="0" smtClean="0"/>
              <a:t>Intérêts</a:t>
            </a:r>
            <a:r>
              <a:rPr lang="fr-FR" sz="2200" dirty="0" smtClean="0"/>
              <a:t> :</a:t>
            </a:r>
          </a:p>
          <a:p>
            <a:pPr marL="428625">
              <a:spcBef>
                <a:spcPts val="600"/>
              </a:spcBef>
            </a:pPr>
            <a:r>
              <a:rPr lang="fr-FR" sz="2200" dirty="0" smtClean="0"/>
              <a:t>Réalisée à </a:t>
            </a:r>
            <a:r>
              <a:rPr lang="fr-FR" sz="2200" b="1" dirty="0" smtClean="0"/>
              <a:t>basse température </a:t>
            </a:r>
            <a:r>
              <a:rPr lang="fr-FR" sz="2200" dirty="0" smtClean="0"/>
              <a:t>: 37-42°C </a:t>
            </a:r>
          </a:p>
          <a:p>
            <a:pPr marL="85725" indent="0">
              <a:spcBef>
                <a:spcPts val="0"/>
              </a:spcBef>
              <a:buNone/>
            </a:pPr>
            <a:r>
              <a:rPr lang="fr-FR" sz="2200" dirty="0"/>
              <a:t> </a:t>
            </a:r>
            <a:r>
              <a:rPr lang="fr-FR" sz="2200" dirty="0" smtClean="0"/>
              <a:t>     (assurée par un simple bloc chauffant)</a:t>
            </a:r>
          </a:p>
          <a:p>
            <a:pPr marL="428625">
              <a:spcBef>
                <a:spcPts val="0"/>
              </a:spcBef>
            </a:pPr>
            <a:r>
              <a:rPr lang="fr-FR" sz="2200" b="1" dirty="0" smtClean="0"/>
              <a:t>Rapide</a:t>
            </a:r>
            <a:r>
              <a:rPr lang="fr-FR" sz="2200" dirty="0" smtClean="0"/>
              <a:t> : </a:t>
            </a:r>
            <a:r>
              <a:rPr lang="fr-FR" sz="2200" dirty="0" err="1" smtClean="0"/>
              <a:t>amplicons</a:t>
            </a:r>
            <a:r>
              <a:rPr lang="fr-FR" sz="2200" dirty="0" smtClean="0"/>
              <a:t> détectables en 3 à 10 min.</a:t>
            </a:r>
          </a:p>
          <a:p>
            <a:pPr marL="428625">
              <a:spcBef>
                <a:spcPts val="0"/>
              </a:spcBef>
            </a:pPr>
            <a:r>
              <a:rPr lang="fr-FR" sz="2200" dirty="0" smtClean="0"/>
              <a:t>Sensible (détection d’1 copie unique d’ADN), multiplexage possible, quantification possible, réalisable sur échantillons non purifiés, réalisable sur ARN après RT, réalisable par un non professionnel du labo … </a:t>
            </a:r>
          </a:p>
          <a:p>
            <a:pPr marL="85725" indent="0">
              <a:spcBef>
                <a:spcPts val="0"/>
              </a:spcBef>
              <a:buNone/>
            </a:pPr>
            <a:endParaRPr lang="fr-FR" sz="2200" dirty="0" smtClean="0"/>
          </a:p>
          <a:p>
            <a:pPr marL="428625">
              <a:spcBef>
                <a:spcPts val="0"/>
              </a:spcBef>
            </a:pPr>
            <a:endParaRPr lang="fr-FR" sz="2200" dirty="0" smtClean="0"/>
          </a:p>
          <a:p>
            <a:pPr marL="428625">
              <a:spcBef>
                <a:spcPts val="0"/>
              </a:spcBef>
            </a:pPr>
            <a:endParaRPr lang="fr-FR" sz="2200" dirty="0" smtClean="0"/>
          </a:p>
          <a:p>
            <a:pPr marL="85725" indent="0">
              <a:spcBef>
                <a:spcPts val="0"/>
              </a:spcBef>
              <a:buNone/>
            </a:pPr>
            <a:endParaRPr lang="fr-FR" sz="2200" dirty="0" smtClean="0"/>
          </a:p>
          <a:p>
            <a:pPr marL="428625">
              <a:spcBef>
                <a:spcPts val="0"/>
              </a:spcBef>
            </a:pPr>
            <a:endParaRPr lang="fr-FR" sz="2200" dirty="0" smtClean="0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323528" y="4005064"/>
            <a:ext cx="8604448" cy="1196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Symbol"/>
              <a:buChar char="®"/>
            </a:pPr>
            <a:r>
              <a:rPr lang="fr-FR" sz="2200" b="1" dirty="0" smtClean="0">
                <a:solidFill>
                  <a:srgbClr val="C00000"/>
                </a:solidFill>
                <a:sym typeface="Symbol"/>
              </a:rPr>
              <a:t>a</a:t>
            </a:r>
            <a:r>
              <a:rPr lang="fr-FR" sz="2200" b="1" dirty="0" smtClean="0">
                <a:solidFill>
                  <a:srgbClr val="C00000"/>
                </a:solidFill>
              </a:rPr>
              <a:t>pplications</a:t>
            </a:r>
            <a:r>
              <a:rPr lang="fr-FR" sz="2200" dirty="0" smtClean="0">
                <a:solidFill>
                  <a:srgbClr val="C00000"/>
                </a:solidFill>
              </a:rPr>
              <a:t> 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 smtClean="0"/>
              <a:t>Diagnostic microbiologique : médical, agroalimentaire, agriculture…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200" dirty="0"/>
              <a:t>K</a:t>
            </a:r>
            <a:r>
              <a:rPr lang="fr-FR" sz="2200" dirty="0" smtClean="0"/>
              <a:t>its de terrain : recherche de microorganismes </a:t>
            </a:r>
            <a:r>
              <a:rPr lang="fr-FR" sz="2200" dirty="0" err="1" smtClean="0"/>
              <a:t>phytopathogènes</a:t>
            </a:r>
            <a:r>
              <a:rPr lang="fr-FR" sz="2200" dirty="0" smtClean="0"/>
              <a:t>   </a:t>
            </a:r>
            <a:r>
              <a:rPr lang="fr-FR" sz="1800" dirty="0" smtClean="0">
                <a:hlinkClick r:id="rId3"/>
              </a:rPr>
              <a:t>vidéo</a:t>
            </a:r>
            <a:endParaRPr lang="fr-FR" sz="2200" dirty="0" smtClean="0"/>
          </a:p>
          <a:p>
            <a:pPr marL="0" indent="0">
              <a:spcBef>
                <a:spcPts val="0"/>
              </a:spcBef>
              <a:buNone/>
            </a:pPr>
            <a:endParaRPr lang="fr-FR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85332"/>
            <a:ext cx="539700" cy="92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RÃ©sultat de recherche d'images pour &quot;feuille vigne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95955"/>
            <a:ext cx="432048" cy="5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18" y="5248953"/>
            <a:ext cx="4048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187624" y="638978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Extraction</a:t>
            </a:r>
            <a:endParaRPr lang="fr-FR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69131">
            <a:off x="1615573" y="5628044"/>
            <a:ext cx="539700" cy="92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RÃ©sultat de recherche d'images pour &quot;feuille vigne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411" y="5942642"/>
            <a:ext cx="216024" cy="29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689656"/>
            <a:ext cx="5429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43"/>
          <p:cNvGrpSpPr>
            <a:grpSpLocks/>
          </p:cNvGrpSpPr>
          <p:nvPr/>
        </p:nvGrpSpPr>
        <p:grpSpPr bwMode="auto">
          <a:xfrm>
            <a:off x="3802441" y="5866598"/>
            <a:ext cx="328749" cy="532345"/>
            <a:chOff x="3403" y="2549"/>
            <a:chExt cx="490" cy="814"/>
          </a:xfrm>
        </p:grpSpPr>
        <p:sp>
          <p:nvSpPr>
            <p:cNvPr id="27" name="Oval 244"/>
            <p:cNvSpPr>
              <a:spLocks noChangeArrowheads="1"/>
            </p:cNvSpPr>
            <p:nvPr/>
          </p:nvSpPr>
          <p:spPr bwMode="auto">
            <a:xfrm>
              <a:off x="3495" y="2579"/>
              <a:ext cx="290" cy="64"/>
            </a:xfrm>
            <a:prstGeom prst="ellipse">
              <a:avLst/>
            </a:prstGeom>
            <a:solidFill>
              <a:srgbClr val="B7D3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9" name="Freeform 245"/>
            <p:cNvSpPr>
              <a:spLocks/>
            </p:cNvSpPr>
            <p:nvPr/>
          </p:nvSpPr>
          <p:spPr bwMode="auto">
            <a:xfrm>
              <a:off x="3495" y="261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6BA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Oval 246"/>
            <p:cNvSpPr>
              <a:spLocks noChangeArrowheads="1"/>
            </p:cNvSpPr>
            <p:nvPr/>
          </p:nvSpPr>
          <p:spPr bwMode="auto">
            <a:xfrm>
              <a:off x="3530" y="2595"/>
              <a:ext cx="223" cy="34"/>
            </a:xfrm>
            <a:prstGeom prst="ellipse">
              <a:avLst/>
            </a:prstGeom>
            <a:solidFill>
              <a:srgbClr val="4F9A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31" name="Freeform 247"/>
            <p:cNvSpPr>
              <a:spLocks/>
            </p:cNvSpPr>
            <p:nvPr/>
          </p:nvSpPr>
          <p:spPr bwMode="auto">
            <a:xfrm>
              <a:off x="3540" y="2608"/>
              <a:ext cx="203" cy="21"/>
            </a:xfrm>
            <a:custGeom>
              <a:avLst/>
              <a:gdLst>
                <a:gd name="T0" fmla="*/ 0 w 81"/>
                <a:gd name="T1" fmla="*/ 11 h 8"/>
                <a:gd name="T2" fmla="*/ 100 w 81"/>
                <a:gd name="T3" fmla="*/ 21 h 8"/>
                <a:gd name="T4" fmla="*/ 203 w 81"/>
                <a:gd name="T5" fmla="*/ 11 h 8"/>
                <a:gd name="T6" fmla="*/ 100 w 81"/>
                <a:gd name="T7" fmla="*/ 0 h 8"/>
                <a:gd name="T8" fmla="*/ 0 w 81"/>
                <a:gd name="T9" fmla="*/ 11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8"/>
                <a:gd name="T17" fmla="*/ 81 w 81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8">
                  <a:moveTo>
                    <a:pt x="0" y="4"/>
                  </a:moveTo>
                  <a:cubicBezTo>
                    <a:pt x="7" y="6"/>
                    <a:pt x="22" y="8"/>
                    <a:pt x="40" y="8"/>
                  </a:cubicBezTo>
                  <a:cubicBezTo>
                    <a:pt x="58" y="8"/>
                    <a:pt x="74" y="6"/>
                    <a:pt x="81" y="4"/>
                  </a:cubicBezTo>
                  <a:cubicBezTo>
                    <a:pt x="74" y="2"/>
                    <a:pt x="58" y="0"/>
                    <a:pt x="40" y="0"/>
                  </a:cubicBezTo>
                  <a:cubicBezTo>
                    <a:pt x="22" y="0"/>
                    <a:pt x="7" y="2"/>
                    <a:pt x="0" y="4"/>
                  </a:cubicBezTo>
                  <a:close/>
                </a:path>
              </a:pathLst>
            </a:custGeom>
            <a:solidFill>
              <a:srgbClr val="1873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248"/>
            <p:cNvSpPr>
              <a:spLocks/>
            </p:cNvSpPr>
            <p:nvPr/>
          </p:nvSpPr>
          <p:spPr bwMode="auto">
            <a:xfrm>
              <a:off x="3523" y="2653"/>
              <a:ext cx="237" cy="710"/>
            </a:xfrm>
            <a:custGeom>
              <a:avLst/>
              <a:gdLst>
                <a:gd name="T0" fmla="*/ 117 w 95"/>
                <a:gd name="T1" fmla="*/ 13 h 266"/>
                <a:gd name="T2" fmla="*/ 0 w 95"/>
                <a:gd name="T3" fmla="*/ 0 h 266"/>
                <a:gd name="T4" fmla="*/ 5 w 95"/>
                <a:gd name="T5" fmla="*/ 342 h 266"/>
                <a:gd name="T6" fmla="*/ 67 w 95"/>
                <a:gd name="T7" fmla="*/ 686 h 266"/>
                <a:gd name="T8" fmla="*/ 117 w 95"/>
                <a:gd name="T9" fmla="*/ 710 h 266"/>
                <a:gd name="T10" fmla="*/ 167 w 95"/>
                <a:gd name="T11" fmla="*/ 686 h 266"/>
                <a:gd name="T12" fmla="*/ 232 w 95"/>
                <a:gd name="T13" fmla="*/ 342 h 266"/>
                <a:gd name="T14" fmla="*/ 237 w 95"/>
                <a:gd name="T15" fmla="*/ 0 h 266"/>
                <a:gd name="T16" fmla="*/ 117 w 95"/>
                <a:gd name="T17" fmla="*/ 13 h 2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5"/>
                <a:gd name="T28" fmla="*/ 0 h 266"/>
                <a:gd name="T29" fmla="*/ 95 w 95"/>
                <a:gd name="T30" fmla="*/ 266 h 2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5" h="266">
                  <a:moveTo>
                    <a:pt x="47" y="5"/>
                  </a:moveTo>
                  <a:cubicBezTo>
                    <a:pt x="28" y="5"/>
                    <a:pt x="10" y="3"/>
                    <a:pt x="0" y="0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28"/>
                    <a:pt x="26" y="255"/>
                    <a:pt x="27" y="257"/>
                  </a:cubicBezTo>
                  <a:cubicBezTo>
                    <a:pt x="31" y="262"/>
                    <a:pt x="39" y="266"/>
                    <a:pt x="47" y="266"/>
                  </a:cubicBezTo>
                  <a:cubicBezTo>
                    <a:pt x="56" y="266"/>
                    <a:pt x="64" y="262"/>
                    <a:pt x="67" y="257"/>
                  </a:cubicBezTo>
                  <a:cubicBezTo>
                    <a:pt x="69" y="255"/>
                    <a:pt x="93" y="128"/>
                    <a:pt x="93" y="128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5" y="3"/>
                    <a:pt x="67" y="5"/>
                    <a:pt x="47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249"/>
            <p:cNvSpPr>
              <a:spLocks/>
            </p:cNvSpPr>
            <p:nvPr/>
          </p:nvSpPr>
          <p:spPr bwMode="auto">
            <a:xfrm>
              <a:off x="3543" y="2627"/>
              <a:ext cx="200" cy="93"/>
            </a:xfrm>
            <a:custGeom>
              <a:avLst/>
              <a:gdLst>
                <a:gd name="T0" fmla="*/ 98 w 80"/>
                <a:gd name="T1" fmla="*/ 11 h 35"/>
                <a:gd name="T2" fmla="*/ 0 w 80"/>
                <a:gd name="T3" fmla="*/ 3 h 35"/>
                <a:gd name="T4" fmla="*/ 0 w 80"/>
                <a:gd name="T5" fmla="*/ 80 h 35"/>
                <a:gd name="T6" fmla="*/ 100 w 80"/>
                <a:gd name="T7" fmla="*/ 93 h 35"/>
                <a:gd name="T8" fmla="*/ 200 w 80"/>
                <a:gd name="T9" fmla="*/ 80 h 35"/>
                <a:gd name="T10" fmla="*/ 200 w 80"/>
                <a:gd name="T11" fmla="*/ 0 h 35"/>
                <a:gd name="T12" fmla="*/ 98 w 80"/>
                <a:gd name="T13" fmla="*/ 11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35"/>
                <a:gd name="T23" fmla="*/ 80 w 80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35">
                  <a:moveTo>
                    <a:pt x="39" y="4"/>
                  </a:moveTo>
                  <a:cubicBezTo>
                    <a:pt x="24" y="4"/>
                    <a:pt x="11" y="3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18" y="35"/>
                    <a:pt x="40" y="35"/>
                  </a:cubicBezTo>
                  <a:cubicBezTo>
                    <a:pt x="62" y="35"/>
                    <a:pt x="80" y="33"/>
                    <a:pt x="80" y="3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69" y="2"/>
                    <a:pt x="55" y="4"/>
                    <a:pt x="39" y="4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250"/>
            <p:cNvSpPr>
              <a:spLocks/>
            </p:cNvSpPr>
            <p:nvPr/>
          </p:nvSpPr>
          <p:spPr bwMode="auto">
            <a:xfrm>
              <a:off x="3543" y="2669"/>
              <a:ext cx="162" cy="51"/>
            </a:xfrm>
            <a:custGeom>
              <a:avLst/>
              <a:gdLst>
                <a:gd name="T0" fmla="*/ 0 w 65"/>
                <a:gd name="T1" fmla="*/ 0 h 19"/>
                <a:gd name="T2" fmla="*/ 0 w 65"/>
                <a:gd name="T3" fmla="*/ 38 h 19"/>
                <a:gd name="T4" fmla="*/ 100 w 65"/>
                <a:gd name="T5" fmla="*/ 51 h 19"/>
                <a:gd name="T6" fmla="*/ 162 w 65"/>
                <a:gd name="T7" fmla="*/ 48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19"/>
                <a:gd name="T14" fmla="*/ 65 w 65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19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18" y="19"/>
                    <a:pt x="40" y="19"/>
                  </a:cubicBezTo>
                  <a:cubicBezTo>
                    <a:pt x="49" y="19"/>
                    <a:pt x="58" y="19"/>
                    <a:pt x="65" y="18"/>
                  </a:cubicBezTo>
                </a:path>
              </a:pathLst>
            </a:cu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Oval 251"/>
            <p:cNvSpPr>
              <a:spLocks noChangeArrowheads="1"/>
            </p:cNvSpPr>
            <p:nvPr/>
          </p:nvSpPr>
          <p:spPr bwMode="auto">
            <a:xfrm>
              <a:off x="3530" y="2869"/>
              <a:ext cx="223" cy="35"/>
            </a:xfrm>
            <a:prstGeom prst="ellipse">
              <a:avLst/>
            </a:prstGeom>
            <a:solidFill>
              <a:srgbClr val="D4C8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36" name="Oval 252"/>
            <p:cNvSpPr>
              <a:spLocks noChangeArrowheads="1"/>
            </p:cNvSpPr>
            <p:nvPr/>
          </p:nvSpPr>
          <p:spPr bwMode="auto">
            <a:xfrm>
              <a:off x="3530" y="2869"/>
              <a:ext cx="223" cy="35"/>
            </a:xfrm>
            <a:prstGeom prst="ellipse">
              <a:avLst/>
            </a:prstGeom>
            <a:solidFill>
              <a:srgbClr val="F4FB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37" name="Freeform 253"/>
            <p:cNvSpPr>
              <a:spLocks/>
            </p:cNvSpPr>
            <p:nvPr/>
          </p:nvSpPr>
          <p:spPr bwMode="auto">
            <a:xfrm>
              <a:off x="3525" y="2885"/>
              <a:ext cx="233" cy="478"/>
            </a:xfrm>
            <a:custGeom>
              <a:avLst/>
              <a:gdLst>
                <a:gd name="T0" fmla="*/ 228 w 93"/>
                <a:gd name="T1" fmla="*/ 0 h 179"/>
                <a:gd name="T2" fmla="*/ 115 w 93"/>
                <a:gd name="T3" fmla="*/ 19 h 179"/>
                <a:gd name="T4" fmla="*/ 5 w 93"/>
                <a:gd name="T5" fmla="*/ 0 h 179"/>
                <a:gd name="T6" fmla="*/ 0 w 93"/>
                <a:gd name="T7" fmla="*/ 0 h 179"/>
                <a:gd name="T8" fmla="*/ 3 w 93"/>
                <a:gd name="T9" fmla="*/ 109 h 179"/>
                <a:gd name="T10" fmla="*/ 65 w 93"/>
                <a:gd name="T11" fmla="*/ 454 h 179"/>
                <a:gd name="T12" fmla="*/ 115 w 93"/>
                <a:gd name="T13" fmla="*/ 478 h 179"/>
                <a:gd name="T14" fmla="*/ 165 w 93"/>
                <a:gd name="T15" fmla="*/ 454 h 179"/>
                <a:gd name="T16" fmla="*/ 230 w 93"/>
                <a:gd name="T17" fmla="*/ 109 h 179"/>
                <a:gd name="T18" fmla="*/ 233 w 93"/>
                <a:gd name="T19" fmla="*/ 0 h 179"/>
                <a:gd name="T20" fmla="*/ 228 w 93"/>
                <a:gd name="T21" fmla="*/ 0 h 1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"/>
                <a:gd name="T34" fmla="*/ 0 h 179"/>
                <a:gd name="T35" fmla="*/ 93 w 93"/>
                <a:gd name="T36" fmla="*/ 179 h 17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" h="179">
                  <a:moveTo>
                    <a:pt x="91" y="0"/>
                  </a:moveTo>
                  <a:cubicBezTo>
                    <a:pt x="91" y="4"/>
                    <a:pt x="71" y="7"/>
                    <a:pt x="46" y="7"/>
                  </a:cubicBezTo>
                  <a:cubicBezTo>
                    <a:pt x="22" y="7"/>
                    <a:pt x="2" y="4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25" y="168"/>
                    <a:pt x="26" y="170"/>
                  </a:cubicBezTo>
                  <a:cubicBezTo>
                    <a:pt x="30" y="175"/>
                    <a:pt x="38" y="179"/>
                    <a:pt x="46" y="179"/>
                  </a:cubicBezTo>
                  <a:cubicBezTo>
                    <a:pt x="55" y="179"/>
                    <a:pt x="63" y="175"/>
                    <a:pt x="66" y="170"/>
                  </a:cubicBezTo>
                  <a:cubicBezTo>
                    <a:pt x="68" y="168"/>
                    <a:pt x="92" y="41"/>
                    <a:pt x="92" y="41"/>
                  </a:cubicBezTo>
                  <a:cubicBezTo>
                    <a:pt x="93" y="0"/>
                    <a:pt x="93" y="0"/>
                    <a:pt x="93" y="0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E8F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254"/>
            <p:cNvSpPr>
              <a:spLocks/>
            </p:cNvSpPr>
            <p:nvPr/>
          </p:nvSpPr>
          <p:spPr bwMode="auto">
            <a:xfrm>
              <a:off x="3533" y="2664"/>
              <a:ext cx="117" cy="675"/>
            </a:xfrm>
            <a:custGeom>
              <a:avLst/>
              <a:gdLst>
                <a:gd name="T0" fmla="*/ 117 w 47"/>
                <a:gd name="T1" fmla="*/ 675 h 253"/>
                <a:gd name="T2" fmla="*/ 80 w 47"/>
                <a:gd name="T3" fmla="*/ 651 h 253"/>
                <a:gd name="T4" fmla="*/ 22 w 47"/>
                <a:gd name="T5" fmla="*/ 325 h 253"/>
                <a:gd name="T6" fmla="*/ 0 w 47"/>
                <a:gd name="T7" fmla="*/ 0 h 253"/>
                <a:gd name="T8" fmla="*/ 0 w 47"/>
                <a:gd name="T9" fmla="*/ 0 h 253"/>
                <a:gd name="T10" fmla="*/ 5 w 47"/>
                <a:gd name="T11" fmla="*/ 312 h 253"/>
                <a:gd name="T12" fmla="*/ 7 w 47"/>
                <a:gd name="T13" fmla="*/ 333 h 253"/>
                <a:gd name="T14" fmla="*/ 62 w 47"/>
                <a:gd name="T15" fmla="*/ 651 h 253"/>
                <a:gd name="T16" fmla="*/ 100 w 47"/>
                <a:gd name="T17" fmla="*/ 675 h 2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"/>
                <a:gd name="T28" fmla="*/ 0 h 253"/>
                <a:gd name="T29" fmla="*/ 47 w 47"/>
                <a:gd name="T30" fmla="*/ 253 h 2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" h="253">
                  <a:moveTo>
                    <a:pt x="47" y="253"/>
                  </a:moveTo>
                  <a:cubicBezTo>
                    <a:pt x="40" y="252"/>
                    <a:pt x="35" y="249"/>
                    <a:pt x="32" y="244"/>
                  </a:cubicBezTo>
                  <a:cubicBezTo>
                    <a:pt x="30" y="242"/>
                    <a:pt x="9" y="122"/>
                    <a:pt x="9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3" y="123"/>
                    <a:pt x="3" y="125"/>
                  </a:cubicBezTo>
                  <a:cubicBezTo>
                    <a:pt x="7" y="147"/>
                    <a:pt x="24" y="243"/>
                    <a:pt x="25" y="244"/>
                  </a:cubicBezTo>
                  <a:cubicBezTo>
                    <a:pt x="27" y="248"/>
                    <a:pt x="31" y="253"/>
                    <a:pt x="40" y="253"/>
                  </a:cubicBezTo>
                </a:path>
              </a:pathLst>
            </a:custGeom>
            <a:solidFill>
              <a:srgbClr val="DA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Freeform 255"/>
            <p:cNvSpPr>
              <a:spLocks/>
            </p:cNvSpPr>
            <p:nvPr/>
          </p:nvSpPr>
          <p:spPr bwMode="auto">
            <a:xfrm>
              <a:off x="3538" y="2717"/>
              <a:ext cx="75" cy="598"/>
            </a:xfrm>
            <a:custGeom>
              <a:avLst/>
              <a:gdLst>
                <a:gd name="T0" fmla="*/ 75 w 30"/>
                <a:gd name="T1" fmla="*/ 598 h 224"/>
                <a:gd name="T2" fmla="*/ 18 w 30"/>
                <a:gd name="T3" fmla="*/ 272 h 224"/>
                <a:gd name="T4" fmla="*/ 0 w 30"/>
                <a:gd name="T5" fmla="*/ 0 h 224"/>
                <a:gd name="T6" fmla="*/ 25 w 30"/>
                <a:gd name="T7" fmla="*/ 267 h 224"/>
                <a:gd name="T8" fmla="*/ 75 w 30"/>
                <a:gd name="T9" fmla="*/ 59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24"/>
                <a:gd name="T17" fmla="*/ 30 w 30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24">
                  <a:moveTo>
                    <a:pt x="30" y="224"/>
                  </a:moveTo>
                  <a:cubicBezTo>
                    <a:pt x="28" y="222"/>
                    <a:pt x="7" y="102"/>
                    <a:pt x="7" y="1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24"/>
                    <a:pt x="8" y="88"/>
                    <a:pt x="10" y="100"/>
                  </a:cubicBezTo>
                  <a:cubicBezTo>
                    <a:pt x="11" y="112"/>
                    <a:pt x="30" y="224"/>
                    <a:pt x="30" y="224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256"/>
            <p:cNvSpPr>
              <a:spLocks/>
            </p:cNvSpPr>
            <p:nvPr/>
          </p:nvSpPr>
          <p:spPr bwMode="auto">
            <a:xfrm>
              <a:off x="3533" y="2760"/>
              <a:ext cx="50" cy="491"/>
            </a:xfrm>
            <a:custGeom>
              <a:avLst/>
              <a:gdLst>
                <a:gd name="T0" fmla="*/ 3 w 20"/>
                <a:gd name="T1" fmla="*/ 0 h 184"/>
                <a:gd name="T2" fmla="*/ 0 w 20"/>
                <a:gd name="T3" fmla="*/ 216 h 184"/>
                <a:gd name="T4" fmla="*/ 3 w 20"/>
                <a:gd name="T5" fmla="*/ 240 h 184"/>
                <a:gd name="T6" fmla="*/ 13 w 20"/>
                <a:gd name="T7" fmla="*/ 294 h 184"/>
                <a:gd name="T8" fmla="*/ 50 w 20"/>
                <a:gd name="T9" fmla="*/ 491 h 184"/>
                <a:gd name="T10" fmla="*/ 50 w 20"/>
                <a:gd name="T11" fmla="*/ 491 h 184"/>
                <a:gd name="T12" fmla="*/ 23 w 20"/>
                <a:gd name="T13" fmla="*/ 291 h 184"/>
                <a:gd name="T14" fmla="*/ 13 w 20"/>
                <a:gd name="T15" fmla="*/ 237 h 184"/>
                <a:gd name="T16" fmla="*/ 10 w 20"/>
                <a:gd name="T17" fmla="*/ 216 h 184"/>
                <a:gd name="T18" fmla="*/ 3 w 20"/>
                <a:gd name="T19" fmla="*/ 0 h 1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184"/>
                <a:gd name="T32" fmla="*/ 20 w 20"/>
                <a:gd name="T33" fmla="*/ 184 h 1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184">
                  <a:moveTo>
                    <a:pt x="1" y="0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1" y="90"/>
                    <a:pt x="1" y="9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20" y="184"/>
                    <a:pt x="20" y="184"/>
                    <a:pt x="20" y="184"/>
                  </a:cubicBezTo>
                  <a:cubicBezTo>
                    <a:pt x="20" y="184"/>
                    <a:pt x="20" y="184"/>
                    <a:pt x="20" y="184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4" y="81"/>
                    <a:pt x="4" y="8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Freeform 257"/>
            <p:cNvSpPr>
              <a:spLocks/>
            </p:cNvSpPr>
            <p:nvPr/>
          </p:nvSpPr>
          <p:spPr bwMode="auto">
            <a:xfrm>
              <a:off x="3533" y="2664"/>
              <a:ext cx="117" cy="675"/>
            </a:xfrm>
            <a:custGeom>
              <a:avLst/>
              <a:gdLst>
                <a:gd name="T0" fmla="*/ 117 w 47"/>
                <a:gd name="T1" fmla="*/ 675 h 253"/>
                <a:gd name="T2" fmla="*/ 80 w 47"/>
                <a:gd name="T3" fmla="*/ 651 h 253"/>
                <a:gd name="T4" fmla="*/ 22 w 47"/>
                <a:gd name="T5" fmla="*/ 325 h 253"/>
                <a:gd name="T6" fmla="*/ 0 w 47"/>
                <a:gd name="T7" fmla="*/ 0 h 253"/>
                <a:gd name="T8" fmla="*/ 0 w 47"/>
                <a:gd name="T9" fmla="*/ 0 h 253"/>
                <a:gd name="T10" fmla="*/ 5 w 47"/>
                <a:gd name="T11" fmla="*/ 312 h 253"/>
                <a:gd name="T12" fmla="*/ 7 w 47"/>
                <a:gd name="T13" fmla="*/ 333 h 253"/>
                <a:gd name="T14" fmla="*/ 62 w 47"/>
                <a:gd name="T15" fmla="*/ 651 h 253"/>
                <a:gd name="T16" fmla="*/ 100 w 47"/>
                <a:gd name="T17" fmla="*/ 675 h 2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"/>
                <a:gd name="T28" fmla="*/ 0 h 253"/>
                <a:gd name="T29" fmla="*/ 47 w 47"/>
                <a:gd name="T30" fmla="*/ 253 h 2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" h="253">
                  <a:moveTo>
                    <a:pt x="47" y="253"/>
                  </a:moveTo>
                  <a:cubicBezTo>
                    <a:pt x="40" y="252"/>
                    <a:pt x="35" y="249"/>
                    <a:pt x="32" y="244"/>
                  </a:cubicBezTo>
                  <a:cubicBezTo>
                    <a:pt x="30" y="242"/>
                    <a:pt x="9" y="122"/>
                    <a:pt x="9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3" y="123"/>
                    <a:pt x="3" y="125"/>
                  </a:cubicBezTo>
                  <a:cubicBezTo>
                    <a:pt x="7" y="147"/>
                    <a:pt x="24" y="243"/>
                    <a:pt x="25" y="244"/>
                  </a:cubicBezTo>
                  <a:cubicBezTo>
                    <a:pt x="27" y="248"/>
                    <a:pt x="31" y="253"/>
                    <a:pt x="40" y="253"/>
                  </a:cubicBezTo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Freeform 258"/>
            <p:cNvSpPr>
              <a:spLocks/>
            </p:cNvSpPr>
            <p:nvPr/>
          </p:nvSpPr>
          <p:spPr bwMode="auto">
            <a:xfrm>
              <a:off x="3538" y="2893"/>
              <a:ext cx="112" cy="446"/>
            </a:xfrm>
            <a:custGeom>
              <a:avLst/>
              <a:gdLst>
                <a:gd name="T0" fmla="*/ 75 w 45"/>
                <a:gd name="T1" fmla="*/ 422 h 167"/>
                <a:gd name="T2" fmla="*/ 17 w 45"/>
                <a:gd name="T3" fmla="*/ 96 h 167"/>
                <a:gd name="T4" fmla="*/ 10 w 45"/>
                <a:gd name="T5" fmla="*/ 3 h 167"/>
                <a:gd name="T6" fmla="*/ 0 w 45"/>
                <a:gd name="T7" fmla="*/ 0 h 167"/>
                <a:gd name="T8" fmla="*/ 0 w 45"/>
                <a:gd name="T9" fmla="*/ 83 h 167"/>
                <a:gd name="T10" fmla="*/ 2 w 45"/>
                <a:gd name="T11" fmla="*/ 104 h 167"/>
                <a:gd name="T12" fmla="*/ 57 w 45"/>
                <a:gd name="T13" fmla="*/ 422 h 167"/>
                <a:gd name="T14" fmla="*/ 95 w 45"/>
                <a:gd name="T15" fmla="*/ 446 h 167"/>
                <a:gd name="T16" fmla="*/ 112 w 45"/>
                <a:gd name="T17" fmla="*/ 446 h 167"/>
                <a:gd name="T18" fmla="*/ 75 w 45"/>
                <a:gd name="T19" fmla="*/ 422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"/>
                <a:gd name="T31" fmla="*/ 0 h 167"/>
                <a:gd name="T32" fmla="*/ 45 w 4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" h="167">
                  <a:moveTo>
                    <a:pt x="30" y="158"/>
                  </a:moveTo>
                  <a:cubicBezTo>
                    <a:pt x="28" y="156"/>
                    <a:pt x="7" y="36"/>
                    <a:pt x="7" y="36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7"/>
                    <a:pt x="1" y="39"/>
                  </a:cubicBezTo>
                  <a:cubicBezTo>
                    <a:pt x="5" y="61"/>
                    <a:pt x="22" y="157"/>
                    <a:pt x="23" y="158"/>
                  </a:cubicBezTo>
                  <a:cubicBezTo>
                    <a:pt x="25" y="162"/>
                    <a:pt x="29" y="167"/>
                    <a:pt x="38" y="167"/>
                  </a:cubicBezTo>
                  <a:cubicBezTo>
                    <a:pt x="45" y="167"/>
                    <a:pt x="45" y="167"/>
                    <a:pt x="45" y="167"/>
                  </a:cubicBezTo>
                  <a:cubicBezTo>
                    <a:pt x="38" y="166"/>
                    <a:pt x="33" y="163"/>
                    <a:pt x="30" y="158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Freeform 259"/>
            <p:cNvSpPr>
              <a:spLocks/>
            </p:cNvSpPr>
            <p:nvPr/>
          </p:nvSpPr>
          <p:spPr bwMode="auto">
            <a:xfrm>
              <a:off x="3548" y="2875"/>
              <a:ext cx="5" cy="21"/>
            </a:xfrm>
            <a:custGeom>
              <a:avLst/>
              <a:gdLst>
                <a:gd name="T0" fmla="*/ 5 w 2"/>
                <a:gd name="T1" fmla="*/ 21 h 8"/>
                <a:gd name="T2" fmla="*/ 3 w 2"/>
                <a:gd name="T3" fmla="*/ 0 h 8"/>
                <a:gd name="T4" fmla="*/ 0 w 2"/>
                <a:gd name="T5" fmla="*/ 3 h 8"/>
                <a:gd name="T6" fmla="*/ 0 w 2"/>
                <a:gd name="T7" fmla="*/ 21 h 8"/>
                <a:gd name="T8" fmla="*/ 5 w 2"/>
                <a:gd name="T9" fmla="*/ 21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8"/>
                <a:gd name="T17" fmla="*/ 2 w 2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8">
                  <a:moveTo>
                    <a:pt x="2" y="8"/>
                  </a:moveTo>
                  <a:cubicBezTo>
                    <a:pt x="2" y="6"/>
                    <a:pt x="2" y="3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D7E6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260"/>
            <p:cNvSpPr>
              <a:spLocks/>
            </p:cNvSpPr>
            <p:nvPr/>
          </p:nvSpPr>
          <p:spPr bwMode="auto">
            <a:xfrm>
              <a:off x="3548" y="2896"/>
              <a:ext cx="65" cy="419"/>
            </a:xfrm>
            <a:custGeom>
              <a:avLst/>
              <a:gdLst>
                <a:gd name="T0" fmla="*/ 8 w 26"/>
                <a:gd name="T1" fmla="*/ 93 h 157"/>
                <a:gd name="T2" fmla="*/ 65 w 26"/>
                <a:gd name="T3" fmla="*/ 419 h 157"/>
                <a:gd name="T4" fmla="*/ 15 w 26"/>
                <a:gd name="T5" fmla="*/ 88 h 157"/>
                <a:gd name="T6" fmla="*/ 5 w 26"/>
                <a:gd name="T7" fmla="*/ 0 h 157"/>
                <a:gd name="T8" fmla="*/ 0 w 26"/>
                <a:gd name="T9" fmla="*/ 0 h 157"/>
                <a:gd name="T10" fmla="*/ 8 w 26"/>
                <a:gd name="T11" fmla="*/ 93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57"/>
                <a:gd name="T20" fmla="*/ 26 w 26"/>
                <a:gd name="T21" fmla="*/ 157 h 1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57">
                  <a:moveTo>
                    <a:pt x="3" y="35"/>
                  </a:moveTo>
                  <a:cubicBezTo>
                    <a:pt x="3" y="35"/>
                    <a:pt x="24" y="155"/>
                    <a:pt x="26" y="157"/>
                  </a:cubicBezTo>
                  <a:cubicBezTo>
                    <a:pt x="26" y="157"/>
                    <a:pt x="7" y="45"/>
                    <a:pt x="6" y="33"/>
                  </a:cubicBezTo>
                  <a:cubicBezTo>
                    <a:pt x="5" y="28"/>
                    <a:pt x="4" y="15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lnTo>
                    <a:pt x="3" y="35"/>
                  </a:lnTo>
                  <a:close/>
                </a:path>
              </a:pathLst>
            </a:custGeom>
            <a:solidFill>
              <a:srgbClr val="CCD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261"/>
            <p:cNvSpPr>
              <a:spLocks noEditPoints="1"/>
            </p:cNvSpPr>
            <p:nvPr/>
          </p:nvSpPr>
          <p:spPr bwMode="auto">
            <a:xfrm>
              <a:off x="3645" y="2680"/>
              <a:ext cx="103" cy="669"/>
            </a:xfrm>
            <a:custGeom>
              <a:avLst/>
              <a:gdLst>
                <a:gd name="T0" fmla="*/ 103 w 41"/>
                <a:gd name="T1" fmla="*/ 0 h 251"/>
                <a:gd name="T2" fmla="*/ 93 w 41"/>
                <a:gd name="T3" fmla="*/ 296 h 251"/>
                <a:gd name="T4" fmla="*/ 90 w 41"/>
                <a:gd name="T5" fmla="*/ 317 h 251"/>
                <a:gd name="T6" fmla="*/ 33 w 41"/>
                <a:gd name="T7" fmla="*/ 645 h 251"/>
                <a:gd name="T8" fmla="*/ 0 w 41"/>
                <a:gd name="T9" fmla="*/ 669 h 251"/>
                <a:gd name="T10" fmla="*/ 0 w 41"/>
                <a:gd name="T11" fmla="*/ 669 h 251"/>
                <a:gd name="T12" fmla="*/ 43 w 41"/>
                <a:gd name="T13" fmla="*/ 648 h 251"/>
                <a:gd name="T14" fmla="*/ 100 w 41"/>
                <a:gd name="T15" fmla="*/ 320 h 251"/>
                <a:gd name="T16" fmla="*/ 103 w 41"/>
                <a:gd name="T17" fmla="*/ 296 h 251"/>
                <a:gd name="T18" fmla="*/ 103 w 41"/>
                <a:gd name="T19" fmla="*/ 0 h 251"/>
                <a:gd name="T20" fmla="*/ 43 w 41"/>
                <a:gd name="T21" fmla="*/ 648 h 251"/>
                <a:gd name="T22" fmla="*/ 43 w 41"/>
                <a:gd name="T23" fmla="*/ 648 h 251"/>
                <a:gd name="T24" fmla="*/ 43 w 41"/>
                <a:gd name="T25" fmla="*/ 648 h 251"/>
                <a:gd name="T26" fmla="*/ 43 w 41"/>
                <a:gd name="T27" fmla="*/ 648 h 251"/>
                <a:gd name="T28" fmla="*/ 43 w 41"/>
                <a:gd name="T29" fmla="*/ 650 h 251"/>
                <a:gd name="T30" fmla="*/ 43 w 41"/>
                <a:gd name="T31" fmla="*/ 648 h 251"/>
                <a:gd name="T32" fmla="*/ 43 w 41"/>
                <a:gd name="T33" fmla="*/ 650 h 2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251"/>
                <a:gd name="T53" fmla="*/ 41 w 41"/>
                <a:gd name="T54" fmla="*/ 251 h 2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251">
                  <a:moveTo>
                    <a:pt x="41" y="0"/>
                  </a:moveTo>
                  <a:cubicBezTo>
                    <a:pt x="41" y="4"/>
                    <a:pt x="37" y="110"/>
                    <a:pt x="37" y="111"/>
                  </a:cubicBezTo>
                  <a:cubicBezTo>
                    <a:pt x="37" y="111"/>
                    <a:pt x="36" y="119"/>
                    <a:pt x="36" y="119"/>
                  </a:cubicBezTo>
                  <a:cubicBezTo>
                    <a:pt x="26" y="178"/>
                    <a:pt x="14" y="238"/>
                    <a:pt x="13" y="242"/>
                  </a:cubicBezTo>
                  <a:cubicBezTo>
                    <a:pt x="12" y="245"/>
                    <a:pt x="8" y="251"/>
                    <a:pt x="0" y="251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10" y="251"/>
                    <a:pt x="15" y="248"/>
                    <a:pt x="17" y="243"/>
                  </a:cubicBezTo>
                  <a:cubicBezTo>
                    <a:pt x="17" y="242"/>
                    <a:pt x="20" y="231"/>
                    <a:pt x="40" y="120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1" y="107"/>
                    <a:pt x="41" y="4"/>
                    <a:pt x="41" y="0"/>
                  </a:cubicBezTo>
                  <a:close/>
                  <a:moveTo>
                    <a:pt x="17" y="243"/>
                  </a:moveTo>
                  <a:cubicBezTo>
                    <a:pt x="17" y="243"/>
                    <a:pt x="17" y="243"/>
                    <a:pt x="17" y="243"/>
                  </a:cubicBezTo>
                  <a:cubicBezTo>
                    <a:pt x="17" y="243"/>
                    <a:pt x="17" y="243"/>
                    <a:pt x="17" y="243"/>
                  </a:cubicBezTo>
                  <a:cubicBezTo>
                    <a:pt x="17" y="243"/>
                    <a:pt x="17" y="243"/>
                    <a:pt x="17" y="243"/>
                  </a:cubicBezTo>
                  <a:close/>
                  <a:moveTo>
                    <a:pt x="17" y="244"/>
                  </a:moveTo>
                  <a:cubicBezTo>
                    <a:pt x="17" y="244"/>
                    <a:pt x="17" y="243"/>
                    <a:pt x="17" y="243"/>
                  </a:cubicBezTo>
                  <a:cubicBezTo>
                    <a:pt x="17" y="243"/>
                    <a:pt x="17" y="244"/>
                    <a:pt x="17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262"/>
            <p:cNvSpPr>
              <a:spLocks/>
            </p:cNvSpPr>
            <p:nvPr/>
          </p:nvSpPr>
          <p:spPr bwMode="auto">
            <a:xfrm>
              <a:off x="3585" y="2667"/>
              <a:ext cx="163" cy="682"/>
            </a:xfrm>
            <a:custGeom>
              <a:avLst/>
              <a:gdLst>
                <a:gd name="T0" fmla="*/ 158 w 65"/>
                <a:gd name="T1" fmla="*/ 3 h 256"/>
                <a:gd name="T2" fmla="*/ 55 w 65"/>
                <a:gd name="T3" fmla="*/ 11 h 256"/>
                <a:gd name="T4" fmla="*/ 0 w 65"/>
                <a:gd name="T5" fmla="*/ 8 h 256"/>
                <a:gd name="T6" fmla="*/ 80 w 65"/>
                <a:gd name="T7" fmla="*/ 21 h 256"/>
                <a:gd name="T8" fmla="*/ 133 w 65"/>
                <a:gd name="T9" fmla="*/ 75 h 256"/>
                <a:gd name="T10" fmla="*/ 133 w 65"/>
                <a:gd name="T11" fmla="*/ 296 h 256"/>
                <a:gd name="T12" fmla="*/ 130 w 65"/>
                <a:gd name="T13" fmla="*/ 322 h 256"/>
                <a:gd name="T14" fmla="*/ 80 w 65"/>
                <a:gd name="T15" fmla="*/ 658 h 256"/>
                <a:gd name="T16" fmla="*/ 43 w 65"/>
                <a:gd name="T17" fmla="*/ 682 h 256"/>
                <a:gd name="T18" fmla="*/ 60 w 65"/>
                <a:gd name="T19" fmla="*/ 682 h 256"/>
                <a:gd name="T20" fmla="*/ 98 w 65"/>
                <a:gd name="T21" fmla="*/ 658 h 256"/>
                <a:gd name="T22" fmla="*/ 155 w 65"/>
                <a:gd name="T23" fmla="*/ 330 h 256"/>
                <a:gd name="T24" fmla="*/ 158 w 65"/>
                <a:gd name="T25" fmla="*/ 309 h 256"/>
                <a:gd name="T26" fmla="*/ 163 w 65"/>
                <a:gd name="T27" fmla="*/ 13 h 256"/>
                <a:gd name="T28" fmla="*/ 158 w 65"/>
                <a:gd name="T29" fmla="*/ 3 h 2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5"/>
                <a:gd name="T46" fmla="*/ 0 h 256"/>
                <a:gd name="T47" fmla="*/ 65 w 65"/>
                <a:gd name="T48" fmla="*/ 256 h 25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5" h="256">
                  <a:moveTo>
                    <a:pt x="63" y="1"/>
                  </a:moveTo>
                  <a:cubicBezTo>
                    <a:pt x="52" y="3"/>
                    <a:pt x="38" y="4"/>
                    <a:pt x="22" y="4"/>
                  </a:cubicBezTo>
                  <a:cubicBezTo>
                    <a:pt x="14" y="4"/>
                    <a:pt x="7" y="4"/>
                    <a:pt x="0" y="3"/>
                  </a:cubicBezTo>
                  <a:cubicBezTo>
                    <a:pt x="9" y="6"/>
                    <a:pt x="24" y="8"/>
                    <a:pt x="32" y="8"/>
                  </a:cubicBezTo>
                  <a:cubicBezTo>
                    <a:pt x="40" y="9"/>
                    <a:pt x="52" y="10"/>
                    <a:pt x="53" y="28"/>
                  </a:cubicBezTo>
                  <a:cubicBezTo>
                    <a:pt x="54" y="42"/>
                    <a:pt x="54" y="89"/>
                    <a:pt x="53" y="111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34" y="245"/>
                    <a:pt x="32" y="247"/>
                  </a:cubicBezTo>
                  <a:cubicBezTo>
                    <a:pt x="29" y="252"/>
                    <a:pt x="24" y="255"/>
                    <a:pt x="17" y="256"/>
                  </a:cubicBezTo>
                  <a:cubicBezTo>
                    <a:pt x="24" y="256"/>
                    <a:pt x="24" y="256"/>
                    <a:pt x="24" y="256"/>
                  </a:cubicBezTo>
                  <a:cubicBezTo>
                    <a:pt x="33" y="256"/>
                    <a:pt x="37" y="251"/>
                    <a:pt x="39" y="247"/>
                  </a:cubicBezTo>
                  <a:cubicBezTo>
                    <a:pt x="40" y="246"/>
                    <a:pt x="59" y="146"/>
                    <a:pt x="62" y="124"/>
                  </a:cubicBezTo>
                  <a:cubicBezTo>
                    <a:pt x="63" y="122"/>
                    <a:pt x="63" y="116"/>
                    <a:pt x="63" y="116"/>
                  </a:cubicBezTo>
                  <a:cubicBezTo>
                    <a:pt x="63" y="116"/>
                    <a:pt x="65" y="9"/>
                    <a:pt x="65" y="5"/>
                  </a:cubicBezTo>
                  <a:cubicBezTo>
                    <a:pt x="65" y="2"/>
                    <a:pt x="65" y="0"/>
                    <a:pt x="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Freeform 263"/>
            <p:cNvSpPr>
              <a:spLocks/>
            </p:cNvSpPr>
            <p:nvPr/>
          </p:nvSpPr>
          <p:spPr bwMode="auto">
            <a:xfrm>
              <a:off x="3585" y="2669"/>
              <a:ext cx="158" cy="48"/>
            </a:xfrm>
            <a:custGeom>
              <a:avLst/>
              <a:gdLst>
                <a:gd name="T0" fmla="*/ 158 w 63"/>
                <a:gd name="T1" fmla="*/ 37 h 18"/>
                <a:gd name="T2" fmla="*/ 158 w 63"/>
                <a:gd name="T3" fmla="*/ 0 h 18"/>
                <a:gd name="T4" fmla="*/ 55 w 63"/>
                <a:gd name="T5" fmla="*/ 8 h 18"/>
                <a:gd name="T6" fmla="*/ 0 w 63"/>
                <a:gd name="T7" fmla="*/ 5 h 18"/>
                <a:gd name="T8" fmla="*/ 80 w 63"/>
                <a:gd name="T9" fmla="*/ 19 h 18"/>
                <a:gd name="T10" fmla="*/ 128 w 63"/>
                <a:gd name="T11" fmla="*/ 48 h 18"/>
                <a:gd name="T12" fmla="*/ 158 w 63"/>
                <a:gd name="T13" fmla="*/ 37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8"/>
                <a:gd name="T23" fmla="*/ 63 w 63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8">
                  <a:moveTo>
                    <a:pt x="63" y="14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52" y="2"/>
                    <a:pt x="38" y="3"/>
                    <a:pt x="22" y="3"/>
                  </a:cubicBezTo>
                  <a:cubicBezTo>
                    <a:pt x="14" y="3"/>
                    <a:pt x="7" y="3"/>
                    <a:pt x="0" y="2"/>
                  </a:cubicBezTo>
                  <a:cubicBezTo>
                    <a:pt x="9" y="5"/>
                    <a:pt x="24" y="7"/>
                    <a:pt x="32" y="7"/>
                  </a:cubicBezTo>
                  <a:cubicBezTo>
                    <a:pt x="38" y="8"/>
                    <a:pt x="47" y="9"/>
                    <a:pt x="51" y="18"/>
                  </a:cubicBezTo>
                  <a:cubicBezTo>
                    <a:pt x="58" y="17"/>
                    <a:pt x="63" y="15"/>
                    <a:pt x="63" y="1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Freeform 264"/>
            <p:cNvSpPr>
              <a:spLocks/>
            </p:cNvSpPr>
            <p:nvPr/>
          </p:nvSpPr>
          <p:spPr bwMode="auto">
            <a:xfrm>
              <a:off x="3720" y="2875"/>
              <a:ext cx="25" cy="24"/>
            </a:xfrm>
            <a:custGeom>
              <a:avLst/>
              <a:gdLst>
                <a:gd name="T0" fmla="*/ 25 w 10"/>
                <a:gd name="T1" fmla="*/ 5 h 9"/>
                <a:gd name="T2" fmla="*/ 0 w 10"/>
                <a:gd name="T3" fmla="*/ 0 h 9"/>
                <a:gd name="T4" fmla="*/ 0 w 10"/>
                <a:gd name="T5" fmla="*/ 24 h 9"/>
                <a:gd name="T6" fmla="*/ 25 w 10"/>
                <a:gd name="T7" fmla="*/ 19 h 9"/>
                <a:gd name="T8" fmla="*/ 25 w 10"/>
                <a:gd name="T9" fmla="*/ 5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9"/>
                <a:gd name="T17" fmla="*/ 10 w 10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9">
                  <a:moveTo>
                    <a:pt x="10" y="2"/>
                  </a:moveTo>
                  <a:cubicBezTo>
                    <a:pt x="7" y="1"/>
                    <a:pt x="4" y="0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4" y="8"/>
                    <a:pt x="7" y="8"/>
                    <a:pt x="10" y="7"/>
                  </a:cubicBezTo>
                  <a:cubicBezTo>
                    <a:pt x="10" y="5"/>
                    <a:pt x="10" y="3"/>
                    <a:pt x="10" y="2"/>
                  </a:cubicBezTo>
                  <a:close/>
                </a:path>
              </a:pathLst>
            </a:custGeom>
            <a:solidFill>
              <a:srgbClr val="D7E6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Freeform 265"/>
            <p:cNvSpPr>
              <a:spLocks/>
            </p:cNvSpPr>
            <p:nvPr/>
          </p:nvSpPr>
          <p:spPr bwMode="auto">
            <a:xfrm>
              <a:off x="3628" y="2893"/>
              <a:ext cx="117" cy="456"/>
            </a:xfrm>
            <a:custGeom>
              <a:avLst/>
              <a:gdLst>
                <a:gd name="T0" fmla="*/ 115 w 47"/>
                <a:gd name="T1" fmla="*/ 83 h 171"/>
                <a:gd name="T2" fmla="*/ 117 w 47"/>
                <a:gd name="T3" fmla="*/ 0 h 171"/>
                <a:gd name="T4" fmla="*/ 92 w 47"/>
                <a:gd name="T5" fmla="*/ 5 h 171"/>
                <a:gd name="T6" fmla="*/ 90 w 47"/>
                <a:gd name="T7" fmla="*/ 69 h 171"/>
                <a:gd name="T8" fmla="*/ 87 w 47"/>
                <a:gd name="T9" fmla="*/ 96 h 171"/>
                <a:gd name="T10" fmla="*/ 37 w 47"/>
                <a:gd name="T11" fmla="*/ 432 h 171"/>
                <a:gd name="T12" fmla="*/ 0 w 47"/>
                <a:gd name="T13" fmla="*/ 456 h 171"/>
                <a:gd name="T14" fmla="*/ 17 w 47"/>
                <a:gd name="T15" fmla="*/ 456 h 171"/>
                <a:gd name="T16" fmla="*/ 55 w 47"/>
                <a:gd name="T17" fmla="*/ 432 h 171"/>
                <a:gd name="T18" fmla="*/ 112 w 47"/>
                <a:gd name="T19" fmla="*/ 104 h 171"/>
                <a:gd name="T20" fmla="*/ 115 w 47"/>
                <a:gd name="T21" fmla="*/ 83 h 1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7"/>
                <a:gd name="T34" fmla="*/ 0 h 171"/>
                <a:gd name="T35" fmla="*/ 47 w 47"/>
                <a:gd name="T36" fmla="*/ 171 h 17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7" h="171">
                  <a:moveTo>
                    <a:pt x="46" y="31"/>
                  </a:moveTo>
                  <a:cubicBezTo>
                    <a:pt x="46" y="31"/>
                    <a:pt x="46" y="17"/>
                    <a:pt x="47" y="0"/>
                  </a:cubicBezTo>
                  <a:cubicBezTo>
                    <a:pt x="44" y="1"/>
                    <a:pt x="41" y="1"/>
                    <a:pt x="37" y="2"/>
                  </a:cubicBezTo>
                  <a:cubicBezTo>
                    <a:pt x="36" y="11"/>
                    <a:pt x="36" y="20"/>
                    <a:pt x="36" y="2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17" y="160"/>
                    <a:pt x="15" y="162"/>
                  </a:cubicBezTo>
                  <a:cubicBezTo>
                    <a:pt x="12" y="167"/>
                    <a:pt x="7" y="170"/>
                    <a:pt x="0" y="171"/>
                  </a:cubicBezTo>
                  <a:cubicBezTo>
                    <a:pt x="7" y="171"/>
                    <a:pt x="7" y="171"/>
                    <a:pt x="7" y="171"/>
                  </a:cubicBezTo>
                  <a:cubicBezTo>
                    <a:pt x="16" y="171"/>
                    <a:pt x="20" y="166"/>
                    <a:pt x="22" y="162"/>
                  </a:cubicBezTo>
                  <a:cubicBezTo>
                    <a:pt x="23" y="161"/>
                    <a:pt x="42" y="61"/>
                    <a:pt x="45" y="39"/>
                  </a:cubicBezTo>
                  <a:cubicBezTo>
                    <a:pt x="46" y="37"/>
                    <a:pt x="46" y="31"/>
                    <a:pt x="46" y="31"/>
                  </a:cubicBezTo>
                  <a:close/>
                </a:path>
              </a:pathLst>
            </a:custGeom>
            <a:solidFill>
              <a:srgbClr val="CCD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Freeform 266"/>
            <p:cNvSpPr>
              <a:spLocks/>
            </p:cNvSpPr>
            <p:nvPr/>
          </p:nvSpPr>
          <p:spPr bwMode="auto">
            <a:xfrm>
              <a:off x="3665" y="2741"/>
              <a:ext cx="55" cy="584"/>
            </a:xfrm>
            <a:custGeom>
              <a:avLst/>
              <a:gdLst>
                <a:gd name="T0" fmla="*/ 43 w 22"/>
                <a:gd name="T1" fmla="*/ 251 h 219"/>
                <a:gd name="T2" fmla="*/ 53 w 22"/>
                <a:gd name="T3" fmla="*/ 0 h 219"/>
                <a:gd name="T4" fmla="*/ 53 w 22"/>
                <a:gd name="T5" fmla="*/ 221 h 219"/>
                <a:gd name="T6" fmla="*/ 50 w 22"/>
                <a:gd name="T7" fmla="*/ 248 h 219"/>
                <a:gd name="T8" fmla="*/ 0 w 22"/>
                <a:gd name="T9" fmla="*/ 584 h 219"/>
                <a:gd name="T10" fmla="*/ 43 w 22"/>
                <a:gd name="T11" fmla="*/ 251 h 2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19"/>
                <a:gd name="T20" fmla="*/ 22 w 22"/>
                <a:gd name="T21" fmla="*/ 219 h 2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19">
                  <a:moveTo>
                    <a:pt x="17" y="94"/>
                  </a:moveTo>
                  <a:cubicBezTo>
                    <a:pt x="19" y="79"/>
                    <a:pt x="20" y="17"/>
                    <a:pt x="21" y="0"/>
                  </a:cubicBezTo>
                  <a:cubicBezTo>
                    <a:pt x="22" y="14"/>
                    <a:pt x="22" y="61"/>
                    <a:pt x="21" y="8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0" y="93"/>
                    <a:pt x="2" y="217"/>
                    <a:pt x="0" y="219"/>
                  </a:cubicBezTo>
                  <a:cubicBezTo>
                    <a:pt x="0" y="219"/>
                    <a:pt x="15" y="109"/>
                    <a:pt x="17" y="9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reeform 267"/>
            <p:cNvSpPr>
              <a:spLocks/>
            </p:cNvSpPr>
            <p:nvPr/>
          </p:nvSpPr>
          <p:spPr bwMode="auto">
            <a:xfrm>
              <a:off x="3713" y="2872"/>
              <a:ext cx="7" cy="27"/>
            </a:xfrm>
            <a:custGeom>
              <a:avLst/>
              <a:gdLst>
                <a:gd name="T0" fmla="*/ 0 w 3"/>
                <a:gd name="T1" fmla="*/ 27 h 10"/>
                <a:gd name="T2" fmla="*/ 7 w 3"/>
                <a:gd name="T3" fmla="*/ 27 h 10"/>
                <a:gd name="T4" fmla="*/ 7 w 3"/>
                <a:gd name="T5" fmla="*/ 3 h 10"/>
                <a:gd name="T6" fmla="*/ 0 w 3"/>
                <a:gd name="T7" fmla="*/ 0 h 10"/>
                <a:gd name="T8" fmla="*/ 0 w 3"/>
                <a:gd name="T9" fmla="*/ 2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0"/>
                <a:gd name="T17" fmla="*/ 3 w 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0">
                  <a:moveTo>
                    <a:pt x="0" y="10"/>
                  </a:moveTo>
                  <a:cubicBezTo>
                    <a:pt x="1" y="10"/>
                    <a:pt x="2" y="10"/>
                    <a:pt x="3" y="10"/>
                  </a:cubicBezTo>
                  <a:cubicBezTo>
                    <a:pt x="3" y="7"/>
                    <a:pt x="3" y="4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4"/>
                    <a:pt x="0" y="7"/>
                    <a:pt x="0" y="10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268"/>
            <p:cNvSpPr>
              <a:spLocks/>
            </p:cNvSpPr>
            <p:nvPr/>
          </p:nvSpPr>
          <p:spPr bwMode="auto">
            <a:xfrm>
              <a:off x="3665" y="2899"/>
              <a:ext cx="55" cy="426"/>
            </a:xfrm>
            <a:custGeom>
              <a:avLst/>
              <a:gdLst>
                <a:gd name="T0" fmla="*/ 53 w 22"/>
                <a:gd name="T1" fmla="*/ 64 h 160"/>
                <a:gd name="T2" fmla="*/ 55 w 22"/>
                <a:gd name="T3" fmla="*/ 0 h 160"/>
                <a:gd name="T4" fmla="*/ 48 w 22"/>
                <a:gd name="T5" fmla="*/ 0 h 160"/>
                <a:gd name="T6" fmla="*/ 43 w 22"/>
                <a:gd name="T7" fmla="*/ 93 h 160"/>
                <a:gd name="T8" fmla="*/ 0 w 22"/>
                <a:gd name="T9" fmla="*/ 426 h 160"/>
                <a:gd name="T10" fmla="*/ 50 w 22"/>
                <a:gd name="T11" fmla="*/ 91 h 160"/>
                <a:gd name="T12" fmla="*/ 53 w 22"/>
                <a:gd name="T13" fmla="*/ 64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60"/>
                <a:gd name="T23" fmla="*/ 22 w 22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60">
                  <a:moveTo>
                    <a:pt x="21" y="24"/>
                  </a:moveTo>
                  <a:cubicBezTo>
                    <a:pt x="21" y="18"/>
                    <a:pt x="21" y="9"/>
                    <a:pt x="22" y="0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16"/>
                    <a:pt x="18" y="29"/>
                    <a:pt x="17" y="35"/>
                  </a:cubicBezTo>
                  <a:cubicBezTo>
                    <a:pt x="15" y="50"/>
                    <a:pt x="0" y="160"/>
                    <a:pt x="0" y="160"/>
                  </a:cubicBezTo>
                  <a:cubicBezTo>
                    <a:pt x="2" y="158"/>
                    <a:pt x="20" y="34"/>
                    <a:pt x="20" y="34"/>
                  </a:cubicBezTo>
                  <a:lnTo>
                    <a:pt x="21" y="24"/>
                  </a:lnTo>
                  <a:close/>
                </a:path>
              </a:pathLst>
            </a:custGeom>
            <a:solidFill>
              <a:srgbClr val="AAB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reeform 269"/>
            <p:cNvSpPr>
              <a:spLocks/>
            </p:cNvSpPr>
            <p:nvPr/>
          </p:nvSpPr>
          <p:spPr bwMode="auto">
            <a:xfrm>
              <a:off x="3680" y="2611"/>
              <a:ext cx="105" cy="53"/>
            </a:xfrm>
            <a:custGeom>
              <a:avLst/>
              <a:gdLst>
                <a:gd name="T0" fmla="*/ 0 w 42"/>
                <a:gd name="T1" fmla="*/ 53 h 20"/>
                <a:gd name="T2" fmla="*/ 105 w 42"/>
                <a:gd name="T3" fmla="*/ 24 h 20"/>
                <a:gd name="T4" fmla="*/ 105 w 42"/>
                <a:gd name="T5" fmla="*/ 0 h 20"/>
                <a:gd name="T6" fmla="*/ 0 w 42"/>
                <a:gd name="T7" fmla="*/ 32 h 20"/>
                <a:gd name="T8" fmla="*/ 0 w 42"/>
                <a:gd name="T9" fmla="*/ 53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20"/>
                <a:gd name="T17" fmla="*/ 42 w 42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20">
                  <a:moveTo>
                    <a:pt x="0" y="20"/>
                  </a:moveTo>
                  <a:cubicBezTo>
                    <a:pt x="25" y="19"/>
                    <a:pt x="42" y="14"/>
                    <a:pt x="42" y="9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6"/>
                    <a:pt x="25" y="10"/>
                    <a:pt x="0" y="12"/>
                  </a:cubicBezTo>
                  <a:cubicBezTo>
                    <a:pt x="1" y="15"/>
                    <a:pt x="1" y="18"/>
                    <a:pt x="0" y="20"/>
                  </a:cubicBezTo>
                  <a:close/>
                </a:path>
              </a:pathLst>
            </a:custGeom>
            <a:solidFill>
              <a:srgbClr val="2F89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270"/>
            <p:cNvSpPr>
              <a:spLocks/>
            </p:cNvSpPr>
            <p:nvPr/>
          </p:nvSpPr>
          <p:spPr bwMode="auto">
            <a:xfrm>
              <a:off x="3518" y="2629"/>
              <a:ext cx="57" cy="32"/>
            </a:xfrm>
            <a:custGeom>
              <a:avLst/>
              <a:gdLst>
                <a:gd name="T0" fmla="*/ 0 w 23"/>
                <a:gd name="T1" fmla="*/ 21 h 12"/>
                <a:gd name="T2" fmla="*/ 57 w 23"/>
                <a:gd name="T3" fmla="*/ 32 h 12"/>
                <a:gd name="T4" fmla="*/ 57 w 23"/>
                <a:gd name="T5" fmla="*/ 11 h 12"/>
                <a:gd name="T6" fmla="*/ 0 w 23"/>
                <a:gd name="T7" fmla="*/ 0 h 12"/>
                <a:gd name="T8" fmla="*/ 0 w 23"/>
                <a:gd name="T9" fmla="*/ 21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12"/>
                <a:gd name="T17" fmla="*/ 23 w 23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12">
                  <a:moveTo>
                    <a:pt x="0" y="8"/>
                  </a:moveTo>
                  <a:cubicBezTo>
                    <a:pt x="6" y="10"/>
                    <a:pt x="14" y="11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4" y="3"/>
                    <a:pt x="6" y="1"/>
                    <a:pt x="0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A8C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Freeform 271"/>
            <p:cNvSpPr>
              <a:spLocks/>
            </p:cNvSpPr>
            <p:nvPr/>
          </p:nvSpPr>
          <p:spPr bwMode="auto">
            <a:xfrm>
              <a:off x="3553" y="2637"/>
              <a:ext cx="15" cy="24"/>
            </a:xfrm>
            <a:custGeom>
              <a:avLst/>
              <a:gdLst>
                <a:gd name="T0" fmla="*/ 0 w 6"/>
                <a:gd name="T1" fmla="*/ 21 h 9"/>
                <a:gd name="T2" fmla="*/ 15 w 6"/>
                <a:gd name="T3" fmla="*/ 24 h 9"/>
                <a:gd name="T4" fmla="*/ 15 w 6"/>
                <a:gd name="T5" fmla="*/ 3 h 9"/>
                <a:gd name="T6" fmla="*/ 0 w 6"/>
                <a:gd name="T7" fmla="*/ 0 h 9"/>
                <a:gd name="T8" fmla="*/ 0 w 6"/>
                <a:gd name="T9" fmla="*/ 21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9"/>
                <a:gd name="T17" fmla="*/ 6 w 6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9">
                  <a:moveTo>
                    <a:pt x="0" y="8"/>
                  </a:moveTo>
                  <a:cubicBezTo>
                    <a:pt x="2" y="9"/>
                    <a:pt x="4" y="9"/>
                    <a:pt x="6" y="9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E3ED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reeform 272"/>
            <p:cNvSpPr>
              <a:spLocks/>
            </p:cNvSpPr>
            <p:nvPr/>
          </p:nvSpPr>
          <p:spPr bwMode="auto">
            <a:xfrm>
              <a:off x="3758" y="2621"/>
              <a:ext cx="20" cy="32"/>
            </a:xfrm>
            <a:custGeom>
              <a:avLst/>
              <a:gdLst>
                <a:gd name="T0" fmla="*/ 20 w 8"/>
                <a:gd name="T1" fmla="*/ 0 h 12"/>
                <a:gd name="T2" fmla="*/ 0 w 8"/>
                <a:gd name="T3" fmla="*/ 11 h 12"/>
                <a:gd name="T4" fmla="*/ 0 w 8"/>
                <a:gd name="T5" fmla="*/ 32 h 12"/>
                <a:gd name="T6" fmla="*/ 20 w 8"/>
                <a:gd name="T7" fmla="*/ 24 h 12"/>
                <a:gd name="T8" fmla="*/ 20 w 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12"/>
                <a:gd name="T17" fmla="*/ 8 w 8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12">
                  <a:moveTo>
                    <a:pt x="8" y="0"/>
                  </a:moveTo>
                  <a:cubicBezTo>
                    <a:pt x="6" y="2"/>
                    <a:pt x="3" y="3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1"/>
                    <a:pt x="6" y="10"/>
                    <a:pt x="8" y="9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056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Freeform 273"/>
            <p:cNvSpPr>
              <a:spLocks/>
            </p:cNvSpPr>
            <p:nvPr/>
          </p:nvSpPr>
          <p:spPr bwMode="auto">
            <a:xfrm>
              <a:off x="3538" y="2877"/>
              <a:ext cx="10" cy="19"/>
            </a:xfrm>
            <a:custGeom>
              <a:avLst/>
              <a:gdLst>
                <a:gd name="T0" fmla="*/ 10 w 4"/>
                <a:gd name="T1" fmla="*/ 19 h 7"/>
                <a:gd name="T2" fmla="*/ 10 w 4"/>
                <a:gd name="T3" fmla="*/ 0 h 7"/>
                <a:gd name="T4" fmla="*/ 0 w 4"/>
                <a:gd name="T5" fmla="*/ 3 h 7"/>
                <a:gd name="T6" fmla="*/ 0 w 4"/>
                <a:gd name="T7" fmla="*/ 16 h 7"/>
                <a:gd name="T8" fmla="*/ 10 w 4"/>
                <a:gd name="T9" fmla="*/ 19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7"/>
                <a:gd name="T17" fmla="*/ 4 w 4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7">
                  <a:moveTo>
                    <a:pt x="4" y="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2" y="6"/>
                    <a:pt x="4" y="7"/>
                  </a:cubicBezTo>
                  <a:close/>
                </a:path>
              </a:pathLst>
            </a:custGeom>
            <a:solidFill>
              <a:srgbClr val="C0D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274"/>
            <p:cNvSpPr>
              <a:spLocks/>
            </p:cNvSpPr>
            <p:nvPr/>
          </p:nvSpPr>
          <p:spPr bwMode="auto">
            <a:xfrm>
              <a:off x="3535" y="2891"/>
              <a:ext cx="213" cy="13"/>
            </a:xfrm>
            <a:custGeom>
              <a:avLst/>
              <a:gdLst>
                <a:gd name="T0" fmla="*/ 213 w 85"/>
                <a:gd name="T1" fmla="*/ 0 h 5"/>
                <a:gd name="T2" fmla="*/ 105 w 85"/>
                <a:gd name="T3" fmla="*/ 13 h 5"/>
                <a:gd name="T4" fmla="*/ 0 w 85"/>
                <a:gd name="T5" fmla="*/ 0 h 5"/>
                <a:gd name="T6" fmla="*/ 0 60000 65536"/>
                <a:gd name="T7" fmla="*/ 0 60000 65536"/>
                <a:gd name="T8" fmla="*/ 0 60000 65536"/>
                <a:gd name="T9" fmla="*/ 0 w 85"/>
                <a:gd name="T10" fmla="*/ 0 h 5"/>
                <a:gd name="T11" fmla="*/ 85 w 85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5">
                  <a:moveTo>
                    <a:pt x="85" y="0"/>
                  </a:moveTo>
                  <a:cubicBezTo>
                    <a:pt x="80" y="3"/>
                    <a:pt x="63" y="5"/>
                    <a:pt x="42" y="5"/>
                  </a:cubicBezTo>
                  <a:cubicBezTo>
                    <a:pt x="22" y="5"/>
                    <a:pt x="5" y="3"/>
                    <a:pt x="0" y="0"/>
                  </a:cubicBezTo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Freeform 275"/>
            <p:cNvSpPr>
              <a:spLocks/>
            </p:cNvSpPr>
            <p:nvPr/>
          </p:nvSpPr>
          <p:spPr bwMode="auto">
            <a:xfrm>
              <a:off x="3565" y="2867"/>
              <a:ext cx="140" cy="5"/>
            </a:xfrm>
            <a:custGeom>
              <a:avLst/>
              <a:gdLst>
                <a:gd name="T0" fmla="*/ 0 w 56"/>
                <a:gd name="T1" fmla="*/ 5 h 2"/>
                <a:gd name="T2" fmla="*/ 0 w 56"/>
                <a:gd name="T3" fmla="*/ 5 h 2"/>
                <a:gd name="T4" fmla="*/ 75 w 56"/>
                <a:gd name="T5" fmla="*/ 3 h 2"/>
                <a:gd name="T6" fmla="*/ 140 w 56"/>
                <a:gd name="T7" fmla="*/ 5 h 2"/>
                <a:gd name="T8" fmla="*/ 140 w 56"/>
                <a:gd name="T9" fmla="*/ 5 h 2"/>
                <a:gd name="T10" fmla="*/ 75 w 56"/>
                <a:gd name="T11" fmla="*/ 0 h 2"/>
                <a:gd name="T12" fmla="*/ 0 w 56"/>
                <a:gd name="T13" fmla="*/ 5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2"/>
                <a:gd name="T23" fmla="*/ 56 w 56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8" y="1"/>
                    <a:pt x="19" y="1"/>
                    <a:pt x="30" y="1"/>
                  </a:cubicBezTo>
                  <a:cubicBezTo>
                    <a:pt x="39" y="1"/>
                    <a:pt x="48" y="1"/>
                    <a:pt x="56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48" y="1"/>
                    <a:pt x="39" y="0"/>
                    <a:pt x="30" y="0"/>
                  </a:cubicBezTo>
                  <a:cubicBezTo>
                    <a:pt x="19" y="0"/>
                    <a:pt x="8" y="1"/>
                    <a:pt x="0" y="2"/>
                  </a:cubicBezTo>
                  <a:close/>
                </a:path>
              </a:pathLst>
            </a:custGeom>
            <a:solidFill>
              <a:srgbClr val="AAB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Oval 276"/>
            <p:cNvSpPr>
              <a:spLocks noChangeArrowheads="1"/>
            </p:cNvSpPr>
            <p:nvPr/>
          </p:nvSpPr>
          <p:spPr bwMode="auto">
            <a:xfrm>
              <a:off x="3565" y="2893"/>
              <a:ext cx="15" cy="1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" name="Oval 277"/>
            <p:cNvSpPr>
              <a:spLocks noChangeArrowheads="1"/>
            </p:cNvSpPr>
            <p:nvPr/>
          </p:nvSpPr>
          <p:spPr bwMode="auto">
            <a:xfrm>
              <a:off x="3613" y="2896"/>
              <a:ext cx="15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2" name="Oval 278"/>
            <p:cNvSpPr>
              <a:spLocks noChangeArrowheads="1"/>
            </p:cNvSpPr>
            <p:nvPr/>
          </p:nvSpPr>
          <p:spPr bwMode="auto">
            <a:xfrm>
              <a:off x="3585" y="2888"/>
              <a:ext cx="23" cy="2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3" name="Oval 279"/>
            <p:cNvSpPr>
              <a:spLocks noChangeArrowheads="1"/>
            </p:cNvSpPr>
            <p:nvPr/>
          </p:nvSpPr>
          <p:spPr bwMode="auto">
            <a:xfrm>
              <a:off x="3495" y="2579"/>
              <a:ext cx="290" cy="64"/>
            </a:xfrm>
            <a:prstGeom prst="ellips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4" name="Freeform 280"/>
            <p:cNvSpPr>
              <a:spLocks/>
            </p:cNvSpPr>
            <p:nvPr/>
          </p:nvSpPr>
          <p:spPr bwMode="auto">
            <a:xfrm>
              <a:off x="3495" y="261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Oval 281"/>
            <p:cNvSpPr>
              <a:spLocks noChangeArrowheads="1"/>
            </p:cNvSpPr>
            <p:nvPr/>
          </p:nvSpPr>
          <p:spPr bwMode="auto">
            <a:xfrm>
              <a:off x="3530" y="2595"/>
              <a:ext cx="223" cy="34"/>
            </a:xfrm>
            <a:prstGeom prst="ellips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6" name="Freeform 282"/>
            <p:cNvSpPr>
              <a:spLocks/>
            </p:cNvSpPr>
            <p:nvPr/>
          </p:nvSpPr>
          <p:spPr bwMode="auto">
            <a:xfrm>
              <a:off x="3523" y="2653"/>
              <a:ext cx="237" cy="710"/>
            </a:xfrm>
            <a:custGeom>
              <a:avLst/>
              <a:gdLst>
                <a:gd name="T0" fmla="*/ 117 w 95"/>
                <a:gd name="T1" fmla="*/ 13 h 266"/>
                <a:gd name="T2" fmla="*/ 0 w 95"/>
                <a:gd name="T3" fmla="*/ 0 h 266"/>
                <a:gd name="T4" fmla="*/ 5 w 95"/>
                <a:gd name="T5" fmla="*/ 342 h 266"/>
                <a:gd name="T6" fmla="*/ 70 w 95"/>
                <a:gd name="T7" fmla="*/ 686 h 266"/>
                <a:gd name="T8" fmla="*/ 117 w 95"/>
                <a:gd name="T9" fmla="*/ 710 h 266"/>
                <a:gd name="T10" fmla="*/ 167 w 95"/>
                <a:gd name="T11" fmla="*/ 686 h 266"/>
                <a:gd name="T12" fmla="*/ 232 w 95"/>
                <a:gd name="T13" fmla="*/ 342 h 266"/>
                <a:gd name="T14" fmla="*/ 237 w 95"/>
                <a:gd name="T15" fmla="*/ 0 h 266"/>
                <a:gd name="T16" fmla="*/ 117 w 95"/>
                <a:gd name="T17" fmla="*/ 13 h 2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5"/>
                <a:gd name="T28" fmla="*/ 0 h 266"/>
                <a:gd name="T29" fmla="*/ 95 w 95"/>
                <a:gd name="T30" fmla="*/ 266 h 2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5" h="266">
                  <a:moveTo>
                    <a:pt x="47" y="5"/>
                  </a:moveTo>
                  <a:cubicBezTo>
                    <a:pt x="28" y="5"/>
                    <a:pt x="10" y="3"/>
                    <a:pt x="0" y="0"/>
                  </a:cubicBezTo>
                  <a:cubicBezTo>
                    <a:pt x="2" y="128"/>
                    <a:pt x="2" y="128"/>
                    <a:pt x="2" y="128"/>
                  </a:cubicBezTo>
                  <a:cubicBezTo>
                    <a:pt x="2" y="128"/>
                    <a:pt x="26" y="255"/>
                    <a:pt x="28" y="257"/>
                  </a:cubicBezTo>
                  <a:cubicBezTo>
                    <a:pt x="31" y="262"/>
                    <a:pt x="39" y="266"/>
                    <a:pt x="47" y="266"/>
                  </a:cubicBezTo>
                  <a:cubicBezTo>
                    <a:pt x="56" y="266"/>
                    <a:pt x="64" y="262"/>
                    <a:pt x="67" y="257"/>
                  </a:cubicBezTo>
                  <a:cubicBezTo>
                    <a:pt x="69" y="255"/>
                    <a:pt x="93" y="128"/>
                    <a:pt x="93" y="128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5" y="3"/>
                    <a:pt x="67" y="5"/>
                    <a:pt x="47" y="5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reeform 283"/>
            <p:cNvSpPr>
              <a:spLocks/>
            </p:cNvSpPr>
            <p:nvPr/>
          </p:nvSpPr>
          <p:spPr bwMode="auto">
            <a:xfrm>
              <a:off x="3403" y="2597"/>
              <a:ext cx="95" cy="43"/>
            </a:xfrm>
            <a:custGeom>
              <a:avLst/>
              <a:gdLst>
                <a:gd name="T0" fmla="*/ 25 w 38"/>
                <a:gd name="T1" fmla="*/ 43 h 16"/>
                <a:gd name="T2" fmla="*/ 95 w 38"/>
                <a:gd name="T3" fmla="*/ 43 h 16"/>
                <a:gd name="T4" fmla="*/ 95 w 38"/>
                <a:gd name="T5" fmla="*/ 32 h 16"/>
                <a:gd name="T6" fmla="*/ 95 w 38"/>
                <a:gd name="T7" fmla="*/ 30 h 16"/>
                <a:gd name="T8" fmla="*/ 25 w 38"/>
                <a:gd name="T9" fmla="*/ 30 h 16"/>
                <a:gd name="T10" fmla="*/ 25 w 38"/>
                <a:gd name="T11" fmla="*/ 13 h 16"/>
                <a:gd name="T12" fmla="*/ 95 w 38"/>
                <a:gd name="T13" fmla="*/ 13 h 16"/>
                <a:gd name="T14" fmla="*/ 95 w 38"/>
                <a:gd name="T15" fmla="*/ 3 h 16"/>
                <a:gd name="T16" fmla="*/ 95 w 38"/>
                <a:gd name="T17" fmla="*/ 0 h 16"/>
                <a:gd name="T18" fmla="*/ 25 w 38"/>
                <a:gd name="T19" fmla="*/ 0 h 16"/>
                <a:gd name="T20" fmla="*/ 25 w 38"/>
                <a:gd name="T21" fmla="*/ 43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16"/>
                <a:gd name="T35" fmla="*/ 38 w 38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16">
                  <a:moveTo>
                    <a:pt x="10" y="16"/>
                  </a:moveTo>
                  <a:cubicBezTo>
                    <a:pt x="24" y="16"/>
                    <a:pt x="26" y="16"/>
                    <a:pt x="38" y="16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1"/>
                    <a:pt x="38" y="11"/>
                  </a:cubicBezTo>
                  <a:cubicBezTo>
                    <a:pt x="27" y="11"/>
                    <a:pt x="17" y="11"/>
                    <a:pt x="10" y="11"/>
                  </a:cubicBezTo>
                  <a:cubicBezTo>
                    <a:pt x="6" y="11"/>
                    <a:pt x="6" y="5"/>
                    <a:pt x="10" y="5"/>
                  </a:cubicBezTo>
                  <a:cubicBezTo>
                    <a:pt x="24" y="5"/>
                    <a:pt x="26" y="5"/>
                    <a:pt x="38" y="5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8" y="0"/>
                    <a:pt x="38" y="0"/>
                  </a:cubicBezTo>
                  <a:cubicBezTo>
                    <a:pt x="27" y="0"/>
                    <a:pt x="17" y="0"/>
                    <a:pt x="10" y="0"/>
                  </a:cubicBezTo>
                  <a:cubicBezTo>
                    <a:pt x="0" y="0"/>
                    <a:pt x="0" y="16"/>
                    <a:pt x="10" y="16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Freeform 284"/>
            <p:cNvSpPr>
              <a:spLocks/>
            </p:cNvSpPr>
            <p:nvPr/>
          </p:nvSpPr>
          <p:spPr bwMode="auto">
            <a:xfrm>
              <a:off x="3403" y="2597"/>
              <a:ext cx="95" cy="43"/>
            </a:xfrm>
            <a:custGeom>
              <a:avLst/>
              <a:gdLst>
                <a:gd name="T0" fmla="*/ 25 w 38"/>
                <a:gd name="T1" fmla="*/ 43 h 16"/>
                <a:gd name="T2" fmla="*/ 95 w 38"/>
                <a:gd name="T3" fmla="*/ 43 h 16"/>
                <a:gd name="T4" fmla="*/ 95 w 38"/>
                <a:gd name="T5" fmla="*/ 32 h 16"/>
                <a:gd name="T6" fmla="*/ 95 w 38"/>
                <a:gd name="T7" fmla="*/ 30 h 16"/>
                <a:gd name="T8" fmla="*/ 25 w 38"/>
                <a:gd name="T9" fmla="*/ 30 h 16"/>
                <a:gd name="T10" fmla="*/ 25 w 38"/>
                <a:gd name="T11" fmla="*/ 13 h 16"/>
                <a:gd name="T12" fmla="*/ 95 w 38"/>
                <a:gd name="T13" fmla="*/ 13 h 16"/>
                <a:gd name="T14" fmla="*/ 95 w 38"/>
                <a:gd name="T15" fmla="*/ 3 h 16"/>
                <a:gd name="T16" fmla="*/ 95 w 38"/>
                <a:gd name="T17" fmla="*/ 0 h 16"/>
                <a:gd name="T18" fmla="*/ 25 w 38"/>
                <a:gd name="T19" fmla="*/ 0 h 16"/>
                <a:gd name="T20" fmla="*/ 25 w 38"/>
                <a:gd name="T21" fmla="*/ 43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16"/>
                <a:gd name="T35" fmla="*/ 38 w 38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16">
                  <a:moveTo>
                    <a:pt x="10" y="16"/>
                  </a:moveTo>
                  <a:cubicBezTo>
                    <a:pt x="24" y="16"/>
                    <a:pt x="26" y="16"/>
                    <a:pt x="38" y="16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1"/>
                    <a:pt x="38" y="11"/>
                  </a:cubicBezTo>
                  <a:cubicBezTo>
                    <a:pt x="27" y="11"/>
                    <a:pt x="17" y="11"/>
                    <a:pt x="10" y="11"/>
                  </a:cubicBezTo>
                  <a:cubicBezTo>
                    <a:pt x="6" y="11"/>
                    <a:pt x="6" y="5"/>
                    <a:pt x="10" y="5"/>
                  </a:cubicBezTo>
                  <a:cubicBezTo>
                    <a:pt x="24" y="5"/>
                    <a:pt x="26" y="5"/>
                    <a:pt x="38" y="5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8" y="0"/>
                    <a:pt x="38" y="0"/>
                  </a:cubicBezTo>
                  <a:cubicBezTo>
                    <a:pt x="27" y="0"/>
                    <a:pt x="17" y="0"/>
                    <a:pt x="10" y="0"/>
                  </a:cubicBezTo>
                  <a:cubicBezTo>
                    <a:pt x="0" y="0"/>
                    <a:pt x="0" y="16"/>
                    <a:pt x="10" y="16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3408" y="2592"/>
              <a:ext cx="90" cy="24"/>
            </a:xfrm>
            <a:custGeom>
              <a:avLst/>
              <a:gdLst>
                <a:gd name="T0" fmla="*/ 20 w 36"/>
                <a:gd name="T1" fmla="*/ 5 h 9"/>
                <a:gd name="T2" fmla="*/ 90 w 36"/>
                <a:gd name="T3" fmla="*/ 5 h 9"/>
                <a:gd name="T4" fmla="*/ 90 w 36"/>
                <a:gd name="T5" fmla="*/ 5 h 9"/>
                <a:gd name="T6" fmla="*/ 88 w 36"/>
                <a:gd name="T7" fmla="*/ 0 h 9"/>
                <a:gd name="T8" fmla="*/ 88 w 36"/>
                <a:gd name="T9" fmla="*/ 0 h 9"/>
                <a:gd name="T10" fmla="*/ 23 w 36"/>
                <a:gd name="T11" fmla="*/ 0 h 9"/>
                <a:gd name="T12" fmla="*/ 20 w 36"/>
                <a:gd name="T13" fmla="*/ 0 h 9"/>
                <a:gd name="T14" fmla="*/ 3 w 36"/>
                <a:gd name="T15" fmla="*/ 8 h 9"/>
                <a:gd name="T16" fmla="*/ 0 w 36"/>
                <a:gd name="T17" fmla="*/ 24 h 9"/>
                <a:gd name="T18" fmla="*/ 20 w 36"/>
                <a:gd name="T19" fmla="*/ 5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"/>
                <a:gd name="T31" fmla="*/ 0 h 9"/>
                <a:gd name="T32" fmla="*/ 36 w 36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" h="9">
                  <a:moveTo>
                    <a:pt x="8" y="2"/>
                  </a:moveTo>
                  <a:cubicBezTo>
                    <a:pt x="15" y="2"/>
                    <a:pt x="25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15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0" y="9"/>
                    <a:pt x="0" y="9"/>
                  </a:cubicBezTo>
                  <a:cubicBezTo>
                    <a:pt x="1" y="5"/>
                    <a:pt x="3" y="2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418" y="2611"/>
              <a:ext cx="80" cy="16"/>
            </a:xfrm>
            <a:custGeom>
              <a:avLst/>
              <a:gdLst>
                <a:gd name="T0" fmla="*/ 10 w 32"/>
                <a:gd name="T1" fmla="*/ 0 h 6"/>
                <a:gd name="T2" fmla="*/ 10 w 32"/>
                <a:gd name="T3" fmla="*/ 0 h 6"/>
                <a:gd name="T4" fmla="*/ 10 w 32"/>
                <a:gd name="T5" fmla="*/ 0 h 6"/>
                <a:gd name="T6" fmla="*/ 10 w 32"/>
                <a:gd name="T7" fmla="*/ 16 h 6"/>
                <a:gd name="T8" fmla="*/ 80 w 32"/>
                <a:gd name="T9" fmla="*/ 16 h 6"/>
                <a:gd name="T10" fmla="*/ 80 w 32"/>
                <a:gd name="T11" fmla="*/ 16 h 6"/>
                <a:gd name="T12" fmla="*/ 77 w 32"/>
                <a:gd name="T13" fmla="*/ 11 h 6"/>
                <a:gd name="T14" fmla="*/ 77 w 32"/>
                <a:gd name="T15" fmla="*/ 11 h 6"/>
                <a:gd name="T16" fmla="*/ 12 w 32"/>
                <a:gd name="T17" fmla="*/ 11 h 6"/>
                <a:gd name="T18" fmla="*/ 5 w 32"/>
                <a:gd name="T19" fmla="*/ 5 h 6"/>
                <a:gd name="T20" fmla="*/ 10 w 32"/>
                <a:gd name="T21" fmla="*/ 0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"/>
                <a:gd name="T34" fmla="*/ 0 h 6"/>
                <a:gd name="T35" fmla="*/ 32 w 32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" h="6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ubicBezTo>
                    <a:pt x="11" y="6"/>
                    <a:pt x="21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1" y="4"/>
                    <a:pt x="11" y="4"/>
                    <a:pt x="5" y="4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B7D3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408" y="2592"/>
              <a:ext cx="90" cy="24"/>
            </a:xfrm>
            <a:custGeom>
              <a:avLst/>
              <a:gdLst>
                <a:gd name="T0" fmla="*/ 20 w 36"/>
                <a:gd name="T1" fmla="*/ 5 h 9"/>
                <a:gd name="T2" fmla="*/ 90 w 36"/>
                <a:gd name="T3" fmla="*/ 5 h 9"/>
                <a:gd name="T4" fmla="*/ 90 w 36"/>
                <a:gd name="T5" fmla="*/ 5 h 9"/>
                <a:gd name="T6" fmla="*/ 88 w 36"/>
                <a:gd name="T7" fmla="*/ 0 h 9"/>
                <a:gd name="T8" fmla="*/ 88 w 36"/>
                <a:gd name="T9" fmla="*/ 0 h 9"/>
                <a:gd name="T10" fmla="*/ 23 w 36"/>
                <a:gd name="T11" fmla="*/ 0 h 9"/>
                <a:gd name="T12" fmla="*/ 20 w 36"/>
                <a:gd name="T13" fmla="*/ 0 h 9"/>
                <a:gd name="T14" fmla="*/ 3 w 36"/>
                <a:gd name="T15" fmla="*/ 8 h 9"/>
                <a:gd name="T16" fmla="*/ 0 w 36"/>
                <a:gd name="T17" fmla="*/ 24 h 9"/>
                <a:gd name="T18" fmla="*/ 20 w 36"/>
                <a:gd name="T19" fmla="*/ 5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"/>
                <a:gd name="T31" fmla="*/ 0 h 9"/>
                <a:gd name="T32" fmla="*/ 36 w 36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" h="9">
                  <a:moveTo>
                    <a:pt x="8" y="2"/>
                  </a:moveTo>
                  <a:cubicBezTo>
                    <a:pt x="15" y="2"/>
                    <a:pt x="25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0"/>
                    <a:pt x="15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0" y="9"/>
                    <a:pt x="0" y="9"/>
                  </a:cubicBezTo>
                  <a:cubicBezTo>
                    <a:pt x="1" y="5"/>
                    <a:pt x="3" y="2"/>
                    <a:pt x="8" y="2"/>
                  </a:cubicBezTo>
                  <a:close/>
                </a:path>
              </a:pathLst>
            </a:custGeom>
            <a:noFill/>
            <a:ln w="3175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418" y="2611"/>
              <a:ext cx="80" cy="16"/>
            </a:xfrm>
            <a:custGeom>
              <a:avLst/>
              <a:gdLst>
                <a:gd name="T0" fmla="*/ 10 w 32"/>
                <a:gd name="T1" fmla="*/ 0 h 6"/>
                <a:gd name="T2" fmla="*/ 10 w 32"/>
                <a:gd name="T3" fmla="*/ 0 h 6"/>
                <a:gd name="T4" fmla="*/ 10 w 32"/>
                <a:gd name="T5" fmla="*/ 0 h 6"/>
                <a:gd name="T6" fmla="*/ 10 w 32"/>
                <a:gd name="T7" fmla="*/ 16 h 6"/>
                <a:gd name="T8" fmla="*/ 80 w 32"/>
                <a:gd name="T9" fmla="*/ 16 h 6"/>
                <a:gd name="T10" fmla="*/ 80 w 32"/>
                <a:gd name="T11" fmla="*/ 16 h 6"/>
                <a:gd name="T12" fmla="*/ 77 w 32"/>
                <a:gd name="T13" fmla="*/ 11 h 6"/>
                <a:gd name="T14" fmla="*/ 77 w 32"/>
                <a:gd name="T15" fmla="*/ 11 h 6"/>
                <a:gd name="T16" fmla="*/ 12 w 32"/>
                <a:gd name="T17" fmla="*/ 11 h 6"/>
                <a:gd name="T18" fmla="*/ 5 w 32"/>
                <a:gd name="T19" fmla="*/ 5 h 6"/>
                <a:gd name="T20" fmla="*/ 10 w 32"/>
                <a:gd name="T21" fmla="*/ 0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"/>
                <a:gd name="T34" fmla="*/ 0 h 6"/>
                <a:gd name="T35" fmla="*/ 32 w 32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" h="6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ubicBezTo>
                    <a:pt x="11" y="6"/>
                    <a:pt x="21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1" y="4"/>
                    <a:pt x="11" y="4"/>
                    <a:pt x="5" y="4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 w="3175" cap="rnd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Oval 289"/>
            <p:cNvSpPr>
              <a:spLocks noChangeArrowheads="1"/>
            </p:cNvSpPr>
            <p:nvPr/>
          </p:nvSpPr>
          <p:spPr bwMode="auto">
            <a:xfrm>
              <a:off x="3495" y="2549"/>
              <a:ext cx="290" cy="6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543" y="2565"/>
              <a:ext cx="200" cy="48"/>
            </a:xfrm>
            <a:custGeom>
              <a:avLst/>
              <a:gdLst>
                <a:gd name="T0" fmla="*/ 100 w 80"/>
                <a:gd name="T1" fmla="*/ 0 h 18"/>
                <a:gd name="T2" fmla="*/ 0 w 80"/>
                <a:gd name="T3" fmla="*/ 16 h 18"/>
                <a:gd name="T4" fmla="*/ 0 w 80"/>
                <a:gd name="T5" fmla="*/ 40 h 18"/>
                <a:gd name="T6" fmla="*/ 98 w 80"/>
                <a:gd name="T7" fmla="*/ 48 h 18"/>
                <a:gd name="T8" fmla="*/ 200 w 80"/>
                <a:gd name="T9" fmla="*/ 40 h 18"/>
                <a:gd name="T10" fmla="*/ 200 w 80"/>
                <a:gd name="T11" fmla="*/ 16 h 18"/>
                <a:gd name="T12" fmla="*/ 100 w 80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18"/>
                <a:gd name="T23" fmla="*/ 80 w 80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18">
                  <a:moveTo>
                    <a:pt x="40" y="0"/>
                  </a:moveTo>
                  <a:cubicBezTo>
                    <a:pt x="18" y="0"/>
                    <a:pt x="0" y="3"/>
                    <a:pt x="0" y="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1" y="17"/>
                    <a:pt x="24" y="18"/>
                    <a:pt x="39" y="18"/>
                  </a:cubicBezTo>
                  <a:cubicBezTo>
                    <a:pt x="55" y="18"/>
                    <a:pt x="69" y="17"/>
                    <a:pt x="80" y="15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3"/>
                    <a:pt x="62" y="0"/>
                    <a:pt x="4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543" y="2565"/>
              <a:ext cx="200" cy="16"/>
            </a:xfrm>
            <a:custGeom>
              <a:avLst/>
              <a:gdLst>
                <a:gd name="T0" fmla="*/ 200 w 80"/>
                <a:gd name="T1" fmla="*/ 16 h 6"/>
                <a:gd name="T2" fmla="*/ 100 w 80"/>
                <a:gd name="T3" fmla="*/ 0 h 6"/>
                <a:gd name="T4" fmla="*/ 0 w 80"/>
                <a:gd name="T5" fmla="*/ 16 h 6"/>
                <a:gd name="T6" fmla="*/ 0 60000 65536"/>
                <a:gd name="T7" fmla="*/ 0 60000 65536"/>
                <a:gd name="T8" fmla="*/ 0 60000 65536"/>
                <a:gd name="T9" fmla="*/ 0 w 80"/>
                <a:gd name="T10" fmla="*/ 0 h 6"/>
                <a:gd name="T11" fmla="*/ 80 w 80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6">
                  <a:moveTo>
                    <a:pt x="80" y="6"/>
                  </a:moveTo>
                  <a:cubicBezTo>
                    <a:pt x="80" y="3"/>
                    <a:pt x="62" y="0"/>
                    <a:pt x="40" y="0"/>
                  </a:cubicBezTo>
                  <a:cubicBezTo>
                    <a:pt x="18" y="0"/>
                    <a:pt x="0" y="3"/>
                    <a:pt x="0" y="6"/>
                  </a:cubicBezTo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95" y="258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3515" y="2597"/>
              <a:ext cx="58" cy="35"/>
            </a:xfrm>
            <a:custGeom>
              <a:avLst/>
              <a:gdLst>
                <a:gd name="T0" fmla="*/ 0 w 23"/>
                <a:gd name="T1" fmla="*/ 24 h 13"/>
                <a:gd name="T2" fmla="*/ 58 w 23"/>
                <a:gd name="T3" fmla="*/ 35 h 13"/>
                <a:gd name="T4" fmla="*/ 58 w 23"/>
                <a:gd name="T5" fmla="*/ 13 h 13"/>
                <a:gd name="T6" fmla="*/ 0 w 23"/>
                <a:gd name="T7" fmla="*/ 0 h 13"/>
                <a:gd name="T8" fmla="*/ 0 w 23"/>
                <a:gd name="T9" fmla="*/ 24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13"/>
                <a:gd name="T17" fmla="*/ 23 w 23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13">
                  <a:moveTo>
                    <a:pt x="0" y="9"/>
                  </a:moveTo>
                  <a:cubicBezTo>
                    <a:pt x="6" y="11"/>
                    <a:pt x="14" y="12"/>
                    <a:pt x="23" y="13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14" y="4"/>
                    <a:pt x="6" y="2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550" y="2608"/>
              <a:ext cx="15" cy="24"/>
            </a:xfrm>
            <a:custGeom>
              <a:avLst/>
              <a:gdLst>
                <a:gd name="T0" fmla="*/ 0 w 6"/>
                <a:gd name="T1" fmla="*/ 21 h 9"/>
                <a:gd name="T2" fmla="*/ 15 w 6"/>
                <a:gd name="T3" fmla="*/ 24 h 9"/>
                <a:gd name="T4" fmla="*/ 15 w 6"/>
                <a:gd name="T5" fmla="*/ 0 h 9"/>
                <a:gd name="T6" fmla="*/ 0 w 6"/>
                <a:gd name="T7" fmla="*/ 0 h 9"/>
                <a:gd name="T8" fmla="*/ 0 w 6"/>
                <a:gd name="T9" fmla="*/ 21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9"/>
                <a:gd name="T17" fmla="*/ 6 w 6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9">
                  <a:moveTo>
                    <a:pt x="0" y="8"/>
                  </a:moveTo>
                  <a:cubicBezTo>
                    <a:pt x="2" y="8"/>
                    <a:pt x="4" y="9"/>
                    <a:pt x="6" y="9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Freeform 295"/>
            <p:cNvSpPr>
              <a:spLocks/>
            </p:cNvSpPr>
            <p:nvPr/>
          </p:nvSpPr>
          <p:spPr bwMode="auto">
            <a:xfrm>
              <a:off x="3753" y="2592"/>
              <a:ext cx="22" cy="32"/>
            </a:xfrm>
            <a:custGeom>
              <a:avLst/>
              <a:gdLst>
                <a:gd name="T0" fmla="*/ 22 w 9"/>
                <a:gd name="T1" fmla="*/ 0 h 12"/>
                <a:gd name="T2" fmla="*/ 0 w 9"/>
                <a:gd name="T3" fmla="*/ 8 h 12"/>
                <a:gd name="T4" fmla="*/ 0 w 9"/>
                <a:gd name="T5" fmla="*/ 32 h 12"/>
                <a:gd name="T6" fmla="*/ 22 w 9"/>
                <a:gd name="T7" fmla="*/ 24 h 12"/>
                <a:gd name="T8" fmla="*/ 22 w 9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2"/>
                <a:gd name="T17" fmla="*/ 9 w 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2">
                  <a:moveTo>
                    <a:pt x="9" y="0"/>
                  </a:moveTo>
                  <a:cubicBezTo>
                    <a:pt x="7" y="1"/>
                    <a:pt x="4" y="2"/>
                    <a:pt x="0" y="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4" y="11"/>
                    <a:pt x="7" y="10"/>
                    <a:pt x="9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056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Freeform 296"/>
            <p:cNvSpPr>
              <a:spLocks/>
            </p:cNvSpPr>
            <p:nvPr/>
          </p:nvSpPr>
          <p:spPr bwMode="auto">
            <a:xfrm>
              <a:off x="3575" y="2576"/>
              <a:ext cx="133" cy="11"/>
            </a:xfrm>
            <a:custGeom>
              <a:avLst/>
              <a:gdLst>
                <a:gd name="T0" fmla="*/ 3 w 53"/>
                <a:gd name="T1" fmla="*/ 6 h 4"/>
                <a:gd name="T2" fmla="*/ 68 w 53"/>
                <a:gd name="T3" fmla="*/ 0 h 4"/>
                <a:gd name="T4" fmla="*/ 128 w 53"/>
                <a:gd name="T5" fmla="*/ 3 h 4"/>
                <a:gd name="T6" fmla="*/ 128 w 53"/>
                <a:gd name="T7" fmla="*/ 8 h 4"/>
                <a:gd name="T8" fmla="*/ 68 w 53"/>
                <a:gd name="T9" fmla="*/ 11 h 4"/>
                <a:gd name="T10" fmla="*/ 5 w 53"/>
                <a:gd name="T11" fmla="*/ 6 h 4"/>
                <a:gd name="T12" fmla="*/ 3 w 53"/>
                <a:gd name="T13" fmla="*/ 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"/>
                <a:gd name="T22" fmla="*/ 0 h 4"/>
                <a:gd name="T23" fmla="*/ 53 w 5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" h="4">
                  <a:moveTo>
                    <a:pt x="1" y="2"/>
                  </a:moveTo>
                  <a:cubicBezTo>
                    <a:pt x="8" y="1"/>
                    <a:pt x="16" y="0"/>
                    <a:pt x="27" y="0"/>
                  </a:cubicBezTo>
                  <a:cubicBezTo>
                    <a:pt x="37" y="0"/>
                    <a:pt x="45" y="1"/>
                    <a:pt x="51" y="1"/>
                  </a:cubicBezTo>
                  <a:cubicBezTo>
                    <a:pt x="53" y="2"/>
                    <a:pt x="53" y="2"/>
                    <a:pt x="51" y="3"/>
                  </a:cubicBezTo>
                  <a:cubicBezTo>
                    <a:pt x="45" y="3"/>
                    <a:pt x="37" y="4"/>
                    <a:pt x="27" y="4"/>
                  </a:cubicBezTo>
                  <a:cubicBezTo>
                    <a:pt x="16" y="4"/>
                    <a:pt x="8" y="3"/>
                    <a:pt x="2" y="2"/>
                  </a:cubicBezTo>
                  <a:cubicBezTo>
                    <a:pt x="1" y="2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Freeform 297"/>
            <p:cNvSpPr>
              <a:spLocks/>
            </p:cNvSpPr>
            <p:nvPr/>
          </p:nvSpPr>
          <p:spPr bwMode="auto">
            <a:xfrm>
              <a:off x="3585" y="2611"/>
              <a:ext cx="18" cy="24"/>
            </a:xfrm>
            <a:custGeom>
              <a:avLst/>
              <a:gdLst>
                <a:gd name="T0" fmla="*/ 18 w 7"/>
                <a:gd name="T1" fmla="*/ 24 h 9"/>
                <a:gd name="T2" fmla="*/ 18 w 7"/>
                <a:gd name="T3" fmla="*/ 3 h 9"/>
                <a:gd name="T4" fmla="*/ 0 w 7"/>
                <a:gd name="T5" fmla="*/ 0 h 9"/>
                <a:gd name="T6" fmla="*/ 0 w 7"/>
                <a:gd name="T7" fmla="*/ 0 h 9"/>
                <a:gd name="T8" fmla="*/ 0 w 7"/>
                <a:gd name="T9" fmla="*/ 24 h 9"/>
                <a:gd name="T10" fmla="*/ 18 w 7"/>
                <a:gd name="T11" fmla="*/ 24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7" y="9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1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9"/>
                    <a:pt x="5" y="9"/>
                    <a:pt x="7" y="9"/>
                  </a:cubicBezTo>
                  <a:close/>
                </a:path>
              </a:pathLst>
            </a:custGeom>
            <a:solidFill>
              <a:srgbClr val="E3ED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Freeform 298"/>
            <p:cNvSpPr>
              <a:spLocks/>
            </p:cNvSpPr>
            <p:nvPr/>
          </p:nvSpPr>
          <p:spPr bwMode="auto">
            <a:xfrm>
              <a:off x="3525" y="2600"/>
              <a:ext cx="8" cy="24"/>
            </a:xfrm>
            <a:custGeom>
              <a:avLst/>
              <a:gdLst>
                <a:gd name="T0" fmla="*/ 0 w 8"/>
                <a:gd name="T1" fmla="*/ 0 h 24"/>
                <a:gd name="T2" fmla="*/ 0 w 8"/>
                <a:gd name="T3" fmla="*/ 24 h 24"/>
                <a:gd name="T4" fmla="*/ 8 w 8"/>
                <a:gd name="T5" fmla="*/ 24 h 24"/>
                <a:gd name="T6" fmla="*/ 8 w 8"/>
                <a:gd name="T7" fmla="*/ 5 h 24"/>
                <a:gd name="T8" fmla="*/ 0 w 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24"/>
                <a:gd name="T17" fmla="*/ 8 w 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24">
                  <a:moveTo>
                    <a:pt x="0" y="0"/>
                  </a:moveTo>
                  <a:lnTo>
                    <a:pt x="0" y="24"/>
                  </a:lnTo>
                  <a:lnTo>
                    <a:pt x="8" y="24"/>
                  </a:lnTo>
                  <a:lnTo>
                    <a:pt x="8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Freeform 299"/>
            <p:cNvSpPr>
              <a:spLocks/>
            </p:cNvSpPr>
            <p:nvPr/>
          </p:nvSpPr>
          <p:spPr bwMode="auto">
            <a:xfrm>
              <a:off x="3525" y="2600"/>
              <a:ext cx="8" cy="24"/>
            </a:xfrm>
            <a:custGeom>
              <a:avLst/>
              <a:gdLst>
                <a:gd name="T0" fmla="*/ 0 w 8"/>
                <a:gd name="T1" fmla="*/ 0 h 24"/>
                <a:gd name="T2" fmla="*/ 0 w 8"/>
                <a:gd name="T3" fmla="*/ 24 h 24"/>
                <a:gd name="T4" fmla="*/ 8 w 8"/>
                <a:gd name="T5" fmla="*/ 24 h 24"/>
                <a:gd name="T6" fmla="*/ 8 w 8"/>
                <a:gd name="T7" fmla="*/ 5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24"/>
                <a:gd name="T14" fmla="*/ 8 w 8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24">
                  <a:moveTo>
                    <a:pt x="0" y="0"/>
                  </a:moveTo>
                  <a:lnTo>
                    <a:pt x="0" y="24"/>
                  </a:lnTo>
                  <a:lnTo>
                    <a:pt x="8" y="24"/>
                  </a:lnTo>
                  <a:lnTo>
                    <a:pt x="8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Freeform 300"/>
            <p:cNvSpPr>
              <a:spLocks/>
            </p:cNvSpPr>
            <p:nvPr/>
          </p:nvSpPr>
          <p:spPr bwMode="auto">
            <a:xfrm>
              <a:off x="3708" y="2581"/>
              <a:ext cx="75" cy="51"/>
            </a:xfrm>
            <a:custGeom>
              <a:avLst/>
              <a:gdLst>
                <a:gd name="T0" fmla="*/ 0 w 30"/>
                <a:gd name="T1" fmla="*/ 27 h 19"/>
                <a:gd name="T2" fmla="*/ 0 w 30"/>
                <a:gd name="T3" fmla="*/ 51 h 19"/>
                <a:gd name="T4" fmla="*/ 75 w 30"/>
                <a:gd name="T5" fmla="*/ 24 h 19"/>
                <a:gd name="T6" fmla="*/ 75 w 30"/>
                <a:gd name="T7" fmla="*/ 0 h 19"/>
                <a:gd name="T8" fmla="*/ 0 w 30"/>
                <a:gd name="T9" fmla="*/ 2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9"/>
                <a:gd name="T17" fmla="*/ 30 w 30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9">
                  <a:moveTo>
                    <a:pt x="0" y="1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18" y="17"/>
                    <a:pt x="30" y="13"/>
                    <a:pt x="30" y="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5"/>
                    <a:pt x="18" y="8"/>
                    <a:pt x="0" y="10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Freeform 301"/>
            <p:cNvSpPr>
              <a:spLocks/>
            </p:cNvSpPr>
            <p:nvPr/>
          </p:nvSpPr>
          <p:spPr bwMode="auto">
            <a:xfrm>
              <a:off x="3740" y="2603"/>
              <a:ext cx="18" cy="24"/>
            </a:xfrm>
            <a:custGeom>
              <a:avLst/>
              <a:gdLst>
                <a:gd name="T0" fmla="*/ 0 w 18"/>
                <a:gd name="T1" fmla="*/ 5 h 24"/>
                <a:gd name="T2" fmla="*/ 0 w 18"/>
                <a:gd name="T3" fmla="*/ 24 h 24"/>
                <a:gd name="T4" fmla="*/ 18 w 18"/>
                <a:gd name="T5" fmla="*/ 21 h 24"/>
                <a:gd name="T6" fmla="*/ 18 w 18"/>
                <a:gd name="T7" fmla="*/ 0 h 24"/>
                <a:gd name="T8" fmla="*/ 0 w 18"/>
                <a:gd name="T9" fmla="*/ 5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24"/>
                <a:gd name="T17" fmla="*/ 18 w 1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24">
                  <a:moveTo>
                    <a:pt x="0" y="5"/>
                  </a:moveTo>
                  <a:lnTo>
                    <a:pt x="0" y="24"/>
                  </a:lnTo>
                  <a:lnTo>
                    <a:pt x="18" y="21"/>
                  </a:lnTo>
                  <a:lnTo>
                    <a:pt x="1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Freeform 302"/>
            <p:cNvSpPr>
              <a:spLocks/>
            </p:cNvSpPr>
            <p:nvPr/>
          </p:nvSpPr>
          <p:spPr bwMode="auto">
            <a:xfrm>
              <a:off x="3740" y="2603"/>
              <a:ext cx="18" cy="24"/>
            </a:xfrm>
            <a:custGeom>
              <a:avLst/>
              <a:gdLst>
                <a:gd name="T0" fmla="*/ 0 w 18"/>
                <a:gd name="T1" fmla="*/ 5 h 24"/>
                <a:gd name="T2" fmla="*/ 0 w 18"/>
                <a:gd name="T3" fmla="*/ 24 h 24"/>
                <a:gd name="T4" fmla="*/ 18 w 18"/>
                <a:gd name="T5" fmla="*/ 21 h 24"/>
                <a:gd name="T6" fmla="*/ 18 w 18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24"/>
                <a:gd name="T14" fmla="*/ 18 w 18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24">
                  <a:moveTo>
                    <a:pt x="0" y="5"/>
                  </a:moveTo>
                  <a:lnTo>
                    <a:pt x="0" y="24"/>
                  </a:lnTo>
                  <a:lnTo>
                    <a:pt x="18" y="21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Freeform 303"/>
            <p:cNvSpPr>
              <a:spLocks/>
            </p:cNvSpPr>
            <p:nvPr/>
          </p:nvSpPr>
          <p:spPr bwMode="auto">
            <a:xfrm>
              <a:off x="3543" y="2565"/>
              <a:ext cx="200" cy="16"/>
            </a:xfrm>
            <a:custGeom>
              <a:avLst/>
              <a:gdLst>
                <a:gd name="T0" fmla="*/ 200 w 80"/>
                <a:gd name="T1" fmla="*/ 16 h 6"/>
                <a:gd name="T2" fmla="*/ 100 w 80"/>
                <a:gd name="T3" fmla="*/ 0 h 6"/>
                <a:gd name="T4" fmla="*/ 0 w 80"/>
                <a:gd name="T5" fmla="*/ 16 h 6"/>
                <a:gd name="T6" fmla="*/ 0 60000 65536"/>
                <a:gd name="T7" fmla="*/ 0 60000 65536"/>
                <a:gd name="T8" fmla="*/ 0 60000 65536"/>
                <a:gd name="T9" fmla="*/ 0 w 80"/>
                <a:gd name="T10" fmla="*/ 0 h 6"/>
                <a:gd name="T11" fmla="*/ 80 w 80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6">
                  <a:moveTo>
                    <a:pt x="80" y="6"/>
                  </a:moveTo>
                  <a:cubicBezTo>
                    <a:pt x="80" y="3"/>
                    <a:pt x="62" y="0"/>
                    <a:pt x="40" y="0"/>
                  </a:cubicBezTo>
                  <a:cubicBezTo>
                    <a:pt x="18" y="0"/>
                    <a:pt x="0" y="3"/>
                    <a:pt x="0" y="6"/>
                  </a:cubicBezTo>
                </a:path>
              </a:pathLst>
            </a:cu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Freeform 304"/>
            <p:cNvSpPr>
              <a:spLocks/>
            </p:cNvSpPr>
            <p:nvPr/>
          </p:nvSpPr>
          <p:spPr bwMode="auto">
            <a:xfrm>
              <a:off x="3543" y="2579"/>
              <a:ext cx="200" cy="16"/>
            </a:xfrm>
            <a:custGeom>
              <a:avLst/>
              <a:gdLst>
                <a:gd name="T0" fmla="*/ 0 w 80"/>
                <a:gd name="T1" fmla="*/ 0 h 6"/>
                <a:gd name="T2" fmla="*/ 100 w 80"/>
                <a:gd name="T3" fmla="*/ 16 h 6"/>
                <a:gd name="T4" fmla="*/ 200 w 80"/>
                <a:gd name="T5" fmla="*/ 0 h 6"/>
                <a:gd name="T6" fmla="*/ 0 60000 65536"/>
                <a:gd name="T7" fmla="*/ 0 60000 65536"/>
                <a:gd name="T8" fmla="*/ 0 60000 65536"/>
                <a:gd name="T9" fmla="*/ 0 w 80"/>
                <a:gd name="T10" fmla="*/ 0 h 6"/>
                <a:gd name="T11" fmla="*/ 80 w 80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0" h="6">
                  <a:moveTo>
                    <a:pt x="0" y="0"/>
                  </a:moveTo>
                  <a:cubicBezTo>
                    <a:pt x="0" y="4"/>
                    <a:pt x="18" y="6"/>
                    <a:pt x="40" y="6"/>
                  </a:cubicBezTo>
                  <a:cubicBezTo>
                    <a:pt x="62" y="6"/>
                    <a:pt x="80" y="4"/>
                    <a:pt x="80" y="0"/>
                  </a:cubicBezTo>
                </a:path>
              </a:pathLst>
            </a:custGeom>
            <a:noFill/>
            <a:ln w="3175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Oval 305"/>
            <p:cNvSpPr>
              <a:spLocks noChangeArrowheads="1"/>
            </p:cNvSpPr>
            <p:nvPr/>
          </p:nvSpPr>
          <p:spPr bwMode="auto">
            <a:xfrm>
              <a:off x="3495" y="2549"/>
              <a:ext cx="290" cy="64"/>
            </a:xfrm>
            <a:prstGeom prst="ellips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0" name="Freeform 306"/>
            <p:cNvSpPr>
              <a:spLocks/>
            </p:cNvSpPr>
            <p:nvPr/>
          </p:nvSpPr>
          <p:spPr bwMode="auto">
            <a:xfrm>
              <a:off x="3533" y="2589"/>
              <a:ext cx="220" cy="19"/>
            </a:xfrm>
            <a:custGeom>
              <a:avLst/>
              <a:gdLst>
                <a:gd name="T0" fmla="*/ 220 w 88"/>
                <a:gd name="T1" fmla="*/ 0 h 7"/>
                <a:gd name="T2" fmla="*/ 108 w 88"/>
                <a:gd name="T3" fmla="*/ 19 h 7"/>
                <a:gd name="T4" fmla="*/ 0 w 88"/>
                <a:gd name="T5" fmla="*/ 5 h 7"/>
                <a:gd name="T6" fmla="*/ 0 60000 65536"/>
                <a:gd name="T7" fmla="*/ 0 60000 65536"/>
                <a:gd name="T8" fmla="*/ 0 60000 65536"/>
                <a:gd name="T9" fmla="*/ 0 w 88"/>
                <a:gd name="T10" fmla="*/ 0 h 7"/>
                <a:gd name="T11" fmla="*/ 88 w 88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8" h="7">
                  <a:moveTo>
                    <a:pt x="88" y="0"/>
                  </a:moveTo>
                  <a:cubicBezTo>
                    <a:pt x="85" y="6"/>
                    <a:pt x="61" y="7"/>
                    <a:pt x="43" y="7"/>
                  </a:cubicBezTo>
                  <a:cubicBezTo>
                    <a:pt x="27" y="7"/>
                    <a:pt x="8" y="6"/>
                    <a:pt x="0" y="2"/>
                  </a:cubicBezTo>
                </a:path>
              </a:pathLst>
            </a:custGeom>
            <a:noFill/>
            <a:ln w="1587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Freeform 307"/>
            <p:cNvSpPr>
              <a:spLocks/>
            </p:cNvSpPr>
            <p:nvPr/>
          </p:nvSpPr>
          <p:spPr bwMode="auto">
            <a:xfrm>
              <a:off x="3495" y="258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Freeform 308"/>
            <p:cNvSpPr>
              <a:spLocks/>
            </p:cNvSpPr>
            <p:nvPr/>
          </p:nvSpPr>
          <p:spPr bwMode="auto">
            <a:xfrm>
              <a:off x="3888" y="2603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Freeform 309"/>
            <p:cNvSpPr>
              <a:spLocks/>
            </p:cNvSpPr>
            <p:nvPr/>
          </p:nvSpPr>
          <p:spPr bwMode="auto">
            <a:xfrm>
              <a:off x="3780" y="2589"/>
              <a:ext cx="113" cy="24"/>
            </a:xfrm>
            <a:custGeom>
              <a:avLst/>
              <a:gdLst>
                <a:gd name="T0" fmla="*/ 95 w 45"/>
                <a:gd name="T1" fmla="*/ 0 h 9"/>
                <a:gd name="T2" fmla="*/ 0 w 45"/>
                <a:gd name="T3" fmla="*/ 0 h 9"/>
                <a:gd name="T4" fmla="*/ 0 w 45"/>
                <a:gd name="T5" fmla="*/ 24 h 9"/>
                <a:gd name="T6" fmla="*/ 95 w 45"/>
                <a:gd name="T7" fmla="*/ 24 h 9"/>
                <a:gd name="T8" fmla="*/ 95 w 45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9"/>
                <a:gd name="T17" fmla="*/ 45 w 45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9">
                  <a:moveTo>
                    <a:pt x="3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45" y="9"/>
                    <a:pt x="45" y="0"/>
                    <a:pt x="38" y="0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Freeform 310"/>
            <p:cNvSpPr>
              <a:spLocks/>
            </p:cNvSpPr>
            <p:nvPr/>
          </p:nvSpPr>
          <p:spPr bwMode="auto">
            <a:xfrm>
              <a:off x="3780" y="2573"/>
              <a:ext cx="108" cy="30"/>
            </a:xfrm>
            <a:custGeom>
              <a:avLst/>
              <a:gdLst>
                <a:gd name="T0" fmla="*/ 108 w 43"/>
                <a:gd name="T1" fmla="*/ 11 h 11"/>
                <a:gd name="T2" fmla="*/ 95 w 43"/>
                <a:gd name="T3" fmla="*/ 0 h 11"/>
                <a:gd name="T4" fmla="*/ 93 w 43"/>
                <a:gd name="T5" fmla="*/ 0 h 11"/>
                <a:gd name="T6" fmla="*/ 0 w 43"/>
                <a:gd name="T7" fmla="*/ 0 h 11"/>
                <a:gd name="T8" fmla="*/ 5 w 43"/>
                <a:gd name="T9" fmla="*/ 8 h 11"/>
                <a:gd name="T10" fmla="*/ 3 w 43"/>
                <a:gd name="T11" fmla="*/ 16 h 11"/>
                <a:gd name="T12" fmla="*/ 95 w 43"/>
                <a:gd name="T13" fmla="*/ 16 h 11"/>
                <a:gd name="T14" fmla="*/ 108 w 43"/>
                <a:gd name="T15" fmla="*/ 30 h 11"/>
                <a:gd name="T16" fmla="*/ 108 w 43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"/>
                <a:gd name="T28" fmla="*/ 0 h 11"/>
                <a:gd name="T29" fmla="*/ 43 w 4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" h="11">
                  <a:moveTo>
                    <a:pt x="43" y="4"/>
                  </a:moveTo>
                  <a:cubicBezTo>
                    <a:pt x="42" y="2"/>
                    <a:pt x="41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2" y="4"/>
                    <a:pt x="2" y="5"/>
                    <a:pt x="1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1" y="6"/>
                    <a:pt x="43" y="8"/>
                    <a:pt x="43" y="11"/>
                  </a:cubicBezTo>
                  <a:lnTo>
                    <a:pt x="43" y="4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Freeform 311"/>
            <p:cNvSpPr>
              <a:spLocks/>
            </p:cNvSpPr>
            <p:nvPr/>
          </p:nvSpPr>
          <p:spPr bwMode="auto">
            <a:xfrm>
              <a:off x="3780" y="2589"/>
              <a:ext cx="113" cy="24"/>
            </a:xfrm>
            <a:custGeom>
              <a:avLst/>
              <a:gdLst>
                <a:gd name="T0" fmla="*/ 95 w 45"/>
                <a:gd name="T1" fmla="*/ 0 h 9"/>
                <a:gd name="T2" fmla="*/ 0 w 45"/>
                <a:gd name="T3" fmla="*/ 0 h 9"/>
                <a:gd name="T4" fmla="*/ 0 w 45"/>
                <a:gd name="T5" fmla="*/ 24 h 9"/>
                <a:gd name="T6" fmla="*/ 95 w 45"/>
                <a:gd name="T7" fmla="*/ 24 h 9"/>
                <a:gd name="T8" fmla="*/ 95 w 45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9"/>
                <a:gd name="T17" fmla="*/ 45 w 45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9">
                  <a:moveTo>
                    <a:pt x="3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45" y="9"/>
                    <a:pt x="45" y="0"/>
                    <a:pt x="38" y="0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6" name="Freeform 312"/>
            <p:cNvSpPr>
              <a:spLocks/>
            </p:cNvSpPr>
            <p:nvPr/>
          </p:nvSpPr>
          <p:spPr bwMode="auto">
            <a:xfrm>
              <a:off x="3780" y="2573"/>
              <a:ext cx="108" cy="30"/>
            </a:xfrm>
            <a:custGeom>
              <a:avLst/>
              <a:gdLst>
                <a:gd name="T0" fmla="*/ 108 w 43"/>
                <a:gd name="T1" fmla="*/ 11 h 11"/>
                <a:gd name="T2" fmla="*/ 95 w 43"/>
                <a:gd name="T3" fmla="*/ 0 h 11"/>
                <a:gd name="T4" fmla="*/ 93 w 43"/>
                <a:gd name="T5" fmla="*/ 0 h 11"/>
                <a:gd name="T6" fmla="*/ 0 w 43"/>
                <a:gd name="T7" fmla="*/ 0 h 11"/>
                <a:gd name="T8" fmla="*/ 5 w 43"/>
                <a:gd name="T9" fmla="*/ 8 h 11"/>
                <a:gd name="T10" fmla="*/ 3 w 43"/>
                <a:gd name="T11" fmla="*/ 16 h 11"/>
                <a:gd name="T12" fmla="*/ 95 w 43"/>
                <a:gd name="T13" fmla="*/ 16 h 11"/>
                <a:gd name="T14" fmla="*/ 108 w 43"/>
                <a:gd name="T15" fmla="*/ 30 h 11"/>
                <a:gd name="T16" fmla="*/ 108 w 43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"/>
                <a:gd name="T28" fmla="*/ 0 h 11"/>
                <a:gd name="T29" fmla="*/ 43 w 4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" h="11">
                  <a:moveTo>
                    <a:pt x="43" y="4"/>
                  </a:moveTo>
                  <a:cubicBezTo>
                    <a:pt x="42" y="2"/>
                    <a:pt x="41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2" y="4"/>
                    <a:pt x="2" y="5"/>
                    <a:pt x="1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1" y="6"/>
                    <a:pt x="43" y="8"/>
                    <a:pt x="43" y="11"/>
                  </a:cubicBezTo>
                  <a:lnTo>
                    <a:pt x="43" y="4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Freeform 313"/>
            <p:cNvSpPr>
              <a:spLocks/>
            </p:cNvSpPr>
            <p:nvPr/>
          </p:nvSpPr>
          <p:spPr bwMode="auto">
            <a:xfrm>
              <a:off x="3493" y="261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Freeform 314"/>
            <p:cNvSpPr>
              <a:spLocks/>
            </p:cNvSpPr>
            <p:nvPr/>
          </p:nvSpPr>
          <p:spPr bwMode="auto">
            <a:xfrm>
              <a:off x="3678" y="2611"/>
              <a:ext cx="105" cy="53"/>
            </a:xfrm>
            <a:custGeom>
              <a:avLst/>
              <a:gdLst>
                <a:gd name="T0" fmla="*/ 0 w 42"/>
                <a:gd name="T1" fmla="*/ 53 h 20"/>
                <a:gd name="T2" fmla="*/ 105 w 42"/>
                <a:gd name="T3" fmla="*/ 24 h 20"/>
                <a:gd name="T4" fmla="*/ 105 w 42"/>
                <a:gd name="T5" fmla="*/ 0 h 20"/>
                <a:gd name="T6" fmla="*/ 0 w 42"/>
                <a:gd name="T7" fmla="*/ 32 h 20"/>
                <a:gd name="T8" fmla="*/ 0 w 42"/>
                <a:gd name="T9" fmla="*/ 53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20"/>
                <a:gd name="T17" fmla="*/ 42 w 42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20">
                  <a:moveTo>
                    <a:pt x="0" y="20"/>
                  </a:moveTo>
                  <a:cubicBezTo>
                    <a:pt x="24" y="19"/>
                    <a:pt x="42" y="14"/>
                    <a:pt x="42" y="9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6"/>
                    <a:pt x="24" y="10"/>
                    <a:pt x="0" y="12"/>
                  </a:cubicBezTo>
                  <a:cubicBezTo>
                    <a:pt x="1" y="15"/>
                    <a:pt x="1" y="18"/>
                    <a:pt x="0" y="20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" name="Freeform 315"/>
            <p:cNvSpPr>
              <a:spLocks/>
            </p:cNvSpPr>
            <p:nvPr/>
          </p:nvSpPr>
          <p:spPr bwMode="auto">
            <a:xfrm>
              <a:off x="3515" y="2629"/>
              <a:ext cx="58" cy="32"/>
            </a:xfrm>
            <a:custGeom>
              <a:avLst/>
              <a:gdLst>
                <a:gd name="T0" fmla="*/ 0 w 23"/>
                <a:gd name="T1" fmla="*/ 21 h 12"/>
                <a:gd name="T2" fmla="*/ 58 w 23"/>
                <a:gd name="T3" fmla="*/ 32 h 12"/>
                <a:gd name="T4" fmla="*/ 58 w 23"/>
                <a:gd name="T5" fmla="*/ 11 h 12"/>
                <a:gd name="T6" fmla="*/ 0 w 23"/>
                <a:gd name="T7" fmla="*/ 0 h 12"/>
                <a:gd name="T8" fmla="*/ 0 w 23"/>
                <a:gd name="T9" fmla="*/ 21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12"/>
                <a:gd name="T17" fmla="*/ 23 w 23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12">
                  <a:moveTo>
                    <a:pt x="0" y="8"/>
                  </a:moveTo>
                  <a:cubicBezTo>
                    <a:pt x="6" y="10"/>
                    <a:pt x="14" y="11"/>
                    <a:pt x="23" y="12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4" y="3"/>
                    <a:pt x="6" y="1"/>
                    <a:pt x="0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0" name="Freeform 316"/>
            <p:cNvSpPr>
              <a:spLocks/>
            </p:cNvSpPr>
            <p:nvPr/>
          </p:nvSpPr>
          <p:spPr bwMode="auto">
            <a:xfrm>
              <a:off x="3550" y="2637"/>
              <a:ext cx="15" cy="24"/>
            </a:xfrm>
            <a:custGeom>
              <a:avLst/>
              <a:gdLst>
                <a:gd name="T0" fmla="*/ 0 w 6"/>
                <a:gd name="T1" fmla="*/ 21 h 9"/>
                <a:gd name="T2" fmla="*/ 15 w 6"/>
                <a:gd name="T3" fmla="*/ 24 h 9"/>
                <a:gd name="T4" fmla="*/ 15 w 6"/>
                <a:gd name="T5" fmla="*/ 3 h 9"/>
                <a:gd name="T6" fmla="*/ 0 w 6"/>
                <a:gd name="T7" fmla="*/ 0 h 9"/>
                <a:gd name="T8" fmla="*/ 0 w 6"/>
                <a:gd name="T9" fmla="*/ 21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9"/>
                <a:gd name="T17" fmla="*/ 6 w 6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9">
                  <a:moveTo>
                    <a:pt x="0" y="8"/>
                  </a:moveTo>
                  <a:cubicBezTo>
                    <a:pt x="2" y="9"/>
                    <a:pt x="4" y="9"/>
                    <a:pt x="6" y="9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1" name="Freeform 317"/>
            <p:cNvSpPr>
              <a:spLocks/>
            </p:cNvSpPr>
            <p:nvPr/>
          </p:nvSpPr>
          <p:spPr bwMode="auto">
            <a:xfrm>
              <a:off x="3753" y="2621"/>
              <a:ext cx="22" cy="32"/>
            </a:xfrm>
            <a:custGeom>
              <a:avLst/>
              <a:gdLst>
                <a:gd name="T0" fmla="*/ 22 w 9"/>
                <a:gd name="T1" fmla="*/ 0 h 12"/>
                <a:gd name="T2" fmla="*/ 0 w 9"/>
                <a:gd name="T3" fmla="*/ 11 h 12"/>
                <a:gd name="T4" fmla="*/ 0 w 9"/>
                <a:gd name="T5" fmla="*/ 32 h 12"/>
                <a:gd name="T6" fmla="*/ 22 w 9"/>
                <a:gd name="T7" fmla="*/ 24 h 12"/>
                <a:gd name="T8" fmla="*/ 22 w 9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2"/>
                <a:gd name="T17" fmla="*/ 9 w 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2">
                  <a:moveTo>
                    <a:pt x="9" y="0"/>
                  </a:moveTo>
                  <a:cubicBezTo>
                    <a:pt x="7" y="2"/>
                    <a:pt x="4" y="3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4" y="11"/>
                    <a:pt x="7" y="10"/>
                    <a:pt x="9" y="9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Freeform 318"/>
            <p:cNvSpPr>
              <a:spLocks/>
            </p:cNvSpPr>
            <p:nvPr/>
          </p:nvSpPr>
          <p:spPr bwMode="auto">
            <a:xfrm>
              <a:off x="3493" y="2611"/>
              <a:ext cx="290" cy="56"/>
            </a:xfrm>
            <a:custGeom>
              <a:avLst/>
              <a:gdLst>
                <a:gd name="T0" fmla="*/ 0 w 116"/>
                <a:gd name="T1" fmla="*/ 24 h 21"/>
                <a:gd name="T2" fmla="*/ 145 w 116"/>
                <a:gd name="T3" fmla="*/ 56 h 21"/>
                <a:gd name="T4" fmla="*/ 290 w 116"/>
                <a:gd name="T5" fmla="*/ 24 h 21"/>
                <a:gd name="T6" fmla="*/ 290 w 116"/>
                <a:gd name="T7" fmla="*/ 0 h 21"/>
                <a:gd name="T8" fmla="*/ 145 w 116"/>
                <a:gd name="T9" fmla="*/ 32 h 21"/>
                <a:gd name="T10" fmla="*/ 0 w 116"/>
                <a:gd name="T11" fmla="*/ 0 h 21"/>
                <a:gd name="T12" fmla="*/ 0 w 116"/>
                <a:gd name="T13" fmla="*/ 24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6"/>
                <a:gd name="T22" fmla="*/ 0 h 21"/>
                <a:gd name="T23" fmla="*/ 116 w 116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6" h="21">
                  <a:moveTo>
                    <a:pt x="0" y="9"/>
                  </a:moveTo>
                  <a:cubicBezTo>
                    <a:pt x="0" y="15"/>
                    <a:pt x="26" y="21"/>
                    <a:pt x="58" y="21"/>
                  </a:cubicBezTo>
                  <a:cubicBezTo>
                    <a:pt x="90" y="21"/>
                    <a:pt x="116" y="15"/>
                    <a:pt x="116" y="9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7"/>
                    <a:pt x="90" y="12"/>
                    <a:pt x="58" y="12"/>
                  </a:cubicBezTo>
                  <a:cubicBezTo>
                    <a:pt x="26" y="12"/>
                    <a:pt x="0" y="7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Freeform 319"/>
            <p:cNvSpPr>
              <a:spLocks/>
            </p:cNvSpPr>
            <p:nvPr/>
          </p:nvSpPr>
          <p:spPr bwMode="auto">
            <a:xfrm>
              <a:off x="3710" y="2565"/>
              <a:ext cx="48" cy="32"/>
            </a:xfrm>
            <a:custGeom>
              <a:avLst/>
              <a:gdLst>
                <a:gd name="T0" fmla="*/ 13 w 19"/>
                <a:gd name="T1" fmla="*/ 0 h 12"/>
                <a:gd name="T2" fmla="*/ 38 w 19"/>
                <a:gd name="T3" fmla="*/ 16 h 12"/>
                <a:gd name="T4" fmla="*/ 0 w 19"/>
                <a:gd name="T5" fmla="*/ 32 h 12"/>
                <a:gd name="T6" fmla="*/ 48 w 19"/>
                <a:gd name="T7" fmla="*/ 16 h 12"/>
                <a:gd name="T8" fmla="*/ 13 w 19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2"/>
                <a:gd name="T17" fmla="*/ 19 w 1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2">
                  <a:moveTo>
                    <a:pt x="5" y="0"/>
                  </a:moveTo>
                  <a:cubicBezTo>
                    <a:pt x="12" y="2"/>
                    <a:pt x="15" y="4"/>
                    <a:pt x="15" y="6"/>
                  </a:cubicBezTo>
                  <a:cubicBezTo>
                    <a:pt x="15" y="9"/>
                    <a:pt x="5" y="12"/>
                    <a:pt x="0" y="12"/>
                  </a:cubicBezTo>
                  <a:cubicBezTo>
                    <a:pt x="12" y="11"/>
                    <a:pt x="19" y="9"/>
                    <a:pt x="19" y="6"/>
                  </a:cubicBezTo>
                  <a:cubicBezTo>
                    <a:pt x="18" y="2"/>
                    <a:pt x="11" y="1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Freeform 320"/>
            <p:cNvSpPr>
              <a:spLocks/>
            </p:cNvSpPr>
            <p:nvPr/>
          </p:nvSpPr>
          <p:spPr bwMode="auto">
            <a:xfrm>
              <a:off x="3800" y="2579"/>
              <a:ext cx="83" cy="5"/>
            </a:xfrm>
            <a:custGeom>
              <a:avLst/>
              <a:gdLst>
                <a:gd name="T0" fmla="*/ 0 w 33"/>
                <a:gd name="T1" fmla="*/ 0 h 2"/>
                <a:gd name="T2" fmla="*/ 73 w 33"/>
                <a:gd name="T3" fmla="*/ 0 h 2"/>
                <a:gd name="T4" fmla="*/ 83 w 33"/>
                <a:gd name="T5" fmla="*/ 5 h 2"/>
                <a:gd name="T6" fmla="*/ 0 60000 65536"/>
                <a:gd name="T7" fmla="*/ 0 60000 65536"/>
                <a:gd name="T8" fmla="*/ 0 60000 65536"/>
                <a:gd name="T9" fmla="*/ 0 w 33"/>
                <a:gd name="T10" fmla="*/ 0 h 2"/>
                <a:gd name="T11" fmla="*/ 33 w 3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2">
                  <a:moveTo>
                    <a:pt x="0" y="0"/>
                  </a:moveTo>
                  <a:cubicBezTo>
                    <a:pt x="6" y="0"/>
                    <a:pt x="25" y="0"/>
                    <a:pt x="29" y="0"/>
                  </a:cubicBezTo>
                  <a:cubicBezTo>
                    <a:pt x="32" y="0"/>
                    <a:pt x="33" y="2"/>
                    <a:pt x="3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657" y="5104912"/>
            <a:ext cx="991839" cy="156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lèche droite 6"/>
          <p:cNvSpPr/>
          <p:nvPr/>
        </p:nvSpPr>
        <p:spPr>
          <a:xfrm>
            <a:off x="971600" y="6004081"/>
            <a:ext cx="288032" cy="22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Flèche droite 104"/>
          <p:cNvSpPr/>
          <p:nvPr/>
        </p:nvSpPr>
        <p:spPr>
          <a:xfrm>
            <a:off x="2483768" y="6021288"/>
            <a:ext cx="288032" cy="22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3279033" y="5305331"/>
            <a:ext cx="570369" cy="325924"/>
          </a:xfrm>
          <a:custGeom>
            <a:avLst/>
            <a:gdLst>
              <a:gd name="connsiteX0" fmla="*/ 0 w 570369"/>
              <a:gd name="connsiteY0" fmla="*/ 298764 h 325924"/>
              <a:gd name="connsiteX1" fmla="*/ 316872 w 570369"/>
              <a:gd name="connsiteY1" fmla="*/ 0 h 325924"/>
              <a:gd name="connsiteX2" fmla="*/ 570369 w 570369"/>
              <a:gd name="connsiteY2" fmla="*/ 298764 h 325924"/>
              <a:gd name="connsiteX3" fmla="*/ 570369 w 570369"/>
              <a:gd name="connsiteY3" fmla="*/ 298764 h 325924"/>
              <a:gd name="connsiteX4" fmla="*/ 570369 w 570369"/>
              <a:gd name="connsiteY4" fmla="*/ 325924 h 32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369" h="325924">
                <a:moveTo>
                  <a:pt x="0" y="298764"/>
                </a:moveTo>
                <a:cubicBezTo>
                  <a:pt x="110905" y="149382"/>
                  <a:pt x="221811" y="0"/>
                  <a:pt x="316872" y="0"/>
                </a:cubicBezTo>
                <a:cubicBezTo>
                  <a:pt x="411933" y="0"/>
                  <a:pt x="570369" y="298764"/>
                  <a:pt x="570369" y="298764"/>
                </a:cubicBezTo>
                <a:lnTo>
                  <a:pt x="570369" y="298764"/>
                </a:lnTo>
                <a:lnTo>
                  <a:pt x="570369" y="325924"/>
                </a:lnTo>
              </a:path>
            </a:pathLst>
          </a:custGeom>
          <a:noFill/>
          <a:ln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Flèche droite 105"/>
          <p:cNvSpPr/>
          <p:nvPr/>
        </p:nvSpPr>
        <p:spPr>
          <a:xfrm>
            <a:off x="4283968" y="6020020"/>
            <a:ext cx="288032" cy="22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ZoneTexte 106"/>
          <p:cNvSpPr txBox="1"/>
          <p:nvPr/>
        </p:nvSpPr>
        <p:spPr>
          <a:xfrm>
            <a:off x="4499992" y="587901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Amplification (bloc chauffant)</a:t>
            </a:r>
            <a:endParaRPr lang="fr-FR" dirty="0"/>
          </a:p>
        </p:txBody>
      </p:sp>
      <p:sp>
        <p:nvSpPr>
          <p:cNvPr id="108" name="ZoneTexte 107"/>
          <p:cNvSpPr txBox="1"/>
          <p:nvPr/>
        </p:nvSpPr>
        <p:spPr>
          <a:xfrm>
            <a:off x="6444208" y="5705113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Détection (chambre réactionnelle)</a:t>
            </a:r>
            <a:endParaRPr lang="fr-FR" dirty="0"/>
          </a:p>
        </p:txBody>
      </p:sp>
      <p:sp>
        <p:nvSpPr>
          <p:cNvPr id="109" name="Flèche droite 108"/>
          <p:cNvSpPr/>
          <p:nvPr/>
        </p:nvSpPr>
        <p:spPr>
          <a:xfrm>
            <a:off x="6228184" y="6053802"/>
            <a:ext cx="288032" cy="22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063880" y="660838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Source : RFSV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6244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5" grpId="0" animBg="1"/>
      <p:bldP spid="8" grpId="0" animBg="1"/>
      <p:bldP spid="106" grpId="0" animBg="1"/>
      <p:bldP spid="107" grpId="0"/>
      <p:bldP spid="108" grpId="0"/>
      <p:bldP spid="10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848872" cy="936104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TMA</a:t>
            </a:r>
            <a:br>
              <a:rPr lang="fr-FR" dirty="0" smtClean="0"/>
            </a:br>
            <a:r>
              <a:rPr lang="fr-FR" sz="3100" dirty="0" smtClean="0"/>
              <a:t>(Transcription </a:t>
            </a:r>
            <a:r>
              <a:rPr lang="fr-FR" sz="3100" dirty="0" err="1" smtClean="0"/>
              <a:t>Mediated</a:t>
            </a:r>
            <a:r>
              <a:rPr lang="fr-FR" sz="3100" dirty="0" smtClean="0"/>
              <a:t> Amplification)</a:t>
            </a:r>
            <a:endParaRPr lang="fr-FR" sz="31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/>
        </p:nvPicPr>
        <p:blipFill rotWithShape="1">
          <a:blip r:embed="rId3" cstate="print"/>
          <a:srcRect t="7615" r="26945" b="46193"/>
          <a:stretch/>
        </p:blipFill>
        <p:spPr bwMode="auto">
          <a:xfrm>
            <a:off x="107504" y="1318588"/>
            <a:ext cx="6312732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6443130" y="1844825"/>
            <a:ext cx="2700870" cy="7422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b="1" dirty="0" smtClean="0"/>
              <a:t>Hybridation</a:t>
            </a:r>
            <a:r>
              <a:rPr lang="fr-FR" sz="2200" dirty="0" smtClean="0"/>
              <a:t> d’un promoteur-primer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6443130" y="2924944"/>
            <a:ext cx="2700870" cy="3744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b="1" dirty="0" smtClean="0"/>
              <a:t>Transcription inverse </a:t>
            </a:r>
            <a:r>
              <a:rPr lang="fr-FR" sz="2200" dirty="0" smtClean="0"/>
              <a:t>:</a:t>
            </a:r>
          </a:p>
          <a:p>
            <a:pPr>
              <a:buFontTx/>
              <a:buChar char="-"/>
            </a:pPr>
            <a:r>
              <a:rPr lang="fr-FR" sz="2200" dirty="0" smtClean="0"/>
              <a:t>Synthèse ADNc </a:t>
            </a:r>
            <a:r>
              <a:rPr lang="fr-FR" sz="2200" dirty="0" err="1" smtClean="0"/>
              <a:t>sb</a:t>
            </a:r>
            <a:endParaRPr lang="fr-FR" sz="2200" dirty="0" smtClean="0"/>
          </a:p>
          <a:p>
            <a:pPr marL="0" indent="0">
              <a:buNone/>
            </a:pPr>
            <a:endParaRPr lang="fr-FR" sz="2200" dirty="0" smtClean="0"/>
          </a:p>
          <a:p>
            <a:pPr>
              <a:buFontTx/>
              <a:buChar char="-"/>
            </a:pPr>
            <a:r>
              <a:rPr lang="fr-FR" sz="2200" dirty="0" smtClean="0"/>
              <a:t>Dégradation ARN</a:t>
            </a:r>
          </a:p>
          <a:p>
            <a:pPr marL="0" indent="0">
              <a:buNone/>
            </a:pPr>
            <a:endParaRPr lang="fr-FR" sz="2200" dirty="0" smtClean="0"/>
          </a:p>
          <a:p>
            <a:pPr>
              <a:buFontTx/>
              <a:buChar char="-"/>
            </a:pPr>
            <a:r>
              <a:rPr lang="fr-FR" sz="2200" dirty="0" smtClean="0"/>
              <a:t>Hybridation d’une amorce sens</a:t>
            </a:r>
          </a:p>
          <a:p>
            <a:pPr>
              <a:buFontTx/>
              <a:buChar char="-"/>
            </a:pPr>
            <a:r>
              <a:rPr lang="fr-FR" sz="2200" dirty="0" smtClean="0"/>
              <a:t>Synthèse ADNc </a:t>
            </a:r>
            <a:r>
              <a:rPr lang="fr-FR" sz="2200" dirty="0" err="1" smtClean="0"/>
              <a:t>db</a:t>
            </a:r>
            <a:endParaRPr lang="fr-FR" sz="2200" dirty="0"/>
          </a:p>
          <a:p>
            <a:pPr marL="0" indent="0">
              <a:buNone/>
            </a:pPr>
            <a:endParaRPr lang="fr-FR" sz="2200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7314538" y="6577607"/>
            <a:ext cx="1937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Source : Gene Probe</a:t>
            </a:r>
            <a:endParaRPr lang="fr-FR" sz="1400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1412776"/>
            <a:ext cx="446449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Phase linéaire d’amplification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6893465" y="1089611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hlinkClick r:id="rId4"/>
              </a:rPr>
              <a:t>Vidéo </a:t>
            </a:r>
            <a:r>
              <a:rPr lang="fr-FR" dirty="0" err="1" smtClean="0">
                <a:hlinkClick r:id="rId4"/>
              </a:rPr>
              <a:t>Hologic</a:t>
            </a:r>
            <a:r>
              <a:rPr lang="fr-FR" dirty="0" smtClean="0">
                <a:hlinkClick r:id="rId4"/>
              </a:rPr>
              <a:t> 1 </a:t>
            </a:r>
            <a:r>
              <a:rPr lang="fr-FR" dirty="0" smtClean="0">
                <a:hlinkClick r:id="rId5"/>
              </a:rPr>
              <a:t>Vidéo </a:t>
            </a:r>
            <a:r>
              <a:rPr lang="fr-FR" dirty="0" err="1">
                <a:hlinkClick r:id="rId5"/>
              </a:rPr>
              <a:t>H</a:t>
            </a:r>
            <a:r>
              <a:rPr lang="fr-FR" dirty="0" err="1" smtClean="0">
                <a:hlinkClick r:id="rId5"/>
              </a:rPr>
              <a:t>ologic</a:t>
            </a:r>
            <a:r>
              <a:rPr lang="fr-FR" dirty="0" smtClean="0">
                <a:hlinkClick r:id="rId5"/>
              </a:rPr>
              <a:t>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43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848872" cy="936104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TMA</a:t>
            </a:r>
            <a:br>
              <a:rPr lang="fr-FR" dirty="0" smtClean="0"/>
            </a:br>
            <a:r>
              <a:rPr lang="fr-FR" sz="2700" dirty="0" smtClean="0"/>
              <a:t>(Transcription </a:t>
            </a:r>
            <a:r>
              <a:rPr lang="fr-FR" sz="2700" dirty="0" err="1" smtClean="0"/>
              <a:t>Mediated</a:t>
            </a:r>
            <a:r>
              <a:rPr lang="fr-FR" sz="2700" dirty="0" smtClean="0"/>
              <a:t> Amplification)</a:t>
            </a:r>
            <a:endParaRPr lang="fr-FR" sz="3600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156176" y="1844824"/>
            <a:ext cx="2968314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b="1" dirty="0" smtClean="0"/>
              <a:t>Transcription</a:t>
            </a:r>
            <a:r>
              <a:rPr lang="fr-FR" sz="2200" dirty="0"/>
              <a:t> </a:t>
            </a:r>
            <a:r>
              <a:rPr lang="fr-FR" sz="2200" dirty="0" smtClean="0"/>
              <a:t>: production de 100 à 1000 copies d’ARN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6156176" y="3861048"/>
            <a:ext cx="2700870" cy="2088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b="1" dirty="0" smtClean="0"/>
              <a:t>Transcription inverse : </a:t>
            </a:r>
            <a:r>
              <a:rPr lang="fr-FR" sz="2200" dirty="0" smtClean="0"/>
              <a:t>production d’ADNc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186508" y="6507542"/>
            <a:ext cx="1937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Source : Gene Probe</a:t>
            </a:r>
            <a:endParaRPr lang="fr-FR" sz="1400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/>
        </p:nvPicPr>
        <p:blipFill rotWithShape="1">
          <a:blip r:embed="rId3" cstate="print"/>
          <a:srcRect t="50683" r="26945"/>
          <a:stretch/>
        </p:blipFill>
        <p:spPr bwMode="auto">
          <a:xfrm>
            <a:off x="90457" y="1268761"/>
            <a:ext cx="5993713" cy="5474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167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44624"/>
            <a:ext cx="7776864" cy="936104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TMA</a:t>
            </a:r>
            <a:br>
              <a:rPr lang="fr-FR" dirty="0" smtClean="0"/>
            </a:br>
            <a:r>
              <a:rPr lang="fr-FR" sz="2700" dirty="0" smtClean="0"/>
              <a:t>(Transcription </a:t>
            </a:r>
            <a:r>
              <a:rPr lang="fr-FR" sz="2700" dirty="0" err="1" smtClean="0"/>
              <a:t>Mediated</a:t>
            </a:r>
            <a:r>
              <a:rPr lang="fr-FR" sz="2700" dirty="0" smtClean="0"/>
              <a:t> Amplification)</a:t>
            </a:r>
            <a:endParaRPr lang="fr-FR" sz="27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/>
        </p:nvPicPr>
        <p:blipFill rotWithShape="1">
          <a:blip r:embed="rId3" cstate="print"/>
          <a:srcRect t="23832" r="14908" b="22026"/>
          <a:stretch/>
        </p:blipFill>
        <p:spPr bwMode="auto">
          <a:xfrm>
            <a:off x="35498" y="1052737"/>
            <a:ext cx="8112291" cy="5760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ZoneTexte 11"/>
          <p:cNvSpPr txBox="1"/>
          <p:nvPr/>
        </p:nvSpPr>
        <p:spPr>
          <a:xfrm>
            <a:off x="62080" y="1268760"/>
            <a:ext cx="57016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Phase exponentielle d’amplification</a:t>
            </a:r>
            <a:endParaRPr lang="fr-FR" sz="2800" dirty="0"/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8009591" y="6453336"/>
            <a:ext cx="1242931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Détection</a:t>
            </a:r>
            <a:endParaRPr lang="fr-FR" sz="2200" dirty="0" smtClean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0624" y="6474076"/>
            <a:ext cx="1937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Source : Gene Probe</a:t>
            </a:r>
            <a:endParaRPr lang="fr-FR" sz="1400" dirty="0"/>
          </a:p>
        </p:txBody>
      </p:sp>
      <p:sp>
        <p:nvSpPr>
          <p:cNvPr id="3" name="Soleil 2"/>
          <p:cNvSpPr/>
          <p:nvPr/>
        </p:nvSpPr>
        <p:spPr>
          <a:xfrm>
            <a:off x="8271014" y="6093296"/>
            <a:ext cx="360040" cy="360040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43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63413" y="188640"/>
            <a:ext cx="8013576" cy="936104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TMA</a:t>
            </a:r>
            <a:br>
              <a:rPr lang="fr-FR" dirty="0" smtClean="0"/>
            </a:br>
            <a:r>
              <a:rPr lang="fr-FR" sz="2700" dirty="0" smtClean="0"/>
              <a:t>(Transcription </a:t>
            </a:r>
            <a:r>
              <a:rPr lang="fr-FR" sz="2700" dirty="0" err="1" smtClean="0"/>
              <a:t>Mediated</a:t>
            </a:r>
            <a:r>
              <a:rPr lang="fr-FR" sz="2700" dirty="0" smtClean="0"/>
              <a:t> Amplification)</a:t>
            </a:r>
            <a:endParaRPr lang="fr-FR" sz="27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163413" y="2036896"/>
            <a:ext cx="77179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Détection des ARN : système </a:t>
            </a:r>
            <a:r>
              <a:rPr lang="fr-FR" sz="2800" i="1" dirty="0" err="1" smtClean="0"/>
              <a:t>molecular</a:t>
            </a:r>
            <a:r>
              <a:rPr lang="fr-FR" sz="2800" i="1" dirty="0" smtClean="0"/>
              <a:t> </a:t>
            </a:r>
            <a:r>
              <a:rPr lang="fr-FR" sz="2800" i="1" dirty="0" err="1" smtClean="0"/>
              <a:t>beacon</a:t>
            </a:r>
            <a:endParaRPr lang="fr-FR" sz="2800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7206018" y="6550225"/>
            <a:ext cx="1937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Source : Sigma Aldrich</a:t>
            </a:r>
            <a:endParaRPr lang="fr-FR" sz="1400" dirty="0"/>
          </a:p>
        </p:txBody>
      </p:sp>
      <p:pic>
        <p:nvPicPr>
          <p:cNvPr id="4098" name="Picture 2" descr="How Molecular Beacons Wor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68"/>
          <a:stretch/>
        </p:blipFill>
        <p:spPr bwMode="auto">
          <a:xfrm>
            <a:off x="275734" y="2852936"/>
            <a:ext cx="860559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3995938" y="5517232"/>
            <a:ext cx="39539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 smtClean="0"/>
              <a:t>Amplified</a:t>
            </a:r>
            <a:r>
              <a:rPr lang="fr-FR" sz="2000" dirty="0" smtClean="0"/>
              <a:t> Target RNA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709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1" r="30141"/>
          <a:stretch/>
        </p:blipFill>
        <p:spPr bwMode="auto">
          <a:xfrm>
            <a:off x="6444208" y="1628801"/>
            <a:ext cx="2714890" cy="29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801357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PCR isotherme : TMA</a:t>
            </a:r>
            <a:br>
              <a:rPr lang="fr-FR" dirty="0" smtClean="0"/>
            </a:br>
            <a:r>
              <a:rPr lang="fr-FR" sz="2700" dirty="0" smtClean="0"/>
              <a:t>(Transcription </a:t>
            </a:r>
            <a:r>
              <a:rPr lang="fr-FR" sz="2700" dirty="0" err="1" smtClean="0"/>
              <a:t>Mediated</a:t>
            </a:r>
            <a:r>
              <a:rPr lang="fr-FR" sz="2700" dirty="0" smtClean="0"/>
              <a:t> Amplification)</a:t>
            </a:r>
            <a:endParaRPr lang="fr-FR" sz="27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55575" y="2492896"/>
            <a:ext cx="6628705" cy="3096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/>
              <a:t>100-1000 copies /molécule / « cycle »</a:t>
            </a:r>
          </a:p>
          <a:p>
            <a:pPr marL="0" indent="0">
              <a:buNone/>
            </a:pPr>
            <a:r>
              <a:rPr lang="fr-FR" sz="2400" dirty="0" smtClean="0">
                <a:sym typeface="Symbol"/>
              </a:rPr>
              <a:t>      10 milliards d’</a:t>
            </a:r>
            <a:r>
              <a:rPr lang="fr-FR" sz="2400" dirty="0" err="1" smtClean="0">
                <a:sym typeface="Symbol"/>
              </a:rPr>
              <a:t>amplicons</a:t>
            </a:r>
            <a:r>
              <a:rPr lang="fr-FR" sz="2400" dirty="0" smtClean="0">
                <a:sym typeface="Symbol"/>
              </a:rPr>
              <a:t> en 15-30 min.</a:t>
            </a:r>
          </a:p>
          <a:p>
            <a:r>
              <a:rPr lang="fr-FR" sz="2400" dirty="0" smtClean="0">
                <a:sym typeface="Symbol"/>
              </a:rPr>
              <a:t>Toutes les étapes à 41°C</a:t>
            </a:r>
          </a:p>
          <a:p>
            <a:r>
              <a:rPr lang="fr-FR" sz="2400" dirty="0" smtClean="0">
                <a:sym typeface="Symbol"/>
              </a:rPr>
              <a:t>Brevet : société américaine GENPROBE</a:t>
            </a:r>
            <a:r>
              <a:rPr lang="fr-FR" sz="2400" baseline="30000" dirty="0" smtClean="0">
                <a:sym typeface="Symbol"/>
              </a:rPr>
              <a:t>TM</a:t>
            </a:r>
            <a:endParaRPr lang="fr-FR" sz="2400" baseline="30000" dirty="0">
              <a:sym typeface="Symbol"/>
            </a:endParaRPr>
          </a:p>
          <a:p>
            <a:r>
              <a:rPr lang="fr-FR" sz="2400" dirty="0" smtClean="0">
                <a:sym typeface="Symbol"/>
              </a:rPr>
              <a:t>Technique entièrement automatisée : extraction, amplification et détection </a:t>
            </a:r>
          </a:p>
          <a:p>
            <a:pPr marL="0" indent="0">
              <a:buNone/>
            </a:pPr>
            <a:r>
              <a:rPr lang="fr-FR" sz="2400" dirty="0">
                <a:sym typeface="Symbol"/>
              </a:rPr>
              <a:t> </a:t>
            </a:r>
            <a:r>
              <a:rPr lang="fr-FR" sz="2400" dirty="0" smtClean="0">
                <a:sym typeface="Symbol"/>
              </a:rPr>
              <a:t>    System Panther® (</a:t>
            </a:r>
            <a:r>
              <a:rPr lang="fr-FR" sz="2400" dirty="0" err="1">
                <a:sym typeface="Symbol"/>
              </a:rPr>
              <a:t>H</a:t>
            </a:r>
            <a:r>
              <a:rPr lang="fr-FR" sz="2400" dirty="0" err="1" smtClean="0">
                <a:sym typeface="Symbol"/>
              </a:rPr>
              <a:t>ologic</a:t>
            </a:r>
            <a:r>
              <a:rPr lang="fr-FR" sz="2400" dirty="0" smtClean="0">
                <a:sym typeface="Symbol"/>
              </a:rPr>
              <a:t>)</a:t>
            </a:r>
            <a:endParaRPr lang="fr-FR" sz="2400" dirty="0" smtClean="0"/>
          </a:p>
        </p:txBody>
      </p:sp>
      <p:sp>
        <p:nvSpPr>
          <p:cNvPr id="5" name="AutoShape 4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6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8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10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-4690" y="5733256"/>
            <a:ext cx="6880945" cy="1052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Symbol"/>
              <a:buChar char="®"/>
            </a:pPr>
            <a:r>
              <a:rPr lang="fr-FR" sz="2400" dirty="0" smtClean="0">
                <a:solidFill>
                  <a:srgbClr val="C00000"/>
                </a:solidFill>
                <a:sym typeface="Symbol"/>
              </a:rPr>
              <a:t>Applications : </a:t>
            </a:r>
          </a:p>
          <a:p>
            <a:pPr marL="7143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400" dirty="0" smtClean="0">
                <a:sym typeface="Symbol"/>
              </a:rPr>
              <a:t>Quantification de virus à ARN.</a:t>
            </a:r>
            <a:endParaRPr lang="fr-FR" sz="2400" dirty="0" smtClean="0"/>
          </a:p>
          <a:p>
            <a:pPr>
              <a:spcBef>
                <a:spcPts val="1200"/>
              </a:spcBef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 smtClean="0"/>
          </a:p>
          <a:p>
            <a:pPr>
              <a:buFont typeface="Courier New" pitchFamily="49" charset="0"/>
              <a:buChar char="o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257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4807" y="269188"/>
            <a:ext cx="2871812" cy="1003255"/>
          </a:xfrm>
        </p:spPr>
        <p:txBody>
          <a:bodyPr/>
          <a:lstStyle/>
          <a:p>
            <a:r>
              <a:rPr lang="fr-FR" dirty="0" smtClean="0"/>
              <a:t>Historique</a:t>
            </a:r>
            <a:endParaRPr lang="fr-FR" dirty="0"/>
          </a:p>
        </p:txBody>
      </p:sp>
      <p:pic>
        <p:nvPicPr>
          <p:cNvPr id="1026" name="Picture 2" descr="Description de l'image Kary Mullis.jpg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4" b="16577"/>
          <a:stretch/>
        </p:blipFill>
        <p:spPr bwMode="auto">
          <a:xfrm>
            <a:off x="5092268" y="2195340"/>
            <a:ext cx="1122336" cy="1519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6" name="Connecteur droit avec flèche 5"/>
          <p:cNvCxnSpPr/>
          <p:nvPr/>
        </p:nvCxnSpPr>
        <p:spPr>
          <a:xfrm>
            <a:off x="591785" y="6213362"/>
            <a:ext cx="820891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 rot="19338536">
            <a:off x="635244" y="565927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1957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 rot="19338536">
            <a:off x="5202706" y="564934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1986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686806" y="4039703"/>
            <a:ext cx="1757402" cy="1446550"/>
          </a:xfrm>
          <a:prstGeom prst="rect">
            <a:avLst/>
          </a:prstGeom>
          <a:solidFill>
            <a:srgbClr val="FBA197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ère</a:t>
            </a:r>
            <a:r>
              <a:rPr lang="fr-FR" sz="2200" dirty="0" smtClean="0"/>
              <a:t> publication sur la PCR (</a:t>
            </a:r>
            <a:r>
              <a:rPr lang="fr-FR" sz="2200" dirty="0" err="1" smtClean="0"/>
              <a:t>Mullis</a:t>
            </a:r>
            <a:r>
              <a:rPr lang="fr-FR" sz="2200" dirty="0" smtClean="0"/>
              <a:t> K.)</a:t>
            </a:r>
            <a:endParaRPr lang="fr-FR" sz="2200" dirty="0"/>
          </a:p>
        </p:txBody>
      </p:sp>
      <p:pic>
        <p:nvPicPr>
          <p:cNvPr id="1028" name="Picture 4" descr="Arthur Kornber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0" y="2354657"/>
            <a:ext cx="1141775" cy="1614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5" name="ZoneTexte 14"/>
          <p:cNvSpPr txBox="1"/>
          <p:nvPr/>
        </p:nvSpPr>
        <p:spPr>
          <a:xfrm>
            <a:off x="260872" y="4378629"/>
            <a:ext cx="1906013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ère</a:t>
            </a:r>
            <a:r>
              <a:rPr lang="fr-FR" sz="2200" dirty="0" smtClean="0"/>
              <a:t> ADN polymérase (Kornberg A.)</a:t>
            </a:r>
            <a:endParaRPr lang="fr-FR" sz="2200" dirty="0"/>
          </a:p>
        </p:txBody>
      </p:sp>
      <p:pic>
        <p:nvPicPr>
          <p:cNvPr id="1033" name="Picture 9" descr="Corporate logo (and mascot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24744"/>
            <a:ext cx="1357438" cy="86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/>
          <p:cNvSpPr txBox="1"/>
          <p:nvPr/>
        </p:nvSpPr>
        <p:spPr>
          <a:xfrm rot="19338536">
            <a:off x="2852319" y="568166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1966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712593" y="4378629"/>
            <a:ext cx="1599084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Isolement  </a:t>
            </a:r>
            <a:r>
              <a:rPr lang="fr-FR" sz="2200" i="1" dirty="0" smtClean="0"/>
              <a:t>T. </a:t>
            </a:r>
            <a:r>
              <a:rPr lang="fr-FR" sz="2200" i="1" dirty="0" err="1" smtClean="0"/>
              <a:t>aquaticus</a:t>
            </a:r>
            <a:r>
              <a:rPr lang="fr-FR" sz="2200" i="1" dirty="0" smtClean="0"/>
              <a:t> </a:t>
            </a:r>
            <a:r>
              <a:rPr lang="fr-FR" sz="2200" dirty="0" smtClean="0"/>
              <a:t>(T. </a:t>
            </a:r>
            <a:r>
              <a:rPr lang="fr-FR" sz="2200" dirty="0" err="1" smtClean="0"/>
              <a:t>Brocks</a:t>
            </a:r>
            <a:r>
              <a:rPr lang="fr-FR" sz="2200" dirty="0" smtClean="0"/>
              <a:t>)</a:t>
            </a:r>
          </a:p>
        </p:txBody>
      </p:sp>
      <p:pic>
        <p:nvPicPr>
          <p:cNvPr id="3074" name="Picture 2" descr="Tdb-at-yellowstone-2002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793" y="2361091"/>
            <a:ext cx="1068684" cy="1642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1" name="ZoneTexte 30"/>
          <p:cNvSpPr txBox="1"/>
          <p:nvPr/>
        </p:nvSpPr>
        <p:spPr>
          <a:xfrm rot="19338536">
            <a:off x="7384342" y="560965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1987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6876256" y="4102703"/>
            <a:ext cx="2043938" cy="14157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èr</a:t>
            </a:r>
          </a:p>
          <a:p>
            <a:pPr algn="ctr">
              <a:spcBef>
                <a:spcPts val="1200"/>
              </a:spcBef>
            </a:pPr>
            <a:r>
              <a:rPr lang="fr-FR" sz="2200" dirty="0" err="1" smtClean="0"/>
              <a:t>thermocycleur</a:t>
            </a:r>
            <a:endParaRPr lang="fr-FR" sz="2200" dirty="0" smtClean="0"/>
          </a:p>
          <a:p>
            <a:pPr algn="ctr">
              <a:spcBef>
                <a:spcPts val="1200"/>
              </a:spcBef>
            </a:pPr>
            <a:r>
              <a:rPr lang="fr-FR" sz="2200" dirty="0" smtClean="0"/>
              <a:t>(Perkin Elmer)</a:t>
            </a:r>
            <a:endParaRPr lang="fr-FR" sz="2200" dirty="0"/>
          </a:p>
        </p:txBody>
      </p:sp>
      <p:pic>
        <p:nvPicPr>
          <p:cNvPr id="33" name="Picture 11" descr="RÃ©sultat de recherche d'images pour &quot;perkinelmer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12"/>
          <a:stretch/>
        </p:blipFill>
        <p:spPr bwMode="auto">
          <a:xfrm>
            <a:off x="6940753" y="2924944"/>
            <a:ext cx="1859944" cy="78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80371" y="4102703"/>
            <a:ext cx="198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www.nobelprize.org</a:t>
            </a:r>
            <a:endParaRPr lang="fr-FR" sz="1400" dirty="0"/>
          </a:p>
        </p:txBody>
      </p:sp>
      <p:sp>
        <p:nvSpPr>
          <p:cNvPr id="4" name="ZoneTexte 3"/>
          <p:cNvSpPr txBox="1"/>
          <p:nvPr/>
        </p:nvSpPr>
        <p:spPr>
          <a:xfrm>
            <a:off x="2483768" y="4077072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https://en.wikipedia.org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499992" y="3708403"/>
            <a:ext cx="2035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Photo : Donna </a:t>
            </a:r>
            <a:r>
              <a:rPr lang="fr-FR" sz="1400" dirty="0" err="1"/>
              <a:t>Mapston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18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7" grpId="0" animBg="1"/>
      <p:bldP spid="15" grpId="0" animBg="1"/>
      <p:bldP spid="23" grpId="0"/>
      <p:bldP spid="24" grpId="0" animBg="1"/>
      <p:bldP spid="31" grpId="0"/>
      <p:bldP spid="32" grpId="0" animBg="1"/>
      <p:bldP spid="3" grpId="0"/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4928" y="44624"/>
            <a:ext cx="8013576" cy="864096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Extension d’amorce : SNAPSHOT</a:t>
            </a:r>
            <a:endParaRPr lang="fr-FR" sz="3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475656" y="980728"/>
            <a:ext cx="720080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dirty="0" smtClean="0"/>
              <a:t>Technique de génotypage : identification de SNP</a:t>
            </a:r>
          </a:p>
        </p:txBody>
      </p:sp>
      <p:sp>
        <p:nvSpPr>
          <p:cNvPr id="5" name="AutoShape 4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6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8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10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3" name="Groupe 12"/>
          <p:cNvGrpSpPr/>
          <p:nvPr/>
        </p:nvGrpSpPr>
        <p:grpSpPr>
          <a:xfrm>
            <a:off x="3419872" y="1628800"/>
            <a:ext cx="6120680" cy="1656184"/>
            <a:chOff x="1835696" y="1772816"/>
            <a:chExt cx="6120680" cy="1656184"/>
          </a:xfrm>
        </p:grpSpPr>
        <p:sp>
          <p:nvSpPr>
            <p:cNvPr id="9" name="Espace réservé du contenu 2"/>
            <p:cNvSpPr txBox="1">
              <a:spLocks/>
            </p:cNvSpPr>
            <p:nvPr/>
          </p:nvSpPr>
          <p:spPr>
            <a:xfrm>
              <a:off x="1835696" y="2492896"/>
              <a:ext cx="6120680" cy="93610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 5’ CTTAACGATGGCCCATTTA </a:t>
              </a:r>
              <a:r>
                <a:rPr lang="fr-FR" sz="2400" b="1" dirty="0" smtClean="0">
                  <a:solidFill>
                    <a:srgbClr val="FF0000"/>
                  </a:solidFill>
                </a:rPr>
                <a:t>G </a:t>
              </a:r>
              <a:r>
                <a:rPr lang="fr-FR" sz="2400" dirty="0" smtClean="0"/>
                <a:t>GCAT 3’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3’ GAATTGCTACCGGGTAAAT </a:t>
              </a:r>
              <a:r>
                <a:rPr lang="fr-FR" sz="2400" b="1" dirty="0" smtClean="0">
                  <a:solidFill>
                    <a:srgbClr val="FF0000"/>
                  </a:solidFill>
                </a:rPr>
                <a:t>C </a:t>
              </a:r>
              <a:r>
                <a:rPr lang="fr-FR" sz="2400" dirty="0" smtClean="0"/>
                <a:t>CGTA 5’</a:t>
              </a:r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>
              <a:off x="6126700" y="2203338"/>
              <a:ext cx="0" cy="36004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Espace réservé du contenu 2"/>
            <p:cNvSpPr txBox="1">
              <a:spLocks/>
            </p:cNvSpPr>
            <p:nvPr/>
          </p:nvSpPr>
          <p:spPr>
            <a:xfrm>
              <a:off x="5292080" y="1772816"/>
              <a:ext cx="1800200" cy="57606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dirty="0" smtClean="0"/>
                <a:t>SNP connu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12160" y="2543638"/>
              <a:ext cx="252028" cy="7200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Espace réservé du contenu 2"/>
          <p:cNvSpPr txBox="1">
            <a:spLocks/>
          </p:cNvSpPr>
          <p:nvPr/>
        </p:nvSpPr>
        <p:spPr>
          <a:xfrm>
            <a:off x="3419872" y="5589241"/>
            <a:ext cx="4739974" cy="538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400" dirty="0" smtClean="0"/>
              <a:t> </a:t>
            </a:r>
            <a:r>
              <a:rPr lang="fr-FR" sz="2400" b="1" dirty="0" smtClean="0">
                <a:solidFill>
                  <a:srgbClr val="0070C0"/>
                </a:solidFill>
              </a:rPr>
              <a:t>5’ CTTAACGATGGCCCATTTA 3’</a:t>
            </a:r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307977" y="5301209"/>
            <a:ext cx="2718225" cy="1296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smtClean="0"/>
              <a:t>Amorce unique : hybridation en amont du SNP</a:t>
            </a:r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408001" y="3706589"/>
            <a:ext cx="2711374" cy="5865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 smtClean="0"/>
              <a:t>Mix SNAPSHOT :</a:t>
            </a:r>
          </a:p>
        </p:txBody>
      </p:sp>
      <p:sp>
        <p:nvSpPr>
          <p:cNvPr id="20" name="Espace réservé du contenu 2"/>
          <p:cNvSpPr txBox="1">
            <a:spLocks/>
          </p:cNvSpPr>
          <p:nvPr/>
        </p:nvSpPr>
        <p:spPr>
          <a:xfrm>
            <a:off x="3761989" y="4437112"/>
            <a:ext cx="2718225" cy="450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err="1" smtClean="0"/>
              <a:t>Taq</a:t>
            </a:r>
            <a:r>
              <a:rPr lang="fr-FR" sz="2400" dirty="0" smtClean="0"/>
              <a:t> polymérase</a:t>
            </a:r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>
          <a:xfrm>
            <a:off x="376695" y="4437112"/>
            <a:ext cx="2718225" cy="450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/>
              <a:t>Tampon PCR</a:t>
            </a:r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>
          <a:xfrm>
            <a:off x="827586" y="2168098"/>
            <a:ext cx="3195335" cy="1116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ADN cible amplifié préalablement par PCR et purifié</a:t>
            </a:r>
          </a:p>
        </p:txBody>
      </p:sp>
    </p:spTree>
    <p:extLst>
      <p:ext uri="{BB962C8B-B14F-4D97-AF65-F5344CB8AC3E}">
        <p14:creationId xmlns:p14="http://schemas.microsoft.com/office/powerpoint/2010/main" val="273785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848872" cy="864096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Extension d’amorce : SNAPSHOT</a:t>
            </a:r>
            <a:endParaRPr lang="fr-FR" sz="3600" dirty="0"/>
          </a:p>
        </p:txBody>
      </p:sp>
      <p:sp>
        <p:nvSpPr>
          <p:cNvPr id="5" name="AutoShape 4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6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8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10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1432265" y="1572093"/>
            <a:ext cx="2711374" cy="5865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 smtClean="0"/>
              <a:t>Mix SNAPSHOT :</a:t>
            </a:r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4963019" y="1572093"/>
            <a:ext cx="3166767" cy="508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err="1" smtClean="0"/>
              <a:t>ddNTP</a:t>
            </a:r>
            <a:r>
              <a:rPr lang="fr-FR" sz="2400" dirty="0" smtClean="0"/>
              <a:t> fluorescents</a:t>
            </a:r>
          </a:p>
          <a:p>
            <a:pPr marL="457200" lvl="1" indent="0">
              <a:buNone/>
            </a:pPr>
            <a:endParaRPr lang="fr-FR" sz="2000" dirty="0" smtClean="0"/>
          </a:p>
          <a:p>
            <a:pPr lvl="1"/>
            <a:endParaRPr lang="fr-FR" sz="2000" dirty="0" smtClean="0"/>
          </a:p>
        </p:txBody>
      </p:sp>
      <p:grpSp>
        <p:nvGrpSpPr>
          <p:cNvPr id="22" name="Groupe 21"/>
          <p:cNvGrpSpPr/>
          <p:nvPr/>
        </p:nvGrpSpPr>
        <p:grpSpPr>
          <a:xfrm>
            <a:off x="792055" y="2326948"/>
            <a:ext cx="3810000" cy="2182174"/>
            <a:chOff x="3203848" y="2071707"/>
            <a:chExt cx="3810000" cy="218217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2348880"/>
              <a:ext cx="38100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ZoneTexte 14"/>
            <p:cNvSpPr txBox="1"/>
            <p:nvPr/>
          </p:nvSpPr>
          <p:spPr>
            <a:xfrm>
              <a:off x="5148064" y="378904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5836245" y="379967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6300192" y="2727953"/>
              <a:ext cx="47556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A</a:t>
              </a:r>
              <a:endParaRPr lang="fr-FR" b="1" dirty="0"/>
            </a:p>
          </p:txBody>
        </p:sp>
        <p:sp>
          <p:nvSpPr>
            <p:cNvPr id="21" name="Soleil 20"/>
            <p:cNvSpPr/>
            <p:nvPr/>
          </p:nvSpPr>
          <p:spPr>
            <a:xfrm>
              <a:off x="6234608" y="2071707"/>
              <a:ext cx="641648" cy="648072"/>
            </a:xfrm>
            <a:prstGeom prst="sun">
              <a:avLst/>
            </a:prstGeom>
            <a:solidFill>
              <a:srgbClr val="72FE1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5252965" y="2326948"/>
            <a:ext cx="3810000" cy="2182174"/>
            <a:chOff x="3203848" y="2071707"/>
            <a:chExt cx="3810000" cy="2182173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2348880"/>
              <a:ext cx="38100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ZoneTexte 29"/>
            <p:cNvSpPr txBox="1"/>
            <p:nvPr/>
          </p:nvSpPr>
          <p:spPr>
            <a:xfrm>
              <a:off x="5148064" y="378904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5836245" y="379967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6300192" y="2727953"/>
              <a:ext cx="47556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T</a:t>
              </a:r>
              <a:endParaRPr lang="fr-FR" b="1" dirty="0"/>
            </a:p>
          </p:txBody>
        </p:sp>
        <p:sp>
          <p:nvSpPr>
            <p:cNvPr id="33" name="Soleil 32"/>
            <p:cNvSpPr/>
            <p:nvPr/>
          </p:nvSpPr>
          <p:spPr>
            <a:xfrm>
              <a:off x="6234608" y="2071707"/>
              <a:ext cx="641648" cy="648072"/>
            </a:xfrm>
            <a:prstGeom prst="su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735576" y="4221088"/>
            <a:ext cx="3810000" cy="2182174"/>
            <a:chOff x="3203848" y="2071707"/>
            <a:chExt cx="3810000" cy="2182173"/>
          </a:xfrm>
        </p:grpSpPr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2348880"/>
              <a:ext cx="38100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oneTexte 35"/>
            <p:cNvSpPr txBox="1"/>
            <p:nvPr/>
          </p:nvSpPr>
          <p:spPr>
            <a:xfrm>
              <a:off x="5148064" y="378904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5836245" y="379967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300192" y="2727953"/>
              <a:ext cx="47556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C</a:t>
              </a:r>
              <a:endParaRPr lang="fr-FR" b="1" dirty="0"/>
            </a:p>
          </p:txBody>
        </p:sp>
        <p:sp>
          <p:nvSpPr>
            <p:cNvPr id="39" name="Soleil 38"/>
            <p:cNvSpPr/>
            <p:nvPr/>
          </p:nvSpPr>
          <p:spPr>
            <a:xfrm>
              <a:off x="6234608" y="2071707"/>
              <a:ext cx="641648" cy="648072"/>
            </a:xfrm>
            <a:prstGeom prst="sun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5226033" y="4221088"/>
            <a:ext cx="3810000" cy="2182174"/>
            <a:chOff x="3203848" y="2071707"/>
            <a:chExt cx="3810000" cy="2182173"/>
          </a:xfrm>
        </p:grpSpPr>
        <p:pic>
          <p:nvPicPr>
            <p:cNvPr id="4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2348880"/>
              <a:ext cx="38100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ZoneTexte 41"/>
            <p:cNvSpPr txBox="1"/>
            <p:nvPr/>
          </p:nvSpPr>
          <p:spPr>
            <a:xfrm>
              <a:off x="5148064" y="378904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5836245" y="379967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</a:t>
              </a:r>
              <a:endParaRPr lang="fr-FR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6300192" y="2727953"/>
              <a:ext cx="47556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G</a:t>
              </a:r>
              <a:endParaRPr lang="fr-FR" b="1" dirty="0"/>
            </a:p>
          </p:txBody>
        </p:sp>
        <p:sp>
          <p:nvSpPr>
            <p:cNvPr id="45" name="Soleil 44"/>
            <p:cNvSpPr/>
            <p:nvPr/>
          </p:nvSpPr>
          <p:spPr>
            <a:xfrm>
              <a:off x="6234608" y="2071707"/>
              <a:ext cx="641648" cy="648072"/>
            </a:xfrm>
            <a:prstGeom prst="sun">
              <a:avLst/>
            </a:prstGeom>
            <a:solidFill>
              <a:srgbClr val="1631F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Espace réservé du contenu 2"/>
          <p:cNvSpPr txBox="1">
            <a:spLocks/>
          </p:cNvSpPr>
          <p:nvPr/>
        </p:nvSpPr>
        <p:spPr>
          <a:xfrm>
            <a:off x="1658158" y="764704"/>
            <a:ext cx="663493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Technique de génotypage : identification de SNP</a:t>
            </a:r>
          </a:p>
        </p:txBody>
      </p:sp>
      <p:sp>
        <p:nvSpPr>
          <p:cNvPr id="47" name="Soleil 46"/>
          <p:cNvSpPr/>
          <p:nvPr/>
        </p:nvSpPr>
        <p:spPr>
          <a:xfrm>
            <a:off x="329952" y="6237312"/>
            <a:ext cx="641648" cy="648072"/>
          </a:xfrm>
          <a:prstGeom prst="sun">
            <a:avLst/>
          </a:prstGeom>
          <a:solidFill>
            <a:srgbClr val="72F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1057194" y="6377117"/>
            <a:ext cx="3166767" cy="508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 smtClean="0"/>
              <a:t>fluorochrome</a:t>
            </a:r>
          </a:p>
          <a:p>
            <a:pPr marL="457200" lvl="1" indent="0">
              <a:buNone/>
            </a:pPr>
            <a:endParaRPr lang="fr-FR" sz="2000" dirty="0" smtClean="0"/>
          </a:p>
          <a:p>
            <a:pPr lvl="1"/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16805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848872" cy="864096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Extension d’amorce : SNAPSHOT</a:t>
            </a:r>
            <a:endParaRPr lang="fr-FR" sz="3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835696" y="1052736"/>
            <a:ext cx="663493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Technique de génotypage : identification de SNP</a:t>
            </a:r>
          </a:p>
        </p:txBody>
      </p:sp>
      <p:sp>
        <p:nvSpPr>
          <p:cNvPr id="5" name="AutoShape 4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6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8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10" descr="The Panther system and Panther Fusion system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2843808" y="3897053"/>
            <a:ext cx="6120680" cy="756084"/>
            <a:chOff x="1763688" y="2924944"/>
            <a:chExt cx="6120680" cy="756084"/>
          </a:xfrm>
        </p:grpSpPr>
        <p:sp>
          <p:nvSpPr>
            <p:cNvPr id="9" name="Espace réservé du contenu 2"/>
            <p:cNvSpPr txBox="1">
              <a:spLocks/>
            </p:cNvSpPr>
            <p:nvPr/>
          </p:nvSpPr>
          <p:spPr>
            <a:xfrm>
              <a:off x="1763688" y="3212976"/>
              <a:ext cx="6120680" cy="46805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3’ GAATTGCTACCGGGTAAAT </a:t>
              </a:r>
              <a:r>
                <a:rPr lang="fr-FR" sz="2400" b="1" dirty="0" smtClean="0">
                  <a:solidFill>
                    <a:srgbClr val="FF0000"/>
                  </a:solidFill>
                </a:rPr>
                <a:t>C </a:t>
              </a:r>
              <a:r>
                <a:rPr lang="fr-FR" sz="2400" dirty="0" smtClean="0"/>
                <a:t>CGTA 5’</a:t>
              </a:r>
            </a:p>
          </p:txBody>
        </p:sp>
        <p:sp>
          <p:nvSpPr>
            <p:cNvPr id="16" name="Espace réservé du contenu 2"/>
            <p:cNvSpPr txBox="1">
              <a:spLocks/>
            </p:cNvSpPr>
            <p:nvPr/>
          </p:nvSpPr>
          <p:spPr>
            <a:xfrm>
              <a:off x="1813338" y="2924944"/>
              <a:ext cx="4739974" cy="53841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 </a:t>
              </a:r>
              <a:r>
                <a:rPr lang="fr-FR" sz="2400" b="1" dirty="0" smtClean="0">
                  <a:solidFill>
                    <a:srgbClr val="0070C0"/>
                  </a:solidFill>
                </a:rPr>
                <a:t>5’ CTTAACGATGGCCCATTTA</a:t>
              </a:r>
            </a:p>
          </p:txBody>
        </p:sp>
      </p:grpSp>
      <p:sp>
        <p:nvSpPr>
          <p:cNvPr id="26" name="Espace réservé du contenu 2"/>
          <p:cNvSpPr txBox="1">
            <a:spLocks/>
          </p:cNvSpPr>
          <p:nvPr/>
        </p:nvSpPr>
        <p:spPr>
          <a:xfrm>
            <a:off x="1331641" y="3789041"/>
            <a:ext cx="1872208" cy="97210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Hybridation</a:t>
            </a:r>
          </a:p>
          <a:p>
            <a:pPr marL="0" indent="0" algn="ctr">
              <a:buNone/>
            </a:pPr>
            <a:r>
              <a:rPr lang="fr-FR" sz="2400" dirty="0" smtClean="0"/>
              <a:t>50°C</a:t>
            </a:r>
          </a:p>
        </p:txBody>
      </p:sp>
      <p:sp>
        <p:nvSpPr>
          <p:cNvPr id="27" name="Espace réservé du contenu 2"/>
          <p:cNvSpPr txBox="1">
            <a:spLocks/>
          </p:cNvSpPr>
          <p:nvPr/>
        </p:nvSpPr>
        <p:spPr>
          <a:xfrm>
            <a:off x="1331641" y="2096853"/>
            <a:ext cx="1872208" cy="97210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Dénaturation</a:t>
            </a:r>
          </a:p>
          <a:p>
            <a:pPr marL="0" indent="0" algn="ctr">
              <a:buNone/>
            </a:pPr>
            <a:r>
              <a:rPr lang="fr-FR" sz="2400" dirty="0" smtClean="0"/>
              <a:t>96°C</a:t>
            </a:r>
          </a:p>
        </p:txBody>
      </p:sp>
      <p:sp>
        <p:nvSpPr>
          <p:cNvPr id="28" name="Espace réservé du contenu 2"/>
          <p:cNvSpPr txBox="1">
            <a:spLocks/>
          </p:cNvSpPr>
          <p:nvPr/>
        </p:nvSpPr>
        <p:spPr>
          <a:xfrm>
            <a:off x="1331641" y="5445225"/>
            <a:ext cx="1872208" cy="97210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Extension</a:t>
            </a:r>
          </a:p>
          <a:p>
            <a:pPr marL="0" indent="0" algn="ctr">
              <a:buNone/>
            </a:pPr>
            <a:r>
              <a:rPr lang="fr-FR" sz="2400" dirty="0" smtClean="0"/>
              <a:t>60°C</a:t>
            </a:r>
          </a:p>
        </p:txBody>
      </p:sp>
      <p:sp>
        <p:nvSpPr>
          <p:cNvPr id="29" name="Espace réservé du contenu 2"/>
          <p:cNvSpPr txBox="1">
            <a:spLocks/>
          </p:cNvSpPr>
          <p:nvPr/>
        </p:nvSpPr>
        <p:spPr>
          <a:xfrm>
            <a:off x="2915816" y="1803770"/>
            <a:ext cx="6120680" cy="1697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FR" sz="2400" dirty="0" smtClean="0"/>
              <a:t> 5’ CTTAACGATGGCCCATTTA </a:t>
            </a:r>
            <a:r>
              <a:rPr lang="fr-FR" sz="2400" b="1" dirty="0" smtClean="0">
                <a:solidFill>
                  <a:srgbClr val="FF0000"/>
                </a:solidFill>
              </a:rPr>
              <a:t>G </a:t>
            </a:r>
            <a:r>
              <a:rPr lang="fr-FR" sz="2400" dirty="0" smtClean="0"/>
              <a:t>GCAT 3’</a:t>
            </a:r>
          </a:p>
          <a:p>
            <a:pPr marL="0" indent="0" algn="ctr">
              <a:spcBef>
                <a:spcPts val="0"/>
              </a:spcBef>
              <a:buNone/>
            </a:pPr>
            <a:endParaRPr lang="fr-FR" sz="2400" dirty="0"/>
          </a:p>
          <a:p>
            <a:pPr marL="0" indent="0" algn="ctr">
              <a:spcBef>
                <a:spcPts val="0"/>
              </a:spcBef>
              <a:buNone/>
            </a:pPr>
            <a:endParaRPr lang="fr-FR" sz="24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fr-FR" sz="2400" dirty="0" smtClean="0"/>
              <a:t>3’ GAATTGCTACCGGGTAAAT </a:t>
            </a:r>
            <a:r>
              <a:rPr lang="fr-FR" sz="2400" b="1" dirty="0" smtClean="0">
                <a:solidFill>
                  <a:srgbClr val="FF0000"/>
                </a:solidFill>
              </a:rPr>
              <a:t>C </a:t>
            </a:r>
            <a:r>
              <a:rPr lang="fr-FR" sz="2400" dirty="0" smtClean="0"/>
              <a:t>CGTA 5’</a:t>
            </a:r>
          </a:p>
        </p:txBody>
      </p:sp>
      <p:grpSp>
        <p:nvGrpSpPr>
          <p:cNvPr id="30" name="Groupe 29"/>
          <p:cNvGrpSpPr/>
          <p:nvPr/>
        </p:nvGrpSpPr>
        <p:grpSpPr>
          <a:xfrm>
            <a:off x="2915816" y="5553237"/>
            <a:ext cx="6120680" cy="756084"/>
            <a:chOff x="1763688" y="2924944"/>
            <a:chExt cx="6120680" cy="756084"/>
          </a:xfrm>
        </p:grpSpPr>
        <p:sp>
          <p:nvSpPr>
            <p:cNvPr id="31" name="Espace réservé du contenu 2"/>
            <p:cNvSpPr txBox="1">
              <a:spLocks/>
            </p:cNvSpPr>
            <p:nvPr/>
          </p:nvSpPr>
          <p:spPr>
            <a:xfrm>
              <a:off x="1763688" y="3212976"/>
              <a:ext cx="6120680" cy="46805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3’ GAATTGCTACCGGGTAAAT </a:t>
              </a:r>
              <a:r>
                <a:rPr lang="fr-FR" sz="2400" b="1" dirty="0" smtClean="0">
                  <a:solidFill>
                    <a:srgbClr val="FF0000"/>
                  </a:solidFill>
                </a:rPr>
                <a:t>C </a:t>
              </a:r>
              <a:r>
                <a:rPr lang="fr-FR" sz="2400" dirty="0" smtClean="0"/>
                <a:t>CGTA 5’</a:t>
              </a:r>
            </a:p>
          </p:txBody>
        </p:sp>
        <p:sp>
          <p:nvSpPr>
            <p:cNvPr id="32" name="Espace réservé du contenu 2"/>
            <p:cNvSpPr txBox="1">
              <a:spLocks/>
            </p:cNvSpPr>
            <p:nvPr/>
          </p:nvSpPr>
          <p:spPr>
            <a:xfrm>
              <a:off x="1813338" y="2924944"/>
              <a:ext cx="4739974" cy="53841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fr-FR" sz="2400" dirty="0" smtClean="0"/>
                <a:t>    </a:t>
              </a:r>
              <a:r>
                <a:rPr lang="fr-FR" sz="2400" b="1" dirty="0" smtClean="0">
                  <a:solidFill>
                    <a:srgbClr val="0070C0"/>
                  </a:solidFill>
                </a:rPr>
                <a:t>5’ CTTAACGATGGCCCATTTA G</a:t>
              </a:r>
            </a:p>
          </p:txBody>
        </p:sp>
      </p:grpSp>
      <p:sp>
        <p:nvSpPr>
          <p:cNvPr id="33" name="Soleil 32"/>
          <p:cNvSpPr/>
          <p:nvPr/>
        </p:nvSpPr>
        <p:spPr>
          <a:xfrm>
            <a:off x="6908155" y="5013867"/>
            <a:ext cx="641648" cy="648072"/>
          </a:xfrm>
          <a:prstGeom prst="sun">
            <a:avLst/>
          </a:prstGeom>
          <a:solidFill>
            <a:srgbClr val="1631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81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/>
      <p:bldP spid="3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3139802"/>
            <a:ext cx="2415746" cy="649238"/>
          </a:xfrm>
        </p:spPr>
        <p:txBody>
          <a:bodyPr>
            <a:noAutofit/>
          </a:bodyPr>
          <a:lstStyle/>
          <a:p>
            <a:r>
              <a:rPr lang="fr-FR" sz="2800" dirty="0" smtClean="0"/>
              <a:t>Hybridation</a:t>
            </a:r>
            <a:endParaRPr lang="fr-FR" dirty="0" smtClean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094928" y="44624"/>
            <a:ext cx="8013576" cy="864096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Extension d’amorce : SNAPSHOT</a:t>
            </a:r>
            <a:endParaRPr lang="fr-FR" sz="3600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724069" y="692696"/>
            <a:ext cx="663493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Technique de génotypage : identification de SNP</a:t>
            </a:r>
          </a:p>
        </p:txBody>
      </p:sp>
      <p:grpSp>
        <p:nvGrpSpPr>
          <p:cNvPr id="42" name="Groupe 41"/>
          <p:cNvGrpSpPr/>
          <p:nvPr/>
        </p:nvGrpSpPr>
        <p:grpSpPr>
          <a:xfrm>
            <a:off x="6624911" y="3718198"/>
            <a:ext cx="2482337" cy="223701"/>
            <a:chOff x="8536672" y="5066450"/>
            <a:chExt cx="2482337" cy="223701"/>
          </a:xfrm>
        </p:grpSpPr>
        <p:cxnSp>
          <p:nvCxnSpPr>
            <p:cNvPr id="43" name="Connecteur droit 42"/>
            <p:cNvCxnSpPr/>
            <p:nvPr/>
          </p:nvCxnSpPr>
          <p:spPr>
            <a:xfrm>
              <a:off x="8536672" y="5185879"/>
              <a:ext cx="248233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à coins arrondis 43"/>
            <p:cNvSpPr/>
            <p:nvPr/>
          </p:nvSpPr>
          <p:spPr>
            <a:xfrm>
              <a:off x="9858311" y="5066450"/>
              <a:ext cx="108012" cy="22370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3089755" y="3739464"/>
            <a:ext cx="3209181" cy="223701"/>
            <a:chOff x="3998319" y="5092802"/>
            <a:chExt cx="3209181" cy="223701"/>
          </a:xfrm>
        </p:grpSpPr>
        <p:cxnSp>
          <p:nvCxnSpPr>
            <p:cNvPr id="46" name="Connecteur droit 45"/>
            <p:cNvCxnSpPr/>
            <p:nvPr/>
          </p:nvCxnSpPr>
          <p:spPr>
            <a:xfrm>
              <a:off x="3998319" y="5202954"/>
              <a:ext cx="32091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à coins arrondis 46"/>
            <p:cNvSpPr/>
            <p:nvPr/>
          </p:nvSpPr>
          <p:spPr>
            <a:xfrm>
              <a:off x="5619075" y="5092802"/>
              <a:ext cx="108012" cy="223701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106248" y="3735846"/>
            <a:ext cx="2592288" cy="223701"/>
            <a:chOff x="277344" y="5115430"/>
            <a:chExt cx="2592288" cy="223701"/>
          </a:xfrm>
        </p:grpSpPr>
        <p:cxnSp>
          <p:nvCxnSpPr>
            <p:cNvPr id="49" name="Connecteur droit 48"/>
            <p:cNvCxnSpPr/>
            <p:nvPr/>
          </p:nvCxnSpPr>
          <p:spPr>
            <a:xfrm>
              <a:off x="277344" y="5227281"/>
              <a:ext cx="25922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à coins arrondis 49"/>
            <p:cNvSpPr/>
            <p:nvPr/>
          </p:nvSpPr>
          <p:spPr>
            <a:xfrm>
              <a:off x="2267744" y="5115430"/>
              <a:ext cx="108012" cy="22370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611560" y="4064932"/>
            <a:ext cx="1457814" cy="732220"/>
            <a:chOff x="2464599" y="5492737"/>
            <a:chExt cx="1457814" cy="732220"/>
          </a:xfrm>
        </p:grpSpPr>
        <p:cxnSp>
          <p:nvCxnSpPr>
            <p:cNvPr id="54" name="Connecteur droit 53"/>
            <p:cNvCxnSpPr/>
            <p:nvPr/>
          </p:nvCxnSpPr>
          <p:spPr>
            <a:xfrm flipV="1">
              <a:off x="2464599" y="5492738"/>
              <a:ext cx="815018" cy="7322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/>
            <p:cNvCxnSpPr/>
            <p:nvPr/>
          </p:nvCxnSpPr>
          <p:spPr>
            <a:xfrm flipV="1">
              <a:off x="3279617" y="5492737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/>
          <p:cNvGrpSpPr/>
          <p:nvPr/>
        </p:nvGrpSpPr>
        <p:grpSpPr>
          <a:xfrm>
            <a:off x="3820686" y="4076723"/>
            <a:ext cx="873659" cy="270227"/>
            <a:chOff x="4920559" y="5567881"/>
            <a:chExt cx="873659" cy="270227"/>
          </a:xfrm>
        </p:grpSpPr>
        <p:cxnSp>
          <p:nvCxnSpPr>
            <p:cNvPr id="57" name="Connecteur droit 56"/>
            <p:cNvCxnSpPr/>
            <p:nvPr/>
          </p:nvCxnSpPr>
          <p:spPr>
            <a:xfrm flipV="1">
              <a:off x="4920559" y="5567882"/>
              <a:ext cx="230863" cy="2702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e 58"/>
          <p:cNvGrpSpPr/>
          <p:nvPr/>
        </p:nvGrpSpPr>
        <p:grpSpPr>
          <a:xfrm>
            <a:off x="6804248" y="4076723"/>
            <a:ext cx="1142302" cy="552244"/>
            <a:chOff x="4651916" y="5567881"/>
            <a:chExt cx="1142302" cy="552244"/>
          </a:xfrm>
        </p:grpSpPr>
        <p:cxnSp>
          <p:nvCxnSpPr>
            <p:cNvPr id="60" name="Connecteur droit 59"/>
            <p:cNvCxnSpPr/>
            <p:nvPr/>
          </p:nvCxnSpPr>
          <p:spPr>
            <a:xfrm flipV="1">
              <a:off x="4651916" y="5567882"/>
              <a:ext cx="499506" cy="55224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323529" y="4797152"/>
            <a:ext cx="2375008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E</a:t>
            </a:r>
            <a:r>
              <a:rPr lang="fr-FR" sz="2800" dirty="0" smtClean="0"/>
              <a:t>xtension</a:t>
            </a:r>
            <a:endParaRPr lang="fr-FR" dirty="0" smtClean="0"/>
          </a:p>
        </p:txBody>
      </p:sp>
      <p:sp>
        <p:nvSpPr>
          <p:cNvPr id="24" name="ZoneTexte 23"/>
          <p:cNvSpPr txBox="1"/>
          <p:nvPr/>
        </p:nvSpPr>
        <p:spPr>
          <a:xfrm>
            <a:off x="7786438" y="5547548"/>
            <a:ext cx="29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939603" y="5545446"/>
            <a:ext cx="29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510625" y="5547869"/>
            <a:ext cx="29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G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6589878" y="5400368"/>
            <a:ext cx="2482337" cy="223701"/>
            <a:chOff x="8536672" y="5066450"/>
            <a:chExt cx="2482337" cy="223701"/>
          </a:xfrm>
        </p:grpSpPr>
        <p:cxnSp>
          <p:nvCxnSpPr>
            <p:cNvPr id="28" name="Connecteur droit 27"/>
            <p:cNvCxnSpPr/>
            <p:nvPr/>
          </p:nvCxnSpPr>
          <p:spPr>
            <a:xfrm>
              <a:off x="8536672" y="5185879"/>
              <a:ext cx="248233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à coins arrondis 28"/>
            <p:cNvSpPr/>
            <p:nvPr/>
          </p:nvSpPr>
          <p:spPr>
            <a:xfrm>
              <a:off x="9858311" y="5066450"/>
              <a:ext cx="108012" cy="22370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3054722" y="5421634"/>
            <a:ext cx="3209181" cy="223701"/>
            <a:chOff x="3998319" y="5092802"/>
            <a:chExt cx="3209181" cy="223701"/>
          </a:xfrm>
        </p:grpSpPr>
        <p:cxnSp>
          <p:nvCxnSpPr>
            <p:cNvPr id="31" name="Connecteur droit 30"/>
            <p:cNvCxnSpPr/>
            <p:nvPr/>
          </p:nvCxnSpPr>
          <p:spPr>
            <a:xfrm>
              <a:off x="3998319" y="5202954"/>
              <a:ext cx="32091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à coins arrondis 31"/>
            <p:cNvSpPr/>
            <p:nvPr/>
          </p:nvSpPr>
          <p:spPr>
            <a:xfrm>
              <a:off x="5619075" y="5092802"/>
              <a:ext cx="108012" cy="223701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71215" y="5418016"/>
            <a:ext cx="2592288" cy="223701"/>
            <a:chOff x="277344" y="5115430"/>
            <a:chExt cx="2592288" cy="223701"/>
          </a:xfrm>
        </p:grpSpPr>
        <p:cxnSp>
          <p:nvCxnSpPr>
            <p:cNvPr id="34" name="Connecteur droit 33"/>
            <p:cNvCxnSpPr/>
            <p:nvPr/>
          </p:nvCxnSpPr>
          <p:spPr>
            <a:xfrm>
              <a:off x="277344" y="5227281"/>
              <a:ext cx="25922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à coins arrondis 34"/>
            <p:cNvSpPr/>
            <p:nvPr/>
          </p:nvSpPr>
          <p:spPr>
            <a:xfrm>
              <a:off x="2267744" y="5115430"/>
              <a:ext cx="108012" cy="22370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323529" y="5793124"/>
            <a:ext cx="1585358" cy="948244"/>
            <a:chOff x="2337055" y="5492737"/>
            <a:chExt cx="1585358" cy="948244"/>
          </a:xfrm>
        </p:grpSpPr>
        <p:cxnSp>
          <p:nvCxnSpPr>
            <p:cNvPr id="37" name="Connecteur droit 36"/>
            <p:cNvCxnSpPr/>
            <p:nvPr/>
          </p:nvCxnSpPr>
          <p:spPr>
            <a:xfrm flipV="1">
              <a:off x="2337055" y="5492738"/>
              <a:ext cx="942562" cy="94824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 flipV="1">
              <a:off x="3279617" y="5492737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e 38"/>
          <p:cNvGrpSpPr/>
          <p:nvPr/>
        </p:nvGrpSpPr>
        <p:grpSpPr>
          <a:xfrm>
            <a:off x="3660199" y="5804915"/>
            <a:ext cx="873659" cy="270227"/>
            <a:chOff x="4920559" y="5567881"/>
            <a:chExt cx="873659" cy="270227"/>
          </a:xfrm>
        </p:grpSpPr>
        <p:cxnSp>
          <p:nvCxnSpPr>
            <p:cNvPr id="40" name="Connecteur droit 39"/>
            <p:cNvCxnSpPr/>
            <p:nvPr/>
          </p:nvCxnSpPr>
          <p:spPr>
            <a:xfrm flipV="1">
              <a:off x="4920559" y="5567882"/>
              <a:ext cx="230863" cy="2702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/>
          <p:cNvGrpSpPr/>
          <p:nvPr/>
        </p:nvGrpSpPr>
        <p:grpSpPr>
          <a:xfrm>
            <a:off x="6589878" y="5804915"/>
            <a:ext cx="1196185" cy="648421"/>
            <a:chOff x="4598033" y="5567881"/>
            <a:chExt cx="1196185" cy="648421"/>
          </a:xfrm>
        </p:grpSpPr>
        <p:cxnSp>
          <p:nvCxnSpPr>
            <p:cNvPr id="53" name="Connecteur droit 52"/>
            <p:cNvCxnSpPr/>
            <p:nvPr/>
          </p:nvCxnSpPr>
          <p:spPr>
            <a:xfrm flipV="1">
              <a:off x="4598033" y="5567882"/>
              <a:ext cx="553389" cy="64842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e 62"/>
          <p:cNvGrpSpPr/>
          <p:nvPr/>
        </p:nvGrpSpPr>
        <p:grpSpPr>
          <a:xfrm>
            <a:off x="7544353" y="1700808"/>
            <a:ext cx="1204111" cy="564035"/>
            <a:chOff x="2718302" y="5492737"/>
            <a:chExt cx="1204111" cy="564035"/>
          </a:xfrm>
        </p:grpSpPr>
        <p:cxnSp>
          <p:nvCxnSpPr>
            <p:cNvPr id="64" name="Connecteur droit 63"/>
            <p:cNvCxnSpPr/>
            <p:nvPr/>
          </p:nvCxnSpPr>
          <p:spPr>
            <a:xfrm flipV="1">
              <a:off x="2718302" y="5492737"/>
              <a:ext cx="561315" cy="56403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/>
            <p:cNvCxnSpPr/>
            <p:nvPr/>
          </p:nvCxnSpPr>
          <p:spPr>
            <a:xfrm flipV="1">
              <a:off x="3279617" y="5492737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e 65"/>
          <p:cNvGrpSpPr/>
          <p:nvPr/>
        </p:nvGrpSpPr>
        <p:grpSpPr>
          <a:xfrm>
            <a:off x="7874805" y="1475882"/>
            <a:ext cx="873659" cy="135114"/>
            <a:chOff x="4920559" y="5567881"/>
            <a:chExt cx="873659" cy="135114"/>
          </a:xfrm>
        </p:grpSpPr>
        <p:cxnSp>
          <p:nvCxnSpPr>
            <p:cNvPr id="67" name="Connecteur droit 66"/>
            <p:cNvCxnSpPr/>
            <p:nvPr/>
          </p:nvCxnSpPr>
          <p:spPr>
            <a:xfrm flipV="1">
              <a:off x="4920559" y="5567882"/>
              <a:ext cx="230863" cy="13511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e 68"/>
          <p:cNvGrpSpPr/>
          <p:nvPr/>
        </p:nvGrpSpPr>
        <p:grpSpPr>
          <a:xfrm>
            <a:off x="7305119" y="1982825"/>
            <a:ext cx="1443345" cy="936453"/>
            <a:chOff x="4350873" y="5567881"/>
            <a:chExt cx="1443345" cy="936453"/>
          </a:xfrm>
        </p:grpSpPr>
        <p:cxnSp>
          <p:nvCxnSpPr>
            <p:cNvPr id="70" name="Connecteur droit 69"/>
            <p:cNvCxnSpPr/>
            <p:nvPr/>
          </p:nvCxnSpPr>
          <p:spPr>
            <a:xfrm flipV="1">
              <a:off x="4350873" y="5567881"/>
              <a:ext cx="800549" cy="9364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ZoneTexte 71"/>
          <p:cNvSpPr txBox="1"/>
          <p:nvPr/>
        </p:nvSpPr>
        <p:spPr>
          <a:xfrm>
            <a:off x="1378718" y="1268760"/>
            <a:ext cx="60736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SNAPSHOT multiplexe</a:t>
            </a:r>
          </a:p>
          <a:p>
            <a:r>
              <a:rPr lang="fr-FR" sz="2400" dirty="0" smtClean="0"/>
              <a:t>Plusieurs amorces :</a:t>
            </a:r>
          </a:p>
          <a:p>
            <a:r>
              <a:rPr lang="fr-FR" sz="2400" dirty="0" smtClean="0"/>
              <a:t>- spécifiques de différents </a:t>
            </a:r>
            <a:r>
              <a:rPr lang="fr-FR" sz="2400" dirty="0" err="1" smtClean="0"/>
              <a:t>SNPs</a:t>
            </a:r>
            <a:endParaRPr lang="fr-FR" sz="2400" dirty="0" smtClean="0"/>
          </a:p>
          <a:p>
            <a:r>
              <a:rPr lang="fr-FR" sz="2400" dirty="0" smtClean="0"/>
              <a:t>- avec queues </a:t>
            </a:r>
            <a:r>
              <a:rPr lang="fr-FR" sz="2400" dirty="0" err="1"/>
              <a:t>polyC</a:t>
            </a:r>
            <a:r>
              <a:rPr lang="fr-FR" sz="2400" dirty="0"/>
              <a:t> de </a:t>
            </a:r>
            <a:r>
              <a:rPr lang="fr-FR" sz="2400" dirty="0" smtClean="0"/>
              <a:t>tailles différentes en 5’</a:t>
            </a:r>
            <a:endParaRPr lang="fr-FR" sz="2400" dirty="0"/>
          </a:p>
        </p:txBody>
      </p:sp>
      <p:sp>
        <p:nvSpPr>
          <p:cNvPr id="76" name="ZoneTexte 75"/>
          <p:cNvSpPr txBox="1"/>
          <p:nvPr/>
        </p:nvSpPr>
        <p:spPr>
          <a:xfrm>
            <a:off x="4206913" y="3070609"/>
            <a:ext cx="3498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ADN matrice dénaturé</a:t>
            </a:r>
            <a:endParaRPr lang="fr-FR" sz="2400" dirty="0"/>
          </a:p>
        </p:txBody>
      </p:sp>
      <p:grpSp>
        <p:nvGrpSpPr>
          <p:cNvPr id="77" name="Groupe 76"/>
          <p:cNvGrpSpPr/>
          <p:nvPr/>
        </p:nvGrpSpPr>
        <p:grpSpPr>
          <a:xfrm>
            <a:off x="7939889" y="3070611"/>
            <a:ext cx="1204111" cy="461665"/>
            <a:chOff x="445833" y="3191269"/>
            <a:chExt cx="1447247" cy="461665"/>
          </a:xfrm>
        </p:grpSpPr>
        <p:sp>
          <p:nvSpPr>
            <p:cNvPr id="78" name="ZoneTexte 77"/>
            <p:cNvSpPr txBox="1"/>
            <p:nvPr/>
          </p:nvSpPr>
          <p:spPr>
            <a:xfrm>
              <a:off x="755575" y="3191269"/>
              <a:ext cx="11375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err="1" smtClean="0"/>
                <a:t>SNPs</a:t>
              </a:r>
              <a:endParaRPr lang="fr-FR" sz="2400" dirty="0"/>
            </a:p>
          </p:txBody>
        </p:sp>
        <p:sp>
          <p:nvSpPr>
            <p:cNvPr id="79" name="Rectangle à coins arrondis 78"/>
            <p:cNvSpPr/>
            <p:nvPr/>
          </p:nvSpPr>
          <p:spPr>
            <a:xfrm>
              <a:off x="445833" y="3279573"/>
              <a:ext cx="108012" cy="22370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80" name="Connecteur droit 79"/>
          <p:cNvCxnSpPr/>
          <p:nvPr/>
        </p:nvCxnSpPr>
        <p:spPr>
          <a:xfrm>
            <a:off x="3820686" y="3316916"/>
            <a:ext cx="5889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8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3" grpId="0"/>
      <p:bldP spid="24" grpId="0"/>
      <p:bldP spid="25" grpId="0"/>
      <p:bldP spid="26" grpId="0"/>
      <p:bldP spid="7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27933" y="2054856"/>
            <a:ext cx="8996597" cy="1468467"/>
            <a:chOff x="127933" y="2054856"/>
            <a:chExt cx="8996597" cy="1468467"/>
          </a:xfrm>
        </p:grpSpPr>
        <p:sp>
          <p:nvSpPr>
            <p:cNvPr id="3" name="Rectangle 2"/>
            <p:cNvSpPr/>
            <p:nvPr/>
          </p:nvSpPr>
          <p:spPr>
            <a:xfrm>
              <a:off x="172016" y="2608923"/>
              <a:ext cx="8864480" cy="914400"/>
            </a:xfrm>
            <a:prstGeom prst="rect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8742959" y="2054856"/>
              <a:ext cx="381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/>
                <a:t>+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27933" y="2139226"/>
              <a:ext cx="381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/>
                <a:t>-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17889" y="3109666"/>
            <a:ext cx="500743" cy="326573"/>
            <a:chOff x="1140556" y="5121621"/>
            <a:chExt cx="1146520" cy="389932"/>
          </a:xfrm>
        </p:grpSpPr>
        <p:grpSp>
          <p:nvGrpSpPr>
            <p:cNvPr id="10" name="Groupe 9"/>
            <p:cNvGrpSpPr/>
            <p:nvPr/>
          </p:nvGrpSpPr>
          <p:grpSpPr>
            <a:xfrm>
              <a:off x="1140556" y="5241326"/>
              <a:ext cx="873659" cy="270227"/>
              <a:chOff x="4920559" y="5567881"/>
              <a:chExt cx="873659" cy="270227"/>
            </a:xfrm>
          </p:grpSpPr>
          <p:cxnSp>
            <p:nvCxnSpPr>
              <p:cNvPr id="12" name="Connecteur droit 11"/>
              <p:cNvCxnSpPr/>
              <p:nvPr/>
            </p:nvCxnSpPr>
            <p:spPr>
              <a:xfrm flipV="1">
                <a:off x="4920559" y="5567882"/>
                <a:ext cx="230863" cy="27022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 flipV="1">
                <a:off x="5151422" y="5567881"/>
                <a:ext cx="642796" cy="1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ZoneTexte 10"/>
            <p:cNvSpPr txBox="1"/>
            <p:nvPr/>
          </p:nvSpPr>
          <p:spPr>
            <a:xfrm>
              <a:off x="1995511" y="5121621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B0F0"/>
                  </a:solidFill>
                </a:rPr>
                <a:t>G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95535" y="2739415"/>
            <a:ext cx="636104" cy="370249"/>
            <a:chOff x="5777405" y="5102600"/>
            <a:chExt cx="1814453" cy="738344"/>
          </a:xfrm>
        </p:grpSpPr>
        <p:grpSp>
          <p:nvGrpSpPr>
            <p:cNvPr id="15" name="Groupe 14"/>
            <p:cNvGrpSpPr/>
            <p:nvPr/>
          </p:nvGrpSpPr>
          <p:grpSpPr>
            <a:xfrm>
              <a:off x="5777405" y="5217711"/>
              <a:ext cx="1545796" cy="623233"/>
              <a:chOff x="4248422" y="5567881"/>
              <a:chExt cx="1545796" cy="623233"/>
            </a:xfrm>
          </p:grpSpPr>
          <p:cxnSp>
            <p:nvCxnSpPr>
              <p:cNvPr id="17" name="Connecteur droit 16"/>
              <p:cNvCxnSpPr/>
              <p:nvPr/>
            </p:nvCxnSpPr>
            <p:spPr>
              <a:xfrm flipV="1">
                <a:off x="4248422" y="5567885"/>
                <a:ext cx="902999" cy="62322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flipV="1">
                <a:off x="5151422" y="5567881"/>
                <a:ext cx="642796" cy="1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ZoneTexte 15"/>
            <p:cNvSpPr txBox="1"/>
            <p:nvPr/>
          </p:nvSpPr>
          <p:spPr>
            <a:xfrm>
              <a:off x="7300293" y="5102600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127934" y="2527661"/>
            <a:ext cx="933988" cy="795420"/>
            <a:chOff x="9019405" y="5052004"/>
            <a:chExt cx="1538664" cy="865510"/>
          </a:xfrm>
        </p:grpSpPr>
        <p:grpSp>
          <p:nvGrpSpPr>
            <p:cNvPr id="20" name="Groupe 19"/>
            <p:cNvGrpSpPr/>
            <p:nvPr/>
          </p:nvGrpSpPr>
          <p:grpSpPr>
            <a:xfrm>
              <a:off x="9019405" y="5202187"/>
              <a:ext cx="1169491" cy="715327"/>
              <a:chOff x="2752922" y="5477213"/>
              <a:chExt cx="1169491" cy="715327"/>
            </a:xfrm>
          </p:grpSpPr>
          <p:cxnSp>
            <p:nvCxnSpPr>
              <p:cNvPr id="22" name="Connecteur droit 21"/>
              <p:cNvCxnSpPr/>
              <p:nvPr/>
            </p:nvCxnSpPr>
            <p:spPr>
              <a:xfrm flipV="1">
                <a:off x="2752922" y="5477213"/>
                <a:ext cx="543060" cy="715327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 flipV="1">
                <a:off x="3279617" y="5492737"/>
                <a:ext cx="642796" cy="1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ZoneTexte 20"/>
            <p:cNvSpPr txBox="1"/>
            <p:nvPr/>
          </p:nvSpPr>
          <p:spPr>
            <a:xfrm>
              <a:off x="10266504" y="5052004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T</a:t>
              </a: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97585" y="3964560"/>
            <a:ext cx="8002807" cy="2893440"/>
            <a:chOff x="1723511" y="3964560"/>
            <a:chExt cx="8002807" cy="2893440"/>
          </a:xfrm>
        </p:grpSpPr>
        <p:grpSp>
          <p:nvGrpSpPr>
            <p:cNvPr id="25" name="Groupe 24"/>
            <p:cNvGrpSpPr/>
            <p:nvPr/>
          </p:nvGrpSpPr>
          <p:grpSpPr>
            <a:xfrm>
              <a:off x="2444436" y="4264182"/>
              <a:ext cx="4897924" cy="2308637"/>
              <a:chOff x="2444436" y="4264182"/>
              <a:chExt cx="4897924" cy="2308637"/>
            </a:xfrm>
          </p:grpSpPr>
          <p:cxnSp>
            <p:nvCxnSpPr>
              <p:cNvPr id="28" name="Connecteur droit avec flèche 27"/>
              <p:cNvCxnSpPr/>
              <p:nvPr/>
            </p:nvCxnSpPr>
            <p:spPr>
              <a:xfrm>
                <a:off x="2444436" y="6572818"/>
                <a:ext cx="4897924" cy="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avec flèche 28"/>
              <p:cNvCxnSpPr/>
              <p:nvPr/>
            </p:nvCxnSpPr>
            <p:spPr>
              <a:xfrm flipV="1">
                <a:off x="2444436" y="4264182"/>
                <a:ext cx="0" cy="230863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ZoneTexte 25"/>
            <p:cNvSpPr txBox="1"/>
            <p:nvPr/>
          </p:nvSpPr>
          <p:spPr>
            <a:xfrm>
              <a:off x="7408630" y="6150114"/>
              <a:ext cx="23176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Taille des fragments (</a:t>
              </a:r>
              <a:r>
                <a:rPr lang="fr-FR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pb</a:t>
              </a: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 rot="16200000">
              <a:off x="918610" y="4769461"/>
              <a:ext cx="23176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Intensité de fluorescence</a:t>
              </a:r>
            </a:p>
          </p:txBody>
        </p:sp>
      </p:grpSp>
      <p:sp>
        <p:nvSpPr>
          <p:cNvPr id="30" name="ZoneTexte 29"/>
          <p:cNvSpPr txBox="1"/>
          <p:nvPr/>
        </p:nvSpPr>
        <p:spPr>
          <a:xfrm>
            <a:off x="101473" y="3450266"/>
            <a:ext cx="888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Capillaire rempli d’électrolytes et soumis à un champ électrique</a:t>
            </a:r>
          </a:p>
        </p:txBody>
      </p:sp>
      <p:sp>
        <p:nvSpPr>
          <p:cNvPr id="31" name="Forme libre 30"/>
          <p:cNvSpPr/>
          <p:nvPr/>
        </p:nvSpPr>
        <p:spPr>
          <a:xfrm>
            <a:off x="1403648" y="4689989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14245 w 642257"/>
              <a:gd name="connsiteY18" fmla="*/ 131364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4837 w 642257"/>
              <a:gd name="connsiteY18" fmla="*/ 131364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4837 w 642257"/>
              <a:gd name="connsiteY18" fmla="*/ 1313642 h 1861458"/>
              <a:gd name="connsiteX19" fmla="*/ 439547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2765 w 642257"/>
              <a:gd name="connsiteY4" fmla="*/ 1693745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4837 w 642257"/>
              <a:gd name="connsiteY18" fmla="*/ 1313642 h 1861458"/>
              <a:gd name="connsiteX19" fmla="*/ 439547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2765 w 642257"/>
              <a:gd name="connsiteY4" fmla="*/ 1693745 h 1861458"/>
              <a:gd name="connsiteX5" fmla="*/ 204537 w 642257"/>
              <a:gd name="connsiteY5" fmla="*/ 1632805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4837 w 642257"/>
              <a:gd name="connsiteY18" fmla="*/ 1313642 h 1861458"/>
              <a:gd name="connsiteX19" fmla="*/ 439547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2765 w 642257"/>
              <a:gd name="connsiteY4" fmla="*/ 1693745 h 1861458"/>
              <a:gd name="connsiteX5" fmla="*/ 204537 w 642257"/>
              <a:gd name="connsiteY5" fmla="*/ 1632805 h 1861458"/>
              <a:gd name="connsiteX6" fmla="*/ 232871 w 642257"/>
              <a:gd name="connsiteY6" fmla="*/ 1465197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4837 w 642257"/>
              <a:gd name="connsiteY18" fmla="*/ 1313642 h 1861458"/>
              <a:gd name="connsiteX19" fmla="*/ 439547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1010" y="1766038"/>
                  <a:pt x="141514" y="1752600"/>
                </a:cubicBezTo>
                <a:cubicBezTo>
                  <a:pt x="152018" y="1739162"/>
                  <a:pt x="172261" y="1713711"/>
                  <a:pt x="182765" y="1693745"/>
                </a:cubicBezTo>
                <a:cubicBezTo>
                  <a:pt x="193269" y="1673779"/>
                  <a:pt x="201691" y="1655577"/>
                  <a:pt x="204537" y="1632805"/>
                </a:cubicBezTo>
                <a:lnTo>
                  <a:pt x="232871" y="1465197"/>
                </a:lnTo>
                <a:cubicBezTo>
                  <a:pt x="236500" y="1098711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22679" y="1183503"/>
                  <a:pt x="424542" y="1273629"/>
                </a:cubicBezTo>
                <a:cubicBezTo>
                  <a:pt x="426405" y="1363755"/>
                  <a:pt x="422336" y="1286428"/>
                  <a:pt x="424837" y="1313642"/>
                </a:cubicBezTo>
                <a:cubicBezTo>
                  <a:pt x="427338" y="1340856"/>
                  <a:pt x="431669" y="1389646"/>
                  <a:pt x="439547" y="1436915"/>
                </a:cubicBezTo>
                <a:cubicBezTo>
                  <a:pt x="444613" y="1558500"/>
                  <a:pt x="470586" y="1694543"/>
                  <a:pt x="478971" y="1752600"/>
                </a:cubicBezTo>
                <a:cubicBezTo>
                  <a:pt x="487356" y="1810657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 31"/>
          <p:cNvSpPr/>
          <p:nvPr/>
        </p:nvSpPr>
        <p:spPr>
          <a:xfrm>
            <a:off x="2622552" y="4689989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3954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95890 w 642257"/>
              <a:gd name="connsiteY4" fmla="*/ 1687182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3954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95890 w 642257"/>
              <a:gd name="connsiteY4" fmla="*/ 1687182 h 1861458"/>
              <a:gd name="connsiteX5" fmla="*/ 213287 w 642257"/>
              <a:gd name="connsiteY5" fmla="*/ 1632805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3954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95890 w 642257"/>
              <a:gd name="connsiteY4" fmla="*/ 1687182 h 1861458"/>
              <a:gd name="connsiteX5" fmla="*/ 213287 w 642257"/>
              <a:gd name="connsiteY5" fmla="*/ 1632805 h 1861458"/>
              <a:gd name="connsiteX6" fmla="*/ 239433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3954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95890 w 642257"/>
              <a:gd name="connsiteY4" fmla="*/ 1687182 h 1861458"/>
              <a:gd name="connsiteX5" fmla="*/ 213287 w 642257"/>
              <a:gd name="connsiteY5" fmla="*/ 1632805 h 1861458"/>
              <a:gd name="connsiteX6" fmla="*/ 239433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6677 w 642257"/>
              <a:gd name="connsiteY18" fmla="*/ 1317172 h 1861458"/>
              <a:gd name="connsiteX19" fmla="*/ 43954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28823" y="1767132"/>
                  <a:pt x="141514" y="1752600"/>
                </a:cubicBezTo>
                <a:cubicBezTo>
                  <a:pt x="154205" y="1738068"/>
                  <a:pt x="183928" y="1707148"/>
                  <a:pt x="195890" y="1687182"/>
                </a:cubicBezTo>
                <a:cubicBezTo>
                  <a:pt x="207852" y="1667216"/>
                  <a:pt x="210441" y="1655577"/>
                  <a:pt x="213287" y="1632805"/>
                </a:cubicBezTo>
                <a:lnTo>
                  <a:pt x="239433" y="1469572"/>
                </a:lnTo>
                <a:cubicBezTo>
                  <a:pt x="243062" y="1103086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22372" y="1182915"/>
                  <a:pt x="424542" y="1273629"/>
                </a:cubicBezTo>
                <a:cubicBezTo>
                  <a:pt x="426712" y="1364343"/>
                  <a:pt x="424176" y="1289958"/>
                  <a:pt x="426677" y="1317172"/>
                </a:cubicBezTo>
                <a:cubicBezTo>
                  <a:pt x="429178" y="1344386"/>
                  <a:pt x="431670" y="1389646"/>
                  <a:pt x="439548" y="1436915"/>
                </a:cubicBezTo>
                <a:cubicBezTo>
                  <a:pt x="444614" y="1558500"/>
                  <a:pt x="470586" y="1694543"/>
                  <a:pt x="478971" y="1752600"/>
                </a:cubicBezTo>
                <a:cubicBezTo>
                  <a:pt x="487356" y="1810657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44F6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 32"/>
          <p:cNvSpPr/>
          <p:nvPr/>
        </p:nvSpPr>
        <p:spPr>
          <a:xfrm>
            <a:off x="4350035" y="4695785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4188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6678 w 642257"/>
              <a:gd name="connsiteY18" fmla="*/ 1317172 h 1861458"/>
              <a:gd name="connsiteX19" fmla="*/ 44188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7140 w 642257"/>
              <a:gd name="connsiteY4" fmla="*/ 16915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26678 w 642257"/>
              <a:gd name="connsiteY18" fmla="*/ 1317172 h 1861458"/>
              <a:gd name="connsiteX19" fmla="*/ 441888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7140 w 642257"/>
              <a:gd name="connsiteY4" fmla="*/ 1691558 h 1861458"/>
              <a:gd name="connsiteX5" fmla="*/ 208630 w 642257"/>
              <a:gd name="connsiteY5" fmla="*/ 1629821 h 1861458"/>
              <a:gd name="connsiteX6" fmla="*/ 228600 w 642257"/>
              <a:gd name="connsiteY6" fmla="*/ 1643743 h 1861458"/>
              <a:gd name="connsiteX7" fmla="*/ 250371 w 642257"/>
              <a:gd name="connsiteY7" fmla="*/ 1469572 h 1861458"/>
              <a:gd name="connsiteX8" fmla="*/ 261257 w 642257"/>
              <a:gd name="connsiteY8" fmla="*/ 370115 h 1861458"/>
              <a:gd name="connsiteX9" fmla="*/ 283028 w 642257"/>
              <a:gd name="connsiteY9" fmla="*/ 97972 h 1861458"/>
              <a:gd name="connsiteX10" fmla="*/ 304800 w 642257"/>
              <a:gd name="connsiteY10" fmla="*/ 32658 h 1861458"/>
              <a:gd name="connsiteX11" fmla="*/ 315685 w 642257"/>
              <a:gd name="connsiteY11" fmla="*/ 0 h 1861458"/>
              <a:gd name="connsiteX12" fmla="*/ 337457 w 642257"/>
              <a:gd name="connsiteY12" fmla="*/ 65315 h 1861458"/>
              <a:gd name="connsiteX13" fmla="*/ 348342 w 642257"/>
              <a:gd name="connsiteY13" fmla="*/ 97972 h 1861458"/>
              <a:gd name="connsiteX14" fmla="*/ 370114 w 642257"/>
              <a:gd name="connsiteY14" fmla="*/ 250372 h 1861458"/>
              <a:gd name="connsiteX15" fmla="*/ 391885 w 642257"/>
              <a:gd name="connsiteY15" fmla="*/ 391886 h 1861458"/>
              <a:gd name="connsiteX16" fmla="*/ 402771 w 642257"/>
              <a:gd name="connsiteY16" fmla="*/ 642258 h 1861458"/>
              <a:gd name="connsiteX17" fmla="*/ 413657 w 642257"/>
              <a:gd name="connsiteY17" fmla="*/ 772886 h 1861458"/>
              <a:gd name="connsiteX18" fmla="*/ 424542 w 642257"/>
              <a:gd name="connsiteY18" fmla="*/ 1273629 h 1861458"/>
              <a:gd name="connsiteX19" fmla="*/ 426678 w 642257"/>
              <a:gd name="connsiteY19" fmla="*/ 1317172 h 1861458"/>
              <a:gd name="connsiteX20" fmla="*/ 441888 w 642257"/>
              <a:gd name="connsiteY20" fmla="*/ 1436915 h 1861458"/>
              <a:gd name="connsiteX21" fmla="*/ 478971 w 642257"/>
              <a:gd name="connsiteY21" fmla="*/ 1752600 h 1861458"/>
              <a:gd name="connsiteX22" fmla="*/ 489857 w 642257"/>
              <a:gd name="connsiteY22" fmla="*/ 1785258 h 1861458"/>
              <a:gd name="connsiteX23" fmla="*/ 576942 w 642257"/>
              <a:gd name="connsiteY23" fmla="*/ 1839686 h 1861458"/>
              <a:gd name="connsiteX24" fmla="*/ 609600 w 642257"/>
              <a:gd name="connsiteY24" fmla="*/ 1850572 h 1861458"/>
              <a:gd name="connsiteX25" fmla="*/ 642257 w 642257"/>
              <a:gd name="connsiteY25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7140 w 642257"/>
              <a:gd name="connsiteY4" fmla="*/ 1691558 h 1861458"/>
              <a:gd name="connsiteX5" fmla="*/ 208630 w 642257"/>
              <a:gd name="connsiteY5" fmla="*/ 1629821 h 1861458"/>
              <a:gd name="connsiteX6" fmla="*/ 217662 w 642257"/>
              <a:gd name="connsiteY6" fmla="*/ 1593429 h 1861458"/>
              <a:gd name="connsiteX7" fmla="*/ 250371 w 642257"/>
              <a:gd name="connsiteY7" fmla="*/ 1469572 h 1861458"/>
              <a:gd name="connsiteX8" fmla="*/ 261257 w 642257"/>
              <a:gd name="connsiteY8" fmla="*/ 370115 h 1861458"/>
              <a:gd name="connsiteX9" fmla="*/ 283028 w 642257"/>
              <a:gd name="connsiteY9" fmla="*/ 97972 h 1861458"/>
              <a:gd name="connsiteX10" fmla="*/ 304800 w 642257"/>
              <a:gd name="connsiteY10" fmla="*/ 32658 h 1861458"/>
              <a:gd name="connsiteX11" fmla="*/ 315685 w 642257"/>
              <a:gd name="connsiteY11" fmla="*/ 0 h 1861458"/>
              <a:gd name="connsiteX12" fmla="*/ 337457 w 642257"/>
              <a:gd name="connsiteY12" fmla="*/ 65315 h 1861458"/>
              <a:gd name="connsiteX13" fmla="*/ 348342 w 642257"/>
              <a:gd name="connsiteY13" fmla="*/ 97972 h 1861458"/>
              <a:gd name="connsiteX14" fmla="*/ 370114 w 642257"/>
              <a:gd name="connsiteY14" fmla="*/ 250372 h 1861458"/>
              <a:gd name="connsiteX15" fmla="*/ 391885 w 642257"/>
              <a:gd name="connsiteY15" fmla="*/ 391886 h 1861458"/>
              <a:gd name="connsiteX16" fmla="*/ 402771 w 642257"/>
              <a:gd name="connsiteY16" fmla="*/ 642258 h 1861458"/>
              <a:gd name="connsiteX17" fmla="*/ 413657 w 642257"/>
              <a:gd name="connsiteY17" fmla="*/ 772886 h 1861458"/>
              <a:gd name="connsiteX18" fmla="*/ 424542 w 642257"/>
              <a:gd name="connsiteY18" fmla="*/ 1273629 h 1861458"/>
              <a:gd name="connsiteX19" fmla="*/ 426678 w 642257"/>
              <a:gd name="connsiteY19" fmla="*/ 1317172 h 1861458"/>
              <a:gd name="connsiteX20" fmla="*/ 441888 w 642257"/>
              <a:gd name="connsiteY20" fmla="*/ 1436915 h 1861458"/>
              <a:gd name="connsiteX21" fmla="*/ 478971 w 642257"/>
              <a:gd name="connsiteY21" fmla="*/ 1752600 h 1861458"/>
              <a:gd name="connsiteX22" fmla="*/ 489857 w 642257"/>
              <a:gd name="connsiteY22" fmla="*/ 1785258 h 1861458"/>
              <a:gd name="connsiteX23" fmla="*/ 576942 w 642257"/>
              <a:gd name="connsiteY23" fmla="*/ 1839686 h 1861458"/>
              <a:gd name="connsiteX24" fmla="*/ 609600 w 642257"/>
              <a:gd name="connsiteY24" fmla="*/ 1850572 h 1861458"/>
              <a:gd name="connsiteX25" fmla="*/ 642257 w 642257"/>
              <a:gd name="connsiteY25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7140 w 642257"/>
              <a:gd name="connsiteY4" fmla="*/ 1691558 h 1861458"/>
              <a:gd name="connsiteX5" fmla="*/ 208630 w 642257"/>
              <a:gd name="connsiteY5" fmla="*/ 1629821 h 1861458"/>
              <a:gd name="connsiteX6" fmla="*/ 217662 w 642257"/>
              <a:gd name="connsiteY6" fmla="*/ 1593429 h 1861458"/>
              <a:gd name="connsiteX7" fmla="*/ 241621 w 642257"/>
              <a:gd name="connsiteY7" fmla="*/ 1465197 h 1861458"/>
              <a:gd name="connsiteX8" fmla="*/ 261257 w 642257"/>
              <a:gd name="connsiteY8" fmla="*/ 370115 h 1861458"/>
              <a:gd name="connsiteX9" fmla="*/ 283028 w 642257"/>
              <a:gd name="connsiteY9" fmla="*/ 97972 h 1861458"/>
              <a:gd name="connsiteX10" fmla="*/ 304800 w 642257"/>
              <a:gd name="connsiteY10" fmla="*/ 32658 h 1861458"/>
              <a:gd name="connsiteX11" fmla="*/ 315685 w 642257"/>
              <a:gd name="connsiteY11" fmla="*/ 0 h 1861458"/>
              <a:gd name="connsiteX12" fmla="*/ 337457 w 642257"/>
              <a:gd name="connsiteY12" fmla="*/ 65315 h 1861458"/>
              <a:gd name="connsiteX13" fmla="*/ 348342 w 642257"/>
              <a:gd name="connsiteY13" fmla="*/ 97972 h 1861458"/>
              <a:gd name="connsiteX14" fmla="*/ 370114 w 642257"/>
              <a:gd name="connsiteY14" fmla="*/ 250372 h 1861458"/>
              <a:gd name="connsiteX15" fmla="*/ 391885 w 642257"/>
              <a:gd name="connsiteY15" fmla="*/ 391886 h 1861458"/>
              <a:gd name="connsiteX16" fmla="*/ 402771 w 642257"/>
              <a:gd name="connsiteY16" fmla="*/ 642258 h 1861458"/>
              <a:gd name="connsiteX17" fmla="*/ 413657 w 642257"/>
              <a:gd name="connsiteY17" fmla="*/ 772886 h 1861458"/>
              <a:gd name="connsiteX18" fmla="*/ 424542 w 642257"/>
              <a:gd name="connsiteY18" fmla="*/ 1273629 h 1861458"/>
              <a:gd name="connsiteX19" fmla="*/ 426678 w 642257"/>
              <a:gd name="connsiteY19" fmla="*/ 1317172 h 1861458"/>
              <a:gd name="connsiteX20" fmla="*/ 441888 w 642257"/>
              <a:gd name="connsiteY20" fmla="*/ 1436915 h 1861458"/>
              <a:gd name="connsiteX21" fmla="*/ 478971 w 642257"/>
              <a:gd name="connsiteY21" fmla="*/ 1752600 h 1861458"/>
              <a:gd name="connsiteX22" fmla="*/ 489857 w 642257"/>
              <a:gd name="connsiteY22" fmla="*/ 1785258 h 1861458"/>
              <a:gd name="connsiteX23" fmla="*/ 576942 w 642257"/>
              <a:gd name="connsiteY23" fmla="*/ 1839686 h 1861458"/>
              <a:gd name="connsiteX24" fmla="*/ 609600 w 642257"/>
              <a:gd name="connsiteY24" fmla="*/ 1850572 h 1861458"/>
              <a:gd name="connsiteX25" fmla="*/ 642257 w 642257"/>
              <a:gd name="connsiteY25" fmla="*/ 1861458 h 1861458"/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187140 w 642257"/>
              <a:gd name="connsiteY4" fmla="*/ 1691558 h 1861458"/>
              <a:gd name="connsiteX5" fmla="*/ 208630 w 642257"/>
              <a:gd name="connsiteY5" fmla="*/ 1629821 h 1861458"/>
              <a:gd name="connsiteX6" fmla="*/ 217662 w 642257"/>
              <a:gd name="connsiteY6" fmla="*/ 1593429 h 1861458"/>
              <a:gd name="connsiteX7" fmla="*/ 241621 w 642257"/>
              <a:gd name="connsiteY7" fmla="*/ 1465197 h 1861458"/>
              <a:gd name="connsiteX8" fmla="*/ 261257 w 642257"/>
              <a:gd name="connsiteY8" fmla="*/ 370115 h 1861458"/>
              <a:gd name="connsiteX9" fmla="*/ 283028 w 642257"/>
              <a:gd name="connsiteY9" fmla="*/ 97972 h 1861458"/>
              <a:gd name="connsiteX10" fmla="*/ 304800 w 642257"/>
              <a:gd name="connsiteY10" fmla="*/ 32658 h 1861458"/>
              <a:gd name="connsiteX11" fmla="*/ 315685 w 642257"/>
              <a:gd name="connsiteY11" fmla="*/ 0 h 1861458"/>
              <a:gd name="connsiteX12" fmla="*/ 337457 w 642257"/>
              <a:gd name="connsiteY12" fmla="*/ 65315 h 1861458"/>
              <a:gd name="connsiteX13" fmla="*/ 348342 w 642257"/>
              <a:gd name="connsiteY13" fmla="*/ 97972 h 1861458"/>
              <a:gd name="connsiteX14" fmla="*/ 370114 w 642257"/>
              <a:gd name="connsiteY14" fmla="*/ 250372 h 1861458"/>
              <a:gd name="connsiteX15" fmla="*/ 391885 w 642257"/>
              <a:gd name="connsiteY15" fmla="*/ 391886 h 1861458"/>
              <a:gd name="connsiteX16" fmla="*/ 402771 w 642257"/>
              <a:gd name="connsiteY16" fmla="*/ 642258 h 1861458"/>
              <a:gd name="connsiteX17" fmla="*/ 413657 w 642257"/>
              <a:gd name="connsiteY17" fmla="*/ 772886 h 1861458"/>
              <a:gd name="connsiteX18" fmla="*/ 424542 w 642257"/>
              <a:gd name="connsiteY18" fmla="*/ 1273629 h 1861458"/>
              <a:gd name="connsiteX19" fmla="*/ 426678 w 642257"/>
              <a:gd name="connsiteY19" fmla="*/ 1317172 h 1861458"/>
              <a:gd name="connsiteX20" fmla="*/ 430951 w 642257"/>
              <a:gd name="connsiteY20" fmla="*/ 1436915 h 1861458"/>
              <a:gd name="connsiteX21" fmla="*/ 478971 w 642257"/>
              <a:gd name="connsiteY21" fmla="*/ 1752600 h 1861458"/>
              <a:gd name="connsiteX22" fmla="*/ 489857 w 642257"/>
              <a:gd name="connsiteY22" fmla="*/ 1785258 h 1861458"/>
              <a:gd name="connsiteX23" fmla="*/ 576942 w 642257"/>
              <a:gd name="connsiteY23" fmla="*/ 1839686 h 1861458"/>
              <a:gd name="connsiteX24" fmla="*/ 609600 w 642257"/>
              <a:gd name="connsiteY24" fmla="*/ 1850572 h 1861458"/>
              <a:gd name="connsiteX25" fmla="*/ 642257 w 642257"/>
              <a:gd name="connsiteY25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0281" y="1766402"/>
                  <a:pt x="141514" y="1752600"/>
                </a:cubicBezTo>
                <a:cubicBezTo>
                  <a:pt x="152747" y="1738798"/>
                  <a:pt x="175954" y="1712021"/>
                  <a:pt x="187140" y="1691558"/>
                </a:cubicBezTo>
                <a:cubicBezTo>
                  <a:pt x="198326" y="1671095"/>
                  <a:pt x="201720" y="1637790"/>
                  <a:pt x="208630" y="1629821"/>
                </a:cubicBezTo>
                <a:cubicBezTo>
                  <a:pt x="215540" y="1621852"/>
                  <a:pt x="213987" y="1623783"/>
                  <a:pt x="217662" y="1593429"/>
                </a:cubicBezTo>
                <a:lnTo>
                  <a:pt x="241621" y="1465197"/>
                </a:lnTo>
                <a:cubicBezTo>
                  <a:pt x="245250" y="1098711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22372" y="1182915"/>
                  <a:pt x="424542" y="1273629"/>
                </a:cubicBezTo>
                <a:cubicBezTo>
                  <a:pt x="426712" y="1364343"/>
                  <a:pt x="425610" y="1289958"/>
                  <a:pt x="426678" y="1317172"/>
                </a:cubicBezTo>
                <a:cubicBezTo>
                  <a:pt x="427746" y="1344386"/>
                  <a:pt x="423073" y="1389646"/>
                  <a:pt x="430951" y="1436915"/>
                </a:cubicBezTo>
                <a:cubicBezTo>
                  <a:pt x="436017" y="1558500"/>
                  <a:pt x="469153" y="1694543"/>
                  <a:pt x="478971" y="1752600"/>
                </a:cubicBezTo>
                <a:cubicBezTo>
                  <a:pt x="488789" y="1810657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e 33"/>
          <p:cNvGrpSpPr/>
          <p:nvPr/>
        </p:nvGrpSpPr>
        <p:grpSpPr>
          <a:xfrm>
            <a:off x="8100392" y="1169421"/>
            <a:ext cx="860079" cy="3793403"/>
            <a:chOff x="11041542" y="1289350"/>
            <a:chExt cx="860079" cy="3793403"/>
          </a:xfrm>
        </p:grpSpPr>
        <p:grpSp>
          <p:nvGrpSpPr>
            <p:cNvPr id="35" name="Groupe 34"/>
            <p:cNvGrpSpPr/>
            <p:nvPr/>
          </p:nvGrpSpPr>
          <p:grpSpPr>
            <a:xfrm>
              <a:off x="11172816" y="2093049"/>
              <a:ext cx="597529" cy="2233741"/>
              <a:chOff x="3730026" y="1699992"/>
              <a:chExt cx="597529" cy="2233741"/>
            </a:xfrm>
          </p:grpSpPr>
          <p:sp>
            <p:nvSpPr>
              <p:cNvPr id="40" name="Triangle isocèle 39"/>
              <p:cNvSpPr/>
              <p:nvPr/>
            </p:nvSpPr>
            <p:spPr>
              <a:xfrm rot="10800000">
                <a:off x="3730026" y="1741620"/>
                <a:ext cx="597529" cy="66499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844818" y="1699992"/>
                <a:ext cx="367946" cy="2233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6" name="Groupe 35"/>
            <p:cNvGrpSpPr/>
            <p:nvPr/>
          </p:nvGrpSpPr>
          <p:grpSpPr>
            <a:xfrm>
              <a:off x="11041542" y="1289350"/>
              <a:ext cx="860079" cy="892203"/>
              <a:chOff x="3598752" y="896293"/>
              <a:chExt cx="860079" cy="892203"/>
            </a:xfrm>
          </p:grpSpPr>
          <p:sp>
            <p:nvSpPr>
              <p:cNvPr id="38" name="Cylindre 37"/>
              <p:cNvSpPr/>
              <p:nvPr/>
            </p:nvSpPr>
            <p:spPr>
              <a:xfrm>
                <a:off x="3598752" y="1181914"/>
                <a:ext cx="860079" cy="606582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Cylindre 38"/>
              <p:cNvSpPr/>
              <p:nvPr/>
            </p:nvSpPr>
            <p:spPr>
              <a:xfrm>
                <a:off x="3757188" y="896293"/>
                <a:ext cx="543208" cy="389299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7" name="Cube 36"/>
            <p:cNvSpPr/>
            <p:nvPr/>
          </p:nvSpPr>
          <p:spPr>
            <a:xfrm>
              <a:off x="11091336" y="4169587"/>
              <a:ext cx="651850" cy="913166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7661202" y="4962824"/>
            <a:ext cx="1591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Photo-détecteur</a:t>
            </a:r>
          </a:p>
        </p:txBody>
      </p:sp>
      <p:sp>
        <p:nvSpPr>
          <p:cNvPr id="43" name="Espace réservé du contenu 2"/>
          <p:cNvSpPr txBox="1">
            <a:spLocks/>
          </p:cNvSpPr>
          <p:nvPr/>
        </p:nvSpPr>
        <p:spPr>
          <a:xfrm>
            <a:off x="1043608" y="1478414"/>
            <a:ext cx="7279259" cy="7264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Multiplexage : électrophorèse capillaire</a:t>
            </a:r>
          </a:p>
        </p:txBody>
      </p:sp>
      <p:sp>
        <p:nvSpPr>
          <p:cNvPr id="44" name="Titre 1"/>
          <p:cNvSpPr txBox="1">
            <a:spLocks/>
          </p:cNvSpPr>
          <p:nvPr/>
        </p:nvSpPr>
        <p:spPr>
          <a:xfrm>
            <a:off x="1187624" y="44624"/>
            <a:ext cx="7848872" cy="8640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000" dirty="0" smtClean="0"/>
              <a:t>Extension d’amorce : SNAPSHOT</a:t>
            </a:r>
            <a:endParaRPr lang="fr-FR" sz="3600" dirty="0"/>
          </a:p>
        </p:txBody>
      </p:sp>
      <p:sp>
        <p:nvSpPr>
          <p:cNvPr id="45" name="Espace réservé du contenu 2"/>
          <p:cNvSpPr txBox="1">
            <a:spLocks/>
          </p:cNvSpPr>
          <p:nvPr/>
        </p:nvSpPr>
        <p:spPr>
          <a:xfrm>
            <a:off x="1537470" y="692696"/>
            <a:ext cx="6634930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smtClean="0"/>
              <a:t>Technique de génotypage : identification de SNP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8156986" y="6309320"/>
            <a:ext cx="1023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C. </a:t>
            </a:r>
            <a:r>
              <a:rPr lang="fr-FR" sz="1400" dirty="0" err="1" smtClean="0"/>
              <a:t>Pochet</a:t>
            </a:r>
            <a:r>
              <a:rPr lang="fr-FR" sz="1400" dirty="0" smtClean="0"/>
              <a:t>, E. </a:t>
            </a:r>
            <a:r>
              <a:rPr lang="fr-FR" sz="1400" dirty="0" err="1" smtClean="0"/>
              <a:t>Grelier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94042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98633 0.0132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10" y="64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97943 0.00162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71" y="6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98542 0.00092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71" y="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1" grpId="0" animBg="1"/>
      <p:bldP spid="32" grpId="0" animBg="1"/>
      <p:bldP spid="33" grpId="0" animBg="1"/>
      <p:bldP spid="42" grpId="0"/>
      <p:bldP spid="42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27168" cy="706089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Autres techniques</a:t>
            </a:r>
            <a:endParaRPr lang="fr-FR" sz="40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631639"/>
              </p:ext>
            </p:extLst>
          </p:nvPr>
        </p:nvGraphicFramePr>
        <p:xfrm>
          <a:off x="179512" y="2132856"/>
          <a:ext cx="8856984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352"/>
                <a:gridCol w="3367118"/>
                <a:gridCol w="3513514"/>
              </a:tblGrid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dirty="0" smtClean="0"/>
                        <a:t>Type de PCR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Caractéristiques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Applications</a:t>
                      </a:r>
                      <a:endParaRPr lang="fr-FR" sz="19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err="1" smtClean="0"/>
                        <a:t>Touchdown</a:t>
                      </a:r>
                      <a:r>
                        <a:rPr lang="fr-FR" sz="1900" b="1" dirty="0" smtClean="0"/>
                        <a:t> PCR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Température d’hybridation très élevée au départ</a:t>
                      </a:r>
                      <a:r>
                        <a:rPr lang="fr-FR" sz="1900" baseline="0" dirty="0" smtClean="0"/>
                        <a:t> puis progressivement diminuée d’un cycle à l’autre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Amélioration de la spécificité : augmente la </a:t>
                      </a:r>
                      <a:r>
                        <a:rPr lang="fr-FR" sz="1900" dirty="0" err="1" smtClean="0"/>
                        <a:t>stringence</a:t>
                      </a:r>
                      <a:r>
                        <a:rPr lang="fr-FR" sz="1900" dirty="0" smtClean="0"/>
                        <a:t> sur les premiers cycles</a:t>
                      </a:r>
                      <a:endParaRPr lang="fr-FR" sz="1900" dirty="0"/>
                    </a:p>
                  </a:txBody>
                  <a:tcPr/>
                </a:tc>
              </a:tr>
              <a:tr h="474856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err="1" smtClean="0"/>
                        <a:t>Hotstart</a:t>
                      </a:r>
                      <a:r>
                        <a:rPr lang="fr-FR" sz="1900" b="1" dirty="0" smtClean="0"/>
                        <a:t> PCR</a:t>
                      </a:r>
                      <a:r>
                        <a:rPr lang="fr-FR" sz="1900" b="1" baseline="0" dirty="0" smtClean="0"/>
                        <a:t> 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Polymérases bloquée</a:t>
                      </a:r>
                      <a:r>
                        <a:rPr lang="fr-FR" sz="1900" baseline="0" dirty="0" smtClean="0"/>
                        <a:t>s jusqu’à la 1</a:t>
                      </a:r>
                      <a:r>
                        <a:rPr lang="fr-FR" sz="1900" baseline="30000" dirty="0" smtClean="0"/>
                        <a:t>ère</a:t>
                      </a:r>
                      <a:r>
                        <a:rPr lang="fr-FR" sz="1900" baseline="0" dirty="0" smtClean="0"/>
                        <a:t> dénaturation 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dirty="0" smtClean="0"/>
                        <a:t>Génotypage, applications cliniques</a:t>
                      </a:r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/>
                        <a:t>High </a:t>
                      </a:r>
                      <a:r>
                        <a:rPr lang="fr-FR" sz="1900" b="1" dirty="0" err="1" smtClean="0"/>
                        <a:t>fidelity</a:t>
                      </a:r>
                      <a:r>
                        <a:rPr lang="fr-FR" sz="1900" b="1" dirty="0" smtClean="0"/>
                        <a:t> PCR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Polymérases avec</a:t>
                      </a:r>
                      <a:r>
                        <a:rPr lang="fr-FR" sz="2000" baseline="0" dirty="0" smtClean="0"/>
                        <a:t> activité </a:t>
                      </a:r>
                    </a:p>
                    <a:p>
                      <a:r>
                        <a:rPr lang="fr-FR" sz="2000" baseline="0" dirty="0" smtClean="0"/>
                        <a:t>3’-5’ de relecture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Séquençage, Clonage acellulaire</a:t>
                      </a:r>
                      <a:endParaRPr lang="fr-FR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/>
                        <a:t>Long PCR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Polymérases à haute </a:t>
                      </a:r>
                      <a:r>
                        <a:rPr lang="fr-FR" sz="1900" dirty="0" err="1" smtClean="0"/>
                        <a:t>processivité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dirty="0" smtClean="0"/>
                        <a:t>Clonage acellulaire de fragments</a:t>
                      </a:r>
                      <a:r>
                        <a:rPr lang="fr-FR" sz="1900" baseline="0" dirty="0" smtClean="0"/>
                        <a:t> de plus 5 Kb voire 10 Kb</a:t>
                      </a:r>
                      <a:endParaRPr lang="fr-FR" sz="1900" dirty="0" smtClean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/>
                        <a:t>PCR-RFLP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Amplification par PCR puis digestion et obtention d’un profil</a:t>
                      </a:r>
                      <a:r>
                        <a:rPr lang="fr-FR" sz="1900" baseline="0" dirty="0" smtClean="0"/>
                        <a:t> de restriction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dirty="0" smtClean="0"/>
                        <a:t>Polymorphisme génétique de souches microbiennes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84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27168" cy="706089"/>
          </a:xfrm>
        </p:spPr>
        <p:txBody>
          <a:bodyPr>
            <a:normAutofit/>
          </a:bodyPr>
          <a:lstStyle/>
          <a:p>
            <a:pPr algn="l"/>
            <a:r>
              <a:rPr lang="fr-FR" sz="4000" dirty="0" smtClean="0"/>
              <a:t>Autres techniques</a:t>
            </a:r>
            <a:endParaRPr lang="fr-FR" sz="40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65242"/>
              </p:ext>
            </p:extLst>
          </p:nvPr>
        </p:nvGraphicFramePr>
        <p:xfrm>
          <a:off x="251520" y="2132856"/>
          <a:ext cx="8712967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3160153"/>
                <a:gridCol w="3752614"/>
              </a:tblGrid>
              <a:tr h="375920"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Type de PCR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Caractéristiques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Applications</a:t>
                      </a:r>
                      <a:endParaRPr lang="fr-FR" sz="19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>
                          <a:hlinkClick r:id="rId3"/>
                        </a:rPr>
                        <a:t>MSP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PCR</a:t>
                      </a:r>
                      <a:r>
                        <a:rPr lang="fr-FR" sz="1900" baseline="0" dirty="0" smtClean="0"/>
                        <a:t> après traitement de l’ADN au bisulfite de sodium (désamination de C en U sauf si C </a:t>
                      </a:r>
                      <a:r>
                        <a:rPr lang="fr-FR" sz="1900" baseline="0" dirty="0" err="1" smtClean="0"/>
                        <a:t>méthylée</a:t>
                      </a:r>
                      <a:r>
                        <a:rPr lang="fr-FR" sz="1900" baseline="0" dirty="0" smtClean="0"/>
                        <a:t>)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Etude de la méthylation</a:t>
                      </a:r>
                      <a:r>
                        <a:rPr lang="fr-FR" sz="1900" baseline="0" dirty="0" smtClean="0"/>
                        <a:t> (</a:t>
                      </a:r>
                      <a:r>
                        <a:rPr lang="fr-FR" sz="1900" baseline="0" dirty="0" err="1" smtClean="0"/>
                        <a:t>déméthylation</a:t>
                      </a:r>
                      <a:r>
                        <a:rPr lang="fr-FR" sz="1900" baseline="0" dirty="0" smtClean="0"/>
                        <a:t>, </a:t>
                      </a:r>
                      <a:r>
                        <a:rPr lang="fr-FR" sz="1900" baseline="0" dirty="0" err="1" smtClean="0"/>
                        <a:t>hyperméthylation</a:t>
                      </a:r>
                      <a:r>
                        <a:rPr lang="fr-FR" sz="1900" baseline="0" dirty="0" smtClean="0"/>
                        <a:t> des ilots </a:t>
                      </a:r>
                      <a:r>
                        <a:rPr lang="fr-FR" sz="1900" baseline="0" dirty="0" err="1" smtClean="0"/>
                        <a:t>CpG</a:t>
                      </a:r>
                      <a:r>
                        <a:rPr lang="fr-FR" sz="1900" baseline="0" dirty="0" smtClean="0"/>
                        <a:t> en oncologie</a:t>
                      </a:r>
                      <a:endParaRPr lang="fr-FR" sz="19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err="1" smtClean="0"/>
                        <a:t>Asymmetric</a:t>
                      </a:r>
                      <a:r>
                        <a:rPr lang="fr-FR" sz="1900" b="1" dirty="0" smtClean="0"/>
                        <a:t> PCR, LATE-PCR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Production</a:t>
                      </a:r>
                      <a:r>
                        <a:rPr lang="fr-FR" sz="1900" baseline="0" dirty="0" smtClean="0"/>
                        <a:t> d’un brin d’ADN en quantité supérieur au second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Séquençage</a:t>
                      </a:r>
                      <a:endParaRPr lang="fr-FR" sz="19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/>
                        <a:t>TAIL-PCR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Basée</a:t>
                      </a:r>
                      <a:r>
                        <a:rPr lang="fr-FR" sz="1900" baseline="0" dirty="0" smtClean="0"/>
                        <a:t> sur les PCR nichée et asymétrique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Amplification d’une séquence inconnue flanquant une séquence connue pour séquençage</a:t>
                      </a:r>
                      <a:endParaRPr lang="fr-FR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>
                          <a:hlinkClick r:id="rId4"/>
                        </a:rPr>
                        <a:t>LAMP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Isotherme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Identification de pathogènes</a:t>
                      </a:r>
                      <a:endParaRPr lang="fr-FR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/>
                        <a:t>PCR</a:t>
                      </a:r>
                      <a:r>
                        <a:rPr lang="fr-FR" sz="1900" b="1" baseline="0" dirty="0" smtClean="0"/>
                        <a:t> en émulsion et en phase solide</a:t>
                      </a:r>
                      <a:endParaRPr lang="fr-FR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/>
                        <a:t>ADN</a:t>
                      </a:r>
                      <a:r>
                        <a:rPr lang="fr-FR" sz="1900" baseline="0" dirty="0" smtClean="0"/>
                        <a:t> fixé sur bille en émulsion ou sur support solide via des sondes spécifiques</a:t>
                      </a:r>
                      <a:endParaRPr lang="fr-FR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900" dirty="0" smtClean="0">
                          <a:hlinkClick r:id="rId5"/>
                        </a:rPr>
                        <a:t>Séquençage haut débit </a:t>
                      </a:r>
                      <a:r>
                        <a:rPr lang="fr-FR" sz="1900" dirty="0" smtClean="0"/>
                        <a:t>(</a:t>
                      </a:r>
                      <a:r>
                        <a:rPr lang="fr-FR" sz="1900" dirty="0" smtClean="0">
                          <a:hlinkClick r:id="rId6"/>
                        </a:rPr>
                        <a:t>Illumina</a:t>
                      </a:r>
                      <a:r>
                        <a:rPr lang="fr-FR" sz="1900" dirty="0" smtClean="0"/>
                        <a:t>, </a:t>
                      </a:r>
                      <a:r>
                        <a:rPr lang="fr-FR" sz="1900" dirty="0" smtClean="0">
                          <a:hlinkClick r:id="rId7"/>
                        </a:rPr>
                        <a:t>Ion</a:t>
                      </a:r>
                      <a:r>
                        <a:rPr lang="fr-FR" sz="1900" baseline="0" dirty="0" smtClean="0">
                          <a:hlinkClick r:id="rId7"/>
                        </a:rPr>
                        <a:t> Torrent</a:t>
                      </a:r>
                      <a:r>
                        <a:rPr lang="fr-FR" sz="1900" baseline="0" dirty="0" smtClean="0"/>
                        <a:t>, </a:t>
                      </a:r>
                      <a:r>
                        <a:rPr lang="fr-FR" sz="1900" baseline="0" dirty="0" smtClean="0">
                          <a:hlinkClick r:id="rId8"/>
                        </a:rPr>
                        <a:t>454 GS FLX</a:t>
                      </a:r>
                      <a:r>
                        <a:rPr lang="fr-FR" sz="1900" baseline="0" dirty="0" smtClean="0"/>
                        <a:t>, </a:t>
                      </a:r>
                      <a:r>
                        <a:rPr lang="fr-FR" sz="1900" baseline="0" dirty="0" smtClean="0">
                          <a:hlinkClick r:id="rId9"/>
                        </a:rPr>
                        <a:t>SOLID</a:t>
                      </a:r>
                      <a:r>
                        <a:rPr lang="fr-FR" sz="1900" baseline="0" dirty="0" smtClean="0"/>
                        <a:t>)</a:t>
                      </a:r>
                      <a:endParaRPr lang="fr-FR" sz="19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8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29626" y="548680"/>
            <a:ext cx="2871812" cy="1003255"/>
          </a:xfrm>
        </p:spPr>
        <p:txBody>
          <a:bodyPr/>
          <a:lstStyle/>
          <a:p>
            <a:r>
              <a:rPr lang="fr-FR" dirty="0" smtClean="0"/>
              <a:t>Historique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14054" y="6283308"/>
            <a:ext cx="820891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 rot="19338536">
            <a:off x="2951099" y="567353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1991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2431096" y="3566348"/>
            <a:ext cx="1971390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ère</a:t>
            </a:r>
            <a:r>
              <a:rPr lang="fr-FR" sz="2200" dirty="0" smtClean="0"/>
              <a:t> polymérase haute fidélité (</a:t>
            </a:r>
            <a:r>
              <a:rPr lang="fr-FR" sz="2200" dirty="0" err="1" smtClean="0"/>
              <a:t>Mattila</a:t>
            </a:r>
            <a:r>
              <a:rPr lang="fr-FR" sz="2200" dirty="0" smtClean="0"/>
              <a:t>)</a:t>
            </a:r>
            <a:endParaRPr lang="fr-FR" sz="2200" dirty="0"/>
          </a:p>
        </p:txBody>
      </p:sp>
      <p:sp>
        <p:nvSpPr>
          <p:cNvPr id="27" name="ZoneTexte 26"/>
          <p:cNvSpPr txBox="1"/>
          <p:nvPr/>
        </p:nvSpPr>
        <p:spPr>
          <a:xfrm rot="19338536">
            <a:off x="5079107" y="562784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1993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4555780" y="4747791"/>
            <a:ext cx="2132526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err="1"/>
              <a:t>Kary</a:t>
            </a:r>
            <a:r>
              <a:rPr lang="fr-FR" sz="2200" dirty="0"/>
              <a:t> </a:t>
            </a:r>
            <a:r>
              <a:rPr lang="fr-FR" sz="2200" dirty="0" err="1"/>
              <a:t>Mullis</a:t>
            </a:r>
            <a:r>
              <a:rPr lang="fr-FR" sz="2200" dirty="0"/>
              <a:t> prix Nobel de Chimie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559104" y="3561460"/>
            <a:ext cx="2147638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/>
              <a:t>Invention de la PCR en temps réel (</a:t>
            </a:r>
            <a:r>
              <a:rPr lang="fr-FR" sz="2200" dirty="0" err="1"/>
              <a:t>Higuchi</a:t>
            </a:r>
            <a:r>
              <a:rPr lang="fr-FR" sz="2200" dirty="0"/>
              <a:t> R.)</a:t>
            </a: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9"/>
          <a:stretch/>
        </p:blipFill>
        <p:spPr bwMode="auto">
          <a:xfrm>
            <a:off x="4616425" y="2014852"/>
            <a:ext cx="1861467" cy="124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34"/>
          <p:cNvSpPr txBox="1"/>
          <p:nvPr/>
        </p:nvSpPr>
        <p:spPr>
          <a:xfrm rot="19338536">
            <a:off x="706399" y="5690011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1988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198313" y="4130522"/>
            <a:ext cx="2043938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/>
              <a:t>1</a:t>
            </a:r>
            <a:r>
              <a:rPr lang="fr-FR" sz="2200" baseline="30000" dirty="0"/>
              <a:t>ère</a:t>
            </a:r>
            <a:r>
              <a:rPr lang="fr-FR" sz="2200" dirty="0"/>
              <a:t> PCR avec polymérase thermostable (</a:t>
            </a:r>
            <a:r>
              <a:rPr lang="fr-FR" sz="2200" dirty="0" err="1"/>
              <a:t>Saiki</a:t>
            </a:r>
            <a:r>
              <a:rPr lang="fr-FR" sz="2200" dirty="0"/>
              <a:t> RK.)</a:t>
            </a:r>
          </a:p>
        </p:txBody>
      </p:sp>
      <p:pic>
        <p:nvPicPr>
          <p:cNvPr id="37" name="Picture 6" descr="Description de cette image, Ã©galement commentÃ©e ci-aprÃ¨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4" y="2492896"/>
            <a:ext cx="1603956" cy="137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Texte 37"/>
          <p:cNvSpPr txBox="1"/>
          <p:nvPr/>
        </p:nvSpPr>
        <p:spPr>
          <a:xfrm rot="19338536">
            <a:off x="7305440" y="5324824"/>
            <a:ext cx="1237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Années 2000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6827384" y="3595663"/>
            <a:ext cx="2147638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ers</a:t>
            </a:r>
            <a:r>
              <a:rPr lang="fr-FR" sz="2200" dirty="0" smtClean="0"/>
              <a:t> automates : extraction + PCR</a:t>
            </a:r>
            <a:endParaRPr lang="fr-FR" sz="2200" dirty="0"/>
          </a:p>
        </p:txBody>
      </p:sp>
      <p:pic>
        <p:nvPicPr>
          <p:cNvPr id="1037" name="Picture 13" descr="RÃ©sultat de recherche d'images pour &quot;automate qpcr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713" y="2058883"/>
            <a:ext cx="1611375" cy="107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4599460" y="3219243"/>
            <a:ext cx="2147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https://gerichtsmedizin.at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6775764" y="3144659"/>
            <a:ext cx="2147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400" dirty="0"/>
              <a:t>www.bd.com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50622" y="3776931"/>
            <a:ext cx="2043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www.ncbi.nlm.nih.gov</a:t>
            </a:r>
            <a:endParaRPr lang="fr-FR" sz="1400" dirty="0"/>
          </a:p>
        </p:txBody>
      </p:sp>
      <p:pic>
        <p:nvPicPr>
          <p:cNvPr id="1039" name="Picture 15" descr="Description de cette image, Ã©galement commentÃ©e ci-aprÃ¨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17" y="1498463"/>
            <a:ext cx="1661843" cy="166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oneTexte 44"/>
          <p:cNvSpPr txBox="1"/>
          <p:nvPr/>
        </p:nvSpPr>
        <p:spPr>
          <a:xfrm>
            <a:off x="2483768" y="322110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https://en.wikipedia.org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441228" y="4747791"/>
            <a:ext cx="197139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Hot </a:t>
            </a:r>
            <a:r>
              <a:rPr lang="fr-FR" sz="2200" dirty="0" err="1" smtClean="0"/>
              <a:t>start</a:t>
            </a:r>
            <a:r>
              <a:rPr lang="fr-FR" sz="2200" dirty="0" smtClean="0"/>
              <a:t> PCR (Wax)</a:t>
            </a:r>
            <a:endParaRPr lang="fr-FR" sz="2200" dirty="0"/>
          </a:p>
        </p:txBody>
      </p:sp>
      <p:sp>
        <p:nvSpPr>
          <p:cNvPr id="25" name="ZoneTexte 24"/>
          <p:cNvSpPr txBox="1"/>
          <p:nvPr/>
        </p:nvSpPr>
        <p:spPr>
          <a:xfrm>
            <a:off x="6827384" y="4432600"/>
            <a:ext cx="2147638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fr-FR" sz="2200" dirty="0" smtClean="0"/>
              <a:t>1</a:t>
            </a:r>
            <a:r>
              <a:rPr lang="fr-FR" sz="2200" baseline="30000" dirty="0" smtClean="0"/>
              <a:t>eres</a:t>
            </a:r>
            <a:r>
              <a:rPr lang="fr-FR" sz="2200" dirty="0" smtClean="0"/>
              <a:t> polymérases de fusion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3943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 animBg="1"/>
      <p:bldP spid="27" grpId="0"/>
      <p:bldP spid="28" grpId="0" animBg="1"/>
      <p:bldP spid="29" grpId="0" animBg="1"/>
      <p:bldP spid="35" grpId="0"/>
      <p:bldP spid="36" grpId="0" animBg="1"/>
      <p:bldP spid="38" grpId="0"/>
      <p:bldP spid="39" grpId="0" animBg="1"/>
      <p:bldP spid="22" grpId="0"/>
      <p:bldP spid="42" grpId="0"/>
      <p:bldP spid="23" grpId="0"/>
      <p:bldP spid="45" grpId="0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2290" y="26815"/>
            <a:ext cx="8229600" cy="1143000"/>
          </a:xfrm>
        </p:spPr>
        <p:txBody>
          <a:bodyPr/>
          <a:lstStyle/>
          <a:p>
            <a:r>
              <a:rPr lang="fr-FR" dirty="0" smtClean="0"/>
              <a:t>Principe de la PCR</a:t>
            </a:r>
            <a:endParaRPr lang="fr-FR" dirty="0"/>
          </a:p>
        </p:txBody>
      </p:sp>
      <p:pic>
        <p:nvPicPr>
          <p:cNvPr id="11" name="Imag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8" y="2974398"/>
            <a:ext cx="1548765" cy="149288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83568" y="2974397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hlinkClick r:id="rId3"/>
              </a:rPr>
              <a:t>Animation Mac </a:t>
            </a:r>
            <a:r>
              <a:rPr lang="fr-FR" sz="3200" dirty="0" err="1">
                <a:hlinkClick r:id="rId3"/>
              </a:rPr>
              <a:t>Graw</a:t>
            </a:r>
            <a:r>
              <a:rPr lang="fr-FR" sz="3200" dirty="0">
                <a:hlinkClick r:id="rId3"/>
              </a:rPr>
              <a:t> </a:t>
            </a:r>
            <a:r>
              <a:rPr lang="fr-FR" sz="3200" dirty="0" smtClean="0">
                <a:hlinkClick r:id="rId3"/>
              </a:rPr>
              <a:t>Hill</a:t>
            </a:r>
            <a:endParaRPr lang="fr-F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>
                <a:hlinkClick r:id="rId4"/>
              </a:rPr>
              <a:t>Animation </a:t>
            </a:r>
            <a:r>
              <a:rPr lang="fr-FR" sz="3200" dirty="0" smtClean="0">
                <a:hlinkClick r:id="rId4"/>
              </a:rPr>
              <a:t>Jussieu</a:t>
            </a:r>
            <a:endParaRPr lang="fr-FR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 smtClean="0">
                <a:hlinkClick r:id="rId5"/>
              </a:rPr>
              <a:t>Animation ENS Lyon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59124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2290" y="26815"/>
            <a:ext cx="8229600" cy="1143000"/>
          </a:xfrm>
        </p:spPr>
        <p:txBody>
          <a:bodyPr/>
          <a:lstStyle/>
          <a:p>
            <a:r>
              <a:rPr lang="fr-FR" dirty="0" smtClean="0"/>
              <a:t>Principe de la PCR</a:t>
            </a: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87986897"/>
              </p:ext>
            </p:extLst>
          </p:nvPr>
        </p:nvGraphicFramePr>
        <p:xfrm>
          <a:off x="2392875" y="2775026"/>
          <a:ext cx="3981995" cy="252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89"/>
          <a:stretch/>
        </p:blipFill>
        <p:spPr bwMode="auto">
          <a:xfrm>
            <a:off x="2843810" y="1340769"/>
            <a:ext cx="3103731" cy="128078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6" y="1566507"/>
            <a:ext cx="1180465" cy="82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6" y="5235101"/>
            <a:ext cx="3556165" cy="129024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</p:pic>
      <p:pic>
        <p:nvPicPr>
          <p:cNvPr id="8" name="Image 7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138" y="4124961"/>
            <a:ext cx="1062990" cy="840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5" y="5235101"/>
            <a:ext cx="3902145" cy="129024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</p:pic>
      <p:pic>
        <p:nvPicPr>
          <p:cNvPr id="10" name="Image 9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08" y="4005065"/>
            <a:ext cx="1031240" cy="86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506" y="122874"/>
            <a:ext cx="1548765" cy="1492885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779912" y="6608385"/>
            <a:ext cx="1951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Images : ENS Lyon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9672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/>
          <p:cNvSpPr txBox="1">
            <a:spLocks/>
          </p:cNvSpPr>
          <p:nvPr/>
        </p:nvSpPr>
        <p:spPr>
          <a:xfrm>
            <a:off x="1259632" y="1340768"/>
            <a:ext cx="4855954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800" dirty="0" smtClean="0">
              <a:solidFill>
                <a:srgbClr val="002060"/>
              </a:solidFill>
            </a:endParaRPr>
          </a:p>
        </p:txBody>
      </p:sp>
      <p:pic>
        <p:nvPicPr>
          <p:cNvPr id="24" name="Picture 2" descr="pcrcopies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" t="14930" r="1455" b="4196"/>
          <a:stretch/>
        </p:blipFill>
        <p:spPr bwMode="auto">
          <a:xfrm>
            <a:off x="191386" y="2349793"/>
            <a:ext cx="8644270" cy="450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107504" y="2401144"/>
            <a:ext cx="230425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Source : Andy </a:t>
            </a:r>
            <a:r>
              <a:rPr lang="fr-FR" sz="1400" dirty="0" err="1" smtClean="0"/>
              <a:t>Vierstracte</a:t>
            </a:r>
            <a:endParaRPr lang="fr-FR" sz="1400" dirty="0"/>
          </a:p>
        </p:txBody>
      </p:sp>
      <p:sp>
        <p:nvSpPr>
          <p:cNvPr id="26" name="Titre 1"/>
          <p:cNvSpPr txBox="1">
            <a:spLocks/>
          </p:cNvSpPr>
          <p:nvPr/>
        </p:nvSpPr>
        <p:spPr>
          <a:xfrm>
            <a:off x="1583889" y="836712"/>
            <a:ext cx="7315277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rgbClr val="002060"/>
                </a:solidFill>
              </a:rPr>
              <a:t>Amplicon</a:t>
            </a:r>
            <a:r>
              <a:rPr lang="fr-FR" sz="2400" dirty="0">
                <a:solidFill>
                  <a:srgbClr val="002060"/>
                </a:solidFill>
              </a:rPr>
              <a:t> = séquence </a:t>
            </a:r>
            <a:r>
              <a:rPr lang="fr-FR" sz="2400" dirty="0" smtClean="0">
                <a:solidFill>
                  <a:srgbClr val="002060"/>
                </a:solidFill>
              </a:rPr>
              <a:t>cible délimitée par les amorces</a:t>
            </a:r>
            <a:endParaRPr lang="fr-FR" sz="2400" dirty="0">
              <a:solidFill>
                <a:srgbClr val="002060"/>
              </a:solidFill>
            </a:endParaRP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002060"/>
                </a:solidFill>
              </a:rPr>
              <a:t>2 premiers </a:t>
            </a:r>
            <a:r>
              <a:rPr lang="fr-FR" sz="2400" dirty="0" err="1" smtClean="0">
                <a:solidFill>
                  <a:srgbClr val="002060"/>
                </a:solidFill>
              </a:rPr>
              <a:t>amplicons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lang="fr-FR" sz="2400" dirty="0" smtClean="0">
                <a:solidFill>
                  <a:srgbClr val="002060"/>
                </a:solidFill>
              </a:rPr>
              <a:t>au 3</a:t>
            </a:r>
            <a:r>
              <a:rPr lang="fr-FR" sz="2400" baseline="30000" dirty="0" smtClean="0">
                <a:solidFill>
                  <a:srgbClr val="002060"/>
                </a:solidFill>
              </a:rPr>
              <a:t>ème</a:t>
            </a:r>
            <a:r>
              <a:rPr lang="fr-FR" sz="2400" dirty="0" smtClean="0">
                <a:solidFill>
                  <a:srgbClr val="002060"/>
                </a:solidFill>
              </a:rPr>
              <a:t> cycle 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002060"/>
                </a:solidFill>
              </a:rPr>
              <a:t>Amplification exponentielle : &gt; 1 milliard d’</a:t>
            </a:r>
            <a:r>
              <a:rPr lang="fr-FR" sz="2400" dirty="0" err="1" smtClean="0">
                <a:solidFill>
                  <a:srgbClr val="002060"/>
                </a:solidFill>
              </a:rPr>
              <a:t>amplicons</a:t>
            </a:r>
            <a:r>
              <a:rPr lang="fr-FR" sz="2400" dirty="0" smtClean="0">
                <a:solidFill>
                  <a:srgbClr val="002060"/>
                </a:solidFill>
              </a:rPr>
              <a:t> à 30 cycles</a:t>
            </a:r>
          </a:p>
        </p:txBody>
      </p:sp>
      <p:sp>
        <p:nvSpPr>
          <p:cNvPr id="30" name="Titre 1"/>
          <p:cNvSpPr>
            <a:spLocks noGrp="1"/>
          </p:cNvSpPr>
          <p:nvPr>
            <p:ph type="title"/>
          </p:nvPr>
        </p:nvSpPr>
        <p:spPr>
          <a:xfrm>
            <a:off x="392290" y="26813"/>
            <a:ext cx="8229600" cy="73789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Principe de la PCR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7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Optimisation de la PCR : </a:t>
            </a:r>
            <a:br>
              <a:rPr lang="fr-FR" dirty="0" smtClean="0"/>
            </a:br>
            <a:r>
              <a:rPr lang="fr-FR" sz="3600" dirty="0" smtClean="0"/>
              <a:t>Critères </a:t>
            </a:r>
            <a:r>
              <a:rPr lang="fr-FR" sz="3600" dirty="0"/>
              <a:t>de design des amorces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783357"/>
            <a:ext cx="7776864" cy="5074643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Taille</a:t>
            </a:r>
            <a:r>
              <a:rPr lang="fr-FR" sz="2400" dirty="0" smtClean="0"/>
              <a:t> : 16-26 nt</a:t>
            </a:r>
          </a:p>
          <a:p>
            <a:r>
              <a:rPr lang="fr-FR" sz="2400" b="1" dirty="0" smtClean="0"/>
              <a:t>GC%</a:t>
            </a:r>
            <a:r>
              <a:rPr lang="fr-FR" sz="2400" dirty="0" smtClean="0"/>
              <a:t> : 40-60 %</a:t>
            </a:r>
          </a:p>
          <a:p>
            <a:r>
              <a:rPr lang="fr-FR" sz="2400" dirty="0" smtClean="0">
                <a:sym typeface="Symbol"/>
              </a:rPr>
              <a:t></a:t>
            </a:r>
            <a:r>
              <a:rPr lang="fr-FR" sz="2400" b="1" dirty="0" smtClean="0">
                <a:sym typeface="Symbol"/>
              </a:rPr>
              <a:t>Tm</a:t>
            </a:r>
            <a:r>
              <a:rPr lang="fr-FR" sz="2400" dirty="0" smtClean="0">
                <a:sym typeface="Symbol"/>
              </a:rPr>
              <a:t> si possible &lt; 2°C</a:t>
            </a:r>
          </a:p>
          <a:p>
            <a:r>
              <a:rPr lang="fr-FR" sz="2400" b="1" dirty="0" smtClean="0">
                <a:sym typeface="Symbol"/>
              </a:rPr>
              <a:t>Faible formation de dimères </a:t>
            </a:r>
            <a:r>
              <a:rPr lang="fr-FR" sz="2400" dirty="0" smtClean="0">
                <a:sym typeface="Symbol"/>
              </a:rPr>
              <a:t>: </a:t>
            </a:r>
          </a:p>
          <a:p>
            <a:pPr lvl="1"/>
            <a:r>
              <a:rPr lang="fr-FR" sz="2000" dirty="0" smtClean="0">
                <a:sym typeface="Symbol"/>
              </a:rPr>
              <a:t>Self dimer : dimères FF ou RR</a:t>
            </a:r>
          </a:p>
          <a:p>
            <a:pPr lvl="1"/>
            <a:r>
              <a:rPr lang="fr-FR" sz="2000" dirty="0" err="1" smtClean="0">
                <a:sym typeface="Symbol"/>
              </a:rPr>
              <a:t>Hairspin</a:t>
            </a:r>
            <a:r>
              <a:rPr lang="fr-FR" sz="2000" dirty="0" smtClean="0">
                <a:sym typeface="Symbol"/>
              </a:rPr>
              <a:t> : </a:t>
            </a:r>
          </a:p>
          <a:p>
            <a:pPr lvl="1"/>
            <a:r>
              <a:rPr lang="fr-FR" sz="2000" dirty="0" smtClean="0">
                <a:sym typeface="Symbol"/>
              </a:rPr>
              <a:t>Cross dimer : dimères FR</a:t>
            </a:r>
          </a:p>
          <a:p>
            <a:r>
              <a:rPr lang="fr-FR" sz="2400" b="1" dirty="0" smtClean="0"/>
              <a:t>Extrémité 3’ pauvre en GC </a:t>
            </a:r>
            <a:r>
              <a:rPr lang="fr-FR" sz="2400" dirty="0" smtClean="0"/>
              <a:t>(5 derniers nucléotides) : limite les élongations non spécifiques</a:t>
            </a:r>
            <a:endParaRPr lang="fr-FR" sz="2400" dirty="0"/>
          </a:p>
          <a:p>
            <a:r>
              <a:rPr lang="fr-FR" sz="2400" b="1" dirty="0"/>
              <a:t>Spécificité</a:t>
            </a:r>
            <a:r>
              <a:rPr lang="fr-FR" sz="2400" dirty="0"/>
              <a:t> pour la séquence cible vérifiée par </a:t>
            </a:r>
            <a:r>
              <a:rPr lang="fr-FR" sz="2400" dirty="0" smtClean="0"/>
              <a:t>alignement de séquences</a:t>
            </a:r>
          </a:p>
          <a:p>
            <a:r>
              <a:rPr lang="fr-FR" sz="2400" b="1" dirty="0" smtClean="0"/>
              <a:t>Taille de l’</a:t>
            </a:r>
            <a:r>
              <a:rPr lang="fr-FR" sz="2400" b="1" dirty="0" err="1" smtClean="0"/>
              <a:t>amplicon</a:t>
            </a:r>
            <a:r>
              <a:rPr lang="fr-FR" sz="2400" b="1" dirty="0" smtClean="0"/>
              <a:t> </a:t>
            </a:r>
            <a:r>
              <a:rPr lang="fr-FR" sz="2400" dirty="0" smtClean="0"/>
              <a:t>obtenu</a:t>
            </a:r>
            <a:endParaRPr lang="fr-FR" sz="2400" dirty="0"/>
          </a:p>
        </p:txBody>
      </p:sp>
      <p:grpSp>
        <p:nvGrpSpPr>
          <p:cNvPr id="46" name="Groupe 45"/>
          <p:cNvGrpSpPr/>
          <p:nvPr/>
        </p:nvGrpSpPr>
        <p:grpSpPr>
          <a:xfrm>
            <a:off x="6122758" y="3378243"/>
            <a:ext cx="2697714" cy="554812"/>
            <a:chOff x="6122758" y="3212976"/>
            <a:chExt cx="2697714" cy="554812"/>
          </a:xfrm>
        </p:grpSpPr>
        <p:grpSp>
          <p:nvGrpSpPr>
            <p:cNvPr id="32" name="Groupe 31"/>
            <p:cNvGrpSpPr/>
            <p:nvPr/>
          </p:nvGrpSpPr>
          <p:grpSpPr>
            <a:xfrm>
              <a:off x="6395326" y="3460878"/>
              <a:ext cx="2016224" cy="121430"/>
              <a:chOff x="5189984" y="4293096"/>
              <a:chExt cx="2016224" cy="121430"/>
            </a:xfrm>
          </p:grpSpPr>
          <p:cxnSp>
            <p:nvCxnSpPr>
              <p:cNvPr id="5" name="Connecteur droit 4"/>
              <p:cNvCxnSpPr/>
              <p:nvPr/>
            </p:nvCxnSpPr>
            <p:spPr>
              <a:xfrm>
                <a:off x="5189984" y="4293096"/>
                <a:ext cx="144016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necteur droit 5"/>
              <p:cNvCxnSpPr/>
              <p:nvPr/>
            </p:nvCxnSpPr>
            <p:spPr>
              <a:xfrm>
                <a:off x="5766048" y="4414526"/>
                <a:ext cx="144016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6"/>
              <p:cNvCxnSpPr/>
              <p:nvPr/>
            </p:nvCxnSpPr>
            <p:spPr>
              <a:xfrm>
                <a:off x="5910064" y="4293096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/>
              <p:cNvCxnSpPr/>
              <p:nvPr/>
            </p:nvCxnSpPr>
            <p:spPr>
              <a:xfrm>
                <a:off x="6062464" y="4293096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/>
              <p:cNvCxnSpPr/>
              <p:nvPr/>
            </p:nvCxnSpPr>
            <p:spPr>
              <a:xfrm>
                <a:off x="6214864" y="4293096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/>
              <p:cNvCxnSpPr/>
              <p:nvPr/>
            </p:nvCxnSpPr>
            <p:spPr>
              <a:xfrm>
                <a:off x="6367264" y="4293096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6519664" y="4293096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ZoneTexte 34"/>
            <p:cNvSpPr txBox="1"/>
            <p:nvPr/>
          </p:nvSpPr>
          <p:spPr>
            <a:xfrm>
              <a:off x="6122758" y="321379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5’</a:t>
              </a:r>
              <a:endParaRPr lang="fr-FR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7835486" y="321297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3’</a:t>
              </a:r>
              <a:endParaRPr lang="fr-FR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8460432" y="339845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5’</a:t>
              </a:r>
              <a:endParaRPr lang="fr-FR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671526" y="339764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3’</a:t>
              </a:r>
              <a:endParaRPr lang="fr-FR" dirty="0"/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5143937" y="3795257"/>
            <a:ext cx="1491591" cy="536803"/>
            <a:chOff x="6343895" y="3655070"/>
            <a:chExt cx="1491591" cy="536804"/>
          </a:xfrm>
        </p:grpSpPr>
        <p:grpSp>
          <p:nvGrpSpPr>
            <p:cNvPr id="34" name="Groupe 33"/>
            <p:cNvGrpSpPr/>
            <p:nvPr/>
          </p:nvGrpSpPr>
          <p:grpSpPr>
            <a:xfrm>
              <a:off x="6598883" y="3820918"/>
              <a:ext cx="1236603" cy="229308"/>
              <a:chOff x="6804248" y="4581128"/>
              <a:chExt cx="1236603" cy="229308"/>
            </a:xfrm>
          </p:grpSpPr>
          <p:sp>
            <p:nvSpPr>
              <p:cNvPr id="22" name="Arc 21"/>
              <p:cNvSpPr/>
              <p:nvPr/>
            </p:nvSpPr>
            <p:spPr>
              <a:xfrm>
                <a:off x="7752819" y="4581128"/>
                <a:ext cx="288032" cy="229308"/>
              </a:xfrm>
              <a:prstGeom prst="arc">
                <a:avLst>
                  <a:gd name="adj1" fmla="val 13306510"/>
                  <a:gd name="adj2" fmla="val 8628743"/>
                </a:avLst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3" name="Connecteur droit 22"/>
              <p:cNvCxnSpPr/>
              <p:nvPr/>
            </p:nvCxnSpPr>
            <p:spPr>
              <a:xfrm>
                <a:off x="6804248" y="4624965"/>
                <a:ext cx="1008112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>
                <a:off x="6851104" y="4773691"/>
                <a:ext cx="961256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>
                <a:off x="7147520" y="4638613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>
                <a:off x="7299920" y="4638613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>
                <a:off x="7452320" y="4638613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ZoneTexte 38"/>
            <p:cNvSpPr txBox="1"/>
            <p:nvPr/>
          </p:nvSpPr>
          <p:spPr>
            <a:xfrm>
              <a:off x="6352430" y="3655070"/>
              <a:ext cx="360040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5’</a:t>
              </a:r>
              <a:endParaRPr lang="fr-FR" dirty="0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6343895" y="3822541"/>
              <a:ext cx="360040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3’</a:t>
              </a:r>
              <a:endParaRPr lang="fr-FR" dirty="0"/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6223749" y="4242339"/>
            <a:ext cx="2697714" cy="554812"/>
            <a:chOff x="6086758" y="4067486"/>
            <a:chExt cx="2697714" cy="554812"/>
          </a:xfrm>
        </p:grpSpPr>
        <p:grpSp>
          <p:nvGrpSpPr>
            <p:cNvPr id="33" name="Groupe 32"/>
            <p:cNvGrpSpPr/>
            <p:nvPr/>
          </p:nvGrpSpPr>
          <p:grpSpPr>
            <a:xfrm>
              <a:off x="6395326" y="4252966"/>
              <a:ext cx="2016224" cy="121430"/>
              <a:chOff x="5486400" y="5107770"/>
              <a:chExt cx="2016224" cy="121430"/>
            </a:xfrm>
          </p:grpSpPr>
          <p:cxnSp>
            <p:nvCxnSpPr>
              <p:cNvPr id="15" name="Connecteur droit 14"/>
              <p:cNvCxnSpPr/>
              <p:nvPr/>
            </p:nvCxnSpPr>
            <p:spPr>
              <a:xfrm>
                <a:off x="5486400" y="5107770"/>
                <a:ext cx="144016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6062464" y="5229200"/>
                <a:ext cx="1440160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>
                <a:off x="6206480" y="5107770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6358880" y="5107770"/>
                <a:ext cx="0" cy="12143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6511280" y="5107770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>
                <a:off x="6663680" y="5107770"/>
                <a:ext cx="0" cy="12143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6816080" y="5107770"/>
                <a:ext cx="0" cy="12143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6086758" y="406830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5’</a:t>
              </a:r>
              <a:endParaRPr lang="fr-FR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7799486" y="406748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3’</a:t>
              </a:r>
              <a:endParaRPr lang="fr-FR" dirty="0"/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8424432" y="425296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5’</a:t>
              </a:r>
              <a:endParaRPr lang="fr-FR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6635526" y="425215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3’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1643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14819</TotalTime>
  <Words>3399</Words>
  <Application>Microsoft Office PowerPoint</Application>
  <PresentationFormat>Affichage à l'écran (4:3)</PresentationFormat>
  <Paragraphs>660</Paragraphs>
  <Slides>46</Slides>
  <Notes>40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47" baseType="lpstr">
      <vt:lpstr>Thème Office</vt:lpstr>
      <vt:lpstr>La PCR et ses évolutions</vt:lpstr>
      <vt:lpstr>Sommaire</vt:lpstr>
      <vt:lpstr>PCR </vt:lpstr>
      <vt:lpstr>Historique</vt:lpstr>
      <vt:lpstr>Historique</vt:lpstr>
      <vt:lpstr>Principe de la PCR</vt:lpstr>
      <vt:lpstr>Principe de la PCR</vt:lpstr>
      <vt:lpstr>Principe de la PCR</vt:lpstr>
      <vt:lpstr>Optimisation de la PCR :  Critères de design des amorces </vt:lpstr>
      <vt:lpstr>Optimisation de la PCR :  Caractéristiques des DNA polymérases</vt:lpstr>
      <vt:lpstr>Optimisation de la PCR :  Autres paramètres</vt:lpstr>
      <vt:lpstr>Analyse : électrophorèse en gel d’agarose</vt:lpstr>
      <vt:lpstr>Marquage d’ADN  https://biotium.com</vt:lpstr>
      <vt:lpstr>Gel « maison » versus Flashgel®</vt:lpstr>
      <vt:lpstr>Inconvénients de la PCR classique</vt:lpstr>
      <vt:lpstr>Inconvénients de la PCR classique Exemples d’inhibiteurs</vt:lpstr>
      <vt:lpstr>Précautions</vt:lpstr>
      <vt:lpstr>Précautions</vt:lpstr>
      <vt:lpstr>TECHNIQUES DéRIVéES</vt:lpstr>
      <vt:lpstr>Colony PCR</vt:lpstr>
      <vt:lpstr>PCR multiplexe</vt:lpstr>
      <vt:lpstr>RT-PCR</vt:lpstr>
      <vt:lpstr>PCR nichée</vt:lpstr>
      <vt:lpstr>PCR et RT-PCR in situ </vt:lpstr>
      <vt:lpstr>RAPD (Random Amplified Polymorphic DNA)</vt:lpstr>
      <vt:lpstr>PCR - SSR</vt:lpstr>
      <vt:lpstr>PCR en temps réel : principe</vt:lpstr>
      <vt:lpstr>PCR en temps réel : principe</vt:lpstr>
      <vt:lpstr>PCR en temps réel : principe</vt:lpstr>
      <vt:lpstr>PCR en temps réel : PCR quantitative</vt:lpstr>
      <vt:lpstr>PCR versus PCR en temps réel</vt:lpstr>
      <vt:lpstr>Applications de la PCR en temps réel</vt:lpstr>
      <vt:lpstr>PCR isotherme : RPA (Recombinase Polymerase Amplification)      vidéo </vt:lpstr>
      <vt:lpstr>PCR isotherme : RPA (Recombinase Polymerase Amplification) </vt:lpstr>
      <vt:lpstr>PCR isotherme : TMA (Transcription Mediated Amplification)</vt:lpstr>
      <vt:lpstr>PCR isotherme : TMA (Transcription Mediated Amplification)</vt:lpstr>
      <vt:lpstr>PCR isotherme : TMA (Transcription Mediated Amplification)</vt:lpstr>
      <vt:lpstr>PCR isotherme : TMA (Transcription Mediated Amplification)</vt:lpstr>
      <vt:lpstr>PCR isotherme : TMA (Transcription Mediated Amplification)</vt:lpstr>
      <vt:lpstr>Extension d’amorce : SNAPSHOT</vt:lpstr>
      <vt:lpstr>Extension d’amorce : SNAPSHOT</vt:lpstr>
      <vt:lpstr>Extension d’amorce : SNAPSHOT</vt:lpstr>
      <vt:lpstr>Extension d’amorce : SNAPSHOT</vt:lpstr>
      <vt:lpstr>Présentation PowerPoint</vt:lpstr>
      <vt:lpstr>Autres techniques</vt:lpstr>
      <vt:lpstr>Autres techniques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Bruno Durand</dc:creator>
  <cp:lastModifiedBy>Bruno Durand</cp:lastModifiedBy>
  <cp:revision>374</cp:revision>
  <dcterms:created xsi:type="dcterms:W3CDTF">2018-03-21T13:35:35Z</dcterms:created>
  <dcterms:modified xsi:type="dcterms:W3CDTF">2018-05-16T05:54:03Z</dcterms:modified>
</cp:coreProperties>
</file>