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295" r:id="rId2"/>
    <p:sldId id="286" r:id="rId3"/>
    <p:sldId id="296" r:id="rId4"/>
    <p:sldId id="292" r:id="rId5"/>
    <p:sldId id="291" r:id="rId6"/>
    <p:sldId id="297" r:id="rId7"/>
    <p:sldId id="299" r:id="rId8"/>
    <p:sldId id="300" r:id="rId9"/>
    <p:sldId id="298" r:id="rId10"/>
    <p:sldId id="294" r:id="rId11"/>
    <p:sldId id="287" r:id="rId12"/>
    <p:sldId id="289" r:id="rId13"/>
    <p:sldId id="279" r:id="rId14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7949D00-FCB3-4DB4-9405-29D8AA5A2D7C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6890C8E-F30A-408A-B145-0510A83C08A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B8EC1-966D-45A1-8AF4-D5ADB00884E3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7B43A-9272-4F2D-B4DE-F39B1C5DABF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3A526-37A8-414A-9D59-1C93A20DD6DA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51C85-46EE-4E46-BA51-E19F0F91295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4E46C-4F56-4991-BE92-9E5611465427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25B57-6D6E-4438-9A9A-BEDC4145398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A2D42-154F-475A-AE6B-88D213011A5B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732725-5073-4AA3-A8AE-F50DFDC282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AFAAF7-11E0-46FA-9A92-7EE5B385CCDF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12481-566A-4F99-8FDB-6F59DC3E316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C657B-57B1-4F4D-9C87-105D098C54BE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039FB-CE96-4E78-BA4E-FBD1A15F6EA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4FB2D-D1A9-40F2-9252-581B9F9522BB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9A45D-35A4-43D2-9A4C-35624171FB3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F17B9-C9CB-404A-9EC7-ECD58DA2401E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4B99C-5CB0-4D3E-9220-EABF03B4480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E1B5A-6E02-488E-8F83-43BE1CB9266C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D9FE2-74DF-40FA-8E1D-F75D1E056D2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9C169-5DE0-45B3-9B71-E5CE9FB43BB6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E1ACE-DA3E-40A3-A8A4-0DE1EE8EA2CF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B4066-FB14-43CA-9A85-3627E48B2B1F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66B98-D5B7-4B99-B2C5-A3469643F8C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1DE94CEF-9726-46AD-BA3E-0A6E574062FF}" type="datetimeFigureOut">
              <a:rPr lang="fr-FR"/>
              <a:pPr>
                <a:defRPr/>
              </a:pPr>
              <a:t>31/03/2020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81AC6747-4698-43CE-AB6A-A976CF74338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57188" y="142875"/>
            <a:ext cx="8316912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200" b="1" dirty="0">
                <a:latin typeface="+mn-lt"/>
                <a:cs typeface="+mn-cs"/>
              </a:rPr>
              <a:t>TP 21- Etude d’une transformation chimique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85138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ZoneTexte 8"/>
          <p:cNvSpPr txBox="1"/>
          <p:nvPr/>
        </p:nvSpPr>
        <p:spPr>
          <a:xfrm>
            <a:off x="3714744" y="64291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1</a:t>
            </a:r>
            <a:endParaRPr lang="fr-F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642938"/>
            <a:ext cx="727392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ZoneTexte 2"/>
          <p:cNvSpPr txBox="1">
            <a:spLocks noChangeArrowheads="1"/>
          </p:cNvSpPr>
          <p:nvPr/>
        </p:nvSpPr>
        <p:spPr bwMode="auto">
          <a:xfrm>
            <a:off x="0" y="-53975"/>
            <a:ext cx="32146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/>
              <a:t>Partie C</a:t>
            </a:r>
          </a:p>
        </p:txBody>
      </p:sp>
      <p:sp>
        <p:nvSpPr>
          <p:cNvPr id="9220" name="Text Box 2"/>
          <p:cNvSpPr txBox="1">
            <a:spLocks noChangeArrowheads="1"/>
          </p:cNvSpPr>
          <p:nvPr/>
        </p:nvSpPr>
        <p:spPr bwMode="auto">
          <a:xfrm>
            <a:off x="500063" y="1785938"/>
            <a:ext cx="727075" cy="2762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000"/>
              </a:spcAft>
            </a:pPr>
            <a:r>
              <a:rPr lang="fr-FR" sz="1100"/>
              <a:t>Tubes A</a:t>
            </a:r>
            <a:endParaRPr lang="fr-FR"/>
          </a:p>
        </p:txBody>
      </p:sp>
      <p:sp>
        <p:nvSpPr>
          <p:cNvPr id="9221" name="Text Box 2"/>
          <p:cNvSpPr txBox="1">
            <a:spLocks noChangeArrowheads="1"/>
          </p:cNvSpPr>
          <p:nvPr/>
        </p:nvSpPr>
        <p:spPr bwMode="auto">
          <a:xfrm>
            <a:off x="571500" y="4357688"/>
            <a:ext cx="727075" cy="2619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1000"/>
              </a:spcAft>
            </a:pPr>
            <a:r>
              <a:rPr lang="fr-FR" sz="1100"/>
              <a:t>Tubes B</a:t>
            </a:r>
            <a:endParaRPr lang="fr-FR"/>
          </a:p>
        </p:txBody>
      </p:sp>
      <p:sp>
        <p:nvSpPr>
          <p:cNvPr id="9222" name="Text Box 3"/>
          <p:cNvSpPr txBox="1">
            <a:spLocks noChangeArrowheads="1"/>
          </p:cNvSpPr>
          <p:nvPr/>
        </p:nvSpPr>
        <p:spPr bwMode="auto">
          <a:xfrm>
            <a:off x="6527800" y="3063875"/>
            <a:ext cx="1363663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000"/>
              </a:spcAft>
            </a:pPr>
            <a:r>
              <a:rPr lang="fr-FR" sz="2000"/>
              <a:t>(Soude)</a:t>
            </a:r>
            <a:endParaRPr lang="fr-FR"/>
          </a:p>
        </p:txBody>
      </p:sp>
      <p:sp>
        <p:nvSpPr>
          <p:cNvPr id="7" name="ZoneTexte 6"/>
          <p:cNvSpPr txBox="1"/>
          <p:nvPr/>
        </p:nvSpPr>
        <p:spPr>
          <a:xfrm>
            <a:off x="3571868" y="-53268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10</a:t>
            </a:r>
            <a:endParaRPr lang="fr-FR" sz="3200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49044" y="6167438"/>
            <a:ext cx="56787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BELIN 2nde page 127  (ISBN : 979-10-358-0201-1)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928662" y="563880"/>
          <a:ext cx="7096125" cy="6294120"/>
        </p:xfrm>
        <a:graphic>
          <a:graphicData uri="http://schemas.openxmlformats.org/drawingml/2006/table">
            <a:tbl>
              <a:tblPr/>
              <a:tblGrid>
                <a:gridCol w="1247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93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1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478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88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de l’expérience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Présence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d’ions Cu</a:t>
                      </a:r>
                      <a:r>
                        <a:rPr kumimoji="0" lang="fr-FR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2+</a:t>
                      </a:r>
                      <a:r>
                        <a:rPr kumimoji="0" lang="fr-FR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dans le filtrat ?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Présence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d’ions HO </a:t>
                      </a:r>
                      <a:r>
                        <a:rPr kumimoji="0" lang="fr-FR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dans le filtrat ?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Parmi les réactifs lequel est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limitant ?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HO</a:t>
                      </a:r>
                      <a:r>
                        <a:rPr lang="en-GB" sz="2800" b="1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fr-FR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HO</a:t>
                      </a:r>
                      <a:r>
                        <a:rPr lang="en-GB" sz="2800" b="1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fr-FR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HO</a:t>
                      </a:r>
                      <a:r>
                        <a:rPr lang="en-GB" sz="2800" b="1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fr-FR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HO</a:t>
                      </a:r>
                      <a:r>
                        <a:rPr lang="en-GB" sz="2800" b="1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fr-FR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fr-FR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AUCUN </a:t>
                      </a: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en-GB" sz="3200" b="1" baseline="3000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2+</a:t>
                      </a:r>
                      <a:endParaRPr lang="fr-FR" sz="3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en-GB" sz="3200" b="1" baseline="3000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2+</a:t>
                      </a:r>
                      <a:endParaRPr lang="fr-FR" sz="3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en-GB" sz="3200" b="1" baseline="3000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2+</a:t>
                      </a:r>
                      <a:endParaRPr lang="fr-FR" sz="3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fr-FR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en-GB" sz="3200" b="1" baseline="3000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2+</a:t>
                      </a:r>
                      <a:endParaRPr lang="fr-FR" sz="3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299" name="ZoneTexte 2"/>
          <p:cNvSpPr txBox="1">
            <a:spLocks noChangeArrowheads="1"/>
          </p:cNvSpPr>
          <p:nvPr/>
        </p:nvSpPr>
        <p:spPr bwMode="auto">
          <a:xfrm>
            <a:off x="0" y="-53975"/>
            <a:ext cx="32146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 dirty="0"/>
              <a:t>Partie C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571868" y="-5326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11</a:t>
            </a:r>
            <a:endParaRPr lang="fr-F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874713" y="571479"/>
          <a:ext cx="7443996" cy="6307157"/>
        </p:xfrm>
        <a:graphic>
          <a:graphicData uri="http://schemas.openxmlformats.org/drawingml/2006/table">
            <a:tbl>
              <a:tblPr/>
              <a:tblGrid>
                <a:gridCol w="8850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60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57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859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2763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de l’</a:t>
                      </a:r>
                      <a:r>
                        <a:rPr kumimoji="0" lang="fr-FR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expé</a:t>
                      </a: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rience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Présence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d’ions Cu</a:t>
                      </a:r>
                      <a:r>
                        <a:rPr kumimoji="0" lang="fr-FR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2+</a:t>
                      </a:r>
                      <a:r>
                        <a:rPr kumimoji="0" lang="fr-FR" sz="16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dans le filtrat ?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Présence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d’ions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HO</a:t>
                      </a:r>
                      <a:r>
                        <a:rPr kumimoji="0" lang="fr-FR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–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dans le filtrat ?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Parmi les réactifs lequel est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limitant ?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HO</a:t>
                      </a:r>
                      <a:r>
                        <a:rPr lang="en-GB" sz="2800" b="1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-</a:t>
                      </a:r>
                      <a:endParaRPr lang="fr-FR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HO</a:t>
                      </a:r>
                      <a:r>
                        <a:rPr lang="en-GB" sz="2800" b="1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fr-FR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HO</a:t>
                      </a:r>
                      <a:r>
                        <a:rPr lang="en-GB" sz="2800" b="1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fr-FR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HO</a:t>
                      </a:r>
                      <a:r>
                        <a:rPr lang="en-GB" sz="2800" b="1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</a:t>
                      </a:r>
                      <a:endParaRPr lang="fr-FR" sz="28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fr-FR" sz="2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Times New Roman" pitchFamily="18" charset="0"/>
                        </a:rPr>
                        <a:t>AUCUN </a:t>
                      </a: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en-GB" sz="3200" b="1" baseline="3000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2+</a:t>
                      </a:r>
                      <a:endParaRPr lang="fr-FR" sz="3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en-GB" sz="3200" b="1" baseline="3000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2+</a:t>
                      </a:r>
                      <a:endParaRPr lang="fr-FR" sz="3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en-GB" sz="3200" b="1" baseline="3000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2+</a:t>
                      </a:r>
                      <a:endParaRPr lang="fr-FR" sz="3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589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fr-FR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113" marR="39113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smtClean="0">
                          <a:solidFill>
                            <a:srgbClr val="FF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Non</a:t>
                      </a:r>
                      <a:endParaRPr lang="fr-FR" sz="2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 err="1" smtClean="0">
                          <a:solidFill>
                            <a:srgbClr val="00B05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Oui</a:t>
                      </a:r>
                      <a:endParaRPr lang="fr-FR" sz="2800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32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Cu</a:t>
                      </a:r>
                      <a:r>
                        <a:rPr lang="en-GB" sz="3200" b="1" baseline="30000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2+</a:t>
                      </a:r>
                      <a:endParaRPr lang="fr-FR" sz="3200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ZoneTexte 2"/>
          <p:cNvSpPr txBox="1">
            <a:spLocks noChangeArrowheads="1"/>
          </p:cNvSpPr>
          <p:nvPr/>
        </p:nvSpPr>
        <p:spPr bwMode="auto">
          <a:xfrm>
            <a:off x="6643702" y="714356"/>
            <a:ext cx="1714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sz="2400" b="1" dirty="0">
                <a:latin typeface="Calibri" pitchFamily="34" charset="0"/>
                <a:cs typeface="Times New Roman" pitchFamily="18" charset="0"/>
              </a:rPr>
              <a:t>Abondance de précipité</a:t>
            </a:r>
            <a:endParaRPr lang="fr-FR" sz="2400" dirty="0">
              <a:latin typeface="Times New Roman" pitchFamily="18" charset="0"/>
              <a:cs typeface="Times New Roman" pitchFamily="18" charset="0"/>
            </a:endParaRPr>
          </a:p>
          <a:p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57250" y="4039888"/>
            <a:ext cx="7467600" cy="6477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3571868" y="-5326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12</a:t>
            </a:r>
            <a:endParaRPr lang="fr-FR" sz="3200" dirty="0">
              <a:solidFill>
                <a:srgbClr val="FF0000"/>
              </a:solidFill>
            </a:endParaRPr>
          </a:p>
        </p:txBody>
      </p:sp>
      <p:sp>
        <p:nvSpPr>
          <p:cNvPr id="6" name="ZoneTexte 2"/>
          <p:cNvSpPr txBox="1">
            <a:spLocks noChangeArrowheads="1"/>
          </p:cNvSpPr>
          <p:nvPr/>
        </p:nvSpPr>
        <p:spPr bwMode="auto">
          <a:xfrm>
            <a:off x="0" y="-53975"/>
            <a:ext cx="32146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 dirty="0"/>
              <a:t>Partie 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0" y="503518"/>
            <a:ext cx="9144000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fr-FR" sz="3600" b="1" u="sng" dirty="0">
                <a:sym typeface="Wingdings" pitchFamily="2" charset="2"/>
              </a:rPr>
              <a:t> BILAN </a:t>
            </a:r>
            <a:r>
              <a:rPr lang="fr-FR" sz="3600" b="1" u="sng" dirty="0"/>
              <a:t>:    </a:t>
            </a:r>
            <a:endParaRPr lang="fr-FR" sz="3600" u="sng" dirty="0"/>
          </a:p>
          <a:p>
            <a:r>
              <a:rPr lang="fr-FR" b="1" dirty="0"/>
              <a:t> </a:t>
            </a:r>
            <a:endParaRPr lang="fr-FR" dirty="0"/>
          </a:p>
          <a:p>
            <a:r>
              <a:rPr lang="fr-FR" b="1" u="sng" dirty="0"/>
              <a:t>L’équation de réaction</a:t>
            </a:r>
            <a:r>
              <a:rPr lang="fr-FR" b="1" dirty="0"/>
              <a:t> </a:t>
            </a:r>
            <a:endParaRPr lang="fr-FR" dirty="0"/>
          </a:p>
          <a:p>
            <a:r>
              <a:rPr lang="fr-FR" dirty="0"/>
              <a:t>          </a:t>
            </a:r>
            <a:r>
              <a:rPr lang="fr-FR" sz="2000" dirty="0">
                <a:solidFill>
                  <a:srgbClr val="FF0000"/>
                </a:solidFill>
              </a:rPr>
              <a:t>Cu</a:t>
            </a:r>
            <a:r>
              <a:rPr lang="fr-FR" sz="2000" baseline="30000" dirty="0">
                <a:solidFill>
                  <a:srgbClr val="FF0000"/>
                </a:solidFill>
              </a:rPr>
              <a:t>2+</a:t>
            </a:r>
            <a:r>
              <a:rPr lang="fr-FR" sz="2000" dirty="0">
                <a:solidFill>
                  <a:srgbClr val="FF0000"/>
                </a:solidFill>
              </a:rPr>
              <a:t>               </a:t>
            </a:r>
            <a:r>
              <a:rPr lang="fr-FR" sz="2000" dirty="0"/>
              <a:t>+               </a:t>
            </a:r>
            <a:r>
              <a:rPr lang="fr-FR" sz="2000" b="1" dirty="0">
                <a:solidFill>
                  <a:srgbClr val="0070C0"/>
                </a:solidFill>
              </a:rPr>
              <a:t>2</a:t>
            </a:r>
            <a:r>
              <a:rPr lang="fr-FR" sz="2000" dirty="0">
                <a:solidFill>
                  <a:srgbClr val="0070C0"/>
                </a:solidFill>
              </a:rPr>
              <a:t> HO </a:t>
            </a:r>
            <a:r>
              <a:rPr lang="fr-FR" sz="2000" baseline="30000" dirty="0">
                <a:solidFill>
                  <a:srgbClr val="0070C0"/>
                </a:solidFill>
              </a:rPr>
              <a:t>-                      </a:t>
            </a:r>
            <a:r>
              <a:rPr lang="fr-FR" sz="2000" dirty="0">
                <a:solidFill>
                  <a:srgbClr val="0070C0"/>
                </a:solidFill>
              </a:rPr>
              <a:t>                </a:t>
            </a:r>
            <a:r>
              <a:rPr lang="fr-FR" sz="2000" dirty="0">
                <a:sym typeface="Wingdings" pitchFamily="2" charset="2"/>
              </a:rPr>
              <a:t></a:t>
            </a:r>
            <a:r>
              <a:rPr lang="fr-FR" sz="2000" dirty="0"/>
              <a:t>                  </a:t>
            </a:r>
            <a:r>
              <a:rPr lang="fr-FR" sz="2000" dirty="0">
                <a:solidFill>
                  <a:srgbClr val="00B050"/>
                </a:solidFill>
              </a:rPr>
              <a:t>Cu(OH)</a:t>
            </a:r>
            <a:r>
              <a:rPr lang="fr-FR" sz="2000" baseline="-25000" dirty="0">
                <a:solidFill>
                  <a:srgbClr val="00B050"/>
                </a:solidFill>
              </a:rPr>
              <a:t>2</a:t>
            </a:r>
            <a:r>
              <a:rPr lang="fr-FR" baseline="-25000" dirty="0"/>
              <a:t>     </a:t>
            </a:r>
            <a:endParaRPr lang="fr-FR" dirty="0"/>
          </a:p>
          <a:p>
            <a:r>
              <a:rPr lang="fr-FR" dirty="0"/>
              <a:t>signifie que :</a:t>
            </a:r>
          </a:p>
          <a:p>
            <a:r>
              <a:rPr lang="fr-FR" sz="1600" dirty="0">
                <a:solidFill>
                  <a:srgbClr val="FF0000"/>
                </a:solidFill>
              </a:rPr>
              <a:t>1 mole d’ions cuivre     </a:t>
            </a:r>
            <a:r>
              <a:rPr lang="fr-FR" sz="1600" dirty="0"/>
              <a:t>réagit avec   </a:t>
            </a:r>
            <a:r>
              <a:rPr lang="fr-FR" sz="1600" b="1" dirty="0">
                <a:solidFill>
                  <a:srgbClr val="0070C0"/>
                </a:solidFill>
              </a:rPr>
              <a:t>2</a:t>
            </a:r>
            <a:r>
              <a:rPr lang="fr-FR" sz="1600" dirty="0">
                <a:solidFill>
                  <a:srgbClr val="0070C0"/>
                </a:solidFill>
              </a:rPr>
              <a:t> moles d’ion hydroxyde       </a:t>
            </a:r>
            <a:r>
              <a:rPr lang="fr-FR" sz="1600" dirty="0"/>
              <a:t>(pour former </a:t>
            </a:r>
            <a:r>
              <a:rPr lang="fr-FR" sz="1600" dirty="0">
                <a:solidFill>
                  <a:srgbClr val="00B050"/>
                </a:solidFill>
              </a:rPr>
              <a:t>1 mole de Cu(OH)</a:t>
            </a:r>
            <a:r>
              <a:rPr lang="fr-FR" sz="1600" baseline="-25000" dirty="0">
                <a:solidFill>
                  <a:srgbClr val="00B050"/>
                </a:solidFill>
              </a:rPr>
              <a:t>2</a:t>
            </a:r>
            <a:r>
              <a:rPr lang="fr-FR" sz="1600" baseline="-25000" dirty="0"/>
              <a:t>   </a:t>
            </a:r>
            <a:r>
              <a:rPr lang="fr-FR" sz="1600" dirty="0"/>
              <a:t>)</a:t>
            </a:r>
          </a:p>
          <a:p>
            <a:r>
              <a:rPr lang="fr-FR" dirty="0"/>
              <a:t> </a:t>
            </a:r>
          </a:p>
          <a:p>
            <a:r>
              <a:rPr lang="fr-FR" sz="2000" b="1" u="sng" dirty="0"/>
              <a:t>Dans l’expérience n°5 :</a:t>
            </a:r>
            <a:endParaRPr lang="fr-FR" sz="2000" dirty="0"/>
          </a:p>
          <a:p>
            <a:r>
              <a:rPr lang="fr-FR" dirty="0"/>
              <a:t>Lorsqu’ on mélange </a:t>
            </a:r>
            <a:r>
              <a:rPr lang="fr-FR" dirty="0">
                <a:solidFill>
                  <a:srgbClr val="FF0000"/>
                </a:solidFill>
              </a:rPr>
              <a:t>3 </a:t>
            </a:r>
            <a:r>
              <a:rPr lang="fr-FR" dirty="0" err="1">
                <a:solidFill>
                  <a:srgbClr val="FF0000"/>
                </a:solidFill>
              </a:rPr>
              <a:t>mmol</a:t>
            </a:r>
            <a:r>
              <a:rPr lang="fr-FR" dirty="0">
                <a:solidFill>
                  <a:srgbClr val="FF0000"/>
                </a:solidFill>
              </a:rPr>
              <a:t> d’ions cuivre   </a:t>
            </a:r>
            <a:r>
              <a:rPr lang="fr-FR" dirty="0"/>
              <a:t>et     </a:t>
            </a:r>
            <a:r>
              <a:rPr lang="fr-FR" dirty="0">
                <a:solidFill>
                  <a:srgbClr val="0070C0"/>
                </a:solidFill>
              </a:rPr>
              <a:t>6 </a:t>
            </a:r>
            <a:r>
              <a:rPr lang="fr-FR" dirty="0" err="1">
                <a:solidFill>
                  <a:srgbClr val="0070C0"/>
                </a:solidFill>
              </a:rPr>
              <a:t>mmol</a:t>
            </a:r>
            <a:r>
              <a:rPr lang="fr-FR" dirty="0">
                <a:solidFill>
                  <a:srgbClr val="0070C0"/>
                </a:solidFill>
              </a:rPr>
              <a:t>  d’ion hydroxyde</a:t>
            </a:r>
            <a:r>
              <a:rPr lang="fr-FR" dirty="0"/>
              <a:t>, il n’y a pas de </a:t>
            </a:r>
            <a:r>
              <a:rPr lang="fr-FR" b="1" dirty="0"/>
              <a:t>réactif limitant.</a:t>
            </a:r>
            <a:endParaRPr lang="fr-FR" dirty="0"/>
          </a:p>
          <a:p>
            <a:r>
              <a:rPr lang="fr-FR" dirty="0"/>
              <a:t>Tous les réactifs sont entièrement consommés : il n’y a pas de gaspillage !</a:t>
            </a:r>
          </a:p>
          <a:p>
            <a:r>
              <a:rPr lang="fr-FR" dirty="0"/>
              <a:t> </a:t>
            </a:r>
          </a:p>
          <a:p>
            <a:r>
              <a:rPr lang="fr-FR" dirty="0"/>
              <a:t>On dit alors que </a:t>
            </a:r>
            <a:r>
              <a:rPr lang="fr-FR" b="1" dirty="0"/>
              <a:t>les réactifs ont été mélangés dans les proportions stœchiométriques, </a:t>
            </a:r>
            <a:r>
              <a:rPr lang="fr-FR" dirty="0"/>
              <a:t>c’est à dire que les proportions du mélange respectent  les coefficients stœchiométriques de l’équation (2 fois plus d</a:t>
            </a:r>
            <a:r>
              <a:rPr lang="fr-FR" dirty="0">
                <a:solidFill>
                  <a:srgbClr val="0070C0"/>
                </a:solidFill>
              </a:rPr>
              <a:t>’ions HO</a:t>
            </a:r>
            <a:r>
              <a:rPr lang="fr-FR" baseline="30000" dirty="0">
                <a:solidFill>
                  <a:srgbClr val="0070C0"/>
                </a:solidFill>
              </a:rPr>
              <a:t>–  </a:t>
            </a:r>
            <a:r>
              <a:rPr lang="fr-FR" dirty="0"/>
              <a:t>que d’</a:t>
            </a:r>
            <a:r>
              <a:rPr lang="fr-FR" dirty="0">
                <a:solidFill>
                  <a:srgbClr val="FF0000"/>
                </a:solidFill>
              </a:rPr>
              <a:t>ions Cu</a:t>
            </a:r>
            <a:r>
              <a:rPr lang="fr-FR" baseline="30000" dirty="0">
                <a:solidFill>
                  <a:srgbClr val="FF0000"/>
                </a:solidFill>
              </a:rPr>
              <a:t>2+</a:t>
            </a:r>
            <a:r>
              <a:rPr lang="fr-FR" dirty="0"/>
              <a:t>) :</a:t>
            </a:r>
            <a:r>
              <a:rPr lang="fr-FR" baseline="30000" dirty="0"/>
              <a:t>     </a:t>
            </a:r>
          </a:p>
          <a:p>
            <a:r>
              <a:rPr lang="fr-FR" dirty="0"/>
              <a:t>Le </a:t>
            </a:r>
            <a:r>
              <a:rPr lang="fr-FR" b="1" dirty="0"/>
              <a:t>mélange</a:t>
            </a:r>
            <a:r>
              <a:rPr lang="fr-FR" dirty="0"/>
              <a:t> est dit </a:t>
            </a:r>
            <a:r>
              <a:rPr lang="fr-FR" b="1" dirty="0"/>
              <a:t>stœchiométrique.</a:t>
            </a:r>
            <a:endParaRPr lang="fr-FR" dirty="0"/>
          </a:p>
          <a:p>
            <a:r>
              <a:rPr lang="fr-FR" dirty="0"/>
              <a:t> </a:t>
            </a:r>
          </a:p>
          <a:p>
            <a:r>
              <a:rPr lang="fr-FR" dirty="0"/>
              <a:t>Si les réactifs ne sont</a:t>
            </a:r>
            <a:r>
              <a:rPr lang="fr-FR" b="1" dirty="0"/>
              <a:t> pas introduits dans les proportions stœchiométriques</a:t>
            </a:r>
            <a:r>
              <a:rPr lang="fr-FR" dirty="0"/>
              <a:t> (comme dans toutes les expériences, sauf la n°5)</a:t>
            </a:r>
            <a:r>
              <a:rPr lang="fr-FR" b="1" dirty="0"/>
              <a:t>, </a:t>
            </a:r>
            <a:r>
              <a:rPr lang="fr-FR" dirty="0"/>
              <a:t>alors il y a </a:t>
            </a:r>
            <a:r>
              <a:rPr lang="fr-FR" b="1" dirty="0"/>
              <a:t>un réactif limitant </a:t>
            </a:r>
            <a:r>
              <a:rPr lang="fr-FR" dirty="0"/>
              <a:t>(celui qui disparait totalement).</a:t>
            </a:r>
          </a:p>
          <a:p>
            <a:pPr eaLnBrk="0" hangingPunct="0"/>
            <a:endParaRPr lang="fr-FR" dirty="0">
              <a:solidFill>
                <a:srgbClr val="FF0000"/>
              </a:solidFill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571868" y="-53268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13</a:t>
            </a:r>
            <a:endParaRPr lang="fr-F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57188" y="142875"/>
            <a:ext cx="8316912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200" b="1" dirty="0">
                <a:latin typeface="+mn-lt"/>
                <a:cs typeface="+mn-cs"/>
              </a:rPr>
              <a:t>TP 21- Etude d’une transformation chimique</a:t>
            </a:r>
          </a:p>
        </p:txBody>
      </p:sp>
      <p:sp>
        <p:nvSpPr>
          <p:cNvPr id="3076" name="ZoneTexte 6"/>
          <p:cNvSpPr txBox="1">
            <a:spLocks noChangeArrowheads="1"/>
          </p:cNvSpPr>
          <p:nvPr/>
        </p:nvSpPr>
        <p:spPr bwMode="auto">
          <a:xfrm>
            <a:off x="179388" y="1341438"/>
            <a:ext cx="3529012" cy="230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u="sng" dirty="0"/>
              <a:t>Etat initial</a:t>
            </a:r>
          </a:p>
          <a:p>
            <a:endParaRPr lang="fr-FR" u="sng" dirty="0"/>
          </a:p>
          <a:p>
            <a:r>
              <a:rPr lang="fr-FR" dirty="0">
                <a:solidFill>
                  <a:srgbClr val="FF0000"/>
                </a:solidFill>
              </a:rPr>
              <a:t>ion cuivre Cu</a:t>
            </a:r>
            <a:r>
              <a:rPr lang="fr-FR" baseline="30000" dirty="0">
                <a:solidFill>
                  <a:srgbClr val="FF0000"/>
                </a:solidFill>
              </a:rPr>
              <a:t>2+ </a:t>
            </a:r>
          </a:p>
          <a:p>
            <a:r>
              <a:rPr lang="fr-FR" dirty="0">
                <a:solidFill>
                  <a:srgbClr val="00B050"/>
                </a:solidFill>
              </a:rPr>
              <a:t>ion sulfate SO</a:t>
            </a:r>
            <a:r>
              <a:rPr lang="fr-FR" baseline="-25000" dirty="0">
                <a:solidFill>
                  <a:srgbClr val="00B050"/>
                </a:solidFill>
              </a:rPr>
              <a:t>4</a:t>
            </a:r>
            <a:r>
              <a:rPr lang="fr-FR" baseline="30000" dirty="0">
                <a:solidFill>
                  <a:srgbClr val="00B050"/>
                </a:solidFill>
              </a:rPr>
              <a:t>2-</a:t>
            </a:r>
            <a:r>
              <a:rPr lang="fr-FR" dirty="0">
                <a:solidFill>
                  <a:srgbClr val="00B050"/>
                </a:solidFill>
              </a:rPr>
              <a:t> </a:t>
            </a:r>
          </a:p>
          <a:p>
            <a:r>
              <a:rPr lang="fr-FR" dirty="0">
                <a:solidFill>
                  <a:srgbClr val="00B050"/>
                </a:solidFill>
              </a:rPr>
              <a:t>ion sodium Na</a:t>
            </a:r>
            <a:r>
              <a:rPr lang="fr-FR" baseline="30000" dirty="0">
                <a:solidFill>
                  <a:srgbClr val="00B050"/>
                </a:solidFill>
              </a:rPr>
              <a:t>+</a:t>
            </a:r>
            <a:r>
              <a:rPr lang="fr-FR" dirty="0"/>
              <a:t/>
            </a:r>
            <a:br>
              <a:rPr lang="fr-FR" dirty="0"/>
            </a:br>
            <a:r>
              <a:rPr lang="fr-FR" dirty="0">
                <a:solidFill>
                  <a:srgbClr val="FF0000"/>
                </a:solidFill>
              </a:rPr>
              <a:t>ion hydroxyde </a:t>
            </a:r>
            <a:r>
              <a:rPr lang="fr-FR" dirty="0" smtClean="0">
                <a:solidFill>
                  <a:srgbClr val="FF0000"/>
                </a:solidFill>
              </a:rPr>
              <a:t>HO</a:t>
            </a:r>
            <a:r>
              <a:rPr lang="fr-FR" baseline="30000" dirty="0" smtClean="0">
                <a:solidFill>
                  <a:srgbClr val="FF0000"/>
                </a:solidFill>
              </a:rPr>
              <a:t>-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rgbClr val="00B050"/>
                </a:solidFill>
              </a:rPr>
              <a:t>Eau H</a:t>
            </a:r>
            <a:r>
              <a:rPr lang="fr-FR" baseline="-25000" dirty="0">
                <a:solidFill>
                  <a:srgbClr val="00B050"/>
                </a:solidFill>
              </a:rPr>
              <a:t>2</a:t>
            </a:r>
            <a:r>
              <a:rPr lang="fr-FR" dirty="0">
                <a:solidFill>
                  <a:srgbClr val="00B050"/>
                </a:solidFill>
              </a:rPr>
              <a:t>O </a:t>
            </a:r>
            <a:endParaRPr lang="fr-FR" dirty="0"/>
          </a:p>
          <a:p>
            <a:endParaRPr lang="fr-FR" dirty="0"/>
          </a:p>
        </p:txBody>
      </p:sp>
      <p:sp>
        <p:nvSpPr>
          <p:cNvPr id="3077" name="ZoneTexte 7"/>
          <p:cNvSpPr txBox="1">
            <a:spLocks noChangeArrowheads="1"/>
          </p:cNvSpPr>
          <p:nvPr/>
        </p:nvSpPr>
        <p:spPr bwMode="auto">
          <a:xfrm>
            <a:off x="5076825" y="1341438"/>
            <a:ext cx="3781425" cy="230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u="sng" dirty="0"/>
              <a:t>Etat final</a:t>
            </a:r>
          </a:p>
          <a:p>
            <a:endParaRPr lang="fr-FR" u="sng" dirty="0"/>
          </a:p>
          <a:p>
            <a:r>
              <a:rPr lang="fr-FR" dirty="0">
                <a:solidFill>
                  <a:srgbClr val="0070C0"/>
                </a:solidFill>
              </a:rPr>
              <a:t>hydroxyde de cuivre  Cu(OH)</a:t>
            </a:r>
            <a:r>
              <a:rPr lang="fr-FR" baseline="-25000" dirty="0">
                <a:solidFill>
                  <a:srgbClr val="0070C0"/>
                </a:solidFill>
              </a:rPr>
              <a:t>2  </a:t>
            </a:r>
          </a:p>
          <a:p>
            <a:r>
              <a:rPr lang="de-DE" dirty="0" err="1">
                <a:solidFill>
                  <a:srgbClr val="00B050"/>
                </a:solidFill>
              </a:rPr>
              <a:t>ion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sulfate</a:t>
            </a:r>
            <a:r>
              <a:rPr lang="de-DE" dirty="0">
                <a:solidFill>
                  <a:srgbClr val="00B050"/>
                </a:solidFill>
              </a:rPr>
              <a:t> SO</a:t>
            </a:r>
            <a:r>
              <a:rPr lang="de-DE" baseline="-25000" dirty="0">
                <a:solidFill>
                  <a:srgbClr val="00B050"/>
                </a:solidFill>
              </a:rPr>
              <a:t>4</a:t>
            </a:r>
            <a:r>
              <a:rPr lang="de-DE" baseline="30000" dirty="0">
                <a:solidFill>
                  <a:srgbClr val="00B050"/>
                </a:solidFill>
              </a:rPr>
              <a:t>2-</a:t>
            </a:r>
            <a:r>
              <a:rPr lang="de-DE" dirty="0">
                <a:solidFill>
                  <a:srgbClr val="00B050"/>
                </a:solidFill>
              </a:rPr>
              <a:t> </a:t>
            </a:r>
          </a:p>
          <a:p>
            <a:r>
              <a:rPr lang="de-DE" dirty="0" err="1">
                <a:solidFill>
                  <a:srgbClr val="00B050"/>
                </a:solidFill>
              </a:rPr>
              <a:t>ion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sodium</a:t>
            </a:r>
            <a:r>
              <a:rPr lang="de-DE" dirty="0">
                <a:solidFill>
                  <a:srgbClr val="00B050"/>
                </a:solidFill>
              </a:rPr>
              <a:t> Na</a:t>
            </a:r>
            <a:r>
              <a:rPr lang="de-DE" baseline="30000" dirty="0">
                <a:solidFill>
                  <a:srgbClr val="00B050"/>
                </a:solidFill>
              </a:rPr>
              <a:t>+</a:t>
            </a:r>
            <a:r>
              <a:rPr lang="de-DE" dirty="0">
                <a:solidFill>
                  <a:srgbClr val="00B050"/>
                </a:solidFill>
              </a:rPr>
              <a:t> </a:t>
            </a:r>
          </a:p>
          <a:p>
            <a:r>
              <a:rPr lang="fr-FR" dirty="0">
                <a:solidFill>
                  <a:srgbClr val="00B050"/>
                </a:solidFill>
              </a:rPr>
              <a:t>Eau H</a:t>
            </a:r>
            <a:r>
              <a:rPr lang="fr-FR" baseline="-25000" dirty="0">
                <a:solidFill>
                  <a:srgbClr val="00B050"/>
                </a:solidFill>
              </a:rPr>
              <a:t>2</a:t>
            </a:r>
            <a:r>
              <a:rPr lang="fr-FR" dirty="0">
                <a:solidFill>
                  <a:srgbClr val="00B050"/>
                </a:solidFill>
              </a:rPr>
              <a:t>O </a:t>
            </a:r>
          </a:p>
          <a:p>
            <a:r>
              <a:rPr lang="fr-FR" dirty="0">
                <a:solidFill>
                  <a:srgbClr val="FF0000"/>
                </a:solidFill>
              </a:rPr>
              <a:t>ion cuivre Cu</a:t>
            </a:r>
            <a:r>
              <a:rPr lang="fr-FR" baseline="30000" dirty="0">
                <a:solidFill>
                  <a:srgbClr val="FF0000"/>
                </a:solidFill>
              </a:rPr>
              <a:t>2+   </a:t>
            </a:r>
            <a:r>
              <a:rPr lang="fr-FR" b="1" dirty="0">
                <a:solidFill>
                  <a:srgbClr val="FF0000"/>
                </a:solidFill>
              </a:rPr>
              <a:t>????</a:t>
            </a:r>
          </a:p>
          <a:p>
            <a:r>
              <a:rPr lang="fr-FR" dirty="0">
                <a:solidFill>
                  <a:srgbClr val="FF0000"/>
                </a:solidFill>
              </a:rPr>
              <a:t>ion hydroxyde </a:t>
            </a:r>
            <a:r>
              <a:rPr lang="fr-FR" dirty="0" smtClean="0">
                <a:solidFill>
                  <a:srgbClr val="FF0000"/>
                </a:solidFill>
              </a:rPr>
              <a:t>HO</a:t>
            </a:r>
            <a:r>
              <a:rPr lang="fr-FR" baseline="30000" dirty="0" smtClean="0">
                <a:solidFill>
                  <a:srgbClr val="FF0000"/>
                </a:solidFill>
              </a:rPr>
              <a:t>-  </a:t>
            </a:r>
            <a:r>
              <a:rPr lang="fr-FR" b="1" dirty="0">
                <a:solidFill>
                  <a:srgbClr val="FF0000"/>
                </a:solidFill>
              </a:rPr>
              <a:t>????</a:t>
            </a:r>
            <a:r>
              <a:rPr lang="fr-FR" baseline="30000" dirty="0">
                <a:solidFill>
                  <a:srgbClr val="FF0000"/>
                </a:solidFill>
              </a:rPr>
              <a:t>  </a:t>
            </a:r>
            <a:endParaRPr lang="fr-FR" dirty="0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4132263" y="2060575"/>
            <a:ext cx="676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3600">
                <a:sym typeface="Wingdings" pitchFamily="2" charset="2"/>
              </a:rPr>
              <a:t></a:t>
            </a:r>
            <a:endParaRPr lang="fr-FR" sz="3600"/>
          </a:p>
        </p:txBody>
      </p:sp>
      <p:sp>
        <p:nvSpPr>
          <p:cNvPr id="3079" name="ZoneTexte 6"/>
          <p:cNvSpPr txBox="1">
            <a:spLocks noChangeArrowheads="1"/>
          </p:cNvSpPr>
          <p:nvPr/>
        </p:nvSpPr>
        <p:spPr bwMode="auto">
          <a:xfrm>
            <a:off x="357188" y="3857625"/>
            <a:ext cx="8501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u="sng"/>
              <a:t>LEGENDES</a:t>
            </a:r>
            <a:r>
              <a:rPr lang="fr-FR"/>
              <a:t>:      </a:t>
            </a:r>
            <a:r>
              <a:rPr lang="fr-FR">
                <a:solidFill>
                  <a:srgbClr val="FF0000"/>
                </a:solidFill>
              </a:rPr>
              <a:t>REACTIFS</a:t>
            </a:r>
            <a:r>
              <a:rPr lang="fr-FR"/>
              <a:t>          </a:t>
            </a:r>
            <a:r>
              <a:rPr lang="fr-FR">
                <a:solidFill>
                  <a:srgbClr val="0070C0"/>
                </a:solidFill>
              </a:rPr>
              <a:t>PRODUITS </a:t>
            </a:r>
            <a:r>
              <a:rPr lang="fr-FR"/>
              <a:t>        </a:t>
            </a:r>
            <a:r>
              <a:rPr lang="fr-FR">
                <a:solidFill>
                  <a:srgbClr val="00B050"/>
                </a:solidFill>
              </a:rPr>
              <a:t>ESPECES SPECTATRICES</a:t>
            </a:r>
          </a:p>
        </p:txBody>
      </p:sp>
      <p:sp>
        <p:nvSpPr>
          <p:cNvPr id="3082" name="ZoneTexte 9"/>
          <p:cNvSpPr txBox="1">
            <a:spLocks noChangeArrowheads="1"/>
          </p:cNvSpPr>
          <p:nvPr/>
        </p:nvSpPr>
        <p:spPr bwMode="auto">
          <a:xfrm>
            <a:off x="142875" y="785813"/>
            <a:ext cx="3214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/>
              <a:t>Partie A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643306" y="64291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2</a:t>
            </a:r>
            <a:endParaRPr lang="fr-F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357188" y="142875"/>
            <a:ext cx="8316912" cy="5842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3200" b="1" dirty="0">
                <a:latin typeface="+mn-lt"/>
                <a:cs typeface="+mn-cs"/>
              </a:rPr>
              <a:t>TP 21- Etude d’une transformation chimique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1357313" y="4857750"/>
            <a:ext cx="7000875" cy="769938"/>
          </a:xfrm>
          <a:prstGeom prst="rect">
            <a:avLst/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fr-FR" dirty="0">
                <a:latin typeface="Calibri" pitchFamily="34" charset="0"/>
                <a:sym typeface="Wingdings" pitchFamily="2" charset="2"/>
              </a:rPr>
              <a:t>                                                                           </a:t>
            </a:r>
            <a:r>
              <a:rPr lang="fr-FR" sz="2800" dirty="0">
                <a:latin typeface="Arial" pitchFamily="34" charset="0"/>
                <a:cs typeface="Arial" pitchFamily="34" charset="0"/>
                <a:sym typeface="Wingdings" pitchFamily="2" charset="2"/>
              </a:rPr>
              <a:t></a:t>
            </a:r>
            <a:r>
              <a:rPr lang="fr-FR" sz="4400" dirty="0">
                <a:latin typeface="Calibri" pitchFamily="34" charset="0"/>
                <a:sym typeface="Wingdings" pitchFamily="2" charset="2"/>
              </a:rPr>
              <a:t>   </a:t>
            </a:r>
            <a:r>
              <a:rPr lang="fr-FR" sz="2800" dirty="0">
                <a:latin typeface="Calibri" pitchFamily="34" charset="0"/>
                <a:sym typeface="Wingdings" pitchFamily="2" charset="2"/>
              </a:rPr>
              <a:t>  </a:t>
            </a:r>
            <a:endParaRPr lang="fr-FR" dirty="0">
              <a:latin typeface="Calibri" pitchFamily="34" charset="0"/>
            </a:endParaRPr>
          </a:p>
        </p:txBody>
      </p:sp>
      <p:sp>
        <p:nvSpPr>
          <p:cNvPr id="3076" name="ZoneTexte 6"/>
          <p:cNvSpPr txBox="1">
            <a:spLocks noChangeArrowheads="1"/>
          </p:cNvSpPr>
          <p:nvPr/>
        </p:nvSpPr>
        <p:spPr bwMode="auto">
          <a:xfrm>
            <a:off x="179388" y="1341438"/>
            <a:ext cx="3529012" cy="230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u="sng" dirty="0"/>
              <a:t>Etat initial</a:t>
            </a:r>
          </a:p>
          <a:p>
            <a:endParaRPr lang="fr-FR" u="sng" dirty="0"/>
          </a:p>
          <a:p>
            <a:r>
              <a:rPr lang="fr-FR" dirty="0">
                <a:solidFill>
                  <a:srgbClr val="FF0000"/>
                </a:solidFill>
              </a:rPr>
              <a:t>ion cuivre Cu</a:t>
            </a:r>
            <a:r>
              <a:rPr lang="fr-FR" baseline="30000" dirty="0">
                <a:solidFill>
                  <a:srgbClr val="FF0000"/>
                </a:solidFill>
              </a:rPr>
              <a:t>2+ </a:t>
            </a:r>
          </a:p>
          <a:p>
            <a:r>
              <a:rPr lang="fr-FR" dirty="0">
                <a:solidFill>
                  <a:srgbClr val="00B050"/>
                </a:solidFill>
              </a:rPr>
              <a:t>ion sulfate SO</a:t>
            </a:r>
            <a:r>
              <a:rPr lang="fr-FR" baseline="-25000" dirty="0">
                <a:solidFill>
                  <a:srgbClr val="00B050"/>
                </a:solidFill>
              </a:rPr>
              <a:t>4</a:t>
            </a:r>
            <a:r>
              <a:rPr lang="fr-FR" baseline="30000" dirty="0">
                <a:solidFill>
                  <a:srgbClr val="00B050"/>
                </a:solidFill>
              </a:rPr>
              <a:t>2-</a:t>
            </a:r>
            <a:r>
              <a:rPr lang="fr-FR" dirty="0">
                <a:solidFill>
                  <a:srgbClr val="00B050"/>
                </a:solidFill>
              </a:rPr>
              <a:t> </a:t>
            </a:r>
          </a:p>
          <a:p>
            <a:r>
              <a:rPr lang="fr-FR" dirty="0">
                <a:solidFill>
                  <a:srgbClr val="00B050"/>
                </a:solidFill>
              </a:rPr>
              <a:t>ion sodium Na</a:t>
            </a:r>
            <a:r>
              <a:rPr lang="fr-FR" baseline="30000" dirty="0">
                <a:solidFill>
                  <a:srgbClr val="00B050"/>
                </a:solidFill>
              </a:rPr>
              <a:t>+</a:t>
            </a:r>
            <a:r>
              <a:rPr lang="fr-FR" dirty="0"/>
              <a:t/>
            </a:r>
            <a:br>
              <a:rPr lang="fr-FR" dirty="0"/>
            </a:br>
            <a:r>
              <a:rPr lang="fr-FR" dirty="0">
                <a:solidFill>
                  <a:srgbClr val="FF0000"/>
                </a:solidFill>
              </a:rPr>
              <a:t>ion hydroxyde </a:t>
            </a:r>
            <a:r>
              <a:rPr lang="fr-FR" dirty="0" smtClean="0">
                <a:solidFill>
                  <a:srgbClr val="FF0000"/>
                </a:solidFill>
              </a:rPr>
              <a:t>HO</a:t>
            </a:r>
            <a:r>
              <a:rPr lang="fr-FR" baseline="30000" dirty="0" smtClean="0">
                <a:solidFill>
                  <a:srgbClr val="FF0000"/>
                </a:solidFill>
              </a:rPr>
              <a:t>-</a:t>
            </a:r>
            <a:endParaRPr lang="fr-FR" dirty="0">
              <a:solidFill>
                <a:srgbClr val="FF0000"/>
              </a:solidFill>
            </a:endParaRPr>
          </a:p>
          <a:p>
            <a:r>
              <a:rPr lang="fr-FR" dirty="0">
                <a:solidFill>
                  <a:srgbClr val="00B050"/>
                </a:solidFill>
              </a:rPr>
              <a:t>Eau H</a:t>
            </a:r>
            <a:r>
              <a:rPr lang="fr-FR" baseline="-25000" dirty="0">
                <a:solidFill>
                  <a:srgbClr val="00B050"/>
                </a:solidFill>
              </a:rPr>
              <a:t>2</a:t>
            </a:r>
            <a:r>
              <a:rPr lang="fr-FR" dirty="0">
                <a:solidFill>
                  <a:srgbClr val="00B050"/>
                </a:solidFill>
              </a:rPr>
              <a:t>O </a:t>
            </a:r>
            <a:endParaRPr lang="fr-FR" dirty="0"/>
          </a:p>
          <a:p>
            <a:endParaRPr lang="fr-FR" dirty="0"/>
          </a:p>
        </p:txBody>
      </p:sp>
      <p:sp>
        <p:nvSpPr>
          <p:cNvPr id="3077" name="ZoneTexte 7"/>
          <p:cNvSpPr txBox="1">
            <a:spLocks noChangeArrowheads="1"/>
          </p:cNvSpPr>
          <p:nvPr/>
        </p:nvSpPr>
        <p:spPr bwMode="auto">
          <a:xfrm>
            <a:off x="5076825" y="1341438"/>
            <a:ext cx="3781425" cy="23082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b="1" u="sng" dirty="0"/>
              <a:t>Etat final</a:t>
            </a:r>
          </a:p>
          <a:p>
            <a:endParaRPr lang="fr-FR" u="sng" dirty="0"/>
          </a:p>
          <a:p>
            <a:r>
              <a:rPr lang="fr-FR" dirty="0">
                <a:solidFill>
                  <a:srgbClr val="0070C0"/>
                </a:solidFill>
              </a:rPr>
              <a:t>hydroxyde de cuivre  Cu(OH)</a:t>
            </a:r>
            <a:r>
              <a:rPr lang="fr-FR" baseline="-25000" dirty="0">
                <a:solidFill>
                  <a:srgbClr val="0070C0"/>
                </a:solidFill>
              </a:rPr>
              <a:t>2  </a:t>
            </a:r>
          </a:p>
          <a:p>
            <a:r>
              <a:rPr lang="de-DE" dirty="0" err="1">
                <a:solidFill>
                  <a:srgbClr val="00B050"/>
                </a:solidFill>
              </a:rPr>
              <a:t>ion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sulfate</a:t>
            </a:r>
            <a:r>
              <a:rPr lang="de-DE" dirty="0">
                <a:solidFill>
                  <a:srgbClr val="00B050"/>
                </a:solidFill>
              </a:rPr>
              <a:t> SO</a:t>
            </a:r>
            <a:r>
              <a:rPr lang="de-DE" baseline="-25000" dirty="0">
                <a:solidFill>
                  <a:srgbClr val="00B050"/>
                </a:solidFill>
              </a:rPr>
              <a:t>4</a:t>
            </a:r>
            <a:r>
              <a:rPr lang="de-DE" baseline="30000" dirty="0">
                <a:solidFill>
                  <a:srgbClr val="00B050"/>
                </a:solidFill>
              </a:rPr>
              <a:t>2-</a:t>
            </a:r>
            <a:r>
              <a:rPr lang="de-DE" dirty="0">
                <a:solidFill>
                  <a:srgbClr val="00B050"/>
                </a:solidFill>
              </a:rPr>
              <a:t> </a:t>
            </a:r>
          </a:p>
          <a:p>
            <a:r>
              <a:rPr lang="de-DE" dirty="0" err="1">
                <a:solidFill>
                  <a:srgbClr val="00B050"/>
                </a:solidFill>
              </a:rPr>
              <a:t>ion</a:t>
            </a:r>
            <a:r>
              <a:rPr lang="de-DE" dirty="0">
                <a:solidFill>
                  <a:srgbClr val="00B050"/>
                </a:solidFill>
              </a:rPr>
              <a:t> </a:t>
            </a:r>
            <a:r>
              <a:rPr lang="de-DE" dirty="0" err="1">
                <a:solidFill>
                  <a:srgbClr val="00B050"/>
                </a:solidFill>
              </a:rPr>
              <a:t>sodium</a:t>
            </a:r>
            <a:r>
              <a:rPr lang="de-DE" dirty="0">
                <a:solidFill>
                  <a:srgbClr val="00B050"/>
                </a:solidFill>
              </a:rPr>
              <a:t> Na</a:t>
            </a:r>
            <a:r>
              <a:rPr lang="de-DE" baseline="30000" dirty="0">
                <a:solidFill>
                  <a:srgbClr val="00B050"/>
                </a:solidFill>
              </a:rPr>
              <a:t>+</a:t>
            </a:r>
            <a:r>
              <a:rPr lang="de-DE" dirty="0">
                <a:solidFill>
                  <a:srgbClr val="00B050"/>
                </a:solidFill>
              </a:rPr>
              <a:t> </a:t>
            </a:r>
          </a:p>
          <a:p>
            <a:r>
              <a:rPr lang="fr-FR" dirty="0">
                <a:solidFill>
                  <a:srgbClr val="00B050"/>
                </a:solidFill>
              </a:rPr>
              <a:t>Eau H</a:t>
            </a:r>
            <a:r>
              <a:rPr lang="fr-FR" baseline="-25000" dirty="0">
                <a:solidFill>
                  <a:srgbClr val="00B050"/>
                </a:solidFill>
              </a:rPr>
              <a:t>2</a:t>
            </a:r>
            <a:r>
              <a:rPr lang="fr-FR" dirty="0">
                <a:solidFill>
                  <a:srgbClr val="00B050"/>
                </a:solidFill>
              </a:rPr>
              <a:t>O </a:t>
            </a:r>
          </a:p>
          <a:p>
            <a:r>
              <a:rPr lang="fr-FR" dirty="0">
                <a:solidFill>
                  <a:srgbClr val="FF0000"/>
                </a:solidFill>
              </a:rPr>
              <a:t>ion cuivre Cu</a:t>
            </a:r>
            <a:r>
              <a:rPr lang="fr-FR" baseline="30000" dirty="0">
                <a:solidFill>
                  <a:srgbClr val="FF0000"/>
                </a:solidFill>
              </a:rPr>
              <a:t>2+   </a:t>
            </a:r>
            <a:r>
              <a:rPr lang="fr-FR" b="1" dirty="0">
                <a:solidFill>
                  <a:srgbClr val="FF0000"/>
                </a:solidFill>
              </a:rPr>
              <a:t>????</a:t>
            </a:r>
          </a:p>
          <a:p>
            <a:r>
              <a:rPr lang="fr-FR" dirty="0">
                <a:solidFill>
                  <a:srgbClr val="FF0000"/>
                </a:solidFill>
              </a:rPr>
              <a:t>ion hydroxyde </a:t>
            </a:r>
            <a:r>
              <a:rPr lang="fr-FR" dirty="0" smtClean="0">
                <a:solidFill>
                  <a:srgbClr val="FF0000"/>
                </a:solidFill>
              </a:rPr>
              <a:t>HO</a:t>
            </a:r>
            <a:r>
              <a:rPr lang="fr-FR" baseline="30000" dirty="0" smtClean="0">
                <a:solidFill>
                  <a:srgbClr val="FF0000"/>
                </a:solidFill>
              </a:rPr>
              <a:t>-  </a:t>
            </a:r>
            <a:r>
              <a:rPr lang="fr-FR" b="1" dirty="0">
                <a:solidFill>
                  <a:srgbClr val="FF0000"/>
                </a:solidFill>
              </a:rPr>
              <a:t>????</a:t>
            </a:r>
            <a:r>
              <a:rPr lang="fr-FR" baseline="30000" dirty="0">
                <a:solidFill>
                  <a:srgbClr val="FF0000"/>
                </a:solidFill>
              </a:rPr>
              <a:t>  </a:t>
            </a:r>
            <a:endParaRPr lang="fr-FR" dirty="0"/>
          </a:p>
        </p:txBody>
      </p:sp>
      <p:sp>
        <p:nvSpPr>
          <p:cNvPr id="3078" name="Rectangle 8"/>
          <p:cNvSpPr>
            <a:spLocks noChangeArrowheads="1"/>
          </p:cNvSpPr>
          <p:nvPr/>
        </p:nvSpPr>
        <p:spPr bwMode="auto">
          <a:xfrm>
            <a:off x="4132263" y="2060575"/>
            <a:ext cx="676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fr-FR" sz="3600">
                <a:sym typeface="Wingdings" pitchFamily="2" charset="2"/>
              </a:rPr>
              <a:t></a:t>
            </a:r>
            <a:endParaRPr lang="fr-FR" sz="3600"/>
          </a:p>
        </p:txBody>
      </p:sp>
      <p:sp>
        <p:nvSpPr>
          <p:cNvPr id="3079" name="ZoneTexte 6"/>
          <p:cNvSpPr txBox="1">
            <a:spLocks noChangeArrowheads="1"/>
          </p:cNvSpPr>
          <p:nvPr/>
        </p:nvSpPr>
        <p:spPr bwMode="auto">
          <a:xfrm>
            <a:off x="357188" y="3857625"/>
            <a:ext cx="8501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u="sng"/>
              <a:t>LEGENDES</a:t>
            </a:r>
            <a:r>
              <a:rPr lang="fr-FR"/>
              <a:t>:      </a:t>
            </a:r>
            <a:r>
              <a:rPr lang="fr-FR">
                <a:solidFill>
                  <a:srgbClr val="FF0000"/>
                </a:solidFill>
              </a:rPr>
              <a:t>REACTIFS</a:t>
            </a:r>
            <a:r>
              <a:rPr lang="fr-FR"/>
              <a:t>          </a:t>
            </a:r>
            <a:r>
              <a:rPr lang="fr-FR">
                <a:solidFill>
                  <a:srgbClr val="0070C0"/>
                </a:solidFill>
              </a:rPr>
              <a:t>PRODUITS </a:t>
            </a:r>
            <a:r>
              <a:rPr lang="fr-FR"/>
              <a:t>        </a:t>
            </a:r>
            <a:r>
              <a:rPr lang="fr-FR">
                <a:solidFill>
                  <a:srgbClr val="00B050"/>
                </a:solidFill>
              </a:rPr>
              <a:t>ESPECES SPECTATRICES</a:t>
            </a:r>
          </a:p>
        </p:txBody>
      </p:sp>
      <p:sp>
        <p:nvSpPr>
          <p:cNvPr id="3080" name="Rectangle 1"/>
          <p:cNvSpPr>
            <a:spLocks noChangeArrowheads="1"/>
          </p:cNvSpPr>
          <p:nvPr/>
        </p:nvSpPr>
        <p:spPr bwMode="auto">
          <a:xfrm>
            <a:off x="1857375" y="4929188"/>
            <a:ext cx="60853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pt-BR" sz="28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Cu</a:t>
            </a:r>
            <a:r>
              <a:rPr lang="pt-BR" sz="2800" baseline="300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2+</a:t>
            </a:r>
            <a:r>
              <a:rPr lang="pt-BR" sz="28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     </a:t>
            </a:r>
            <a:r>
              <a:rPr lang="pt-BR" sz="2800" dirty="0">
                <a:latin typeface="Calibri" pitchFamily="34" charset="0"/>
                <a:cs typeface="Times New Roman" pitchFamily="18" charset="0"/>
              </a:rPr>
              <a:t>+ </a:t>
            </a:r>
            <a:r>
              <a:rPr lang="pt-BR" sz="28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   </a:t>
            </a:r>
            <a:r>
              <a:rPr lang="pt-BR" sz="2800" b="1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2</a:t>
            </a:r>
            <a:r>
              <a:rPr lang="pt-BR" sz="28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pt-BR" sz="2800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HO </a:t>
            </a:r>
            <a:r>
              <a:rPr lang="pt-BR" sz="2800" baseline="300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-    </a:t>
            </a:r>
            <a:r>
              <a:rPr lang="pt-BR" sz="28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          </a:t>
            </a:r>
            <a:r>
              <a:rPr lang="pt-BR" sz="1100" baseline="30000" dirty="0">
                <a:latin typeface="Calibri" pitchFamily="34" charset="0"/>
                <a:cs typeface="Times New Roman" pitchFamily="18" charset="0"/>
              </a:rPr>
              <a:t>	</a:t>
            </a:r>
            <a:r>
              <a:rPr lang="pt-BR" sz="2800" dirty="0">
                <a:solidFill>
                  <a:srgbClr val="3366FF"/>
                </a:solidFill>
                <a:latin typeface="Calibri" pitchFamily="34" charset="0"/>
                <a:cs typeface="Times New Roman" pitchFamily="18" charset="0"/>
                <a:sym typeface="Wingdings" pitchFamily="2" charset="2"/>
              </a:rPr>
              <a:t>Cu(OH)</a:t>
            </a:r>
            <a:r>
              <a:rPr lang="pt-BR" sz="3600" baseline="-30000" dirty="0">
                <a:solidFill>
                  <a:srgbClr val="3366FF"/>
                </a:solidFill>
                <a:latin typeface="Calibri" pitchFamily="34" charset="0"/>
                <a:cs typeface="Times New Roman" pitchFamily="18" charset="0"/>
                <a:sym typeface="Wingdings" pitchFamily="2" charset="2"/>
              </a:rPr>
              <a:t>2 </a:t>
            </a:r>
            <a:endParaRPr lang="pt-BR" sz="4000" dirty="0">
              <a:latin typeface="Calibri" pitchFamily="34" charset="0"/>
              <a:cs typeface="Times New Roman" pitchFamily="18" charset="0"/>
              <a:sym typeface="Wingdings" pitchFamily="2" charset="2"/>
            </a:endParaRPr>
          </a:p>
        </p:txBody>
      </p:sp>
      <p:sp>
        <p:nvSpPr>
          <p:cNvPr id="3081" name="ZoneTexte 8"/>
          <p:cNvSpPr txBox="1">
            <a:spLocks noChangeArrowheads="1"/>
          </p:cNvSpPr>
          <p:nvPr/>
        </p:nvSpPr>
        <p:spPr bwMode="auto">
          <a:xfrm>
            <a:off x="142875" y="5857875"/>
            <a:ext cx="8858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/>
              <a:t>Equation de réaction </a:t>
            </a:r>
            <a:r>
              <a:rPr lang="fr-FR" b="1" u="sng"/>
              <a:t>ajustée</a:t>
            </a:r>
            <a:r>
              <a:rPr lang="fr-FR" b="1"/>
              <a:t> </a:t>
            </a:r>
            <a:r>
              <a:rPr lang="fr-FR"/>
              <a:t>(pour </a:t>
            </a:r>
            <a:r>
              <a:rPr lang="fr-FR" b="1" u="sng"/>
              <a:t>conservation des éléments et des charges</a:t>
            </a:r>
            <a:r>
              <a:rPr lang="fr-FR"/>
              <a:t>)</a:t>
            </a:r>
          </a:p>
        </p:txBody>
      </p:sp>
      <p:sp>
        <p:nvSpPr>
          <p:cNvPr id="3082" name="ZoneTexte 9"/>
          <p:cNvSpPr txBox="1">
            <a:spLocks noChangeArrowheads="1"/>
          </p:cNvSpPr>
          <p:nvPr/>
        </p:nvSpPr>
        <p:spPr bwMode="auto">
          <a:xfrm>
            <a:off x="142875" y="785813"/>
            <a:ext cx="3214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/>
              <a:t>Partie A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643306" y="64291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3</a:t>
            </a:r>
            <a:endParaRPr lang="fr-F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Image 1"/>
          <p:cNvPicPr>
            <a:picLocks noChangeAspect="1" noChangeArrowheads="1"/>
          </p:cNvPicPr>
          <p:nvPr/>
        </p:nvPicPr>
        <p:blipFill>
          <a:blip r:embed="rId2"/>
          <a:srcRect l="911" t="22382" r="1379" b="4060"/>
          <a:stretch>
            <a:fillRect/>
          </a:stretch>
        </p:blipFill>
        <p:spPr bwMode="auto">
          <a:xfrm>
            <a:off x="500063" y="1643063"/>
            <a:ext cx="8215312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ZoneTexte 3"/>
          <p:cNvSpPr txBox="1">
            <a:spLocks noChangeArrowheads="1"/>
          </p:cNvSpPr>
          <p:nvPr/>
        </p:nvSpPr>
        <p:spPr bwMode="auto">
          <a:xfrm>
            <a:off x="0" y="0"/>
            <a:ext cx="321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/>
              <a:t>Partie B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643306" y="64291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4</a:t>
            </a:r>
            <a:endParaRPr lang="fr-FR" sz="3200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28688" y="4221088"/>
            <a:ext cx="5803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BELIN 2nde page 127  (ISBN : 979-10-358-0201-1)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/>
          <p:cNvGraphicFramePr>
            <a:graphicFrameLocks noGrp="1"/>
          </p:cNvGraphicFramePr>
          <p:nvPr/>
        </p:nvGraphicFramePr>
        <p:xfrm>
          <a:off x="684213" y="574082"/>
          <a:ext cx="7627937" cy="6132167"/>
        </p:xfrm>
        <a:graphic>
          <a:graphicData uri="http://schemas.openxmlformats.org/drawingml/2006/table">
            <a:tbl>
              <a:tblPr/>
              <a:tblGrid>
                <a:gridCol w="1028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9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70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06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02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524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N° de l’expérience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Quantité de matière d’ion cuivre Cu</a:t>
                      </a:r>
                      <a:r>
                        <a:rPr kumimoji="0" lang="fr-FR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2+</a:t>
                      </a:r>
                      <a:endParaRPr kumimoji="0" lang="fr-FR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(en 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mmol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V</a:t>
                      </a:r>
                      <a:r>
                        <a:rPr lang="fr-FR" sz="14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solution d’hydroxyde de sodium</a:t>
                      </a:r>
                      <a:endParaRPr lang="fr-FR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(en </a:t>
                      </a:r>
                      <a:r>
                        <a:rPr lang="fr-FR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mL</a:t>
                      </a: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Quantité de matière d’ion hydroxyde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HO</a:t>
                      </a:r>
                      <a:r>
                        <a:rPr kumimoji="0" lang="fr-FR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(en 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mmol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Abondance de précipité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Couleur du filtrat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2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1,0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2,0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4,5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6,0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7,5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10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12,5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15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216" name="ZoneTexte 3"/>
          <p:cNvSpPr txBox="1">
            <a:spLocks noChangeArrowheads="1"/>
          </p:cNvSpPr>
          <p:nvPr/>
        </p:nvSpPr>
        <p:spPr bwMode="auto">
          <a:xfrm>
            <a:off x="0" y="0"/>
            <a:ext cx="321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/>
              <a:t>Partie B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571868" y="-5326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5</a:t>
            </a:r>
            <a:endParaRPr lang="fr-F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6" name="ZoneTexte 3"/>
          <p:cNvSpPr txBox="1">
            <a:spLocks noChangeArrowheads="1"/>
          </p:cNvSpPr>
          <p:nvPr/>
        </p:nvSpPr>
        <p:spPr bwMode="auto">
          <a:xfrm>
            <a:off x="0" y="0"/>
            <a:ext cx="321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/>
              <a:t>Partie B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571868" y="-5326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6</a:t>
            </a:r>
            <a:endParaRPr lang="fr-FR" sz="3200" dirty="0">
              <a:solidFill>
                <a:srgbClr val="FF0000"/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571480"/>
            <a:ext cx="833928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1571604" y="1714488"/>
          <a:ext cx="6097605" cy="4607811"/>
        </p:xfrm>
        <a:graphic>
          <a:graphicData uri="http://schemas.openxmlformats.org/drawingml/2006/table">
            <a:tbl>
              <a:tblPr/>
              <a:tblGrid>
                <a:gridCol w="822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8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47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565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718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5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938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N° de l’expérience</a:t>
                      </a: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Quantité de matière d’ion cuivre Cu</a:t>
                      </a:r>
                      <a:r>
                        <a:rPr kumimoji="0" lang="fr-FR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2+</a:t>
                      </a:r>
                      <a:endParaRPr kumimoji="0" lang="fr-FR" sz="11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(en </a:t>
                      </a:r>
                      <a:r>
                        <a:rPr kumimoji="0" lang="fr-FR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mmol</a:t>
                      </a: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V</a:t>
                      </a:r>
                      <a:r>
                        <a:rPr lang="fr-FR" sz="11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fr-FR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solution d’hydroxyde de sodium</a:t>
                      </a:r>
                      <a:endParaRPr lang="fr-FR" sz="1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(en </a:t>
                      </a:r>
                      <a:r>
                        <a:rPr lang="fr-FR" sz="11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mL</a:t>
                      </a:r>
                      <a:r>
                        <a:rPr lang="fr-FR" sz="11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fr-F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Quantité de matière d’ion hydroxyde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HO</a:t>
                      </a:r>
                      <a:r>
                        <a:rPr kumimoji="0" lang="fr-FR" sz="11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(en </a:t>
                      </a:r>
                      <a:r>
                        <a:rPr kumimoji="0" lang="fr-FR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mmol</a:t>
                      </a: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Abondance de précipité</a:t>
                      </a: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Couleur du filtrat</a:t>
                      </a: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46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fr-F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1,0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fr-F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2,0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8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fr-F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fr-F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4,5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685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fr-F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6,0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  <a:endParaRPr kumimoji="0" lang="fr-F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7,5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8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</a:t>
                      </a:r>
                      <a:endParaRPr kumimoji="0" lang="fr-F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10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8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fr-F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12,5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82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fr-FR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effectLst/>
                          <a:latin typeface="+mn-lt"/>
                          <a:ea typeface="Times New Roman"/>
                        </a:rPr>
                        <a:t>15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18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6" name="ZoneTexte 3"/>
          <p:cNvSpPr txBox="1">
            <a:spLocks noChangeArrowheads="1"/>
          </p:cNvSpPr>
          <p:nvPr/>
        </p:nvSpPr>
        <p:spPr bwMode="auto">
          <a:xfrm>
            <a:off x="0" y="0"/>
            <a:ext cx="321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 dirty="0"/>
              <a:t>Partie </a:t>
            </a:r>
            <a:r>
              <a:rPr lang="fr-FR" b="1" dirty="0" smtClean="0"/>
              <a:t>C</a:t>
            </a:r>
            <a:endParaRPr lang="fr-FR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3571868" y="-5326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7</a:t>
            </a:r>
            <a:endParaRPr lang="fr-FR" sz="3200" dirty="0">
              <a:solidFill>
                <a:srgbClr val="FF0000"/>
              </a:solidFill>
            </a:endParaRPr>
          </a:p>
        </p:txBody>
      </p:sp>
      <p:pic>
        <p:nvPicPr>
          <p:cNvPr id="5" name="Image 1" descr="DSCF1016.JPG"/>
          <p:cNvPicPr>
            <a:picLocks noChangeAspect="1"/>
          </p:cNvPicPr>
          <p:nvPr/>
        </p:nvPicPr>
        <p:blipFill>
          <a:blip r:embed="rId2"/>
          <a:srcRect l="4687" t="30208" r="1562" b="28125"/>
          <a:stretch>
            <a:fillRect/>
          </a:stretch>
        </p:blipFill>
        <p:spPr bwMode="auto">
          <a:xfrm>
            <a:off x="428596" y="2071678"/>
            <a:ext cx="857256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10"/>
          <p:cNvSpPr txBox="1">
            <a:spLocks noChangeArrowheads="1"/>
          </p:cNvSpPr>
          <p:nvPr/>
        </p:nvSpPr>
        <p:spPr bwMode="auto">
          <a:xfrm>
            <a:off x="642910" y="4241452"/>
            <a:ext cx="8286808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fr-FR" altLang="fr-FR" sz="2400" b="1" dirty="0" smtClean="0"/>
              <a:t>1           2          3          4           5            6           7           8</a:t>
            </a:r>
            <a:r>
              <a:rPr lang="fr-FR" altLang="fr-FR" dirty="0" smtClean="0"/>
              <a:t> </a:t>
            </a:r>
            <a:endParaRPr lang="fr-FR" altLang="fr-FR" dirty="0"/>
          </a:p>
        </p:txBody>
      </p:sp>
      <p:sp>
        <p:nvSpPr>
          <p:cNvPr id="9" name="ZoneTexte 1"/>
          <p:cNvSpPr txBox="1">
            <a:spLocks noChangeArrowheads="1"/>
          </p:cNvSpPr>
          <p:nvPr/>
        </p:nvSpPr>
        <p:spPr bwMode="auto">
          <a:xfrm>
            <a:off x="1714480" y="1071546"/>
            <a:ext cx="55451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fr-FR" sz="2400" dirty="0" smtClean="0"/>
              <a:t>Filtrats </a:t>
            </a:r>
          </a:p>
          <a:p>
            <a:pPr algn="ctr"/>
            <a:r>
              <a:rPr lang="fr-FR" sz="2400" dirty="0" smtClean="0"/>
              <a:t>(solutions obtenues après filtration)</a:t>
            </a:r>
            <a:endParaRPr lang="fr-FR" sz="2400" dirty="0"/>
          </a:p>
        </p:txBody>
      </p:sp>
      <p:sp>
        <p:nvSpPr>
          <p:cNvPr id="2" name="Rectangle 1"/>
          <p:cNvSpPr/>
          <p:nvPr/>
        </p:nvSpPr>
        <p:spPr>
          <a:xfrm>
            <a:off x="665149" y="5301208"/>
            <a:ext cx="3518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Photo labo lycée David d’Angers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6" name="ZoneTexte 3"/>
          <p:cNvSpPr txBox="1">
            <a:spLocks noChangeArrowheads="1"/>
          </p:cNvSpPr>
          <p:nvPr/>
        </p:nvSpPr>
        <p:spPr bwMode="auto">
          <a:xfrm>
            <a:off x="0" y="0"/>
            <a:ext cx="3214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fr-FR" b="1" dirty="0"/>
              <a:t>Partie </a:t>
            </a:r>
            <a:r>
              <a:rPr lang="fr-FR" b="1" dirty="0" smtClean="0"/>
              <a:t>C</a:t>
            </a:r>
            <a:endParaRPr lang="fr-FR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3571868" y="-5326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8</a:t>
            </a:r>
            <a:endParaRPr lang="fr-FR" sz="32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684213" y="503058"/>
          <a:ext cx="7627937" cy="6132167"/>
        </p:xfrm>
        <a:graphic>
          <a:graphicData uri="http://schemas.openxmlformats.org/drawingml/2006/table">
            <a:tbl>
              <a:tblPr/>
              <a:tblGrid>
                <a:gridCol w="1028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93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1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70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06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02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524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N° de l’expérience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Quantité de matière d’ion cuivre Cu</a:t>
                      </a:r>
                      <a:r>
                        <a:rPr kumimoji="0" lang="fr-FR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2+</a:t>
                      </a:r>
                      <a:endParaRPr kumimoji="0" lang="fr-FR" sz="1400" b="0" i="0" u="none" strike="noStrike" cap="none" normalizeH="0" baseline="30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(en 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mmol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Volume V</a:t>
                      </a:r>
                      <a:r>
                        <a:rPr lang="fr-FR" sz="1400" b="1" kern="1200" baseline="-25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solution d’hydroxyde de sodium</a:t>
                      </a:r>
                      <a:endParaRPr lang="fr-FR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(en </a:t>
                      </a:r>
                      <a:r>
                        <a:rPr lang="fr-FR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mL</a:t>
                      </a:r>
                      <a:r>
                        <a:rPr lang="fr-FR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fr-F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Quantité de matière d’ion hydroxyde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HO</a:t>
                      </a:r>
                      <a:r>
                        <a:rPr kumimoji="0" lang="fr-FR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(en </a:t>
                      </a:r>
                      <a:r>
                        <a:rPr kumimoji="0" lang="fr-FR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mmol</a:t>
                      </a: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)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Abondance de précipité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Couleur du filtrat</a:t>
                      </a:r>
                      <a:endParaRPr kumimoji="0" lang="fr-F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2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1,0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0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Bleu</a:t>
                      </a:r>
                      <a:endParaRPr lang="fr-FR" sz="20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2,0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0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Bleu</a:t>
                      </a:r>
                      <a:endParaRPr lang="fr-FR" sz="20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  <a:alpha val="7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3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0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Bleu</a:t>
                      </a:r>
                      <a:endParaRPr lang="fr-FR" sz="20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  <a:alpha val="56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4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4,5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2000" b="1" dirty="0">
                          <a:solidFill>
                            <a:srgbClr val="0070C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Bleu</a:t>
                      </a:r>
                      <a:endParaRPr lang="fr-FR" sz="2000" b="1" dirty="0">
                        <a:solidFill>
                          <a:srgbClr val="0070C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40000"/>
                        <a:lumOff val="60000"/>
                        <a:alpha val="34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3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5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6,0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Incolore</a:t>
                      </a: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6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7,5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Incolore</a:t>
                      </a: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7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10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Incolore</a:t>
                      </a: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8</a:t>
                      </a:r>
                      <a:endParaRPr kumimoji="0" lang="fr-F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12,5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2000" b="1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Incolore</a:t>
                      </a: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48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9</a:t>
                      </a:r>
                      <a:endParaRPr kumimoji="0" lang="fr-FR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899" marR="3989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3,0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400" b="1" dirty="0">
                          <a:effectLst/>
                          <a:latin typeface="+mn-lt"/>
                          <a:ea typeface="Times New Roman"/>
                        </a:rPr>
                        <a:t>15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fr-FR" sz="2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+ + + + +</a:t>
                      </a:r>
                      <a:endParaRPr lang="fr-FR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Incolore</a:t>
                      </a:r>
                      <a:endParaRPr lang="fr-FR" sz="2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3571868" y="-5326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solidFill>
                  <a:srgbClr val="FF0000"/>
                </a:solidFill>
              </a:rPr>
              <a:t>DIAPO 9</a:t>
            </a:r>
            <a:endParaRPr lang="fr-FR" sz="3200" dirty="0">
              <a:solidFill>
                <a:srgbClr val="FF000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455593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681</Words>
  <Application>Microsoft Office PowerPoint</Application>
  <PresentationFormat>Affichage à l'écran (4:3)</PresentationFormat>
  <Paragraphs>339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Times New Roman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anne donval</dc:creator>
  <cp:lastModifiedBy>admin</cp:lastModifiedBy>
  <cp:revision>120</cp:revision>
  <dcterms:created xsi:type="dcterms:W3CDTF">2011-10-17T19:57:11Z</dcterms:created>
  <dcterms:modified xsi:type="dcterms:W3CDTF">2020-03-31T07:36:53Z</dcterms:modified>
</cp:coreProperties>
</file>