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2" r:id="rId3"/>
    <p:sldId id="257" r:id="rId4"/>
    <p:sldId id="271" r:id="rId5"/>
    <p:sldId id="313" r:id="rId6"/>
    <p:sldId id="279" r:id="rId7"/>
    <p:sldId id="258" r:id="rId8"/>
    <p:sldId id="280" r:id="rId9"/>
    <p:sldId id="282" r:id="rId10"/>
    <p:sldId id="281" r:id="rId11"/>
    <p:sldId id="275" r:id="rId12"/>
    <p:sldId id="309" r:id="rId13"/>
    <p:sldId id="284" r:id="rId14"/>
    <p:sldId id="277" r:id="rId15"/>
    <p:sldId id="283" r:id="rId16"/>
    <p:sldId id="314" r:id="rId17"/>
    <p:sldId id="310" r:id="rId18"/>
    <p:sldId id="315" r:id="rId19"/>
    <p:sldId id="259" r:id="rId20"/>
    <p:sldId id="300" r:id="rId21"/>
    <p:sldId id="301" r:id="rId22"/>
    <p:sldId id="302" r:id="rId23"/>
    <p:sldId id="260" r:id="rId24"/>
    <p:sldId id="291" r:id="rId25"/>
    <p:sldId id="261" r:id="rId26"/>
    <p:sldId id="292" r:id="rId27"/>
    <p:sldId id="262" r:id="rId28"/>
    <p:sldId id="273" r:id="rId29"/>
    <p:sldId id="285" r:id="rId30"/>
    <p:sldId id="307" r:id="rId31"/>
    <p:sldId id="263" r:id="rId32"/>
    <p:sldId id="303" r:id="rId33"/>
    <p:sldId id="308" r:id="rId34"/>
    <p:sldId id="287" r:id="rId35"/>
    <p:sldId id="290" r:id="rId36"/>
    <p:sldId id="264" r:id="rId37"/>
    <p:sldId id="274" r:id="rId38"/>
    <p:sldId id="278" r:id="rId39"/>
    <p:sldId id="266" r:id="rId40"/>
    <p:sldId id="267" r:id="rId41"/>
    <p:sldId id="295" r:id="rId42"/>
    <p:sldId id="270" r:id="rId43"/>
    <p:sldId id="276" r:id="rId44"/>
    <p:sldId id="272" r:id="rId45"/>
    <p:sldId id="288" r:id="rId46"/>
    <p:sldId id="305" r:id="rId47"/>
    <p:sldId id="289" r:id="rId48"/>
    <p:sldId id="304" r:id="rId49"/>
    <p:sldId id="286" r:id="rId50"/>
    <p:sldId id="294" r:id="rId51"/>
    <p:sldId id="297" r:id="rId52"/>
    <p:sldId id="298" r:id="rId53"/>
    <p:sldId id="299" r:id="rId5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45B82"/>
    <a:srgbClr val="1578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94FA0F-54C6-4DEF-9AD8-0B8CB745C334}" v="8" dt="2023-05-29T11:11:47.791"/>
    <p1510:client id="{11FA490F-96F5-499C-B7F0-F52A19983958}" v="2" dt="2023-05-30T12:29:13.307"/>
    <p1510:client id="{133179A1-BE0E-41EB-A9B2-D0F6DEDBA978}" v="6" dt="2023-05-29T14:34:00.654"/>
    <p1510:client id="{177DC43A-6EB8-4118-82ED-1C7E37519F80}" v="166" dt="2023-05-29T05:50:08.562"/>
    <p1510:client id="{19602B58-FF52-451E-BD3A-3F7EA4D8B1F0}" v="22" dt="2023-05-29T08:25:48.953"/>
    <p1510:client id="{202C7DB2-1A4E-47AF-9E50-8DA82019CA41}" v="185" dt="2023-05-29T06:22:40.795"/>
    <p1510:client id="{27E130EC-B905-4F1C-B2FC-E6EE01D3BE7B}" v="217" dt="2023-05-28T16:32:02.027"/>
    <p1510:client id="{2AAC24D2-291E-46C7-AF17-41A058E70330}" v="10" dt="2023-06-12T06:50:33.321"/>
    <p1510:client id="{2B234211-4BCE-441A-B175-21B891AF1D58}" v="2" dt="2023-05-29T14:32:29.381"/>
    <p1510:client id="{3AAE7D99-0630-495B-9BD2-99E18F980BFF}" v="182" dt="2023-05-29T06:02:40.397"/>
    <p1510:client id="{3FE76346-4F2E-49A8-9A80-08CAE6F50E90}" v="14" dt="2023-05-29T11:15:53.720"/>
    <p1510:client id="{403A015A-D24A-4214-8FDA-32E622D91FA2}" v="4" dt="2023-05-29T11:55:46.597"/>
    <p1510:client id="{47BCE067-9DBE-4EAC-B064-2CCE3AFCBEA4}" v="1265" dt="2023-05-25T15:17:32.685"/>
    <p1510:client id="{570AAB8C-9436-4F30-A00F-D3973B4AC7E1}" v="42" dt="2023-05-29T10:04:52.773"/>
    <p1510:client id="{5CB4D678-4DAA-457F-9861-95257521110F}" v="77" dt="2023-05-29T12:48:18.349"/>
    <p1510:client id="{62A296F1-ADF0-4A0E-A15D-E747A3B64834}" v="4" dt="2023-05-29T06:50:37.702"/>
    <p1510:client id="{6999395D-22AC-485D-9075-16DD5C0DA2CA}" v="156" dt="2023-05-29T11:52:33.811"/>
    <p1510:client id="{69D39BA6-63F2-48E3-A536-C0D22515F86D}" v="195" dt="2023-05-29T09:08:10.850"/>
    <p1510:client id="{6A2BBACC-8F39-406B-81BC-BDDE89C37970}" v="120" dt="2023-05-29T14:01:57.519"/>
    <p1510:client id="{6D526A26-10CF-48E9-8603-3DB1C253C985}" v="40" dt="2023-05-29T06:54:30.626"/>
    <p1510:client id="{794A21B4-EA7D-4092-A8E8-6BB98992DEBC}" v="32" dt="2023-05-29T06:07:15.148"/>
    <p1510:client id="{7BB93F3A-396B-49C6-85D4-5EDF3E5669C5}" v="5" dt="2023-05-28T16:37:56.419"/>
    <p1510:client id="{7E97BDB3-45A9-463D-BEE6-893278D427A8}" v="28" dt="2023-05-29T11:19:45.180"/>
    <p1510:client id="{836BF3F4-E0AB-45C3-B850-A4E5B79217FE}" v="372" dt="2023-05-29T09:59:45.779"/>
    <p1510:client id="{849587F3-0675-48CD-9DA1-B3EEFF5717C4}" v="2" dt="2023-05-29T16:39:51.447"/>
    <p1510:client id="{88ABE153-370E-49A4-883B-5437013E952C}" v="17" dt="2023-05-29T11:18:26.195"/>
    <p1510:client id="{8B7EB0FC-F9DE-493A-B71F-13963E28C56D}" v="15" dt="2023-05-29T10:51:53.381"/>
    <p1510:client id="{A7377732-DCE4-4E39-9144-2C90DDA938F9}" v="130" dt="2023-05-25T12:10:30.754"/>
    <p1510:client id="{A923D42C-D52A-4B34-88A1-B1D52A79EB9B}" v="3" dt="2023-05-31T15:16:22.771"/>
    <p1510:client id="{AF3E5F97-EBF7-41EA-B67A-968BA6352F1D}" v="420" dt="2023-05-28T14:44:26.300"/>
    <p1510:client id="{B9FE319B-482E-4F92-97ED-7D036C7A65DA}" v="229" dt="2023-05-26T16:06:36.185"/>
    <p1510:client id="{BBA50DA7-1DAC-4FAB-AE57-8CA6A5238D89}" v="112" dt="2023-05-29T06:47:09.282"/>
    <p1510:client id="{C2B2C4D8-85EF-43A6-A82C-DAE2F813F93B}" v="38" dt="2023-05-29T08:34:10.853"/>
    <p1510:client id="{DB258A9C-08C0-4EAB-9F8F-D576E15ADC5A}" v="85" dt="2023-05-29T08:22:02.317"/>
    <p1510:client id="{DC82E031-BB3E-4162-9060-0B55B414C083}" v="10" dt="2023-05-29T06:49:22.391"/>
    <p1510:client id="{DD770F70-C263-4E59-B726-9E0BAA8E399F}" v="144" dt="2023-05-29T09:00:33.930"/>
    <p1510:client id="{E41F9B98-4129-44A2-B222-835CC9D7B1AE}" v="1" dt="2023-05-29T12:20:43.477"/>
    <p1510:client id="{E90329A2-ACBC-4457-8AAB-F7060FC15750}" v="139" dt="2023-05-29T08:09:16.528"/>
    <p1510:client id="{F972F3FB-134E-49BB-8CCE-E2E8E78FFB65}" v="2" dt="2023-05-29T11:13:29.123"/>
    <p1510:client id="{FEAC6669-7938-457C-9DD4-A6F2CADB7367}" v="2" dt="2023-05-29T14:27:42.937"/>
    <p1510:client id="{FEF8513C-0EE6-4EDB-B194-F451F992A7CC}" v="1094" dt="2023-05-26T08:33:12.140"/>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90" d="100"/>
          <a:sy n="90" d="100"/>
        </p:scale>
        <p:origin x="57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62DC96-33FA-D7C8-5011-F0C3EF7F44F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A8994CB-31BC-541F-5BC0-F5030ED2D7F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AEA26A95-D38D-192E-58F9-56A66BBD5568}"/>
              </a:ext>
            </a:extLst>
          </p:cNvPr>
          <p:cNvSpPr>
            <a:spLocks noGrp="1"/>
          </p:cNvSpPr>
          <p:nvPr>
            <p:ph type="dt" sz="half" idx="10"/>
          </p:nvPr>
        </p:nvSpPr>
        <p:spPr/>
        <p:txBody>
          <a:bodyPr/>
          <a:lstStyle/>
          <a:p>
            <a:fld id="{5472E3A9-E084-4737-B00C-8FDE723AC297}" type="datetimeFigureOut">
              <a:rPr lang="fr-FR" smtClean="0"/>
              <a:t>12/06/2023</a:t>
            </a:fld>
            <a:endParaRPr lang="fr-FR"/>
          </a:p>
        </p:txBody>
      </p:sp>
      <p:sp>
        <p:nvSpPr>
          <p:cNvPr id="5" name="Espace réservé du pied de page 4">
            <a:extLst>
              <a:ext uri="{FF2B5EF4-FFF2-40B4-BE49-F238E27FC236}">
                <a16:creationId xmlns:a16="http://schemas.microsoft.com/office/drawing/2014/main" id="{55806C78-6DC9-2232-287A-1295273F179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47F2BD4-BD9D-9A58-1A31-3F78D37B147C}"/>
              </a:ext>
            </a:extLst>
          </p:cNvPr>
          <p:cNvSpPr>
            <a:spLocks noGrp="1"/>
          </p:cNvSpPr>
          <p:nvPr>
            <p:ph type="sldNum" sz="quarter" idx="12"/>
          </p:nvPr>
        </p:nvSpPr>
        <p:spPr/>
        <p:txBody>
          <a:bodyPr/>
          <a:lstStyle/>
          <a:p>
            <a:fld id="{D5D3373F-1120-4D17-852A-807684423669}" type="slidenum">
              <a:rPr lang="fr-FR" smtClean="0"/>
              <a:t>‹N°›</a:t>
            </a:fld>
            <a:endParaRPr lang="fr-FR"/>
          </a:p>
        </p:txBody>
      </p:sp>
    </p:spTree>
    <p:extLst>
      <p:ext uri="{BB962C8B-B14F-4D97-AF65-F5344CB8AC3E}">
        <p14:creationId xmlns:p14="http://schemas.microsoft.com/office/powerpoint/2010/main" val="2982210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175B46-533B-6EA6-397D-FEED285F249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C9BDC19-E787-68A0-1E14-68F894E8897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B108C48-8E43-7740-AE7D-233966C0060A}"/>
              </a:ext>
            </a:extLst>
          </p:cNvPr>
          <p:cNvSpPr>
            <a:spLocks noGrp="1"/>
          </p:cNvSpPr>
          <p:nvPr>
            <p:ph type="dt" sz="half" idx="10"/>
          </p:nvPr>
        </p:nvSpPr>
        <p:spPr/>
        <p:txBody>
          <a:bodyPr/>
          <a:lstStyle/>
          <a:p>
            <a:fld id="{5472E3A9-E084-4737-B00C-8FDE723AC297}" type="datetimeFigureOut">
              <a:rPr lang="fr-FR" smtClean="0"/>
              <a:t>12/06/2023</a:t>
            </a:fld>
            <a:endParaRPr lang="fr-FR"/>
          </a:p>
        </p:txBody>
      </p:sp>
      <p:sp>
        <p:nvSpPr>
          <p:cNvPr id="5" name="Espace réservé du pied de page 4">
            <a:extLst>
              <a:ext uri="{FF2B5EF4-FFF2-40B4-BE49-F238E27FC236}">
                <a16:creationId xmlns:a16="http://schemas.microsoft.com/office/drawing/2014/main" id="{7DB0075B-CF8A-EDA7-AB9B-4776359EB7B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1A0B504-3738-ACDA-94C1-C20E0A4BED88}"/>
              </a:ext>
            </a:extLst>
          </p:cNvPr>
          <p:cNvSpPr>
            <a:spLocks noGrp="1"/>
          </p:cNvSpPr>
          <p:nvPr>
            <p:ph type="sldNum" sz="quarter" idx="12"/>
          </p:nvPr>
        </p:nvSpPr>
        <p:spPr/>
        <p:txBody>
          <a:bodyPr/>
          <a:lstStyle/>
          <a:p>
            <a:fld id="{D5D3373F-1120-4D17-852A-807684423669}" type="slidenum">
              <a:rPr lang="fr-FR" smtClean="0"/>
              <a:t>‹N°›</a:t>
            </a:fld>
            <a:endParaRPr lang="fr-FR"/>
          </a:p>
        </p:txBody>
      </p:sp>
    </p:spTree>
    <p:extLst>
      <p:ext uri="{BB962C8B-B14F-4D97-AF65-F5344CB8AC3E}">
        <p14:creationId xmlns:p14="http://schemas.microsoft.com/office/powerpoint/2010/main" val="1218426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0BD433E-FD80-DA78-A563-70AE01D96DF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151BF1B-1B10-80F1-CDC3-56B3A2642CD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F811EA9-AA27-0672-7507-7AE51B770735}"/>
              </a:ext>
            </a:extLst>
          </p:cNvPr>
          <p:cNvSpPr>
            <a:spLocks noGrp="1"/>
          </p:cNvSpPr>
          <p:nvPr>
            <p:ph type="dt" sz="half" idx="10"/>
          </p:nvPr>
        </p:nvSpPr>
        <p:spPr/>
        <p:txBody>
          <a:bodyPr/>
          <a:lstStyle/>
          <a:p>
            <a:fld id="{5472E3A9-E084-4737-B00C-8FDE723AC297}" type="datetimeFigureOut">
              <a:rPr lang="fr-FR" smtClean="0"/>
              <a:t>12/06/2023</a:t>
            </a:fld>
            <a:endParaRPr lang="fr-FR"/>
          </a:p>
        </p:txBody>
      </p:sp>
      <p:sp>
        <p:nvSpPr>
          <p:cNvPr id="5" name="Espace réservé du pied de page 4">
            <a:extLst>
              <a:ext uri="{FF2B5EF4-FFF2-40B4-BE49-F238E27FC236}">
                <a16:creationId xmlns:a16="http://schemas.microsoft.com/office/drawing/2014/main" id="{78794D92-9528-9F61-5F73-9614D48AEC8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E66B579-F3F8-6705-247D-4858E0937C8B}"/>
              </a:ext>
            </a:extLst>
          </p:cNvPr>
          <p:cNvSpPr>
            <a:spLocks noGrp="1"/>
          </p:cNvSpPr>
          <p:nvPr>
            <p:ph type="sldNum" sz="quarter" idx="12"/>
          </p:nvPr>
        </p:nvSpPr>
        <p:spPr/>
        <p:txBody>
          <a:bodyPr/>
          <a:lstStyle/>
          <a:p>
            <a:fld id="{D5D3373F-1120-4D17-852A-807684423669}" type="slidenum">
              <a:rPr lang="fr-FR" smtClean="0"/>
              <a:t>‹N°›</a:t>
            </a:fld>
            <a:endParaRPr lang="fr-FR"/>
          </a:p>
        </p:txBody>
      </p:sp>
    </p:spTree>
    <p:extLst>
      <p:ext uri="{BB962C8B-B14F-4D97-AF65-F5344CB8AC3E}">
        <p14:creationId xmlns:p14="http://schemas.microsoft.com/office/powerpoint/2010/main" val="19976495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572CD8-52AA-9CBE-CC28-426C4EBE4FC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E2018BC-D44F-DDEB-87BB-F72BA42C3A90}"/>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DCFB06F-E473-88AC-61B5-71D430B1A81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2146ABA-066B-D6C8-A96A-D768544C9F08}"/>
              </a:ext>
            </a:extLst>
          </p:cNvPr>
          <p:cNvSpPr>
            <a:spLocks noGrp="1"/>
          </p:cNvSpPr>
          <p:nvPr>
            <p:ph type="dt" sz="half" idx="10"/>
          </p:nvPr>
        </p:nvSpPr>
        <p:spPr/>
        <p:txBody>
          <a:bodyPr/>
          <a:lstStyle/>
          <a:p>
            <a:fld id="{5472E3A9-E084-4737-B00C-8FDE723AC297}" type="datetimeFigureOut">
              <a:rPr lang="fr-FR" smtClean="0"/>
              <a:t>12/06/2023</a:t>
            </a:fld>
            <a:endParaRPr lang="fr-FR"/>
          </a:p>
        </p:txBody>
      </p:sp>
      <p:sp>
        <p:nvSpPr>
          <p:cNvPr id="6" name="Espace réservé du pied de page 5">
            <a:extLst>
              <a:ext uri="{FF2B5EF4-FFF2-40B4-BE49-F238E27FC236}">
                <a16:creationId xmlns:a16="http://schemas.microsoft.com/office/drawing/2014/main" id="{D4D558A0-BC97-8DB7-7F52-84045F585D9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3AB20D7-2C51-5FD3-8B7E-7632638EAEC3}"/>
              </a:ext>
            </a:extLst>
          </p:cNvPr>
          <p:cNvSpPr>
            <a:spLocks noGrp="1"/>
          </p:cNvSpPr>
          <p:nvPr>
            <p:ph type="sldNum" sz="quarter" idx="12"/>
          </p:nvPr>
        </p:nvSpPr>
        <p:spPr/>
        <p:txBody>
          <a:bodyPr/>
          <a:lstStyle/>
          <a:p>
            <a:fld id="{D5D3373F-1120-4D17-852A-807684423669}" type="slidenum">
              <a:rPr lang="fr-FR" smtClean="0"/>
              <a:t>‹N°›</a:t>
            </a:fld>
            <a:endParaRPr lang="fr-FR"/>
          </a:p>
        </p:txBody>
      </p:sp>
    </p:spTree>
    <p:extLst>
      <p:ext uri="{BB962C8B-B14F-4D97-AF65-F5344CB8AC3E}">
        <p14:creationId xmlns:p14="http://schemas.microsoft.com/office/powerpoint/2010/main" val="4255731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31E698-B36F-07B4-B510-3ED289DBE0AC}"/>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DB2FD1B-0F9C-08C2-237C-3D423E3D46F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1BF71D5-2011-BD49-C5F8-D286100F02A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EB2238C-803E-B13E-26AC-6F85CD679C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36B8669-766F-FF46-A008-D512EE07D3F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081B9F2-5CE3-196D-4B84-B257AA278D63}"/>
              </a:ext>
            </a:extLst>
          </p:cNvPr>
          <p:cNvSpPr>
            <a:spLocks noGrp="1"/>
          </p:cNvSpPr>
          <p:nvPr>
            <p:ph type="dt" sz="half" idx="10"/>
          </p:nvPr>
        </p:nvSpPr>
        <p:spPr/>
        <p:txBody>
          <a:bodyPr/>
          <a:lstStyle/>
          <a:p>
            <a:fld id="{5472E3A9-E084-4737-B00C-8FDE723AC297}" type="datetimeFigureOut">
              <a:rPr lang="fr-FR" smtClean="0"/>
              <a:t>12/06/2023</a:t>
            </a:fld>
            <a:endParaRPr lang="fr-FR"/>
          </a:p>
        </p:txBody>
      </p:sp>
      <p:sp>
        <p:nvSpPr>
          <p:cNvPr id="8" name="Espace réservé du pied de page 7">
            <a:extLst>
              <a:ext uri="{FF2B5EF4-FFF2-40B4-BE49-F238E27FC236}">
                <a16:creationId xmlns:a16="http://schemas.microsoft.com/office/drawing/2014/main" id="{16F6E470-8C34-D90A-8D96-55369BE777B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5B1D107-BE1D-6856-56A0-F6AFB6D4B069}"/>
              </a:ext>
            </a:extLst>
          </p:cNvPr>
          <p:cNvSpPr>
            <a:spLocks noGrp="1"/>
          </p:cNvSpPr>
          <p:nvPr>
            <p:ph type="sldNum" sz="quarter" idx="12"/>
          </p:nvPr>
        </p:nvSpPr>
        <p:spPr/>
        <p:txBody>
          <a:bodyPr/>
          <a:lstStyle/>
          <a:p>
            <a:fld id="{D5D3373F-1120-4D17-852A-807684423669}" type="slidenum">
              <a:rPr lang="fr-FR" smtClean="0"/>
              <a:t>‹N°›</a:t>
            </a:fld>
            <a:endParaRPr lang="fr-FR"/>
          </a:p>
        </p:txBody>
      </p:sp>
    </p:spTree>
    <p:extLst>
      <p:ext uri="{BB962C8B-B14F-4D97-AF65-F5344CB8AC3E}">
        <p14:creationId xmlns:p14="http://schemas.microsoft.com/office/powerpoint/2010/main" val="32944015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A0F1C29-794E-02D8-DE07-2BCA70A7BFB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4059659-BD0A-5394-B6AD-0C25757B85FE}"/>
              </a:ext>
            </a:extLst>
          </p:cNvPr>
          <p:cNvSpPr>
            <a:spLocks noGrp="1"/>
          </p:cNvSpPr>
          <p:nvPr>
            <p:ph type="dt" sz="half" idx="10"/>
          </p:nvPr>
        </p:nvSpPr>
        <p:spPr/>
        <p:txBody>
          <a:bodyPr/>
          <a:lstStyle/>
          <a:p>
            <a:fld id="{5472E3A9-E084-4737-B00C-8FDE723AC297}" type="datetimeFigureOut">
              <a:rPr lang="fr-FR" smtClean="0"/>
              <a:t>12/06/2023</a:t>
            </a:fld>
            <a:endParaRPr lang="fr-FR"/>
          </a:p>
        </p:txBody>
      </p:sp>
      <p:sp>
        <p:nvSpPr>
          <p:cNvPr id="4" name="Espace réservé du pied de page 3">
            <a:extLst>
              <a:ext uri="{FF2B5EF4-FFF2-40B4-BE49-F238E27FC236}">
                <a16:creationId xmlns:a16="http://schemas.microsoft.com/office/drawing/2014/main" id="{8B4F3302-EBBC-1E7D-343F-9B8CEA3EEE3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19EEFB0-5797-0028-D74A-E48BC404E042}"/>
              </a:ext>
            </a:extLst>
          </p:cNvPr>
          <p:cNvSpPr>
            <a:spLocks noGrp="1"/>
          </p:cNvSpPr>
          <p:nvPr>
            <p:ph type="sldNum" sz="quarter" idx="12"/>
          </p:nvPr>
        </p:nvSpPr>
        <p:spPr/>
        <p:txBody>
          <a:bodyPr/>
          <a:lstStyle/>
          <a:p>
            <a:fld id="{D5D3373F-1120-4D17-852A-807684423669}" type="slidenum">
              <a:rPr lang="fr-FR" smtClean="0"/>
              <a:t>‹N°›</a:t>
            </a:fld>
            <a:endParaRPr lang="fr-FR"/>
          </a:p>
        </p:txBody>
      </p:sp>
    </p:spTree>
    <p:extLst>
      <p:ext uri="{BB962C8B-B14F-4D97-AF65-F5344CB8AC3E}">
        <p14:creationId xmlns:p14="http://schemas.microsoft.com/office/powerpoint/2010/main" val="1237427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8EC5D13-9804-427F-C118-64E8B201275E}"/>
              </a:ext>
            </a:extLst>
          </p:cNvPr>
          <p:cNvSpPr>
            <a:spLocks noGrp="1"/>
          </p:cNvSpPr>
          <p:nvPr>
            <p:ph type="dt" sz="half" idx="10"/>
          </p:nvPr>
        </p:nvSpPr>
        <p:spPr/>
        <p:txBody>
          <a:bodyPr/>
          <a:lstStyle/>
          <a:p>
            <a:fld id="{5472E3A9-E084-4737-B00C-8FDE723AC297}" type="datetimeFigureOut">
              <a:rPr lang="fr-FR" smtClean="0"/>
              <a:t>12/06/2023</a:t>
            </a:fld>
            <a:endParaRPr lang="fr-FR"/>
          </a:p>
        </p:txBody>
      </p:sp>
      <p:sp>
        <p:nvSpPr>
          <p:cNvPr id="3" name="Espace réservé du pied de page 2">
            <a:extLst>
              <a:ext uri="{FF2B5EF4-FFF2-40B4-BE49-F238E27FC236}">
                <a16:creationId xmlns:a16="http://schemas.microsoft.com/office/drawing/2014/main" id="{1C05FD8A-8765-E17C-5D84-6EA21F6FBC3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71E717E-753F-3584-DF6C-D4EE73CDE38D}"/>
              </a:ext>
            </a:extLst>
          </p:cNvPr>
          <p:cNvSpPr>
            <a:spLocks noGrp="1"/>
          </p:cNvSpPr>
          <p:nvPr>
            <p:ph type="sldNum" sz="quarter" idx="12"/>
          </p:nvPr>
        </p:nvSpPr>
        <p:spPr/>
        <p:txBody>
          <a:bodyPr/>
          <a:lstStyle/>
          <a:p>
            <a:fld id="{D5D3373F-1120-4D17-852A-807684423669}" type="slidenum">
              <a:rPr lang="fr-FR" smtClean="0"/>
              <a:t>‹N°›</a:t>
            </a:fld>
            <a:endParaRPr lang="fr-FR"/>
          </a:p>
        </p:txBody>
      </p:sp>
    </p:spTree>
    <p:extLst>
      <p:ext uri="{BB962C8B-B14F-4D97-AF65-F5344CB8AC3E}">
        <p14:creationId xmlns:p14="http://schemas.microsoft.com/office/powerpoint/2010/main" val="2203523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24F34E7-2106-C3A9-BC6D-0596464A177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B7CCAEA-89CB-7A51-9243-9F0AE6DE2A5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41DD449F-684E-D721-6B22-7E724F4B7B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01E12AF-B31C-ADD2-7284-48D91FA5CC8A}"/>
              </a:ext>
            </a:extLst>
          </p:cNvPr>
          <p:cNvSpPr>
            <a:spLocks noGrp="1"/>
          </p:cNvSpPr>
          <p:nvPr>
            <p:ph type="dt" sz="half" idx="10"/>
          </p:nvPr>
        </p:nvSpPr>
        <p:spPr/>
        <p:txBody>
          <a:bodyPr/>
          <a:lstStyle/>
          <a:p>
            <a:fld id="{5472E3A9-E084-4737-B00C-8FDE723AC297}" type="datetimeFigureOut">
              <a:rPr lang="fr-FR" smtClean="0"/>
              <a:t>12/06/2023</a:t>
            </a:fld>
            <a:endParaRPr lang="fr-FR"/>
          </a:p>
        </p:txBody>
      </p:sp>
      <p:sp>
        <p:nvSpPr>
          <p:cNvPr id="6" name="Espace réservé du pied de page 5">
            <a:extLst>
              <a:ext uri="{FF2B5EF4-FFF2-40B4-BE49-F238E27FC236}">
                <a16:creationId xmlns:a16="http://schemas.microsoft.com/office/drawing/2014/main" id="{F11B7A51-C6CE-F898-A4C0-2765022ECFB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711EC93-80FB-48A2-3166-36EEECCA34D2}"/>
              </a:ext>
            </a:extLst>
          </p:cNvPr>
          <p:cNvSpPr>
            <a:spLocks noGrp="1"/>
          </p:cNvSpPr>
          <p:nvPr>
            <p:ph type="sldNum" sz="quarter" idx="12"/>
          </p:nvPr>
        </p:nvSpPr>
        <p:spPr/>
        <p:txBody>
          <a:bodyPr/>
          <a:lstStyle/>
          <a:p>
            <a:fld id="{D5D3373F-1120-4D17-852A-807684423669}" type="slidenum">
              <a:rPr lang="fr-FR" smtClean="0"/>
              <a:t>‹N°›</a:t>
            </a:fld>
            <a:endParaRPr lang="fr-FR"/>
          </a:p>
        </p:txBody>
      </p:sp>
    </p:spTree>
    <p:extLst>
      <p:ext uri="{BB962C8B-B14F-4D97-AF65-F5344CB8AC3E}">
        <p14:creationId xmlns:p14="http://schemas.microsoft.com/office/powerpoint/2010/main" val="33673098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5B0268E-C660-AE0E-8133-749A6C8B1C2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2983CD9-9ED2-ACA5-45EE-7DA1A34336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254C7465-2D4E-C98A-D733-EB5FECB398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803A4EE-F5A7-A16B-0002-ED4F9C4DB763}"/>
              </a:ext>
            </a:extLst>
          </p:cNvPr>
          <p:cNvSpPr>
            <a:spLocks noGrp="1"/>
          </p:cNvSpPr>
          <p:nvPr>
            <p:ph type="dt" sz="half" idx="10"/>
          </p:nvPr>
        </p:nvSpPr>
        <p:spPr/>
        <p:txBody>
          <a:bodyPr/>
          <a:lstStyle/>
          <a:p>
            <a:fld id="{5472E3A9-E084-4737-B00C-8FDE723AC297}" type="datetimeFigureOut">
              <a:rPr lang="fr-FR" smtClean="0"/>
              <a:t>12/06/2023</a:t>
            </a:fld>
            <a:endParaRPr lang="fr-FR"/>
          </a:p>
        </p:txBody>
      </p:sp>
      <p:sp>
        <p:nvSpPr>
          <p:cNvPr id="6" name="Espace réservé du pied de page 5">
            <a:extLst>
              <a:ext uri="{FF2B5EF4-FFF2-40B4-BE49-F238E27FC236}">
                <a16:creationId xmlns:a16="http://schemas.microsoft.com/office/drawing/2014/main" id="{94ED11A6-B299-2C8C-0BAD-2FFCE4B708A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D81A68C-CF9F-1B79-64E2-14F7218A5986}"/>
              </a:ext>
            </a:extLst>
          </p:cNvPr>
          <p:cNvSpPr>
            <a:spLocks noGrp="1"/>
          </p:cNvSpPr>
          <p:nvPr>
            <p:ph type="sldNum" sz="quarter" idx="12"/>
          </p:nvPr>
        </p:nvSpPr>
        <p:spPr/>
        <p:txBody>
          <a:bodyPr/>
          <a:lstStyle/>
          <a:p>
            <a:fld id="{D5D3373F-1120-4D17-852A-807684423669}" type="slidenum">
              <a:rPr lang="fr-FR" smtClean="0"/>
              <a:t>‹N°›</a:t>
            </a:fld>
            <a:endParaRPr lang="fr-FR"/>
          </a:p>
        </p:txBody>
      </p:sp>
    </p:spTree>
    <p:extLst>
      <p:ext uri="{BB962C8B-B14F-4D97-AF65-F5344CB8AC3E}">
        <p14:creationId xmlns:p14="http://schemas.microsoft.com/office/powerpoint/2010/main" val="16619904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9A26D72-D158-2337-B13C-6F2CA1D3BE9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90A78F8-6451-7B15-CFF1-784F900E8D4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F4FBF14-79BA-466F-EFED-61ADCB2199AC}"/>
              </a:ext>
            </a:extLst>
          </p:cNvPr>
          <p:cNvSpPr>
            <a:spLocks noGrp="1"/>
          </p:cNvSpPr>
          <p:nvPr>
            <p:ph type="dt" sz="half" idx="10"/>
          </p:nvPr>
        </p:nvSpPr>
        <p:spPr/>
        <p:txBody>
          <a:bodyPr/>
          <a:lstStyle/>
          <a:p>
            <a:fld id="{5472E3A9-E084-4737-B00C-8FDE723AC297}" type="datetimeFigureOut">
              <a:rPr lang="fr-FR" smtClean="0"/>
              <a:t>12/06/2023</a:t>
            </a:fld>
            <a:endParaRPr lang="fr-FR"/>
          </a:p>
        </p:txBody>
      </p:sp>
      <p:sp>
        <p:nvSpPr>
          <p:cNvPr id="5" name="Espace réservé du pied de page 4">
            <a:extLst>
              <a:ext uri="{FF2B5EF4-FFF2-40B4-BE49-F238E27FC236}">
                <a16:creationId xmlns:a16="http://schemas.microsoft.com/office/drawing/2014/main" id="{490F0F5D-684A-2F9D-9624-7D6AC631C3D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BB98BA8-E8D4-1F04-A0C0-139019549FF5}"/>
              </a:ext>
            </a:extLst>
          </p:cNvPr>
          <p:cNvSpPr>
            <a:spLocks noGrp="1"/>
          </p:cNvSpPr>
          <p:nvPr>
            <p:ph type="sldNum" sz="quarter" idx="12"/>
          </p:nvPr>
        </p:nvSpPr>
        <p:spPr/>
        <p:txBody>
          <a:bodyPr/>
          <a:lstStyle/>
          <a:p>
            <a:fld id="{D5D3373F-1120-4D17-852A-807684423669}" type="slidenum">
              <a:rPr lang="fr-FR" smtClean="0"/>
              <a:t>‹N°›</a:t>
            </a:fld>
            <a:endParaRPr lang="fr-FR"/>
          </a:p>
        </p:txBody>
      </p:sp>
    </p:spTree>
    <p:extLst>
      <p:ext uri="{BB962C8B-B14F-4D97-AF65-F5344CB8AC3E}">
        <p14:creationId xmlns:p14="http://schemas.microsoft.com/office/powerpoint/2010/main" val="4034114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4E2EC1B-150A-D73B-A2E5-1050CC373CE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7C4AF19-86FE-C8EF-185B-DA03E97C668C}"/>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A4EB9F2-81FE-0C5E-6449-86BB2BC83BF9}"/>
              </a:ext>
            </a:extLst>
          </p:cNvPr>
          <p:cNvSpPr>
            <a:spLocks noGrp="1"/>
          </p:cNvSpPr>
          <p:nvPr>
            <p:ph type="dt" sz="half" idx="10"/>
          </p:nvPr>
        </p:nvSpPr>
        <p:spPr/>
        <p:txBody>
          <a:bodyPr/>
          <a:lstStyle/>
          <a:p>
            <a:fld id="{5472E3A9-E084-4737-B00C-8FDE723AC297}" type="datetimeFigureOut">
              <a:rPr lang="fr-FR" smtClean="0"/>
              <a:t>12/06/2023</a:t>
            </a:fld>
            <a:endParaRPr lang="fr-FR"/>
          </a:p>
        </p:txBody>
      </p:sp>
      <p:sp>
        <p:nvSpPr>
          <p:cNvPr id="5" name="Espace réservé du pied de page 4">
            <a:extLst>
              <a:ext uri="{FF2B5EF4-FFF2-40B4-BE49-F238E27FC236}">
                <a16:creationId xmlns:a16="http://schemas.microsoft.com/office/drawing/2014/main" id="{EA73F1DF-A3A4-3C51-9E4E-0D4056B50DF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205E33D-1454-7032-4187-828AEA44CA7E}"/>
              </a:ext>
            </a:extLst>
          </p:cNvPr>
          <p:cNvSpPr>
            <a:spLocks noGrp="1"/>
          </p:cNvSpPr>
          <p:nvPr>
            <p:ph type="sldNum" sz="quarter" idx="12"/>
          </p:nvPr>
        </p:nvSpPr>
        <p:spPr/>
        <p:txBody>
          <a:bodyPr/>
          <a:lstStyle/>
          <a:p>
            <a:fld id="{D5D3373F-1120-4D17-852A-807684423669}" type="slidenum">
              <a:rPr lang="fr-FR" smtClean="0"/>
              <a:t>‹N°›</a:t>
            </a:fld>
            <a:endParaRPr lang="fr-FR"/>
          </a:p>
        </p:txBody>
      </p:sp>
    </p:spTree>
    <p:extLst>
      <p:ext uri="{BB962C8B-B14F-4D97-AF65-F5344CB8AC3E}">
        <p14:creationId xmlns:p14="http://schemas.microsoft.com/office/powerpoint/2010/main" val="2285428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D477665-40DD-F48A-2E7A-1B8BF52864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450A4E50-D25D-FA98-03B7-681DD38D9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044D6B2-AD25-37A4-8A63-3F51A017446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72E3A9-E084-4737-B00C-8FDE723AC297}" type="datetimeFigureOut">
              <a:rPr lang="fr-FR" smtClean="0"/>
              <a:t>12/06/2023</a:t>
            </a:fld>
            <a:endParaRPr lang="fr-FR"/>
          </a:p>
        </p:txBody>
      </p:sp>
      <p:sp>
        <p:nvSpPr>
          <p:cNvPr id="5" name="Espace réservé du pied de page 4">
            <a:extLst>
              <a:ext uri="{FF2B5EF4-FFF2-40B4-BE49-F238E27FC236}">
                <a16:creationId xmlns:a16="http://schemas.microsoft.com/office/drawing/2014/main" id="{DC3568BA-C1F3-B2D3-0C5E-D94DA1B5576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3744C8B-F6D0-7665-14C1-82031ECD318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D3373F-1120-4D17-852A-807684423669}" type="slidenum">
              <a:rPr lang="fr-FR" smtClean="0"/>
              <a:t>‹N°›</a:t>
            </a:fld>
            <a:endParaRPr lang="fr-FR"/>
          </a:p>
        </p:txBody>
      </p:sp>
    </p:spTree>
    <p:extLst>
      <p:ext uri="{BB962C8B-B14F-4D97-AF65-F5344CB8AC3E}">
        <p14:creationId xmlns:p14="http://schemas.microsoft.com/office/powerpoint/2010/main" val="21961151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masce.eu/" TargetMode="External"/><Relationship Id="rId2" Type="http://schemas.openxmlformats.org/officeDocument/2006/relationships/hyperlink" Target="https://mathcitymap.eu/fr/" TargetMode="External"/><Relationship Id="rId1" Type="http://schemas.openxmlformats.org/officeDocument/2006/relationships/slideLayout" Target="../slideLayouts/slideLayout2.xml"/><Relationship Id="rId4" Type="http://schemas.openxmlformats.org/officeDocument/2006/relationships/hyperlink" Target="https://ec.europa.eu/programmes/erasmus-plus/projects/eplus-project-details/#project/2019-1-DE03-KA201-060118"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870A1295-61BC-4214-AA3E-D39667302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BD314969-EE18-4E74-0DB3-3A5827FA6FC8}"/>
              </a:ext>
            </a:extLst>
          </p:cNvPr>
          <p:cNvSpPr>
            <a:spLocks noGrp="1"/>
          </p:cNvSpPr>
          <p:nvPr>
            <p:ph type="ctrTitle"/>
          </p:nvPr>
        </p:nvSpPr>
        <p:spPr>
          <a:xfrm>
            <a:off x="804672" y="5116529"/>
            <a:ext cx="10592174" cy="1000655"/>
          </a:xfrm>
        </p:spPr>
        <p:txBody>
          <a:bodyPr anchor="t">
            <a:normAutofit/>
          </a:bodyPr>
          <a:lstStyle/>
          <a:p>
            <a:pPr algn="l"/>
            <a:r>
              <a:rPr lang="fr-FR" sz="3100" dirty="0">
                <a:latin typeface="Calibri"/>
                <a:cs typeface="Calibri"/>
              </a:rPr>
              <a:t>Adeline </a:t>
            </a:r>
            <a:r>
              <a:rPr lang="fr-FR" sz="3100" err="1">
                <a:latin typeface="Calibri"/>
                <a:cs typeface="Calibri"/>
              </a:rPr>
              <a:t>Pay</a:t>
            </a:r>
            <a:r>
              <a:rPr lang="fr-FR" sz="3100" dirty="0">
                <a:latin typeface="Calibri"/>
                <a:cs typeface="Calibri"/>
              </a:rPr>
              <a:t> et Laurence Terrasson</a:t>
            </a:r>
            <a:br>
              <a:rPr lang="fr-FR" sz="3100" dirty="0"/>
            </a:br>
            <a:r>
              <a:rPr lang="fr-FR" sz="3100" dirty="0"/>
              <a:t>Mercredi 31 mai 2023</a:t>
            </a:r>
            <a:endParaRPr lang="fr-FR" sz="3100"/>
          </a:p>
        </p:txBody>
      </p:sp>
      <p:pic>
        <p:nvPicPr>
          <p:cNvPr id="5" name="Image 5">
            <a:extLst>
              <a:ext uri="{FF2B5EF4-FFF2-40B4-BE49-F238E27FC236}">
                <a16:creationId xmlns:a16="http://schemas.microsoft.com/office/drawing/2014/main" id="{AB2D8072-067D-D787-790B-FEF836707DBC}"/>
              </a:ext>
            </a:extLst>
          </p:cNvPr>
          <p:cNvPicPr>
            <a:picLocks noChangeAspect="1"/>
          </p:cNvPicPr>
          <p:nvPr/>
        </p:nvPicPr>
        <p:blipFill rotWithShape="1">
          <a:blip r:embed="rId2"/>
          <a:srcRect l="1076" r="1711"/>
          <a:stretch/>
        </p:blipFill>
        <p:spPr>
          <a:xfrm>
            <a:off x="-1" y="10"/>
            <a:ext cx="12192001" cy="4201449"/>
          </a:xfrm>
          <a:prstGeom prst="rect">
            <a:avLst/>
          </a:prstGeom>
        </p:spPr>
      </p:pic>
      <p:grpSp>
        <p:nvGrpSpPr>
          <p:cNvPr id="29" name="Group 28">
            <a:extLst>
              <a:ext uri="{FF2B5EF4-FFF2-40B4-BE49-F238E27FC236}">
                <a16:creationId xmlns:a16="http://schemas.microsoft.com/office/drawing/2014/main" id="{0B139475-2B26-4CA9-9413-DE741E49F7B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30" name="Freeform: Shape 29">
              <a:extLst>
                <a:ext uri="{FF2B5EF4-FFF2-40B4-BE49-F238E27FC236}">
                  <a16:creationId xmlns:a16="http://schemas.microsoft.com/office/drawing/2014/main" id="{16C6BF63-6277-4C39-BE5D-3C341662C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dirty="0"/>
            </a:p>
          </p:txBody>
        </p:sp>
        <p:sp>
          <p:nvSpPr>
            <p:cNvPr id="31" name="Freeform: Shape 30">
              <a:extLst>
                <a:ext uri="{FF2B5EF4-FFF2-40B4-BE49-F238E27FC236}">
                  <a16:creationId xmlns:a16="http://schemas.microsoft.com/office/drawing/2014/main" id="{6EA3BAD9-C130-4A9C-9086-20D132A6CF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2587D38B-9E07-4A8B-B285-5FEBF6A60D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5EF4DD4B-217B-4346-A2B8-4327936399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2043305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2B4C0C7-2745-46BE-B15F-E50582545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 4">
            <a:extLst>
              <a:ext uri="{FF2B5EF4-FFF2-40B4-BE49-F238E27FC236}">
                <a16:creationId xmlns:a16="http://schemas.microsoft.com/office/drawing/2014/main" id="{2A8C8762-E82E-58D5-E2F4-2D8AB7F457CE}"/>
              </a:ext>
            </a:extLst>
          </p:cNvPr>
          <p:cNvPicPr>
            <a:picLocks noChangeAspect="1"/>
          </p:cNvPicPr>
          <p:nvPr/>
        </p:nvPicPr>
        <p:blipFill rotWithShape="1">
          <a:blip r:embed="rId2">
            <a:alphaModFix/>
          </a:blip>
          <a:srcRect l="33679" r="34314"/>
          <a:stretch/>
        </p:blipFill>
        <p:spPr>
          <a:xfrm>
            <a:off x="92384" y="1883673"/>
            <a:ext cx="3301530" cy="3452296"/>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grpSp>
        <p:nvGrpSpPr>
          <p:cNvPr id="11" name="Group 10">
            <a:extLst>
              <a:ext uri="{FF2B5EF4-FFF2-40B4-BE49-F238E27FC236}">
                <a16:creationId xmlns:a16="http://schemas.microsoft.com/office/drawing/2014/main" id="{89D8939B-D984-4564-B942-51C44F623C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796695"/>
            <a:ext cx="4850918" cy="5212025"/>
            <a:chOff x="0" y="796695"/>
            <a:chExt cx="4850918" cy="5212025"/>
          </a:xfrm>
        </p:grpSpPr>
        <p:sp>
          <p:nvSpPr>
            <p:cNvPr id="12" name="Freeform: Shape 11">
              <a:extLst>
                <a:ext uri="{FF2B5EF4-FFF2-40B4-BE49-F238E27FC236}">
                  <a16:creationId xmlns:a16="http://schemas.microsoft.com/office/drawing/2014/main" id="{93EAFB53-01AA-467C-BE85-D555D06E35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926917"/>
              <a:ext cx="4828239" cy="4951702"/>
            </a:xfrm>
            <a:custGeom>
              <a:avLst/>
              <a:gdLst>
                <a:gd name="connsiteX0" fmla="*/ 2407249 w 4828239"/>
                <a:gd name="connsiteY0" fmla="*/ 1168 h 4951702"/>
                <a:gd name="connsiteX1" fmla="*/ 2651971 w 4828239"/>
                <a:gd name="connsiteY1" fmla="*/ 4800 h 4951702"/>
                <a:gd name="connsiteX2" fmla="*/ 3136762 w 4828239"/>
                <a:gd name="connsiteY2" fmla="*/ 80075 h 4951702"/>
                <a:gd name="connsiteX3" fmla="*/ 3598035 w 4828239"/>
                <a:gd name="connsiteY3" fmla="*/ 254778 h 4951702"/>
                <a:gd name="connsiteX4" fmla="*/ 4006734 w 4828239"/>
                <a:gd name="connsiteY4" fmla="*/ 532540 h 4951702"/>
                <a:gd name="connsiteX5" fmla="*/ 4333530 w 4828239"/>
                <a:gd name="connsiteY5" fmla="*/ 900560 h 4951702"/>
                <a:gd name="connsiteX6" fmla="*/ 4368761 w 4828239"/>
                <a:gd name="connsiteY6" fmla="*/ 950864 h 4951702"/>
                <a:gd name="connsiteX7" fmla="*/ 4402539 w 4828239"/>
                <a:gd name="connsiteY7" fmla="*/ 1002077 h 4951702"/>
                <a:gd name="connsiteX8" fmla="*/ 4435319 w 4828239"/>
                <a:gd name="connsiteY8" fmla="*/ 1053834 h 4951702"/>
                <a:gd name="connsiteX9" fmla="*/ 4466918 w 4828239"/>
                <a:gd name="connsiteY9" fmla="*/ 1106317 h 4951702"/>
                <a:gd name="connsiteX10" fmla="*/ 4582327 w 4828239"/>
                <a:gd name="connsiteY10" fmla="*/ 1322244 h 4951702"/>
                <a:gd name="connsiteX11" fmla="*/ 4740322 w 4828239"/>
                <a:gd name="connsiteY11" fmla="*/ 1783517 h 4951702"/>
                <a:gd name="connsiteX12" fmla="*/ 4777370 w 4828239"/>
                <a:gd name="connsiteY12" fmla="*/ 2023507 h 4951702"/>
                <a:gd name="connsiteX13" fmla="*/ 4801432 w 4828239"/>
                <a:gd name="connsiteY13" fmla="*/ 2263678 h 4951702"/>
                <a:gd name="connsiteX14" fmla="*/ 4820591 w 4828239"/>
                <a:gd name="connsiteY14" fmla="*/ 2503848 h 4951702"/>
                <a:gd name="connsiteX15" fmla="*/ 4824496 w 4828239"/>
                <a:gd name="connsiteY15" fmla="*/ 2564050 h 4951702"/>
                <a:gd name="connsiteX16" fmla="*/ 4826221 w 4828239"/>
                <a:gd name="connsiteY16" fmla="*/ 2595013 h 4951702"/>
                <a:gd name="connsiteX17" fmla="*/ 4827492 w 4828239"/>
                <a:gd name="connsiteY17" fmla="*/ 2626522 h 4951702"/>
                <a:gd name="connsiteX18" fmla="*/ 4825767 w 4828239"/>
                <a:gd name="connsiteY18" fmla="*/ 2753462 h 4951702"/>
                <a:gd name="connsiteX19" fmla="*/ 4696465 w 4828239"/>
                <a:gd name="connsiteY19" fmla="*/ 3252055 h 4951702"/>
                <a:gd name="connsiteX20" fmla="*/ 4409077 w 4828239"/>
                <a:gd name="connsiteY20" fmla="*/ 3675464 h 4951702"/>
                <a:gd name="connsiteX21" fmla="*/ 4233920 w 4828239"/>
                <a:gd name="connsiteY21" fmla="*/ 3851983 h 4951702"/>
                <a:gd name="connsiteX22" fmla="*/ 4051318 w 4828239"/>
                <a:gd name="connsiteY22" fmla="*/ 4012430 h 4951702"/>
                <a:gd name="connsiteX23" fmla="*/ 3680392 w 4828239"/>
                <a:gd name="connsiteY23" fmla="*/ 4301543 h 4951702"/>
                <a:gd name="connsiteX24" fmla="*/ 3587048 w 4828239"/>
                <a:gd name="connsiteY24" fmla="*/ 4372096 h 4951702"/>
                <a:gd name="connsiteX25" fmla="*/ 3491161 w 4828239"/>
                <a:gd name="connsiteY25" fmla="*/ 4443103 h 4951702"/>
                <a:gd name="connsiteX26" fmla="*/ 3392914 w 4828239"/>
                <a:gd name="connsiteY26" fmla="*/ 4513202 h 4951702"/>
                <a:gd name="connsiteX27" fmla="*/ 3291579 w 4828239"/>
                <a:gd name="connsiteY27" fmla="*/ 4581303 h 4951702"/>
                <a:gd name="connsiteX28" fmla="*/ 3078830 w 4828239"/>
                <a:gd name="connsiteY28" fmla="*/ 4709153 h 4951702"/>
                <a:gd name="connsiteX29" fmla="*/ 2850010 w 4828239"/>
                <a:gd name="connsiteY29" fmla="*/ 4817842 h 4951702"/>
                <a:gd name="connsiteX30" fmla="*/ 2352052 w 4828239"/>
                <a:gd name="connsiteY30" fmla="*/ 4942876 h 4951702"/>
                <a:gd name="connsiteX31" fmla="*/ 2223840 w 4828239"/>
                <a:gd name="connsiteY31" fmla="*/ 4950958 h 4951702"/>
                <a:gd name="connsiteX32" fmla="*/ 2191787 w 4828239"/>
                <a:gd name="connsiteY32" fmla="*/ 4951684 h 4951702"/>
                <a:gd name="connsiteX33" fmla="*/ 2159825 w 4828239"/>
                <a:gd name="connsiteY33" fmla="*/ 4951503 h 4951702"/>
                <a:gd name="connsiteX34" fmla="*/ 2127953 w 4828239"/>
                <a:gd name="connsiteY34" fmla="*/ 4951139 h 4951702"/>
                <a:gd name="connsiteX35" fmla="*/ 2096990 w 4828239"/>
                <a:gd name="connsiteY35" fmla="*/ 4949959 h 4951702"/>
                <a:gd name="connsiteX36" fmla="*/ 1849646 w 4828239"/>
                <a:gd name="connsiteY36" fmla="*/ 4930255 h 4951702"/>
                <a:gd name="connsiteX37" fmla="*/ 1603845 w 4828239"/>
                <a:gd name="connsiteY37" fmla="*/ 4886852 h 4951702"/>
                <a:gd name="connsiteX38" fmla="*/ 1362403 w 4828239"/>
                <a:gd name="connsiteY38" fmla="*/ 4818841 h 4951702"/>
                <a:gd name="connsiteX39" fmla="*/ 900222 w 4828239"/>
                <a:gd name="connsiteY39" fmla="*/ 4614355 h 4951702"/>
                <a:gd name="connsiteX40" fmla="*/ 510682 w 4828239"/>
                <a:gd name="connsiteY40" fmla="*/ 4296004 h 4951702"/>
                <a:gd name="connsiteX41" fmla="*/ 352778 w 4828239"/>
                <a:gd name="connsiteY41" fmla="*/ 4104412 h 4951702"/>
                <a:gd name="connsiteX42" fmla="*/ 214850 w 4828239"/>
                <a:gd name="connsiteY42" fmla="*/ 3901561 h 4951702"/>
                <a:gd name="connsiteX43" fmla="*/ 182615 w 4828239"/>
                <a:gd name="connsiteY43" fmla="*/ 3849894 h 4951702"/>
                <a:gd name="connsiteX44" fmla="*/ 151833 w 4828239"/>
                <a:gd name="connsiteY44" fmla="*/ 3799772 h 4951702"/>
                <a:gd name="connsiteX45" fmla="*/ 91087 w 4828239"/>
                <a:gd name="connsiteY45" fmla="*/ 3702614 h 4951702"/>
                <a:gd name="connsiteX46" fmla="*/ 0 w 4828239"/>
                <a:gd name="connsiteY46" fmla="*/ 3558952 h 4951702"/>
                <a:gd name="connsiteX47" fmla="*/ 0 w 4828239"/>
                <a:gd name="connsiteY47" fmla="*/ 3152786 h 4951702"/>
                <a:gd name="connsiteX48" fmla="*/ 21078 w 4828239"/>
                <a:gd name="connsiteY48" fmla="*/ 3185589 h 4951702"/>
                <a:gd name="connsiteX49" fmla="*/ 159097 w 4828239"/>
                <a:gd name="connsiteY49" fmla="*/ 3365285 h 4951702"/>
                <a:gd name="connsiteX50" fmla="*/ 308466 w 4828239"/>
                <a:gd name="connsiteY50" fmla="*/ 3546344 h 4951702"/>
                <a:gd name="connsiteX51" fmla="*/ 382742 w 4828239"/>
                <a:gd name="connsiteY51" fmla="*/ 3640869 h 4951702"/>
                <a:gd name="connsiteX52" fmla="*/ 418427 w 4828239"/>
                <a:gd name="connsiteY52" fmla="*/ 3687269 h 4951702"/>
                <a:gd name="connsiteX53" fmla="*/ 453386 w 4828239"/>
                <a:gd name="connsiteY53" fmla="*/ 3731671 h 4951702"/>
                <a:gd name="connsiteX54" fmla="*/ 753758 w 4828239"/>
                <a:gd name="connsiteY54" fmla="*/ 4059829 h 4951702"/>
                <a:gd name="connsiteX55" fmla="*/ 913479 w 4828239"/>
                <a:gd name="connsiteY55" fmla="*/ 4207472 h 4951702"/>
                <a:gd name="connsiteX56" fmla="*/ 1080736 w 4828239"/>
                <a:gd name="connsiteY56" fmla="*/ 4343584 h 4951702"/>
                <a:gd name="connsiteX57" fmla="*/ 1454385 w 4828239"/>
                <a:gd name="connsiteY57" fmla="*/ 4558875 h 4951702"/>
                <a:gd name="connsiteX58" fmla="*/ 1663411 w 4828239"/>
                <a:gd name="connsiteY58" fmla="*/ 4619712 h 4951702"/>
                <a:gd name="connsiteX59" fmla="*/ 1716984 w 4828239"/>
                <a:gd name="connsiteY59" fmla="*/ 4630427 h 4951702"/>
                <a:gd name="connsiteX60" fmla="*/ 1771011 w 4828239"/>
                <a:gd name="connsiteY60" fmla="*/ 4639417 h 4951702"/>
                <a:gd name="connsiteX61" fmla="*/ 1880064 w 4828239"/>
                <a:gd name="connsiteY61" fmla="*/ 4652311 h 4951702"/>
                <a:gd name="connsiteX62" fmla="*/ 1934909 w 4828239"/>
                <a:gd name="connsiteY62" fmla="*/ 4656487 h 4951702"/>
                <a:gd name="connsiteX63" fmla="*/ 1989935 w 4828239"/>
                <a:gd name="connsiteY63" fmla="*/ 4659393 h 4951702"/>
                <a:gd name="connsiteX64" fmla="*/ 2045142 w 4828239"/>
                <a:gd name="connsiteY64" fmla="*/ 4660664 h 4951702"/>
                <a:gd name="connsiteX65" fmla="*/ 2100440 w 4828239"/>
                <a:gd name="connsiteY65" fmla="*/ 4660392 h 4951702"/>
                <a:gd name="connsiteX66" fmla="*/ 2128135 w 4828239"/>
                <a:gd name="connsiteY66" fmla="*/ 4660119 h 4951702"/>
                <a:gd name="connsiteX67" fmla="*/ 2154831 w 4828239"/>
                <a:gd name="connsiteY67" fmla="*/ 4658939 h 4951702"/>
                <a:gd name="connsiteX68" fmla="*/ 2181436 w 4828239"/>
                <a:gd name="connsiteY68" fmla="*/ 4657577 h 4951702"/>
                <a:gd name="connsiteX69" fmla="*/ 2207950 w 4828239"/>
                <a:gd name="connsiteY69" fmla="*/ 4655398 h 4951702"/>
                <a:gd name="connsiteX70" fmla="*/ 2313098 w 4828239"/>
                <a:gd name="connsiteY70" fmla="*/ 4642413 h 4951702"/>
                <a:gd name="connsiteX71" fmla="*/ 2713625 w 4828239"/>
                <a:gd name="connsiteY71" fmla="*/ 4510932 h 4951702"/>
                <a:gd name="connsiteX72" fmla="*/ 3083643 w 4828239"/>
                <a:gd name="connsiteY72" fmla="*/ 4280386 h 4951702"/>
                <a:gd name="connsiteX73" fmla="*/ 3173355 w 4828239"/>
                <a:gd name="connsiteY73" fmla="*/ 4212648 h 4951702"/>
                <a:gd name="connsiteX74" fmla="*/ 3263067 w 4828239"/>
                <a:gd name="connsiteY74" fmla="*/ 4142640 h 4951702"/>
                <a:gd name="connsiteX75" fmla="*/ 3444762 w 4828239"/>
                <a:gd name="connsiteY75" fmla="*/ 3997357 h 4951702"/>
                <a:gd name="connsiteX76" fmla="*/ 3818229 w 4828239"/>
                <a:gd name="connsiteY76" fmla="*/ 3716144 h 4951702"/>
                <a:gd name="connsiteX77" fmla="*/ 4166182 w 4828239"/>
                <a:gd name="connsiteY77" fmla="*/ 3436474 h 4951702"/>
                <a:gd name="connsiteX78" fmla="*/ 4444399 w 4828239"/>
                <a:gd name="connsiteY78" fmla="*/ 3115943 h 4951702"/>
                <a:gd name="connsiteX79" fmla="*/ 4539196 w 4828239"/>
                <a:gd name="connsiteY79" fmla="*/ 2929618 h 4951702"/>
                <a:gd name="connsiteX80" fmla="*/ 4596946 w 4828239"/>
                <a:gd name="connsiteY80" fmla="*/ 2726040 h 4951702"/>
                <a:gd name="connsiteX81" fmla="*/ 4612927 w 4828239"/>
                <a:gd name="connsiteY81" fmla="*/ 2619257 h 4951702"/>
                <a:gd name="connsiteX82" fmla="*/ 4615561 w 4828239"/>
                <a:gd name="connsiteY82" fmla="*/ 2592198 h 4951702"/>
                <a:gd name="connsiteX83" fmla="*/ 4617558 w 4828239"/>
                <a:gd name="connsiteY83" fmla="*/ 2564595 h 4951702"/>
                <a:gd name="connsiteX84" fmla="*/ 4620464 w 4828239"/>
                <a:gd name="connsiteY84" fmla="*/ 2507571 h 4951702"/>
                <a:gd name="connsiteX85" fmla="*/ 4615470 w 4828239"/>
                <a:gd name="connsiteY85" fmla="*/ 2279568 h 4951702"/>
                <a:gd name="connsiteX86" fmla="*/ 4583416 w 4828239"/>
                <a:gd name="connsiteY86" fmla="*/ 2054379 h 4951702"/>
                <a:gd name="connsiteX87" fmla="*/ 4529026 w 4828239"/>
                <a:gd name="connsiteY87" fmla="*/ 1834639 h 4951702"/>
                <a:gd name="connsiteX88" fmla="*/ 4388556 w 4828239"/>
                <a:gd name="connsiteY88" fmla="*/ 1408324 h 4951702"/>
                <a:gd name="connsiteX89" fmla="*/ 4292851 w 4828239"/>
                <a:gd name="connsiteY89" fmla="*/ 1205927 h 4951702"/>
                <a:gd name="connsiteX90" fmla="*/ 4264975 w 4828239"/>
                <a:gd name="connsiteY90" fmla="*/ 1157439 h 4951702"/>
                <a:gd name="connsiteX91" fmla="*/ 4235646 w 4828239"/>
                <a:gd name="connsiteY91" fmla="*/ 1109859 h 4951702"/>
                <a:gd name="connsiteX92" fmla="*/ 4204591 w 4828239"/>
                <a:gd name="connsiteY92" fmla="*/ 1063368 h 4951702"/>
                <a:gd name="connsiteX93" fmla="*/ 4172175 w 4828239"/>
                <a:gd name="connsiteY93" fmla="*/ 1017876 h 4951702"/>
                <a:gd name="connsiteX94" fmla="*/ 3865265 w 4828239"/>
                <a:gd name="connsiteY94" fmla="*/ 697618 h 4951702"/>
                <a:gd name="connsiteX95" fmla="*/ 3495792 w 4828239"/>
                <a:gd name="connsiteY95" fmla="*/ 456267 h 4951702"/>
                <a:gd name="connsiteX96" fmla="*/ 3080011 w 4828239"/>
                <a:gd name="connsiteY96" fmla="*/ 304719 h 4951702"/>
                <a:gd name="connsiteX97" fmla="*/ 2638805 w 4828239"/>
                <a:gd name="connsiteY97" fmla="*/ 241884 h 4951702"/>
                <a:gd name="connsiteX98" fmla="*/ 2191696 w 4828239"/>
                <a:gd name="connsiteY98" fmla="*/ 257865 h 4951702"/>
                <a:gd name="connsiteX99" fmla="*/ 1752851 w 4828239"/>
                <a:gd name="connsiteY99" fmla="*/ 350120 h 4951702"/>
                <a:gd name="connsiteX100" fmla="*/ 1333074 w 4828239"/>
                <a:gd name="connsiteY100" fmla="*/ 510657 h 4951702"/>
                <a:gd name="connsiteX101" fmla="*/ 582960 w 4828239"/>
                <a:gd name="connsiteY101" fmla="*/ 1003893 h 4951702"/>
                <a:gd name="connsiteX102" fmla="*/ 276322 w 4828239"/>
                <a:gd name="connsiteY102" fmla="*/ 1333049 h 4951702"/>
                <a:gd name="connsiteX103" fmla="*/ 33882 w 4828239"/>
                <a:gd name="connsiteY103" fmla="*/ 1711057 h 4951702"/>
                <a:gd name="connsiteX104" fmla="*/ 0 w 4828239"/>
                <a:gd name="connsiteY104" fmla="*/ 1785501 h 4951702"/>
                <a:gd name="connsiteX105" fmla="*/ 0 w 4828239"/>
                <a:gd name="connsiteY105" fmla="*/ 1377082 h 4951702"/>
                <a:gd name="connsiteX106" fmla="*/ 111188 w 4828239"/>
                <a:gd name="connsiteY106" fmla="*/ 1208333 h 4951702"/>
                <a:gd name="connsiteX107" fmla="*/ 431321 w 4828239"/>
                <a:gd name="connsiteY107" fmla="*/ 841539 h 4951702"/>
                <a:gd name="connsiteX108" fmla="*/ 807876 w 4828239"/>
                <a:gd name="connsiteY108" fmla="*/ 533448 h 4951702"/>
                <a:gd name="connsiteX109" fmla="*/ 1228743 w 4828239"/>
                <a:gd name="connsiteY109" fmla="*/ 288828 h 4951702"/>
                <a:gd name="connsiteX110" fmla="*/ 2163003 w 4828239"/>
                <a:gd name="connsiteY110" fmla="*/ 19056 h 4951702"/>
                <a:gd name="connsiteX111" fmla="*/ 2407249 w 4828239"/>
                <a:gd name="connsiteY111" fmla="*/ 1168 h 4951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4828239" h="4951702">
                  <a:moveTo>
                    <a:pt x="2407249" y="1168"/>
                  </a:moveTo>
                  <a:cubicBezTo>
                    <a:pt x="2488914" y="-1193"/>
                    <a:pt x="2570658" y="33"/>
                    <a:pt x="2651971" y="4800"/>
                  </a:cubicBezTo>
                  <a:cubicBezTo>
                    <a:pt x="2814869" y="14698"/>
                    <a:pt x="2977677" y="38942"/>
                    <a:pt x="3136762" y="80075"/>
                  </a:cubicBezTo>
                  <a:cubicBezTo>
                    <a:pt x="3295846" y="121117"/>
                    <a:pt x="3451209" y="179231"/>
                    <a:pt x="3598035" y="254778"/>
                  </a:cubicBezTo>
                  <a:cubicBezTo>
                    <a:pt x="3744680" y="330325"/>
                    <a:pt x="3883516" y="422670"/>
                    <a:pt x="4006734" y="532540"/>
                  </a:cubicBezTo>
                  <a:cubicBezTo>
                    <a:pt x="4130043" y="642320"/>
                    <a:pt x="4238460" y="767354"/>
                    <a:pt x="4333530" y="900560"/>
                  </a:cubicBezTo>
                  <a:lnTo>
                    <a:pt x="4368761" y="950864"/>
                  </a:lnTo>
                  <a:lnTo>
                    <a:pt x="4402539" y="1002077"/>
                  </a:lnTo>
                  <a:cubicBezTo>
                    <a:pt x="4413436" y="1019329"/>
                    <a:pt x="4424604" y="1036491"/>
                    <a:pt x="4435319" y="1053834"/>
                  </a:cubicBezTo>
                  <a:lnTo>
                    <a:pt x="4466918" y="1106317"/>
                  </a:lnTo>
                  <a:cubicBezTo>
                    <a:pt x="4508233" y="1176779"/>
                    <a:pt x="4547187" y="1248604"/>
                    <a:pt x="4582327" y="1322244"/>
                  </a:cubicBezTo>
                  <a:cubicBezTo>
                    <a:pt x="4652789" y="1469524"/>
                    <a:pt x="4707088" y="1624523"/>
                    <a:pt x="4740322" y="1783517"/>
                  </a:cubicBezTo>
                  <a:cubicBezTo>
                    <a:pt x="4756848" y="1863060"/>
                    <a:pt x="4768380" y="1943238"/>
                    <a:pt x="4777370" y="2023507"/>
                  </a:cubicBezTo>
                  <a:cubicBezTo>
                    <a:pt x="4786540" y="2103685"/>
                    <a:pt x="4793895" y="2183772"/>
                    <a:pt x="4801432" y="2263678"/>
                  </a:cubicBezTo>
                  <a:cubicBezTo>
                    <a:pt x="4808605" y="2343674"/>
                    <a:pt x="4814961" y="2423670"/>
                    <a:pt x="4820591" y="2503848"/>
                  </a:cubicBezTo>
                  <a:lnTo>
                    <a:pt x="4824496" y="2564050"/>
                  </a:lnTo>
                  <a:cubicBezTo>
                    <a:pt x="4825222" y="2573947"/>
                    <a:pt x="4825676" y="2584571"/>
                    <a:pt x="4826221" y="2595013"/>
                  </a:cubicBezTo>
                  <a:cubicBezTo>
                    <a:pt x="4826766" y="2605455"/>
                    <a:pt x="4827311" y="2615989"/>
                    <a:pt x="4827492" y="2626522"/>
                  </a:cubicBezTo>
                  <a:cubicBezTo>
                    <a:pt x="4828854" y="2668563"/>
                    <a:pt x="4828400" y="2710967"/>
                    <a:pt x="4825767" y="2753462"/>
                  </a:cubicBezTo>
                  <a:cubicBezTo>
                    <a:pt x="4815960" y="2923534"/>
                    <a:pt x="4770287" y="3094877"/>
                    <a:pt x="4696465" y="3252055"/>
                  </a:cubicBezTo>
                  <a:cubicBezTo>
                    <a:pt x="4622825" y="3409687"/>
                    <a:pt x="4521308" y="3551156"/>
                    <a:pt x="4409077" y="3675464"/>
                  </a:cubicBezTo>
                  <a:cubicBezTo>
                    <a:pt x="4352961" y="3737845"/>
                    <a:pt x="4294031" y="3796321"/>
                    <a:pt x="4233920" y="3851983"/>
                  </a:cubicBezTo>
                  <a:cubicBezTo>
                    <a:pt x="4173809" y="3907645"/>
                    <a:pt x="4112882" y="3961218"/>
                    <a:pt x="4051318" y="4012430"/>
                  </a:cubicBezTo>
                  <a:cubicBezTo>
                    <a:pt x="3928463" y="4115308"/>
                    <a:pt x="3802884" y="4209107"/>
                    <a:pt x="3680392" y="4301543"/>
                  </a:cubicBezTo>
                  <a:lnTo>
                    <a:pt x="3587048" y="4372096"/>
                  </a:lnTo>
                  <a:cubicBezTo>
                    <a:pt x="3555449" y="4395795"/>
                    <a:pt x="3523578" y="4419676"/>
                    <a:pt x="3491161" y="4443103"/>
                  </a:cubicBezTo>
                  <a:cubicBezTo>
                    <a:pt x="3458836" y="4466621"/>
                    <a:pt x="3426147" y="4490047"/>
                    <a:pt x="3392914" y="4513202"/>
                  </a:cubicBezTo>
                  <a:cubicBezTo>
                    <a:pt x="3359590" y="4536175"/>
                    <a:pt x="3325993" y="4558966"/>
                    <a:pt x="3291579" y="4581303"/>
                  </a:cubicBezTo>
                  <a:cubicBezTo>
                    <a:pt x="3223114" y="4626069"/>
                    <a:pt x="3152471" y="4669472"/>
                    <a:pt x="3078830" y="4709153"/>
                  </a:cubicBezTo>
                  <a:cubicBezTo>
                    <a:pt x="3005281" y="4749014"/>
                    <a:pt x="2929189" y="4786061"/>
                    <a:pt x="2850010" y="4817842"/>
                  </a:cubicBezTo>
                  <a:cubicBezTo>
                    <a:pt x="2692378" y="4882312"/>
                    <a:pt x="2523032" y="4925806"/>
                    <a:pt x="2352052" y="4942876"/>
                  </a:cubicBezTo>
                  <a:cubicBezTo>
                    <a:pt x="2309285" y="4946963"/>
                    <a:pt x="2266517" y="4950050"/>
                    <a:pt x="2223840" y="4950958"/>
                  </a:cubicBezTo>
                  <a:lnTo>
                    <a:pt x="2191787" y="4951684"/>
                  </a:lnTo>
                  <a:cubicBezTo>
                    <a:pt x="2181163" y="4951775"/>
                    <a:pt x="2170449" y="4951503"/>
                    <a:pt x="2159825" y="4951503"/>
                  </a:cubicBezTo>
                  <a:lnTo>
                    <a:pt x="2127953" y="4951139"/>
                  </a:lnTo>
                  <a:lnTo>
                    <a:pt x="2096990" y="4949959"/>
                  </a:lnTo>
                  <a:cubicBezTo>
                    <a:pt x="2014542" y="4947326"/>
                    <a:pt x="1931912" y="4940788"/>
                    <a:pt x="1849646" y="4930255"/>
                  </a:cubicBezTo>
                  <a:cubicBezTo>
                    <a:pt x="1767288" y="4920267"/>
                    <a:pt x="1685113" y="4905920"/>
                    <a:pt x="1603845" y="4886852"/>
                  </a:cubicBezTo>
                  <a:cubicBezTo>
                    <a:pt x="1522668" y="4867601"/>
                    <a:pt x="1442127" y="4844811"/>
                    <a:pt x="1362403" y="4818841"/>
                  </a:cubicBezTo>
                  <a:cubicBezTo>
                    <a:pt x="1203228" y="4766449"/>
                    <a:pt x="1045868" y="4701253"/>
                    <a:pt x="900222" y="4614355"/>
                  </a:cubicBezTo>
                  <a:cubicBezTo>
                    <a:pt x="754485" y="4527639"/>
                    <a:pt x="624366" y="4417678"/>
                    <a:pt x="510682" y="4296004"/>
                  </a:cubicBezTo>
                  <a:cubicBezTo>
                    <a:pt x="453568" y="4235258"/>
                    <a:pt x="401629" y="4170607"/>
                    <a:pt x="352778" y="4104412"/>
                  </a:cubicBezTo>
                  <a:cubicBezTo>
                    <a:pt x="304199" y="4037945"/>
                    <a:pt x="257980" y="3970479"/>
                    <a:pt x="214850" y="3901561"/>
                  </a:cubicBezTo>
                  <a:cubicBezTo>
                    <a:pt x="203772" y="3884490"/>
                    <a:pt x="193330" y="3867147"/>
                    <a:pt x="182615" y="3849894"/>
                  </a:cubicBezTo>
                  <a:lnTo>
                    <a:pt x="151833" y="3799772"/>
                  </a:lnTo>
                  <a:cubicBezTo>
                    <a:pt x="132129" y="3767356"/>
                    <a:pt x="111699" y="3735212"/>
                    <a:pt x="91087" y="3702614"/>
                  </a:cubicBezTo>
                  <a:lnTo>
                    <a:pt x="0" y="3558952"/>
                  </a:lnTo>
                  <a:lnTo>
                    <a:pt x="0" y="3152786"/>
                  </a:lnTo>
                  <a:lnTo>
                    <a:pt x="21078" y="3185589"/>
                  </a:lnTo>
                  <a:cubicBezTo>
                    <a:pt x="63392" y="3246607"/>
                    <a:pt x="110427" y="3305810"/>
                    <a:pt x="159097" y="3365285"/>
                  </a:cubicBezTo>
                  <a:cubicBezTo>
                    <a:pt x="207767" y="3424851"/>
                    <a:pt x="258616" y="3484417"/>
                    <a:pt x="308466" y="3546344"/>
                  </a:cubicBezTo>
                  <a:cubicBezTo>
                    <a:pt x="333437" y="3577217"/>
                    <a:pt x="358135" y="3608816"/>
                    <a:pt x="382742" y="3640869"/>
                  </a:cubicBezTo>
                  <a:lnTo>
                    <a:pt x="418427" y="3687269"/>
                  </a:lnTo>
                  <a:cubicBezTo>
                    <a:pt x="430141" y="3702069"/>
                    <a:pt x="441309" y="3717233"/>
                    <a:pt x="453386" y="3731671"/>
                  </a:cubicBezTo>
                  <a:cubicBezTo>
                    <a:pt x="547638" y="3849168"/>
                    <a:pt x="649881" y="3957313"/>
                    <a:pt x="753758" y="4059829"/>
                  </a:cubicBezTo>
                  <a:cubicBezTo>
                    <a:pt x="805970" y="4110859"/>
                    <a:pt x="859089" y="4160164"/>
                    <a:pt x="913479" y="4207472"/>
                  </a:cubicBezTo>
                  <a:cubicBezTo>
                    <a:pt x="967869" y="4254780"/>
                    <a:pt x="1023258" y="4300544"/>
                    <a:pt x="1080736" y="4343584"/>
                  </a:cubicBezTo>
                  <a:cubicBezTo>
                    <a:pt x="1195237" y="4429846"/>
                    <a:pt x="1318727" y="4506937"/>
                    <a:pt x="1454385" y="4558875"/>
                  </a:cubicBezTo>
                  <a:cubicBezTo>
                    <a:pt x="1522033" y="4584845"/>
                    <a:pt x="1592132" y="4604730"/>
                    <a:pt x="1663411" y="4619712"/>
                  </a:cubicBezTo>
                  <a:cubicBezTo>
                    <a:pt x="1681299" y="4623254"/>
                    <a:pt x="1699006" y="4627340"/>
                    <a:pt x="1716984" y="4630427"/>
                  </a:cubicBezTo>
                  <a:lnTo>
                    <a:pt x="1771011" y="4639417"/>
                  </a:lnTo>
                  <a:cubicBezTo>
                    <a:pt x="1807241" y="4644229"/>
                    <a:pt x="1843471" y="4649314"/>
                    <a:pt x="1880064" y="4652311"/>
                  </a:cubicBezTo>
                  <a:cubicBezTo>
                    <a:pt x="1898316" y="4654036"/>
                    <a:pt x="1916567" y="4655670"/>
                    <a:pt x="1934909" y="4656487"/>
                  </a:cubicBezTo>
                  <a:cubicBezTo>
                    <a:pt x="1953251" y="4657395"/>
                    <a:pt x="1971502" y="4658848"/>
                    <a:pt x="1989935" y="4659393"/>
                  </a:cubicBezTo>
                  <a:lnTo>
                    <a:pt x="2045142" y="4660664"/>
                  </a:lnTo>
                  <a:cubicBezTo>
                    <a:pt x="2063484" y="4661118"/>
                    <a:pt x="2082008" y="4660482"/>
                    <a:pt x="2100440" y="4660392"/>
                  </a:cubicBezTo>
                  <a:lnTo>
                    <a:pt x="2128135" y="4660119"/>
                  </a:lnTo>
                  <a:cubicBezTo>
                    <a:pt x="2137124" y="4659847"/>
                    <a:pt x="2145932" y="4659302"/>
                    <a:pt x="2154831" y="4658939"/>
                  </a:cubicBezTo>
                  <a:cubicBezTo>
                    <a:pt x="2163729" y="4658485"/>
                    <a:pt x="2172628" y="4658212"/>
                    <a:pt x="2181436" y="4657577"/>
                  </a:cubicBezTo>
                  <a:lnTo>
                    <a:pt x="2207950" y="4655398"/>
                  </a:lnTo>
                  <a:cubicBezTo>
                    <a:pt x="2243272" y="4652583"/>
                    <a:pt x="2278321" y="4647861"/>
                    <a:pt x="2313098" y="4642413"/>
                  </a:cubicBezTo>
                  <a:cubicBezTo>
                    <a:pt x="2452298" y="4619349"/>
                    <a:pt x="2586139" y="4574221"/>
                    <a:pt x="2713625" y="4510932"/>
                  </a:cubicBezTo>
                  <a:cubicBezTo>
                    <a:pt x="2841565" y="4448369"/>
                    <a:pt x="2963330" y="4368282"/>
                    <a:pt x="3083643" y="4280386"/>
                  </a:cubicBezTo>
                  <a:cubicBezTo>
                    <a:pt x="3113698" y="4258503"/>
                    <a:pt x="3143572" y="4235712"/>
                    <a:pt x="3173355" y="4212648"/>
                  </a:cubicBezTo>
                  <a:cubicBezTo>
                    <a:pt x="3203319" y="4189675"/>
                    <a:pt x="3233193" y="4166339"/>
                    <a:pt x="3263067" y="4142640"/>
                  </a:cubicBezTo>
                  <a:lnTo>
                    <a:pt x="3444762" y="3997357"/>
                  </a:lnTo>
                  <a:cubicBezTo>
                    <a:pt x="3569432" y="3898473"/>
                    <a:pt x="3695284" y="3806401"/>
                    <a:pt x="3818229" y="3716144"/>
                  </a:cubicBezTo>
                  <a:cubicBezTo>
                    <a:pt x="3941084" y="3625886"/>
                    <a:pt x="4059309" y="3534721"/>
                    <a:pt x="4166182" y="3436474"/>
                  </a:cubicBezTo>
                  <a:cubicBezTo>
                    <a:pt x="4273056" y="3338408"/>
                    <a:pt x="4369578" y="3233895"/>
                    <a:pt x="4444399" y="3115943"/>
                  </a:cubicBezTo>
                  <a:cubicBezTo>
                    <a:pt x="4481809" y="3057013"/>
                    <a:pt x="4513772" y="2994905"/>
                    <a:pt x="4539196" y="2929618"/>
                  </a:cubicBezTo>
                  <a:cubicBezTo>
                    <a:pt x="4564802" y="2864422"/>
                    <a:pt x="4583235" y="2796139"/>
                    <a:pt x="4596946" y="2726040"/>
                  </a:cubicBezTo>
                  <a:cubicBezTo>
                    <a:pt x="4603756" y="2690991"/>
                    <a:pt x="4609204" y="2655306"/>
                    <a:pt x="4612927" y="2619257"/>
                  </a:cubicBezTo>
                  <a:cubicBezTo>
                    <a:pt x="4614017" y="2610268"/>
                    <a:pt x="4614743" y="2601188"/>
                    <a:pt x="4615561" y="2592198"/>
                  </a:cubicBezTo>
                  <a:cubicBezTo>
                    <a:pt x="4616287" y="2583118"/>
                    <a:pt x="4617195" y="2574220"/>
                    <a:pt x="4617558" y="2564595"/>
                  </a:cubicBezTo>
                  <a:lnTo>
                    <a:pt x="4620464" y="2507571"/>
                  </a:lnTo>
                  <a:cubicBezTo>
                    <a:pt x="4623097" y="2431479"/>
                    <a:pt x="4621462" y="2355297"/>
                    <a:pt x="4615470" y="2279568"/>
                  </a:cubicBezTo>
                  <a:cubicBezTo>
                    <a:pt x="4609658" y="2203748"/>
                    <a:pt x="4598490" y="2128564"/>
                    <a:pt x="4583416" y="2054379"/>
                  </a:cubicBezTo>
                  <a:cubicBezTo>
                    <a:pt x="4568162" y="1980194"/>
                    <a:pt x="4549094" y="1907008"/>
                    <a:pt x="4529026" y="1834639"/>
                  </a:cubicBezTo>
                  <a:cubicBezTo>
                    <a:pt x="4488983" y="1689810"/>
                    <a:pt x="4444762" y="1546888"/>
                    <a:pt x="4388556" y="1408324"/>
                  </a:cubicBezTo>
                  <a:cubicBezTo>
                    <a:pt x="4360407" y="1339133"/>
                    <a:pt x="4328990" y="1271213"/>
                    <a:pt x="4292851" y="1205927"/>
                  </a:cubicBezTo>
                  <a:cubicBezTo>
                    <a:pt x="4284043" y="1189492"/>
                    <a:pt x="4274327" y="1173511"/>
                    <a:pt x="4264975" y="1157439"/>
                  </a:cubicBezTo>
                  <a:cubicBezTo>
                    <a:pt x="4255350" y="1141458"/>
                    <a:pt x="4245361" y="1125749"/>
                    <a:pt x="4235646" y="1109859"/>
                  </a:cubicBezTo>
                  <a:lnTo>
                    <a:pt x="4204591" y="1063368"/>
                  </a:lnTo>
                  <a:lnTo>
                    <a:pt x="4172175" y="1017876"/>
                  </a:lnTo>
                  <a:cubicBezTo>
                    <a:pt x="4083462" y="898290"/>
                    <a:pt x="3979312" y="791326"/>
                    <a:pt x="3865265" y="697618"/>
                  </a:cubicBezTo>
                  <a:cubicBezTo>
                    <a:pt x="3751490" y="603638"/>
                    <a:pt x="3627909" y="521917"/>
                    <a:pt x="3495792" y="456267"/>
                  </a:cubicBezTo>
                  <a:cubicBezTo>
                    <a:pt x="3363766" y="390436"/>
                    <a:pt x="3224022" y="339950"/>
                    <a:pt x="3080011" y="304719"/>
                  </a:cubicBezTo>
                  <a:cubicBezTo>
                    <a:pt x="2935999" y="269397"/>
                    <a:pt x="2787992" y="249057"/>
                    <a:pt x="2638805" y="241884"/>
                  </a:cubicBezTo>
                  <a:cubicBezTo>
                    <a:pt x="2489345" y="234347"/>
                    <a:pt x="2340067" y="239341"/>
                    <a:pt x="2191696" y="257865"/>
                  </a:cubicBezTo>
                  <a:cubicBezTo>
                    <a:pt x="2043417" y="276479"/>
                    <a:pt x="1896500" y="307624"/>
                    <a:pt x="1752851" y="350120"/>
                  </a:cubicBezTo>
                  <a:cubicBezTo>
                    <a:pt x="1609112" y="392433"/>
                    <a:pt x="1468914" y="447187"/>
                    <a:pt x="1333074" y="510657"/>
                  </a:cubicBezTo>
                  <a:cubicBezTo>
                    <a:pt x="1060578" y="636236"/>
                    <a:pt x="806151" y="802767"/>
                    <a:pt x="582960" y="1003893"/>
                  </a:cubicBezTo>
                  <a:cubicBezTo>
                    <a:pt x="471728" y="1104774"/>
                    <a:pt x="368668" y="1214825"/>
                    <a:pt x="276322" y="1333049"/>
                  </a:cubicBezTo>
                  <a:cubicBezTo>
                    <a:pt x="183795" y="1451092"/>
                    <a:pt x="102164" y="1577669"/>
                    <a:pt x="33882" y="1711057"/>
                  </a:cubicBezTo>
                  <a:lnTo>
                    <a:pt x="0" y="1785501"/>
                  </a:lnTo>
                  <a:lnTo>
                    <a:pt x="0" y="1377082"/>
                  </a:lnTo>
                  <a:lnTo>
                    <a:pt x="111188" y="1208333"/>
                  </a:lnTo>
                  <a:cubicBezTo>
                    <a:pt x="206927" y="1076920"/>
                    <a:pt x="314732" y="954315"/>
                    <a:pt x="431321" y="841539"/>
                  </a:cubicBezTo>
                  <a:cubicBezTo>
                    <a:pt x="548183" y="728763"/>
                    <a:pt x="674488" y="625885"/>
                    <a:pt x="807876" y="533448"/>
                  </a:cubicBezTo>
                  <a:cubicBezTo>
                    <a:pt x="941446" y="441103"/>
                    <a:pt x="1082007" y="358837"/>
                    <a:pt x="1228743" y="288828"/>
                  </a:cubicBezTo>
                  <a:cubicBezTo>
                    <a:pt x="1522578" y="149811"/>
                    <a:pt x="1838931" y="57919"/>
                    <a:pt x="2163003" y="19056"/>
                  </a:cubicBezTo>
                  <a:cubicBezTo>
                    <a:pt x="2243998" y="9477"/>
                    <a:pt x="2325584" y="3529"/>
                    <a:pt x="2407249" y="1168"/>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B2935CA6-94DE-46EF-8BB1-9DB074B6C4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960593"/>
              <a:ext cx="4814598" cy="4884231"/>
            </a:xfrm>
            <a:custGeom>
              <a:avLst/>
              <a:gdLst>
                <a:gd name="connsiteX0" fmla="*/ 2550817 w 4814598"/>
                <a:gd name="connsiteY0" fmla="*/ 544811 h 4884231"/>
                <a:gd name="connsiteX1" fmla="*/ 1694919 w 4814598"/>
                <a:gd name="connsiteY1" fmla="*/ 709526 h 4884231"/>
                <a:gd name="connsiteX2" fmla="*/ 932184 w 4814598"/>
                <a:gd name="connsiteY2" fmla="*/ 1163171 h 4884231"/>
                <a:gd name="connsiteX3" fmla="*/ 407894 w 4814598"/>
                <a:gd name="connsiteY3" fmla="*/ 1812768 h 4884231"/>
                <a:gd name="connsiteX4" fmla="*/ 220025 w 4814598"/>
                <a:gd name="connsiteY4" fmla="*/ 2558977 h 4884231"/>
                <a:gd name="connsiteX5" fmla="*/ 530204 w 4814598"/>
                <a:gd name="connsiteY5" fmla="*/ 3236995 h 4884231"/>
                <a:gd name="connsiteX6" fmla="*/ 697098 w 4814598"/>
                <a:gd name="connsiteY6" fmla="*/ 3471717 h 4884231"/>
                <a:gd name="connsiteX7" fmla="*/ 1333800 w 4814598"/>
                <a:gd name="connsiteY7" fmla="*/ 4121677 h 4884231"/>
                <a:gd name="connsiteX8" fmla="*/ 2170902 w 4814598"/>
                <a:gd name="connsiteY8" fmla="*/ 4339420 h 4884231"/>
                <a:gd name="connsiteX9" fmla="*/ 2709357 w 4814598"/>
                <a:gd name="connsiteY9" fmla="*/ 4200765 h 4884231"/>
                <a:gd name="connsiteX10" fmla="*/ 3290852 w 4814598"/>
                <a:gd name="connsiteY10" fmla="*/ 3800420 h 4884231"/>
                <a:gd name="connsiteX11" fmla="*/ 3434410 w 4814598"/>
                <a:gd name="connsiteY11" fmla="*/ 3689188 h 4884231"/>
                <a:gd name="connsiteX12" fmla="*/ 4069660 w 4814598"/>
                <a:gd name="connsiteY12" fmla="*/ 3124945 h 4884231"/>
                <a:gd name="connsiteX13" fmla="*/ 4269787 w 4814598"/>
                <a:gd name="connsiteY13" fmla="*/ 2558977 h 4884231"/>
                <a:gd name="connsiteX14" fmla="*/ 3797526 w 4814598"/>
                <a:gd name="connsiteY14" fmla="*/ 1099701 h 4884231"/>
                <a:gd name="connsiteX15" fmla="*/ 3273691 w 4814598"/>
                <a:gd name="connsiteY15" fmla="*/ 695179 h 4884231"/>
                <a:gd name="connsiteX16" fmla="*/ 2550817 w 4814598"/>
                <a:gd name="connsiteY16" fmla="*/ 544811 h 4884231"/>
                <a:gd name="connsiteX17" fmla="*/ 2550817 w 4814598"/>
                <a:gd name="connsiteY17" fmla="*/ 0 h 4884231"/>
                <a:gd name="connsiteX18" fmla="*/ 4814598 w 4814598"/>
                <a:gd name="connsiteY18" fmla="*/ 2558977 h 4884231"/>
                <a:gd name="connsiteX19" fmla="*/ 3626365 w 4814598"/>
                <a:gd name="connsiteY19" fmla="*/ 4229640 h 4884231"/>
                <a:gd name="connsiteX20" fmla="*/ 2170902 w 4814598"/>
                <a:gd name="connsiteY20" fmla="*/ 4884231 h 4884231"/>
                <a:gd name="connsiteX21" fmla="*/ 246267 w 4814598"/>
                <a:gd name="connsiteY21" fmla="*/ 3777538 h 4884231"/>
                <a:gd name="connsiteX22" fmla="*/ 40127 w 4814598"/>
                <a:gd name="connsiteY22" fmla="*/ 3489366 h 4884231"/>
                <a:gd name="connsiteX23" fmla="*/ 0 w 4814598"/>
                <a:gd name="connsiteY23" fmla="*/ 3432245 h 4884231"/>
                <a:gd name="connsiteX24" fmla="*/ 0 w 4814598"/>
                <a:gd name="connsiteY24" fmla="*/ 1432577 h 4884231"/>
                <a:gd name="connsiteX25" fmla="*/ 54624 w 4814598"/>
                <a:gd name="connsiteY25" fmla="*/ 1339196 h 4884231"/>
                <a:gd name="connsiteX26" fmla="*/ 2550817 w 4814598"/>
                <a:gd name="connsiteY26" fmla="*/ 0 h 4884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814598" h="4884231">
                  <a:moveTo>
                    <a:pt x="2550817" y="544811"/>
                  </a:moveTo>
                  <a:cubicBezTo>
                    <a:pt x="2270966" y="544811"/>
                    <a:pt x="1974952" y="601744"/>
                    <a:pt x="1694919" y="709526"/>
                  </a:cubicBezTo>
                  <a:cubicBezTo>
                    <a:pt x="1417883" y="816127"/>
                    <a:pt x="1154103" y="973032"/>
                    <a:pt x="932184" y="1163171"/>
                  </a:cubicBezTo>
                  <a:cubicBezTo>
                    <a:pt x="710536" y="1353038"/>
                    <a:pt x="529296" y="1577682"/>
                    <a:pt x="407894" y="1812768"/>
                  </a:cubicBezTo>
                  <a:cubicBezTo>
                    <a:pt x="283223" y="2054210"/>
                    <a:pt x="220025" y="2305277"/>
                    <a:pt x="220025" y="2558977"/>
                  </a:cubicBezTo>
                  <a:cubicBezTo>
                    <a:pt x="220025" y="2801418"/>
                    <a:pt x="315095" y="2942070"/>
                    <a:pt x="530204" y="3236995"/>
                  </a:cubicBezTo>
                  <a:cubicBezTo>
                    <a:pt x="584050" y="3310817"/>
                    <a:pt x="639711" y="3387181"/>
                    <a:pt x="697098" y="3471717"/>
                  </a:cubicBezTo>
                  <a:cubicBezTo>
                    <a:pt x="900040" y="3770818"/>
                    <a:pt x="1108249" y="3983476"/>
                    <a:pt x="1333800" y="4121677"/>
                  </a:cubicBezTo>
                  <a:cubicBezTo>
                    <a:pt x="1572882" y="4268231"/>
                    <a:pt x="1846740" y="4339420"/>
                    <a:pt x="2170902" y="4339420"/>
                  </a:cubicBezTo>
                  <a:cubicBezTo>
                    <a:pt x="2354867" y="4339420"/>
                    <a:pt x="2525938" y="4295381"/>
                    <a:pt x="2709357" y="4200765"/>
                  </a:cubicBezTo>
                  <a:cubicBezTo>
                    <a:pt x="2897680" y="4103607"/>
                    <a:pt x="3084097" y="3961956"/>
                    <a:pt x="3290852" y="3800420"/>
                  </a:cubicBezTo>
                  <a:cubicBezTo>
                    <a:pt x="3339340" y="3762556"/>
                    <a:pt x="3387647" y="3725236"/>
                    <a:pt x="3434410" y="3689188"/>
                  </a:cubicBezTo>
                  <a:cubicBezTo>
                    <a:pt x="3682844" y="3497505"/>
                    <a:pt x="3917476" y="3316446"/>
                    <a:pt x="4069660" y="3124945"/>
                  </a:cubicBezTo>
                  <a:cubicBezTo>
                    <a:pt x="4209948" y="2948426"/>
                    <a:pt x="4269787" y="2779172"/>
                    <a:pt x="4269787" y="2558977"/>
                  </a:cubicBezTo>
                  <a:cubicBezTo>
                    <a:pt x="4269787" y="1980933"/>
                    <a:pt x="4102076" y="1462636"/>
                    <a:pt x="3797526" y="1099701"/>
                  </a:cubicBezTo>
                  <a:cubicBezTo>
                    <a:pt x="3650427" y="924453"/>
                    <a:pt x="3474272" y="788342"/>
                    <a:pt x="3273691" y="695179"/>
                  </a:cubicBezTo>
                  <a:cubicBezTo>
                    <a:pt x="3058944" y="595388"/>
                    <a:pt x="2815686" y="544811"/>
                    <a:pt x="2550817" y="544811"/>
                  </a:cubicBezTo>
                  <a:close/>
                  <a:moveTo>
                    <a:pt x="2550817" y="0"/>
                  </a:moveTo>
                  <a:cubicBezTo>
                    <a:pt x="3970050" y="0"/>
                    <a:pt x="4814598" y="1145647"/>
                    <a:pt x="4814598" y="2558977"/>
                  </a:cubicBezTo>
                  <a:cubicBezTo>
                    <a:pt x="4814598" y="3376738"/>
                    <a:pt x="4225839" y="3761193"/>
                    <a:pt x="3626365" y="4229640"/>
                  </a:cubicBezTo>
                  <a:cubicBezTo>
                    <a:pt x="3189699" y="4570874"/>
                    <a:pt x="2769014" y="4884231"/>
                    <a:pt x="2170902" y="4884231"/>
                  </a:cubicBezTo>
                  <a:cubicBezTo>
                    <a:pt x="1283950" y="4884231"/>
                    <a:pt x="708085" y="4458279"/>
                    <a:pt x="246267" y="3777538"/>
                  </a:cubicBezTo>
                  <a:cubicBezTo>
                    <a:pt x="176985" y="3675432"/>
                    <a:pt x="106654" y="3581344"/>
                    <a:pt x="40127" y="3489366"/>
                  </a:cubicBezTo>
                  <a:lnTo>
                    <a:pt x="0" y="3432245"/>
                  </a:lnTo>
                  <a:lnTo>
                    <a:pt x="0" y="1432577"/>
                  </a:lnTo>
                  <a:lnTo>
                    <a:pt x="54624" y="1339196"/>
                  </a:lnTo>
                  <a:cubicBezTo>
                    <a:pt x="578230" y="541497"/>
                    <a:pt x="1569352" y="0"/>
                    <a:pt x="2550817" y="0"/>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2352A8D1-612B-42BB-A925-A3EF53F720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960593"/>
              <a:ext cx="4814598" cy="4884231"/>
            </a:xfrm>
            <a:custGeom>
              <a:avLst/>
              <a:gdLst>
                <a:gd name="connsiteX0" fmla="*/ 2550817 w 4814598"/>
                <a:gd name="connsiteY0" fmla="*/ 454009 h 4884231"/>
                <a:gd name="connsiteX1" fmla="*/ 1662321 w 4814598"/>
                <a:gd name="connsiteY1" fmla="*/ 624807 h 4884231"/>
                <a:gd name="connsiteX2" fmla="*/ 873072 w 4814598"/>
                <a:gd name="connsiteY2" fmla="*/ 1094253 h 4884231"/>
                <a:gd name="connsiteX3" fmla="*/ 327171 w 4814598"/>
                <a:gd name="connsiteY3" fmla="*/ 1771181 h 4884231"/>
                <a:gd name="connsiteX4" fmla="*/ 129223 w 4814598"/>
                <a:gd name="connsiteY4" fmla="*/ 2558977 h 4884231"/>
                <a:gd name="connsiteX5" fmla="*/ 456836 w 4814598"/>
                <a:gd name="connsiteY5" fmla="*/ 3290477 h 4884231"/>
                <a:gd name="connsiteX6" fmla="*/ 621914 w 4814598"/>
                <a:gd name="connsiteY6" fmla="*/ 3522657 h 4884231"/>
                <a:gd name="connsiteX7" fmla="*/ 2170902 w 4814598"/>
                <a:gd name="connsiteY7" fmla="*/ 4430222 h 4884231"/>
                <a:gd name="connsiteX8" fmla="*/ 3346786 w 4814598"/>
                <a:gd name="connsiteY8" fmla="*/ 3871881 h 4884231"/>
                <a:gd name="connsiteX9" fmla="*/ 3489890 w 4814598"/>
                <a:gd name="connsiteY9" fmla="*/ 3761012 h 4884231"/>
                <a:gd name="connsiteX10" fmla="*/ 4140757 w 4814598"/>
                <a:gd name="connsiteY10" fmla="*/ 3181424 h 4884231"/>
                <a:gd name="connsiteX11" fmla="*/ 4360589 w 4814598"/>
                <a:gd name="connsiteY11" fmla="*/ 2558977 h 4884231"/>
                <a:gd name="connsiteX12" fmla="*/ 3867171 w 4814598"/>
                <a:gd name="connsiteY12" fmla="*/ 1041315 h 4884231"/>
                <a:gd name="connsiteX13" fmla="*/ 3312009 w 4814598"/>
                <a:gd name="connsiteY13" fmla="*/ 612822 h 4884231"/>
                <a:gd name="connsiteX14" fmla="*/ 2550817 w 4814598"/>
                <a:gd name="connsiteY14" fmla="*/ 454009 h 4884231"/>
                <a:gd name="connsiteX15" fmla="*/ 2550817 w 4814598"/>
                <a:gd name="connsiteY15" fmla="*/ 0 h 4884231"/>
                <a:gd name="connsiteX16" fmla="*/ 4814598 w 4814598"/>
                <a:gd name="connsiteY16" fmla="*/ 2558977 h 4884231"/>
                <a:gd name="connsiteX17" fmla="*/ 3626365 w 4814598"/>
                <a:gd name="connsiteY17" fmla="*/ 4229640 h 4884231"/>
                <a:gd name="connsiteX18" fmla="*/ 2170902 w 4814598"/>
                <a:gd name="connsiteY18" fmla="*/ 4884231 h 4884231"/>
                <a:gd name="connsiteX19" fmla="*/ 246267 w 4814598"/>
                <a:gd name="connsiteY19" fmla="*/ 3777538 h 4884231"/>
                <a:gd name="connsiteX20" fmla="*/ 40127 w 4814598"/>
                <a:gd name="connsiteY20" fmla="*/ 3489366 h 4884231"/>
                <a:gd name="connsiteX21" fmla="*/ 0 w 4814598"/>
                <a:gd name="connsiteY21" fmla="*/ 3432245 h 4884231"/>
                <a:gd name="connsiteX22" fmla="*/ 0 w 4814598"/>
                <a:gd name="connsiteY22" fmla="*/ 1432577 h 4884231"/>
                <a:gd name="connsiteX23" fmla="*/ 54624 w 4814598"/>
                <a:gd name="connsiteY23" fmla="*/ 1339196 h 4884231"/>
                <a:gd name="connsiteX24" fmla="*/ 2550817 w 4814598"/>
                <a:gd name="connsiteY24" fmla="*/ 0 h 4884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814598" h="4884231">
                  <a:moveTo>
                    <a:pt x="2550817" y="454009"/>
                  </a:moveTo>
                  <a:cubicBezTo>
                    <a:pt x="2255802" y="454009"/>
                    <a:pt x="1956792" y="511396"/>
                    <a:pt x="1662321" y="624807"/>
                  </a:cubicBezTo>
                  <a:cubicBezTo>
                    <a:pt x="1375660" y="735041"/>
                    <a:pt x="1102800" y="897394"/>
                    <a:pt x="873072" y="1094253"/>
                  </a:cubicBezTo>
                  <a:cubicBezTo>
                    <a:pt x="639348" y="1294471"/>
                    <a:pt x="455656" y="1522293"/>
                    <a:pt x="327171" y="1771181"/>
                  </a:cubicBezTo>
                  <a:cubicBezTo>
                    <a:pt x="195872" y="2025607"/>
                    <a:pt x="129223" y="2290658"/>
                    <a:pt x="129223" y="2558977"/>
                  </a:cubicBezTo>
                  <a:cubicBezTo>
                    <a:pt x="129223" y="2829294"/>
                    <a:pt x="235552" y="2987108"/>
                    <a:pt x="456836" y="3290477"/>
                  </a:cubicBezTo>
                  <a:cubicBezTo>
                    <a:pt x="510228" y="3363663"/>
                    <a:pt x="565435" y="3439392"/>
                    <a:pt x="621914" y="3522657"/>
                  </a:cubicBezTo>
                  <a:cubicBezTo>
                    <a:pt x="1053495" y="4158815"/>
                    <a:pt x="1516766" y="4430222"/>
                    <a:pt x="2170902" y="4430222"/>
                  </a:cubicBezTo>
                  <a:cubicBezTo>
                    <a:pt x="2600213" y="4430222"/>
                    <a:pt x="2915205" y="4209119"/>
                    <a:pt x="3346786" y="3871881"/>
                  </a:cubicBezTo>
                  <a:cubicBezTo>
                    <a:pt x="3395002" y="3834198"/>
                    <a:pt x="3443218" y="3796969"/>
                    <a:pt x="3489890" y="3761012"/>
                  </a:cubicBezTo>
                  <a:cubicBezTo>
                    <a:pt x="3742864" y="3565879"/>
                    <a:pt x="3981763" y="3381551"/>
                    <a:pt x="4140757" y="3181424"/>
                  </a:cubicBezTo>
                  <a:cubicBezTo>
                    <a:pt x="4292760" y="2990104"/>
                    <a:pt x="4360589" y="2798149"/>
                    <a:pt x="4360589" y="2558977"/>
                  </a:cubicBezTo>
                  <a:cubicBezTo>
                    <a:pt x="4360589" y="1959594"/>
                    <a:pt x="4185341" y="1420595"/>
                    <a:pt x="3867171" y="1041315"/>
                  </a:cubicBezTo>
                  <a:cubicBezTo>
                    <a:pt x="3711446" y="855807"/>
                    <a:pt x="3524667" y="711614"/>
                    <a:pt x="3312009" y="612822"/>
                  </a:cubicBezTo>
                  <a:cubicBezTo>
                    <a:pt x="3085095" y="507491"/>
                    <a:pt x="2829034" y="454009"/>
                    <a:pt x="2550817" y="454009"/>
                  </a:cubicBezTo>
                  <a:close/>
                  <a:moveTo>
                    <a:pt x="2550817" y="0"/>
                  </a:moveTo>
                  <a:cubicBezTo>
                    <a:pt x="3970050" y="0"/>
                    <a:pt x="4814598" y="1145647"/>
                    <a:pt x="4814598" y="2558977"/>
                  </a:cubicBezTo>
                  <a:cubicBezTo>
                    <a:pt x="4814598" y="3376738"/>
                    <a:pt x="4225839" y="3761193"/>
                    <a:pt x="3626365" y="4229640"/>
                  </a:cubicBezTo>
                  <a:cubicBezTo>
                    <a:pt x="3189699" y="4570874"/>
                    <a:pt x="2769014" y="4884231"/>
                    <a:pt x="2170902" y="4884231"/>
                  </a:cubicBezTo>
                  <a:cubicBezTo>
                    <a:pt x="1283950" y="4884231"/>
                    <a:pt x="708085" y="4458279"/>
                    <a:pt x="246267" y="3777538"/>
                  </a:cubicBezTo>
                  <a:cubicBezTo>
                    <a:pt x="176985" y="3675432"/>
                    <a:pt x="106654" y="3581344"/>
                    <a:pt x="40127" y="3489366"/>
                  </a:cubicBezTo>
                  <a:lnTo>
                    <a:pt x="0" y="3432245"/>
                  </a:lnTo>
                  <a:lnTo>
                    <a:pt x="0" y="1432577"/>
                  </a:lnTo>
                  <a:lnTo>
                    <a:pt x="54624" y="1339196"/>
                  </a:lnTo>
                  <a:cubicBezTo>
                    <a:pt x="578230" y="541497"/>
                    <a:pt x="1569352" y="0"/>
                    <a:pt x="2550817" y="0"/>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15" name="Freeform: Shape 14">
              <a:extLst>
                <a:ext uri="{FF2B5EF4-FFF2-40B4-BE49-F238E27FC236}">
                  <a16:creationId xmlns:a16="http://schemas.microsoft.com/office/drawing/2014/main" id="{0858A699-36FD-4E40-A79C-7B11883C91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96695"/>
              <a:ext cx="4850918" cy="5212025"/>
            </a:xfrm>
            <a:custGeom>
              <a:avLst/>
              <a:gdLst>
                <a:gd name="connsiteX0" fmla="*/ 2244906 w 4850918"/>
                <a:gd name="connsiteY0" fmla="*/ 0 h 5212025"/>
                <a:gd name="connsiteX1" fmla="*/ 4850918 w 4850918"/>
                <a:gd name="connsiteY1" fmla="*/ 2606013 h 5212025"/>
                <a:gd name="connsiteX2" fmla="*/ 2244906 w 4850918"/>
                <a:gd name="connsiteY2" fmla="*/ 5212025 h 5212025"/>
                <a:gd name="connsiteX3" fmla="*/ 83949 w 4850918"/>
                <a:gd name="connsiteY3" fmla="*/ 4063077 h 5212025"/>
                <a:gd name="connsiteX4" fmla="*/ 0 w 4850918"/>
                <a:gd name="connsiteY4" fmla="*/ 3924890 h 5212025"/>
                <a:gd name="connsiteX5" fmla="*/ 0 w 4850918"/>
                <a:gd name="connsiteY5" fmla="*/ 3598606 h 5212025"/>
                <a:gd name="connsiteX6" fmla="*/ 15357 w 4850918"/>
                <a:gd name="connsiteY6" fmla="*/ 3619452 h 5212025"/>
                <a:gd name="connsiteX7" fmla="*/ 107340 w 4850918"/>
                <a:gd name="connsiteY7" fmla="*/ 3738402 h 5212025"/>
                <a:gd name="connsiteX8" fmla="*/ 168177 w 4850918"/>
                <a:gd name="connsiteY8" fmla="*/ 3816401 h 5212025"/>
                <a:gd name="connsiteX9" fmla="*/ 245086 w 4850918"/>
                <a:gd name="connsiteY9" fmla="*/ 3916919 h 5212025"/>
                <a:gd name="connsiteX10" fmla="*/ 284403 w 4850918"/>
                <a:gd name="connsiteY10" fmla="*/ 3970310 h 5212025"/>
                <a:gd name="connsiteX11" fmla="*/ 319634 w 4850918"/>
                <a:gd name="connsiteY11" fmla="*/ 4018253 h 5212025"/>
                <a:gd name="connsiteX12" fmla="*/ 319816 w 4850918"/>
                <a:gd name="connsiteY12" fmla="*/ 4018435 h 5212025"/>
                <a:gd name="connsiteX13" fmla="*/ 319998 w 4850918"/>
                <a:gd name="connsiteY13" fmla="*/ 4018617 h 5212025"/>
                <a:gd name="connsiteX14" fmla="*/ 381652 w 4850918"/>
                <a:gd name="connsiteY14" fmla="*/ 4099884 h 5212025"/>
                <a:gd name="connsiteX15" fmla="*/ 393547 w 4850918"/>
                <a:gd name="connsiteY15" fmla="*/ 4115230 h 5212025"/>
                <a:gd name="connsiteX16" fmla="*/ 399540 w 4850918"/>
                <a:gd name="connsiteY16" fmla="*/ 4122676 h 5212025"/>
                <a:gd name="connsiteX17" fmla="*/ 470547 w 4850918"/>
                <a:gd name="connsiteY17" fmla="*/ 4208756 h 5212025"/>
                <a:gd name="connsiteX18" fmla="*/ 633445 w 4850918"/>
                <a:gd name="connsiteY18" fmla="*/ 4384730 h 5212025"/>
                <a:gd name="connsiteX19" fmla="*/ 997833 w 4850918"/>
                <a:gd name="connsiteY19" fmla="*/ 4677384 h 5212025"/>
                <a:gd name="connsiteX20" fmla="*/ 1198505 w 4850918"/>
                <a:gd name="connsiteY20" fmla="*/ 4786982 h 5212025"/>
                <a:gd name="connsiteX21" fmla="*/ 1198687 w 4850918"/>
                <a:gd name="connsiteY21" fmla="*/ 4787073 h 5212025"/>
                <a:gd name="connsiteX22" fmla="*/ 1198869 w 4850918"/>
                <a:gd name="connsiteY22" fmla="*/ 4787164 h 5212025"/>
                <a:gd name="connsiteX23" fmla="*/ 1410709 w 4850918"/>
                <a:gd name="connsiteY23" fmla="*/ 4869975 h 5212025"/>
                <a:gd name="connsiteX24" fmla="*/ 1631902 w 4850918"/>
                <a:gd name="connsiteY24" fmla="*/ 4927271 h 5212025"/>
                <a:gd name="connsiteX25" fmla="*/ 1744134 w 4850918"/>
                <a:gd name="connsiteY25" fmla="*/ 4946157 h 5212025"/>
                <a:gd name="connsiteX26" fmla="*/ 1856819 w 4850918"/>
                <a:gd name="connsiteY26" fmla="*/ 4958961 h 5212025"/>
                <a:gd name="connsiteX27" fmla="*/ 2090089 w 4850918"/>
                <a:gd name="connsiteY27" fmla="*/ 4969130 h 5212025"/>
                <a:gd name="connsiteX28" fmla="*/ 2101802 w 4850918"/>
                <a:gd name="connsiteY28" fmla="*/ 4969130 h 5212025"/>
                <a:gd name="connsiteX29" fmla="*/ 2117238 w 4850918"/>
                <a:gd name="connsiteY29" fmla="*/ 4969221 h 5212025"/>
                <a:gd name="connsiteX30" fmla="*/ 2147294 w 4850918"/>
                <a:gd name="connsiteY30" fmla="*/ 4968767 h 5212025"/>
                <a:gd name="connsiteX31" fmla="*/ 2147566 w 4850918"/>
                <a:gd name="connsiteY31" fmla="*/ 4968767 h 5212025"/>
                <a:gd name="connsiteX32" fmla="*/ 2147838 w 4850918"/>
                <a:gd name="connsiteY32" fmla="*/ 4968767 h 5212025"/>
                <a:gd name="connsiteX33" fmla="*/ 2176078 w 4850918"/>
                <a:gd name="connsiteY33" fmla="*/ 4968041 h 5212025"/>
                <a:gd name="connsiteX34" fmla="*/ 2204499 w 4850918"/>
                <a:gd name="connsiteY34" fmla="*/ 4966588 h 5212025"/>
                <a:gd name="connsiteX35" fmla="*/ 2315822 w 4850918"/>
                <a:gd name="connsiteY35" fmla="*/ 4956872 h 5212025"/>
                <a:gd name="connsiteX36" fmla="*/ 2746222 w 4850918"/>
                <a:gd name="connsiteY36" fmla="*/ 4840555 h 5212025"/>
                <a:gd name="connsiteX37" fmla="*/ 2950617 w 4850918"/>
                <a:gd name="connsiteY37" fmla="*/ 4739220 h 5212025"/>
                <a:gd name="connsiteX38" fmla="*/ 3148929 w 4850918"/>
                <a:gd name="connsiteY38" fmla="*/ 4615367 h 5212025"/>
                <a:gd name="connsiteX39" fmla="*/ 3342791 w 4850918"/>
                <a:gd name="connsiteY39" fmla="*/ 4474533 h 5212025"/>
                <a:gd name="connsiteX40" fmla="*/ 3438496 w 4850918"/>
                <a:gd name="connsiteY40" fmla="*/ 4399894 h 5212025"/>
                <a:gd name="connsiteX41" fmla="*/ 3536108 w 4850918"/>
                <a:gd name="connsiteY41" fmla="*/ 4321804 h 5212025"/>
                <a:gd name="connsiteX42" fmla="*/ 3700641 w 4850918"/>
                <a:gd name="connsiteY42" fmla="*/ 4192956 h 5212025"/>
                <a:gd name="connsiteX43" fmla="*/ 3927282 w 4850918"/>
                <a:gd name="connsiteY43" fmla="*/ 4014258 h 5212025"/>
                <a:gd name="connsiteX44" fmla="*/ 4279230 w 4850918"/>
                <a:gd name="connsiteY44" fmla="*/ 3693909 h 5212025"/>
                <a:gd name="connsiteX45" fmla="*/ 4424785 w 4850918"/>
                <a:gd name="connsiteY45" fmla="*/ 3517209 h 5212025"/>
                <a:gd name="connsiteX46" fmla="*/ 4539922 w 4850918"/>
                <a:gd name="connsiteY46" fmla="*/ 3324800 h 5212025"/>
                <a:gd name="connsiteX47" fmla="*/ 4660234 w 4850918"/>
                <a:gd name="connsiteY47" fmla="*/ 2893945 h 5212025"/>
                <a:gd name="connsiteX48" fmla="*/ 4667045 w 4850918"/>
                <a:gd name="connsiteY48" fmla="*/ 2779081 h 5212025"/>
                <a:gd name="connsiteX49" fmla="*/ 4667135 w 4850918"/>
                <a:gd name="connsiteY49" fmla="*/ 2774632 h 5212025"/>
                <a:gd name="connsiteX50" fmla="*/ 4667408 w 4850918"/>
                <a:gd name="connsiteY50" fmla="*/ 2719787 h 5212025"/>
                <a:gd name="connsiteX51" fmla="*/ 4667317 w 4850918"/>
                <a:gd name="connsiteY51" fmla="*/ 2702444 h 5212025"/>
                <a:gd name="connsiteX52" fmla="*/ 4666772 w 4850918"/>
                <a:gd name="connsiteY52" fmla="*/ 2658950 h 5212025"/>
                <a:gd name="connsiteX53" fmla="*/ 4654787 w 4850918"/>
                <a:gd name="connsiteY53" fmla="*/ 2416691 h 5212025"/>
                <a:gd name="connsiteX54" fmla="*/ 4581781 w 4850918"/>
                <a:gd name="connsiteY54" fmla="*/ 1936985 h 5212025"/>
                <a:gd name="connsiteX55" fmla="*/ 4435046 w 4850918"/>
                <a:gd name="connsiteY55" fmla="*/ 1474894 h 5212025"/>
                <a:gd name="connsiteX56" fmla="*/ 4386104 w 4850918"/>
                <a:gd name="connsiteY56" fmla="*/ 1364116 h 5212025"/>
                <a:gd name="connsiteX57" fmla="*/ 4331623 w 4850918"/>
                <a:gd name="connsiteY57" fmla="*/ 1255698 h 5212025"/>
                <a:gd name="connsiteX58" fmla="*/ 4206861 w 4850918"/>
                <a:gd name="connsiteY58" fmla="*/ 1048216 h 5212025"/>
                <a:gd name="connsiteX59" fmla="*/ 3895592 w 4850918"/>
                <a:gd name="connsiteY59" fmla="*/ 681922 h 5212025"/>
                <a:gd name="connsiteX60" fmla="*/ 3710356 w 4850918"/>
                <a:gd name="connsiteY60" fmla="*/ 530192 h 5212025"/>
                <a:gd name="connsiteX61" fmla="*/ 3507777 w 4850918"/>
                <a:gd name="connsiteY61" fmla="*/ 403705 h 5212025"/>
                <a:gd name="connsiteX62" fmla="*/ 3065936 w 4850918"/>
                <a:gd name="connsiteY62" fmla="*/ 232543 h 5212025"/>
                <a:gd name="connsiteX63" fmla="*/ 2834573 w 4850918"/>
                <a:gd name="connsiteY63" fmla="*/ 187233 h 5212025"/>
                <a:gd name="connsiteX64" fmla="*/ 2601212 w 4850918"/>
                <a:gd name="connsiteY64" fmla="*/ 166894 h 5212025"/>
                <a:gd name="connsiteX65" fmla="*/ 2499332 w 4850918"/>
                <a:gd name="connsiteY65" fmla="*/ 164715 h 5212025"/>
                <a:gd name="connsiteX66" fmla="*/ 2131857 w 4850918"/>
                <a:gd name="connsiteY66" fmla="*/ 192046 h 5212025"/>
                <a:gd name="connsiteX67" fmla="*/ 1901130 w 4850918"/>
                <a:gd name="connsiteY67" fmla="*/ 237084 h 5212025"/>
                <a:gd name="connsiteX68" fmla="*/ 1674579 w 4850918"/>
                <a:gd name="connsiteY68" fmla="*/ 301553 h 5212025"/>
                <a:gd name="connsiteX69" fmla="*/ 1453477 w 4850918"/>
                <a:gd name="connsiteY69" fmla="*/ 383819 h 5212025"/>
                <a:gd name="connsiteX70" fmla="*/ 1238821 w 4850918"/>
                <a:gd name="connsiteY70" fmla="*/ 483338 h 5212025"/>
                <a:gd name="connsiteX71" fmla="*/ 831666 w 4850918"/>
                <a:gd name="connsiteY71" fmla="*/ 727777 h 5212025"/>
                <a:gd name="connsiteX72" fmla="*/ 735416 w 4850918"/>
                <a:gd name="connsiteY72" fmla="*/ 798148 h 5212025"/>
                <a:gd name="connsiteX73" fmla="*/ 735234 w 4850918"/>
                <a:gd name="connsiteY73" fmla="*/ 798330 h 5212025"/>
                <a:gd name="connsiteX74" fmla="*/ 735053 w 4850918"/>
                <a:gd name="connsiteY74" fmla="*/ 798511 h 5212025"/>
                <a:gd name="connsiteX75" fmla="*/ 695554 w 4850918"/>
                <a:gd name="connsiteY75" fmla="*/ 828748 h 5212025"/>
                <a:gd name="connsiteX76" fmla="*/ 687563 w 4850918"/>
                <a:gd name="connsiteY76" fmla="*/ 835014 h 5212025"/>
                <a:gd name="connsiteX77" fmla="*/ 641254 w 4850918"/>
                <a:gd name="connsiteY77" fmla="*/ 871970 h 5212025"/>
                <a:gd name="connsiteX78" fmla="*/ 461013 w 4850918"/>
                <a:gd name="connsiteY78" fmla="*/ 1030147 h 5212025"/>
                <a:gd name="connsiteX79" fmla="*/ 139938 w 4850918"/>
                <a:gd name="connsiteY79" fmla="*/ 1388360 h 5212025"/>
                <a:gd name="connsiteX80" fmla="*/ 3281 w 4850918"/>
                <a:gd name="connsiteY80" fmla="*/ 1587670 h 5212025"/>
                <a:gd name="connsiteX81" fmla="*/ 0 w 4850918"/>
                <a:gd name="connsiteY81" fmla="*/ 1593348 h 5212025"/>
                <a:gd name="connsiteX82" fmla="*/ 0 w 4850918"/>
                <a:gd name="connsiteY82" fmla="*/ 1287136 h 5212025"/>
                <a:gd name="connsiteX83" fmla="*/ 83949 w 4850918"/>
                <a:gd name="connsiteY83" fmla="*/ 1148949 h 5212025"/>
                <a:gd name="connsiteX84" fmla="*/ 2244906 w 4850918"/>
                <a:gd name="connsiteY84" fmla="*/ 0 h 5212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4850918" h="5212025">
                  <a:moveTo>
                    <a:pt x="2244906" y="0"/>
                  </a:moveTo>
                  <a:cubicBezTo>
                    <a:pt x="3684206" y="0"/>
                    <a:pt x="4850918" y="1166713"/>
                    <a:pt x="4850918" y="2606013"/>
                  </a:cubicBezTo>
                  <a:cubicBezTo>
                    <a:pt x="4850918" y="4045313"/>
                    <a:pt x="3684206" y="5212025"/>
                    <a:pt x="2244906" y="5212025"/>
                  </a:cubicBezTo>
                  <a:cubicBezTo>
                    <a:pt x="1345344" y="5212025"/>
                    <a:pt x="552260" y="4756278"/>
                    <a:pt x="83949" y="4063077"/>
                  </a:cubicBezTo>
                  <a:lnTo>
                    <a:pt x="0" y="3924890"/>
                  </a:lnTo>
                  <a:lnTo>
                    <a:pt x="0" y="3598606"/>
                  </a:lnTo>
                  <a:lnTo>
                    <a:pt x="15357" y="3619452"/>
                  </a:lnTo>
                  <a:cubicBezTo>
                    <a:pt x="45413" y="3659314"/>
                    <a:pt x="76921" y="3699539"/>
                    <a:pt x="107340" y="3738402"/>
                  </a:cubicBezTo>
                  <a:cubicBezTo>
                    <a:pt x="127316" y="3763917"/>
                    <a:pt x="148019" y="3790250"/>
                    <a:pt x="168177" y="3816401"/>
                  </a:cubicBezTo>
                  <a:cubicBezTo>
                    <a:pt x="189334" y="3843732"/>
                    <a:pt x="217210" y="3879781"/>
                    <a:pt x="245086" y="3916919"/>
                  </a:cubicBezTo>
                  <a:cubicBezTo>
                    <a:pt x="258343" y="3934443"/>
                    <a:pt x="271600" y="3952695"/>
                    <a:pt x="284403" y="3970310"/>
                  </a:cubicBezTo>
                  <a:cubicBezTo>
                    <a:pt x="296571" y="3987018"/>
                    <a:pt x="308102" y="4002908"/>
                    <a:pt x="319634" y="4018253"/>
                  </a:cubicBezTo>
                  <a:lnTo>
                    <a:pt x="319816" y="4018435"/>
                  </a:lnTo>
                  <a:lnTo>
                    <a:pt x="319998" y="4018617"/>
                  </a:lnTo>
                  <a:cubicBezTo>
                    <a:pt x="339883" y="4045948"/>
                    <a:pt x="361131" y="4073370"/>
                    <a:pt x="381652" y="4099884"/>
                  </a:cubicBezTo>
                  <a:lnTo>
                    <a:pt x="393547" y="4115230"/>
                  </a:lnTo>
                  <a:lnTo>
                    <a:pt x="399540" y="4122676"/>
                  </a:lnTo>
                  <a:cubicBezTo>
                    <a:pt x="422604" y="4151187"/>
                    <a:pt x="446303" y="4180698"/>
                    <a:pt x="470547" y="4208756"/>
                  </a:cubicBezTo>
                  <a:cubicBezTo>
                    <a:pt x="523848" y="4271228"/>
                    <a:pt x="578692" y="4330430"/>
                    <a:pt x="633445" y="4384730"/>
                  </a:cubicBezTo>
                  <a:cubicBezTo>
                    <a:pt x="750035" y="4499776"/>
                    <a:pt x="872708" y="4598296"/>
                    <a:pt x="997833" y="4677384"/>
                  </a:cubicBezTo>
                  <a:cubicBezTo>
                    <a:pt x="1068659" y="4721786"/>
                    <a:pt x="1134218" y="4757653"/>
                    <a:pt x="1198505" y="4786982"/>
                  </a:cubicBezTo>
                  <a:lnTo>
                    <a:pt x="1198687" y="4787073"/>
                  </a:lnTo>
                  <a:lnTo>
                    <a:pt x="1198869" y="4787164"/>
                  </a:lnTo>
                  <a:cubicBezTo>
                    <a:pt x="1264246" y="4817945"/>
                    <a:pt x="1335525" y="4845821"/>
                    <a:pt x="1410709" y="4869975"/>
                  </a:cubicBezTo>
                  <a:cubicBezTo>
                    <a:pt x="1479900" y="4892221"/>
                    <a:pt x="1554358" y="4911562"/>
                    <a:pt x="1631902" y="4927271"/>
                  </a:cubicBezTo>
                  <a:cubicBezTo>
                    <a:pt x="1667588" y="4934353"/>
                    <a:pt x="1705452" y="4940709"/>
                    <a:pt x="1744134" y="4946157"/>
                  </a:cubicBezTo>
                  <a:cubicBezTo>
                    <a:pt x="1780454" y="4951243"/>
                    <a:pt x="1818409" y="4955510"/>
                    <a:pt x="1856819" y="4958961"/>
                  </a:cubicBezTo>
                  <a:cubicBezTo>
                    <a:pt x="1930277" y="4965680"/>
                    <a:pt x="2006551" y="4968949"/>
                    <a:pt x="2090089" y="4969130"/>
                  </a:cubicBezTo>
                  <a:lnTo>
                    <a:pt x="2101802" y="4969130"/>
                  </a:lnTo>
                  <a:cubicBezTo>
                    <a:pt x="2106978" y="4969221"/>
                    <a:pt x="2112063" y="4969221"/>
                    <a:pt x="2117238" y="4969221"/>
                  </a:cubicBezTo>
                  <a:cubicBezTo>
                    <a:pt x="2129678" y="4969221"/>
                    <a:pt x="2138940" y="4969130"/>
                    <a:pt x="2147294" y="4968767"/>
                  </a:cubicBezTo>
                  <a:lnTo>
                    <a:pt x="2147566" y="4968767"/>
                  </a:lnTo>
                  <a:lnTo>
                    <a:pt x="2147838" y="4968767"/>
                  </a:lnTo>
                  <a:lnTo>
                    <a:pt x="2176078" y="4968041"/>
                  </a:lnTo>
                  <a:lnTo>
                    <a:pt x="2204499" y="4966588"/>
                  </a:lnTo>
                  <a:cubicBezTo>
                    <a:pt x="2236824" y="4965135"/>
                    <a:pt x="2271238" y="4962138"/>
                    <a:pt x="2315822" y="4956872"/>
                  </a:cubicBezTo>
                  <a:cubicBezTo>
                    <a:pt x="2460651" y="4939166"/>
                    <a:pt x="2605480" y="4900030"/>
                    <a:pt x="2746222" y="4840555"/>
                  </a:cubicBezTo>
                  <a:cubicBezTo>
                    <a:pt x="2810783" y="4813587"/>
                    <a:pt x="2877613" y="4780444"/>
                    <a:pt x="2950617" y="4739220"/>
                  </a:cubicBezTo>
                  <a:cubicBezTo>
                    <a:pt x="3013452" y="4703989"/>
                    <a:pt x="3078285" y="4663492"/>
                    <a:pt x="3148929" y="4615367"/>
                  </a:cubicBezTo>
                  <a:cubicBezTo>
                    <a:pt x="3207042" y="4575777"/>
                    <a:pt x="3268696" y="4531012"/>
                    <a:pt x="3342791" y="4474533"/>
                  </a:cubicBezTo>
                  <a:cubicBezTo>
                    <a:pt x="3375298" y="4449835"/>
                    <a:pt x="3408077" y="4423956"/>
                    <a:pt x="3438496" y="4399894"/>
                  </a:cubicBezTo>
                  <a:lnTo>
                    <a:pt x="3536108" y="4321804"/>
                  </a:lnTo>
                  <a:cubicBezTo>
                    <a:pt x="3591043" y="4278219"/>
                    <a:pt x="3646795" y="4234907"/>
                    <a:pt x="3700641" y="4192956"/>
                  </a:cubicBezTo>
                  <a:cubicBezTo>
                    <a:pt x="3775643" y="4134571"/>
                    <a:pt x="3853279" y="4074187"/>
                    <a:pt x="3927282" y="4014258"/>
                  </a:cubicBezTo>
                  <a:cubicBezTo>
                    <a:pt x="4077741" y="3892493"/>
                    <a:pt x="4186340" y="3793610"/>
                    <a:pt x="4279230" y="3693909"/>
                  </a:cubicBezTo>
                  <a:cubicBezTo>
                    <a:pt x="4335800" y="3632800"/>
                    <a:pt x="4383471" y="3574959"/>
                    <a:pt x="4424785" y="3517209"/>
                  </a:cubicBezTo>
                  <a:cubicBezTo>
                    <a:pt x="4471367" y="3451559"/>
                    <a:pt x="4508959" y="3388725"/>
                    <a:pt x="4539922" y="3324800"/>
                  </a:cubicBezTo>
                  <a:cubicBezTo>
                    <a:pt x="4604664" y="3192774"/>
                    <a:pt x="4645162" y="3047763"/>
                    <a:pt x="4660234" y="2893945"/>
                  </a:cubicBezTo>
                  <a:cubicBezTo>
                    <a:pt x="4663776" y="2857443"/>
                    <a:pt x="4666046" y="2818671"/>
                    <a:pt x="4667045" y="2779081"/>
                  </a:cubicBezTo>
                  <a:lnTo>
                    <a:pt x="4667135" y="2774632"/>
                  </a:lnTo>
                  <a:cubicBezTo>
                    <a:pt x="4667408" y="2756834"/>
                    <a:pt x="4667680" y="2738583"/>
                    <a:pt x="4667408" y="2719787"/>
                  </a:cubicBezTo>
                  <a:cubicBezTo>
                    <a:pt x="4667408" y="2713976"/>
                    <a:pt x="4667317" y="2708256"/>
                    <a:pt x="4667317" y="2702444"/>
                  </a:cubicBezTo>
                  <a:cubicBezTo>
                    <a:pt x="4667317" y="2688188"/>
                    <a:pt x="4667226" y="2673569"/>
                    <a:pt x="4666772" y="2658950"/>
                  </a:cubicBezTo>
                  <a:cubicBezTo>
                    <a:pt x="4665228" y="2576139"/>
                    <a:pt x="4661142" y="2494599"/>
                    <a:pt x="4654787" y="2416691"/>
                  </a:cubicBezTo>
                  <a:cubicBezTo>
                    <a:pt x="4640531" y="2247618"/>
                    <a:pt x="4616014" y="2086263"/>
                    <a:pt x="4581781" y="1936985"/>
                  </a:cubicBezTo>
                  <a:cubicBezTo>
                    <a:pt x="4544280" y="1773814"/>
                    <a:pt x="4494884" y="1618361"/>
                    <a:pt x="4435046" y="1474894"/>
                  </a:cubicBezTo>
                  <a:cubicBezTo>
                    <a:pt x="4419519" y="1437484"/>
                    <a:pt x="4402993" y="1400164"/>
                    <a:pt x="4386104" y="1364116"/>
                  </a:cubicBezTo>
                  <a:cubicBezTo>
                    <a:pt x="4369578" y="1329248"/>
                    <a:pt x="4351236" y="1292837"/>
                    <a:pt x="4331623" y="1255698"/>
                  </a:cubicBezTo>
                  <a:cubicBezTo>
                    <a:pt x="4294757" y="1186054"/>
                    <a:pt x="4252988" y="1116318"/>
                    <a:pt x="4206861" y="1048216"/>
                  </a:cubicBezTo>
                  <a:cubicBezTo>
                    <a:pt x="4117058" y="913920"/>
                    <a:pt x="4012273" y="790612"/>
                    <a:pt x="3895592" y="681922"/>
                  </a:cubicBezTo>
                  <a:cubicBezTo>
                    <a:pt x="3836662" y="627441"/>
                    <a:pt x="3774281" y="576319"/>
                    <a:pt x="3710356" y="530192"/>
                  </a:cubicBezTo>
                  <a:cubicBezTo>
                    <a:pt x="3642437" y="481795"/>
                    <a:pt x="3574335" y="439299"/>
                    <a:pt x="3507777" y="403705"/>
                  </a:cubicBezTo>
                  <a:cubicBezTo>
                    <a:pt x="3371575" y="329974"/>
                    <a:pt x="3222932" y="272406"/>
                    <a:pt x="3065936" y="232543"/>
                  </a:cubicBezTo>
                  <a:cubicBezTo>
                    <a:pt x="2990933" y="213475"/>
                    <a:pt x="2913116" y="198220"/>
                    <a:pt x="2834573" y="187233"/>
                  </a:cubicBezTo>
                  <a:cubicBezTo>
                    <a:pt x="2758208" y="176610"/>
                    <a:pt x="2679756" y="169799"/>
                    <a:pt x="2601212" y="166894"/>
                  </a:cubicBezTo>
                  <a:cubicBezTo>
                    <a:pt x="2567434" y="165441"/>
                    <a:pt x="2533201" y="164715"/>
                    <a:pt x="2499332" y="164715"/>
                  </a:cubicBezTo>
                  <a:cubicBezTo>
                    <a:pt x="2378294" y="164715"/>
                    <a:pt x="2254531" y="173886"/>
                    <a:pt x="2131857" y="192046"/>
                  </a:cubicBezTo>
                  <a:cubicBezTo>
                    <a:pt x="2052043" y="204304"/>
                    <a:pt x="1974407" y="219468"/>
                    <a:pt x="1901130" y="237084"/>
                  </a:cubicBezTo>
                  <a:cubicBezTo>
                    <a:pt x="1822314" y="256334"/>
                    <a:pt x="1746040" y="278035"/>
                    <a:pt x="1674579" y="301553"/>
                  </a:cubicBezTo>
                  <a:cubicBezTo>
                    <a:pt x="1599849" y="326069"/>
                    <a:pt x="1525483" y="353764"/>
                    <a:pt x="1453477" y="383819"/>
                  </a:cubicBezTo>
                  <a:cubicBezTo>
                    <a:pt x="1381199" y="414147"/>
                    <a:pt x="1309011" y="447653"/>
                    <a:pt x="1238821" y="483338"/>
                  </a:cubicBezTo>
                  <a:cubicBezTo>
                    <a:pt x="1097715" y="555162"/>
                    <a:pt x="960695" y="637338"/>
                    <a:pt x="831666" y="727777"/>
                  </a:cubicBezTo>
                  <a:cubicBezTo>
                    <a:pt x="805061" y="746573"/>
                    <a:pt x="770102" y="771543"/>
                    <a:pt x="735416" y="798148"/>
                  </a:cubicBezTo>
                  <a:lnTo>
                    <a:pt x="735234" y="798330"/>
                  </a:lnTo>
                  <a:lnTo>
                    <a:pt x="735053" y="798511"/>
                  </a:lnTo>
                  <a:cubicBezTo>
                    <a:pt x="721796" y="808318"/>
                    <a:pt x="708448" y="818669"/>
                    <a:pt x="695554" y="828748"/>
                  </a:cubicBezTo>
                  <a:lnTo>
                    <a:pt x="687563" y="835014"/>
                  </a:lnTo>
                  <a:cubicBezTo>
                    <a:pt x="670765" y="847817"/>
                    <a:pt x="654784" y="860892"/>
                    <a:pt x="641254" y="871970"/>
                  </a:cubicBezTo>
                  <a:cubicBezTo>
                    <a:pt x="574061" y="926996"/>
                    <a:pt x="515131" y="978753"/>
                    <a:pt x="461013" y="1030147"/>
                  </a:cubicBezTo>
                  <a:cubicBezTo>
                    <a:pt x="343152" y="1141288"/>
                    <a:pt x="235189" y="1261782"/>
                    <a:pt x="139938" y="1388360"/>
                  </a:cubicBezTo>
                  <a:cubicBezTo>
                    <a:pt x="90632" y="1453919"/>
                    <a:pt x="44596" y="1521021"/>
                    <a:pt x="3281" y="1587670"/>
                  </a:cubicBezTo>
                  <a:lnTo>
                    <a:pt x="0" y="1593348"/>
                  </a:lnTo>
                  <a:lnTo>
                    <a:pt x="0" y="1287136"/>
                  </a:lnTo>
                  <a:lnTo>
                    <a:pt x="83949" y="1148949"/>
                  </a:lnTo>
                  <a:cubicBezTo>
                    <a:pt x="552260" y="455747"/>
                    <a:pt x="1345344" y="0"/>
                    <a:pt x="2244906"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Espace réservé du contenu 2">
            <a:extLst>
              <a:ext uri="{FF2B5EF4-FFF2-40B4-BE49-F238E27FC236}">
                <a16:creationId xmlns:a16="http://schemas.microsoft.com/office/drawing/2014/main" id="{4A4558BB-9701-BF98-416E-D66821B79E9D}"/>
              </a:ext>
            </a:extLst>
          </p:cNvPr>
          <p:cNvSpPr>
            <a:spLocks noGrp="1"/>
          </p:cNvSpPr>
          <p:nvPr>
            <p:ph idx="1"/>
          </p:nvPr>
        </p:nvSpPr>
        <p:spPr>
          <a:xfrm>
            <a:off x="3818393" y="1634320"/>
            <a:ext cx="7601044" cy="4126469"/>
          </a:xfrm>
        </p:spPr>
        <p:txBody>
          <a:bodyPr vert="horz" lIns="91440" tIns="45720" rIns="91440" bIns="45720" rtlCol="0" anchor="ctr">
            <a:normAutofit fontScale="92500" lnSpcReduction="20000"/>
          </a:bodyPr>
          <a:lstStyle/>
          <a:p>
            <a:pPr marL="0" indent="0">
              <a:spcBef>
                <a:spcPct val="0"/>
              </a:spcBef>
              <a:buNone/>
            </a:pPr>
            <a:r>
              <a:rPr lang="fr-FR" b="1" dirty="0">
                <a:latin typeface="Calibri"/>
                <a:ea typeface="Calibri Light"/>
                <a:cs typeface="Calibri Light"/>
              </a:rPr>
              <a:t>I</a:t>
            </a:r>
            <a:r>
              <a:rPr lang="fr-FR" dirty="0">
                <a:latin typeface="Calibri"/>
                <a:ea typeface="Calibri Light"/>
                <a:cs typeface="Calibri Light"/>
              </a:rPr>
              <a:t> Présentation de l’outil </a:t>
            </a:r>
            <a:endParaRPr lang="fr-FR" dirty="0">
              <a:latin typeface="Calibri"/>
              <a:ea typeface="Calibri"/>
              <a:cs typeface="Calibri Light"/>
            </a:endParaRPr>
          </a:p>
          <a:p>
            <a:pPr marL="0" indent="0">
              <a:spcBef>
                <a:spcPct val="0"/>
              </a:spcBef>
              <a:buNone/>
            </a:pPr>
            <a:r>
              <a:rPr lang="fr-FR" dirty="0">
                <a:latin typeface="Calibri"/>
                <a:ea typeface="Calibri Light"/>
                <a:cs typeface="Calibri Light"/>
              </a:rPr>
              <a:t>  (et test de l'appli </a:t>
            </a:r>
            <a:r>
              <a:rPr lang="fr-FR" dirty="0" err="1">
                <a:latin typeface="Calibri"/>
                <a:ea typeface="Calibri Light"/>
                <a:cs typeface="Calibri Light"/>
              </a:rPr>
              <a:t>MathCityMap</a:t>
            </a:r>
            <a:r>
              <a:rPr lang="fr-FR">
                <a:latin typeface="Calibri"/>
                <a:ea typeface="Calibri Light"/>
                <a:cs typeface="Calibri Light"/>
              </a:rPr>
              <a:t> avec un smartphone)</a:t>
            </a:r>
          </a:p>
          <a:p>
            <a:pPr marL="0" indent="0">
              <a:spcBef>
                <a:spcPct val="0"/>
              </a:spcBef>
              <a:buNone/>
            </a:pPr>
            <a:r>
              <a:rPr lang="fr-FR" sz="800" dirty="0">
                <a:latin typeface="Calibri"/>
                <a:ea typeface="Calibri Light"/>
                <a:cs typeface="Calibri Light"/>
              </a:rPr>
              <a:t> </a:t>
            </a:r>
            <a:br>
              <a:rPr lang="fr-FR" dirty="0">
                <a:latin typeface="Calibri"/>
                <a:ea typeface="Calibri Light"/>
                <a:cs typeface="Calibri Light"/>
              </a:rPr>
            </a:br>
            <a:r>
              <a:rPr lang="fr-FR" b="1" dirty="0">
                <a:latin typeface="Calibri"/>
                <a:ea typeface="Calibri Light"/>
                <a:cs typeface="Calibri Light"/>
              </a:rPr>
              <a:t>II</a:t>
            </a:r>
            <a:r>
              <a:rPr lang="fr-FR" dirty="0">
                <a:latin typeface="Calibri"/>
                <a:ea typeface="Calibri Light"/>
                <a:cs typeface="Calibri Light"/>
              </a:rPr>
              <a:t> L’activité mathématique des élèves </a:t>
            </a:r>
          </a:p>
          <a:p>
            <a:pPr marL="0" indent="0">
              <a:spcBef>
                <a:spcPct val="0"/>
              </a:spcBef>
              <a:buNone/>
            </a:pPr>
            <a:r>
              <a:rPr lang="fr-FR" sz="800" dirty="0">
                <a:latin typeface="Calibri"/>
                <a:ea typeface="Calibri Light"/>
                <a:cs typeface="Calibri Light"/>
              </a:rPr>
              <a:t>     </a:t>
            </a:r>
          </a:p>
          <a:p>
            <a:pPr marL="0" indent="0">
              <a:spcBef>
                <a:spcPct val="0"/>
              </a:spcBef>
              <a:buNone/>
            </a:pPr>
            <a:r>
              <a:rPr lang="fr-FR" sz="800" dirty="0">
                <a:latin typeface="Calibri"/>
                <a:ea typeface="Calibri Light"/>
                <a:cs typeface="Calibri Light"/>
              </a:rPr>
              <a:t> </a:t>
            </a:r>
            <a:br>
              <a:rPr lang="fr-FR" dirty="0">
                <a:latin typeface="Calibri"/>
                <a:ea typeface="Calibri Light"/>
                <a:cs typeface="Calibri Light"/>
              </a:rPr>
            </a:br>
            <a:r>
              <a:rPr lang="fr-FR" b="1" dirty="0">
                <a:latin typeface="Calibri"/>
                <a:ea typeface="Calibri Light"/>
                <a:cs typeface="Calibri Light"/>
              </a:rPr>
              <a:t>III</a:t>
            </a:r>
            <a:r>
              <a:rPr lang="fr-FR" dirty="0">
                <a:latin typeface="Calibri"/>
                <a:ea typeface="Calibri Light"/>
                <a:cs typeface="Calibri Light"/>
              </a:rPr>
              <a:t> Les mathématiques pas isolées ! </a:t>
            </a:r>
          </a:p>
          <a:p>
            <a:pPr marL="0" indent="0">
              <a:spcBef>
                <a:spcPct val="0"/>
              </a:spcBef>
              <a:buNone/>
            </a:pPr>
            <a:r>
              <a:rPr lang="fr-FR" sz="800" dirty="0">
                <a:latin typeface="Calibri"/>
                <a:ea typeface="Calibri Light"/>
                <a:cs typeface="Calibri Light"/>
              </a:rPr>
              <a:t>     </a:t>
            </a:r>
          </a:p>
          <a:p>
            <a:pPr marL="0" indent="0">
              <a:spcBef>
                <a:spcPct val="0"/>
              </a:spcBef>
              <a:buNone/>
            </a:pPr>
            <a:r>
              <a:rPr lang="fr-FR" sz="800" dirty="0">
                <a:latin typeface="Calibri"/>
                <a:ea typeface="Calibri Light"/>
                <a:cs typeface="Calibri Light"/>
              </a:rPr>
              <a:t> </a:t>
            </a:r>
            <a:br>
              <a:rPr lang="fr-FR" dirty="0">
                <a:latin typeface="Calibri"/>
                <a:ea typeface="Calibri Light"/>
                <a:cs typeface="Calibri Light"/>
              </a:rPr>
            </a:br>
            <a:r>
              <a:rPr lang="fr-FR" b="1" dirty="0">
                <a:latin typeface="Calibri"/>
                <a:ea typeface="Calibri Light"/>
                <a:cs typeface="Calibri Light"/>
              </a:rPr>
              <a:t>IV</a:t>
            </a:r>
            <a:r>
              <a:rPr lang="fr-FR" dirty="0">
                <a:latin typeface="Calibri"/>
                <a:ea typeface="Calibri Light"/>
                <a:cs typeface="Calibri Light"/>
              </a:rPr>
              <a:t> Déroulé et bilan dans deux établissements</a:t>
            </a:r>
            <a:endParaRPr lang="fr-FR">
              <a:latin typeface="Calibri"/>
              <a:ea typeface="Calibri"/>
              <a:cs typeface="Calibri Light"/>
            </a:endParaRPr>
          </a:p>
          <a:p>
            <a:pPr marL="0" indent="0">
              <a:spcBef>
                <a:spcPct val="0"/>
              </a:spcBef>
              <a:buNone/>
            </a:pPr>
            <a:r>
              <a:rPr lang="fr-FR" sz="800" dirty="0">
                <a:latin typeface="Calibri"/>
                <a:cs typeface="Calibri Light"/>
              </a:rPr>
              <a:t>    </a:t>
            </a:r>
          </a:p>
          <a:p>
            <a:pPr marL="0" indent="0">
              <a:spcBef>
                <a:spcPct val="0"/>
              </a:spcBef>
              <a:buNone/>
            </a:pPr>
            <a:endParaRPr lang="fr-FR" sz="800" dirty="0">
              <a:latin typeface="Calibri"/>
              <a:cs typeface="Calibri Light"/>
            </a:endParaRPr>
          </a:p>
          <a:p>
            <a:pPr marL="0" indent="0">
              <a:spcBef>
                <a:spcPct val="0"/>
              </a:spcBef>
              <a:buNone/>
            </a:pPr>
            <a:r>
              <a:rPr lang="fr-FR" b="1" dirty="0">
                <a:latin typeface="Calibri"/>
                <a:cs typeface="Calibri Light"/>
              </a:rPr>
              <a:t>V</a:t>
            </a:r>
            <a:r>
              <a:rPr lang="fr-FR" dirty="0">
                <a:latin typeface="Calibri"/>
                <a:cs typeface="Calibri Light"/>
              </a:rPr>
              <a:t> Points de vigilance</a:t>
            </a:r>
            <a:endParaRPr lang="fr-FR">
              <a:latin typeface="Calibri"/>
              <a:ea typeface="Calibri"/>
              <a:cs typeface="Calibri"/>
            </a:endParaRPr>
          </a:p>
          <a:p>
            <a:pPr marL="0" indent="0">
              <a:spcBef>
                <a:spcPct val="0"/>
              </a:spcBef>
              <a:buNone/>
            </a:pPr>
            <a:r>
              <a:rPr lang="fr-FR" sz="800" dirty="0">
                <a:latin typeface="Calibri"/>
                <a:ea typeface="Calibri Light"/>
                <a:cs typeface="Calibri Light"/>
              </a:rPr>
              <a:t>    </a:t>
            </a:r>
          </a:p>
          <a:p>
            <a:pPr marL="0" indent="0">
              <a:spcBef>
                <a:spcPct val="0"/>
              </a:spcBef>
              <a:buNone/>
            </a:pPr>
            <a:r>
              <a:rPr lang="fr-FR" sz="800" dirty="0">
                <a:latin typeface="Calibri"/>
                <a:ea typeface="Calibri Light"/>
                <a:cs typeface="Calibri Light"/>
              </a:rPr>
              <a:t>  </a:t>
            </a:r>
          </a:p>
          <a:p>
            <a:pPr marL="0" indent="0">
              <a:spcBef>
                <a:spcPct val="0"/>
              </a:spcBef>
              <a:buNone/>
            </a:pPr>
            <a:r>
              <a:rPr lang="fr-FR" b="1" dirty="0">
                <a:latin typeface="Calibri"/>
                <a:ea typeface="Calibri Light"/>
                <a:cs typeface="Calibri Light"/>
              </a:rPr>
              <a:t>VI </a:t>
            </a:r>
            <a:r>
              <a:rPr lang="fr-FR" dirty="0">
                <a:latin typeface="Calibri"/>
                <a:ea typeface="Calibri Light"/>
                <a:cs typeface="Calibri Light"/>
              </a:rPr>
              <a:t>Une piste à creuser : la carte anthropométrique</a:t>
            </a:r>
          </a:p>
          <a:p>
            <a:pPr marL="0" indent="0">
              <a:spcBef>
                <a:spcPct val="0"/>
              </a:spcBef>
              <a:buNone/>
            </a:pPr>
            <a:r>
              <a:rPr lang="fr-FR" sz="800" dirty="0">
                <a:latin typeface="Calibri Light"/>
                <a:ea typeface="Calibri"/>
                <a:cs typeface="Calibri Light"/>
              </a:rPr>
              <a:t>   </a:t>
            </a:r>
          </a:p>
          <a:p>
            <a:pPr>
              <a:buNone/>
            </a:pPr>
            <a:r>
              <a:rPr lang="fr-FR" b="1" dirty="0">
                <a:latin typeface="Calibri"/>
                <a:ea typeface="Calibri"/>
                <a:cs typeface="Calibri Light"/>
              </a:rPr>
              <a:t>VII</a:t>
            </a:r>
            <a:r>
              <a:rPr lang="fr-FR" dirty="0">
                <a:latin typeface="Calibri"/>
                <a:ea typeface="Calibri"/>
                <a:cs typeface="Calibri Light"/>
              </a:rPr>
              <a:t> Perspectives pour l’an prochain et après...</a:t>
            </a:r>
          </a:p>
          <a:p>
            <a:pPr>
              <a:buNone/>
            </a:pPr>
            <a:r>
              <a:rPr lang="fr-FR" sz="800" dirty="0">
                <a:latin typeface="Calibri"/>
                <a:ea typeface="Calibri"/>
                <a:cs typeface="Calibri Light"/>
              </a:rPr>
              <a:t>   </a:t>
            </a:r>
          </a:p>
          <a:p>
            <a:pPr>
              <a:buNone/>
            </a:pPr>
            <a:r>
              <a:rPr lang="fr-FR" b="1" dirty="0">
                <a:latin typeface="Calibri"/>
                <a:ea typeface="Calibri"/>
                <a:cs typeface="Calibri Light"/>
              </a:rPr>
              <a:t>VIII</a:t>
            </a:r>
            <a:r>
              <a:rPr lang="fr-FR" dirty="0">
                <a:latin typeface="Calibri"/>
                <a:ea typeface="Calibri"/>
                <a:cs typeface="Calibri Light"/>
              </a:rPr>
              <a:t> A vous de créer un parcours !</a:t>
            </a:r>
          </a:p>
        </p:txBody>
      </p:sp>
      <p:sp>
        <p:nvSpPr>
          <p:cNvPr id="8" name="Espace réservé du numéro de diapositive 7">
            <a:extLst>
              <a:ext uri="{FF2B5EF4-FFF2-40B4-BE49-F238E27FC236}">
                <a16:creationId xmlns:a16="http://schemas.microsoft.com/office/drawing/2014/main" id="{2F2C6335-B9C7-2C0E-EECF-FC71810D174B}"/>
              </a:ext>
            </a:extLst>
          </p:cNvPr>
          <p:cNvSpPr>
            <a:spLocks noGrp="1"/>
          </p:cNvSpPr>
          <p:nvPr>
            <p:ph type="sldNum" sz="quarter" idx="12"/>
          </p:nvPr>
        </p:nvSpPr>
        <p:spPr/>
        <p:txBody>
          <a:bodyPr/>
          <a:lstStyle/>
          <a:p>
            <a:fld id="{D5D3373F-1120-4D17-852A-807684423669}" type="slidenum">
              <a:rPr lang="fr-FR" smtClean="0"/>
              <a:t>2</a:t>
            </a:fld>
            <a:endParaRPr lang="fr-FR"/>
          </a:p>
        </p:txBody>
      </p:sp>
      <p:sp>
        <p:nvSpPr>
          <p:cNvPr id="6" name="Titre 1">
            <a:extLst>
              <a:ext uri="{FF2B5EF4-FFF2-40B4-BE49-F238E27FC236}">
                <a16:creationId xmlns:a16="http://schemas.microsoft.com/office/drawing/2014/main" id="{005543D9-2C90-510A-AD23-144FBC24F03B}"/>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Ordre du jour</a:t>
            </a:r>
            <a:endParaRPr lang="fr-FR" dirty="0"/>
          </a:p>
        </p:txBody>
      </p:sp>
    </p:spTree>
    <p:extLst>
      <p:ext uri="{BB962C8B-B14F-4D97-AF65-F5344CB8AC3E}">
        <p14:creationId xmlns:p14="http://schemas.microsoft.com/office/powerpoint/2010/main" val="4841768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442358" y="1647978"/>
            <a:ext cx="10781145" cy="4478338"/>
          </a:xfrm>
        </p:spPr>
        <p:txBody>
          <a:bodyPr vert="horz" lIns="91440" tIns="45720" rIns="91440" bIns="45720" rtlCol="0" anchor="t">
            <a:normAutofit/>
          </a:bodyPr>
          <a:lstStyle/>
          <a:p>
            <a:pPr marL="0" indent="0" algn="just">
              <a:buNone/>
            </a:pPr>
            <a:r>
              <a:rPr lang="fr-FR" sz="2400" dirty="0">
                <a:latin typeface="Calibri Light"/>
                <a:ea typeface="Calibri Light"/>
                <a:cs typeface="Calibri Light"/>
              </a:rPr>
              <a:t>Cet outil a été présenté le 18 janvier 2023 par l’APMEP à Laval.  Quelques diapositives sont inspirées du diaporama présenté ce jour-là.</a:t>
            </a:r>
          </a:p>
          <a:p>
            <a:pPr marL="0" indent="0" algn="just">
              <a:buNone/>
            </a:pPr>
            <a:r>
              <a:rPr lang="fr-FR" sz="2400" dirty="0">
                <a:solidFill>
                  <a:srgbClr val="000000"/>
                </a:solidFill>
                <a:latin typeface="Calibri Light"/>
                <a:ea typeface="Calibri Light"/>
                <a:cs typeface="Calibri Light"/>
              </a:rPr>
              <a:t>Certaines épreuves ont été réalisées avec le </a:t>
            </a:r>
            <a:r>
              <a:rPr lang="fr-FR" sz="2400" dirty="0" err="1">
                <a:solidFill>
                  <a:srgbClr val="000000"/>
                </a:solidFill>
                <a:latin typeface="Calibri Light"/>
                <a:ea typeface="Calibri Light"/>
                <a:cs typeface="Calibri Light"/>
              </a:rPr>
              <a:t>labomaths</a:t>
            </a:r>
            <a:r>
              <a:rPr lang="fr-FR" sz="2400" dirty="0">
                <a:solidFill>
                  <a:srgbClr val="000000"/>
                </a:solidFill>
                <a:latin typeface="Calibri Light"/>
                <a:ea typeface="Calibri Light"/>
                <a:cs typeface="Calibri Light"/>
              </a:rPr>
              <a:t> Sophie Germain d'Evron.</a:t>
            </a:r>
          </a:p>
          <a:p>
            <a:pPr marL="0" indent="0" algn="just">
              <a:buNone/>
            </a:pPr>
            <a:endParaRPr lang="fr-FR" sz="1800" b="1" dirty="0">
              <a:solidFill>
                <a:schemeClr val="accent1">
                  <a:lumMod val="75000"/>
                </a:schemeClr>
              </a:solidFill>
              <a:latin typeface="SFSS1095"/>
            </a:endParaRPr>
          </a:p>
          <a:p>
            <a:pPr marL="0" indent="0" algn="l">
              <a:buNone/>
            </a:pPr>
            <a:r>
              <a:rPr lang="fr-FR" dirty="0">
                <a:cs typeface="Calibri" panose="020F0502020204030204"/>
              </a:rPr>
              <a:t>Un r</a:t>
            </a:r>
            <a:r>
              <a:rPr lang="fr-FR" u="sng" dirty="0">
                <a:cs typeface="Calibri" panose="020F0502020204030204"/>
              </a:rPr>
              <a:t>allye mathématique</a:t>
            </a:r>
            <a:r>
              <a:rPr lang="fr-FR" dirty="0">
                <a:cs typeface="Calibri" panose="020F0502020204030204"/>
              </a:rPr>
              <a:t> est :</a:t>
            </a:r>
          </a:p>
          <a:p>
            <a:r>
              <a:rPr lang="fr-FR" dirty="0">
                <a:cs typeface="Calibri" panose="020F0502020204030204"/>
              </a:rPr>
              <a:t>un parcours piéton avec des questions mathématiques,</a:t>
            </a:r>
          </a:p>
          <a:p>
            <a:pPr algn="l"/>
            <a:r>
              <a:rPr lang="fr-FR" dirty="0">
                <a:cs typeface="Calibri" panose="020F0502020204030204"/>
              </a:rPr>
              <a:t>qui peut se tenir n’importe où et à n’importe quel âge,</a:t>
            </a:r>
          </a:p>
          <a:p>
            <a:pPr algn="l"/>
            <a:r>
              <a:rPr lang="fr-FR" dirty="0">
                <a:cs typeface="Calibri" panose="020F0502020204030204"/>
              </a:rPr>
              <a:t>avec un guide (une personne, un papier, </a:t>
            </a:r>
            <a:r>
              <a:rPr lang="fr-FR">
                <a:cs typeface="Calibri" panose="020F0502020204030204"/>
              </a:rPr>
              <a:t>un smartphone).</a:t>
            </a:r>
            <a:endParaRPr lang="fr-FR" dirty="0">
              <a:cs typeface="Calibri" panose="020F0502020204030204"/>
            </a:endParaRPr>
          </a:p>
        </p:txBody>
      </p:sp>
      <p:sp>
        <p:nvSpPr>
          <p:cNvPr id="4" name="Titre 1">
            <a:extLst>
              <a:ext uri="{FF2B5EF4-FFF2-40B4-BE49-F238E27FC236}">
                <a16:creationId xmlns:a16="http://schemas.microsoft.com/office/drawing/2014/main" id="{161F0969-ABC4-A436-7ED8-7C15FCC1435F}"/>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I Présentation de l’outil</a:t>
            </a:r>
            <a:endParaRPr lang="fr-FR" dirty="0"/>
          </a:p>
        </p:txBody>
      </p:sp>
    </p:spTree>
    <p:extLst>
      <p:ext uri="{BB962C8B-B14F-4D97-AF65-F5344CB8AC3E}">
        <p14:creationId xmlns:p14="http://schemas.microsoft.com/office/powerpoint/2010/main" val="40188038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9AB2589-6C98-085C-5019-B24230A11B0A}"/>
              </a:ext>
            </a:extLst>
          </p:cNvPr>
          <p:cNvSpPr>
            <a:spLocks noGrp="1"/>
          </p:cNvSpPr>
          <p:nvPr>
            <p:ph idx="1"/>
          </p:nvPr>
        </p:nvSpPr>
        <p:spPr>
          <a:xfrm>
            <a:off x="526472" y="1203874"/>
            <a:ext cx="11077730" cy="5225764"/>
          </a:xfrm>
        </p:spPr>
        <p:txBody>
          <a:bodyPr vert="horz" lIns="91440" tIns="45720" rIns="91440" bIns="45720" rtlCol="0" anchor="t">
            <a:normAutofit/>
          </a:bodyPr>
          <a:lstStyle/>
          <a:p>
            <a:pPr marL="0" indent="0">
              <a:buNone/>
            </a:pPr>
            <a:r>
              <a:rPr lang="fr-FR" sz="2400" dirty="0"/>
              <a:t> </a:t>
            </a:r>
            <a:r>
              <a:rPr lang="fr-FR" sz="2400" u="sng" dirty="0">
                <a:solidFill>
                  <a:srgbClr val="66016F"/>
                </a:solidFill>
                <a:latin typeface="Calibri"/>
                <a:ea typeface="Verdana"/>
                <a:cs typeface="Calibri"/>
                <a:hlinkClick r:id="rId2"/>
              </a:rPr>
              <a:t>MathCityMap, </a:t>
            </a:r>
            <a:r>
              <a:rPr lang="fr-FR" sz="2400" dirty="0">
                <a:latin typeface="Calibri"/>
                <a:ea typeface="Verdana"/>
                <a:cs typeface="Calibri"/>
              </a:rPr>
              <a:t> c'est :</a:t>
            </a:r>
            <a:endParaRPr lang="fr-FR" dirty="0"/>
          </a:p>
          <a:p>
            <a:pPr marL="0" indent="0">
              <a:buNone/>
            </a:pPr>
            <a:endParaRPr lang="fr-FR" sz="2400" dirty="0">
              <a:latin typeface="Calibri"/>
              <a:ea typeface="Verdana"/>
              <a:cs typeface="Calibri"/>
            </a:endParaRPr>
          </a:p>
          <a:p>
            <a:pPr marL="342900" indent="-342900"/>
            <a:r>
              <a:rPr lang="fr-FR" sz="2400" dirty="0">
                <a:latin typeface="Calibri"/>
                <a:ea typeface="Verdana"/>
                <a:cs typeface="Calibri"/>
              </a:rPr>
              <a:t>application utilisable sur smartphone, tablette et ordinateur </a:t>
            </a:r>
            <a:endParaRPr lang="fr-FR" dirty="0">
              <a:latin typeface="Calibri"/>
              <a:ea typeface="Verdana"/>
              <a:cs typeface="Calibri"/>
            </a:endParaRPr>
          </a:p>
          <a:p>
            <a:pPr marL="342900" indent="-342900"/>
            <a:r>
              <a:rPr lang="fr-FR" sz="2400">
                <a:latin typeface="Calibri"/>
                <a:ea typeface="Verdana"/>
                <a:cs typeface="Calibri"/>
              </a:rPr>
              <a:t>Idée australienne (1984) : faire des mathématiques en plein air</a:t>
            </a:r>
            <a:endParaRPr lang="fr-FR">
              <a:latin typeface="Calibri"/>
              <a:ea typeface="Verdana"/>
              <a:cs typeface="Calibri"/>
            </a:endParaRPr>
          </a:p>
          <a:p>
            <a:pPr marL="342900" indent="-342900"/>
            <a:r>
              <a:rPr lang="fr-FR" sz="2400" dirty="0">
                <a:latin typeface="Calibri"/>
                <a:ea typeface="Verdana"/>
                <a:cs typeface="Calibri"/>
              </a:rPr>
              <a:t>initialement développée par des enseignants et chercheurs de Goethe-</a:t>
            </a:r>
            <a:r>
              <a:rPr lang="fr-FR" sz="2400" dirty="0" err="1">
                <a:latin typeface="Calibri"/>
                <a:ea typeface="Verdana"/>
                <a:cs typeface="Calibri"/>
              </a:rPr>
              <a:t>Universität</a:t>
            </a:r>
            <a:r>
              <a:rPr lang="fr-FR" sz="2400" dirty="0">
                <a:latin typeface="Calibri"/>
                <a:ea typeface="Verdana"/>
                <a:cs typeface="Calibri"/>
              </a:rPr>
              <a:t> Frankfurt (2018)</a:t>
            </a:r>
            <a:endParaRPr lang="fr-FR">
              <a:cs typeface="Calibri"/>
            </a:endParaRPr>
          </a:p>
          <a:p>
            <a:pPr marL="0" indent="0">
              <a:buNone/>
            </a:pPr>
            <a:endParaRPr lang="fr-FR" sz="2400" dirty="0">
              <a:latin typeface="Calibri"/>
              <a:ea typeface="Verdana"/>
              <a:cs typeface="Calibri"/>
            </a:endParaRPr>
          </a:p>
          <a:p>
            <a:pPr marL="342900" indent="-342900"/>
            <a:r>
              <a:rPr lang="fr-FR" sz="2400" dirty="0">
                <a:latin typeface="Calibri"/>
                <a:ea typeface="Verdana"/>
                <a:cs typeface="Calibri"/>
              </a:rPr>
              <a:t> projet Européen </a:t>
            </a:r>
            <a:r>
              <a:rPr lang="fr-FR" sz="2400" dirty="0">
                <a:solidFill>
                  <a:srgbClr val="66016F"/>
                </a:solidFill>
                <a:latin typeface="Calibri"/>
                <a:ea typeface="Verdana"/>
                <a:cs typeface="Calibri"/>
                <a:hlinkClick r:id="rId3"/>
              </a:rPr>
              <a:t>MaSCE</a:t>
            </a:r>
            <a:r>
              <a:rPr lang="fr-FR" sz="2400" baseline="30000" dirty="0">
                <a:solidFill>
                  <a:srgbClr val="66016F"/>
                </a:solidFill>
                <a:latin typeface="Calibri"/>
                <a:ea typeface="Verdana"/>
                <a:cs typeface="Calibri"/>
                <a:hlinkClick r:id="rId3"/>
              </a:rPr>
              <a:t>3</a:t>
            </a:r>
            <a:r>
              <a:rPr lang="fr-FR" sz="2400" dirty="0">
                <a:latin typeface="Calibri"/>
                <a:ea typeface="Verdana"/>
                <a:cs typeface="Calibri"/>
              </a:rPr>
              <a:t> (</a:t>
            </a:r>
            <a:r>
              <a:rPr lang="fr-FR" sz="2400" b="1" dirty="0">
                <a:latin typeface="Calibri"/>
                <a:ea typeface="Verdana"/>
                <a:cs typeface="Calibri"/>
              </a:rPr>
              <a:t>Ma</a:t>
            </a:r>
            <a:r>
              <a:rPr lang="fr-FR" sz="2400" dirty="0">
                <a:latin typeface="Calibri"/>
                <a:ea typeface="Verdana"/>
                <a:cs typeface="Calibri"/>
              </a:rPr>
              <a:t>th Trails in </a:t>
            </a:r>
            <a:r>
              <a:rPr lang="fr-FR" sz="2400" b="1" err="1">
                <a:latin typeface="Calibri"/>
                <a:ea typeface="Verdana"/>
                <a:cs typeface="Calibri"/>
              </a:rPr>
              <a:t>S</a:t>
            </a:r>
            <a:r>
              <a:rPr lang="fr-FR" sz="2400" err="1">
                <a:latin typeface="Calibri"/>
                <a:ea typeface="Verdana"/>
                <a:cs typeface="Calibri"/>
              </a:rPr>
              <a:t>chool</a:t>
            </a:r>
            <a:r>
              <a:rPr lang="fr-FR" sz="2400" dirty="0">
                <a:latin typeface="Calibri"/>
                <a:ea typeface="Verdana"/>
                <a:cs typeface="Calibri"/>
              </a:rPr>
              <a:t>, </a:t>
            </a:r>
            <a:r>
              <a:rPr lang="fr-FR" sz="2400" b="1" dirty="0">
                <a:latin typeface="Calibri"/>
                <a:ea typeface="Verdana"/>
                <a:cs typeface="Calibri"/>
              </a:rPr>
              <a:t>C</a:t>
            </a:r>
            <a:r>
              <a:rPr lang="fr-FR" sz="2400" dirty="0">
                <a:latin typeface="Calibri"/>
                <a:ea typeface="Verdana"/>
                <a:cs typeface="Calibri"/>
              </a:rPr>
              <a:t>urriculum and </a:t>
            </a:r>
            <a:r>
              <a:rPr lang="fr-FR" sz="2400" b="1" err="1">
                <a:latin typeface="Calibri"/>
                <a:ea typeface="Verdana"/>
                <a:cs typeface="Calibri"/>
              </a:rPr>
              <a:t>E</a:t>
            </a:r>
            <a:r>
              <a:rPr lang="fr-FR" sz="2400" err="1">
                <a:latin typeface="Calibri"/>
                <a:ea typeface="Verdana"/>
                <a:cs typeface="Calibri"/>
              </a:rPr>
              <a:t>ducational</a:t>
            </a:r>
            <a:r>
              <a:rPr lang="fr-FR" sz="2400" dirty="0">
                <a:latin typeface="Calibri"/>
                <a:ea typeface="Verdana"/>
                <a:cs typeface="Calibri"/>
              </a:rPr>
              <a:t> </a:t>
            </a:r>
            <a:r>
              <a:rPr lang="fr-FR" sz="2400" b="1" err="1">
                <a:latin typeface="Calibri"/>
                <a:ea typeface="Verdana"/>
                <a:cs typeface="Calibri"/>
              </a:rPr>
              <a:t>E</a:t>
            </a:r>
            <a:r>
              <a:rPr lang="fr-FR" sz="2400" err="1">
                <a:latin typeface="Calibri"/>
                <a:ea typeface="Verdana"/>
                <a:cs typeface="Calibri"/>
              </a:rPr>
              <a:t>nvironments</a:t>
            </a:r>
            <a:r>
              <a:rPr lang="fr-FR" sz="2400" dirty="0">
                <a:latin typeface="Calibri"/>
                <a:ea typeface="Verdana"/>
                <a:cs typeface="Calibri"/>
              </a:rPr>
              <a:t> of </a:t>
            </a:r>
            <a:r>
              <a:rPr lang="fr-FR" sz="2400" b="1" dirty="0">
                <a:latin typeface="Calibri"/>
                <a:ea typeface="Verdana"/>
                <a:cs typeface="Calibri"/>
              </a:rPr>
              <a:t>E</a:t>
            </a:r>
            <a:r>
              <a:rPr lang="fr-FR" sz="2400" dirty="0">
                <a:latin typeface="Calibri"/>
                <a:ea typeface="Verdana"/>
                <a:cs typeface="Calibri"/>
              </a:rPr>
              <a:t>urope) </a:t>
            </a:r>
          </a:p>
          <a:p>
            <a:pPr marL="342900" indent="-342900"/>
            <a:r>
              <a:rPr lang="fr-FR" sz="2400" dirty="0">
                <a:latin typeface="Calibri"/>
                <a:ea typeface="Verdana"/>
                <a:cs typeface="Calibri"/>
              </a:rPr>
              <a:t> soutenue par le programme de l’union européenne</a:t>
            </a:r>
            <a:r>
              <a:rPr lang="fr-FR" sz="2400" dirty="0">
                <a:solidFill>
                  <a:srgbClr val="66016F"/>
                </a:solidFill>
                <a:latin typeface="Calibri"/>
                <a:ea typeface="Verdana"/>
                <a:cs typeface="Calibri"/>
                <a:hlinkClick r:id="rId4"/>
              </a:rPr>
              <a:t> ERASMUS+</a:t>
            </a:r>
            <a:r>
              <a:rPr lang="fr-FR" sz="2400" dirty="0">
                <a:latin typeface="Calibri"/>
                <a:ea typeface="Verdana"/>
                <a:cs typeface="Calibri"/>
              </a:rPr>
              <a:t>.</a:t>
            </a:r>
            <a:endParaRPr lang="fr-FR" sz="2400">
              <a:latin typeface="Calibri"/>
              <a:cs typeface="Calibri"/>
            </a:endParaRPr>
          </a:p>
        </p:txBody>
      </p:sp>
      <p:sp>
        <p:nvSpPr>
          <p:cNvPr id="5" name="Titre 1">
            <a:extLst>
              <a:ext uri="{FF2B5EF4-FFF2-40B4-BE49-F238E27FC236}">
                <a16:creationId xmlns:a16="http://schemas.microsoft.com/office/drawing/2014/main" id="{2390D532-E803-B8F3-563C-C6FBBE103F51}"/>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I Présentation de l’outil</a:t>
            </a:r>
            <a:endParaRPr lang="fr-FR" dirty="0"/>
          </a:p>
        </p:txBody>
      </p:sp>
    </p:spTree>
    <p:extLst>
      <p:ext uri="{BB962C8B-B14F-4D97-AF65-F5344CB8AC3E}">
        <p14:creationId xmlns:p14="http://schemas.microsoft.com/office/powerpoint/2010/main" val="14469869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9AB2589-6C98-085C-5019-B24230A11B0A}"/>
              </a:ext>
            </a:extLst>
          </p:cNvPr>
          <p:cNvSpPr>
            <a:spLocks noGrp="1"/>
          </p:cNvSpPr>
          <p:nvPr>
            <p:ph idx="1"/>
          </p:nvPr>
        </p:nvSpPr>
        <p:spPr>
          <a:xfrm>
            <a:off x="514927" y="1203874"/>
            <a:ext cx="5703037" cy="503864"/>
          </a:xfrm>
        </p:spPr>
        <p:txBody>
          <a:bodyPr vert="horz" lIns="91440" tIns="45720" rIns="91440" bIns="45720" rtlCol="0" anchor="t">
            <a:noAutofit/>
          </a:bodyPr>
          <a:lstStyle/>
          <a:p>
            <a:pPr marL="0" indent="0">
              <a:buNone/>
            </a:pPr>
            <a:r>
              <a:rPr lang="fr-FR" sz="2400" dirty="0">
                <a:latin typeface="Calibri"/>
                <a:ea typeface="Verdana"/>
                <a:cs typeface="Calibri"/>
              </a:rPr>
              <a:t>Application sur smartphone pour participer</a:t>
            </a:r>
          </a:p>
        </p:txBody>
      </p:sp>
      <p:pic>
        <p:nvPicPr>
          <p:cNvPr id="4" name="Image 4">
            <a:extLst>
              <a:ext uri="{FF2B5EF4-FFF2-40B4-BE49-F238E27FC236}">
                <a16:creationId xmlns:a16="http://schemas.microsoft.com/office/drawing/2014/main" id="{F763389A-DB46-68C2-0663-CA5B9281B60F}"/>
              </a:ext>
            </a:extLst>
          </p:cNvPr>
          <p:cNvPicPr>
            <a:picLocks noChangeAspect="1"/>
          </p:cNvPicPr>
          <p:nvPr/>
        </p:nvPicPr>
        <p:blipFill>
          <a:blip r:embed="rId2"/>
          <a:stretch>
            <a:fillRect/>
          </a:stretch>
        </p:blipFill>
        <p:spPr>
          <a:xfrm>
            <a:off x="5583284" y="2628781"/>
            <a:ext cx="6078922" cy="3458050"/>
          </a:xfrm>
          <a:prstGeom prst="rect">
            <a:avLst/>
          </a:prstGeom>
        </p:spPr>
      </p:pic>
      <p:sp>
        <p:nvSpPr>
          <p:cNvPr id="5" name="Titre 1">
            <a:extLst>
              <a:ext uri="{FF2B5EF4-FFF2-40B4-BE49-F238E27FC236}">
                <a16:creationId xmlns:a16="http://schemas.microsoft.com/office/drawing/2014/main" id="{2390D532-E803-B8F3-563C-C6FBBE103F51}"/>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I Présentation de l’outil</a:t>
            </a:r>
            <a:endParaRPr lang="fr-FR" dirty="0"/>
          </a:p>
        </p:txBody>
      </p:sp>
      <p:sp>
        <p:nvSpPr>
          <p:cNvPr id="7" name="Espace réservé du contenu 2">
            <a:extLst>
              <a:ext uri="{FF2B5EF4-FFF2-40B4-BE49-F238E27FC236}">
                <a16:creationId xmlns:a16="http://schemas.microsoft.com/office/drawing/2014/main" id="{28F5699A-6DBF-E6D5-1227-C7AEAA50676A}"/>
              </a:ext>
            </a:extLst>
          </p:cNvPr>
          <p:cNvSpPr txBox="1">
            <a:spLocks/>
          </p:cNvSpPr>
          <p:nvPr/>
        </p:nvSpPr>
        <p:spPr>
          <a:xfrm>
            <a:off x="6874806" y="1206372"/>
            <a:ext cx="4802493" cy="50386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fr-FR" sz="2400" dirty="0">
                <a:latin typeface="Calibri"/>
                <a:ea typeface="Verdana"/>
                <a:cs typeface="Calibri"/>
              </a:rPr>
              <a:t>Portail web sur ordinateur pour créer</a:t>
            </a:r>
            <a:endParaRPr lang="fr-FR" dirty="0"/>
          </a:p>
        </p:txBody>
      </p:sp>
      <p:sp>
        <p:nvSpPr>
          <p:cNvPr id="8" name="Flèche : bas 7">
            <a:extLst>
              <a:ext uri="{FF2B5EF4-FFF2-40B4-BE49-F238E27FC236}">
                <a16:creationId xmlns:a16="http://schemas.microsoft.com/office/drawing/2014/main" id="{F41621C8-86A9-24F3-CD1E-309C65CFCA6C}"/>
              </a:ext>
            </a:extLst>
          </p:cNvPr>
          <p:cNvSpPr/>
          <p:nvPr/>
        </p:nvSpPr>
        <p:spPr>
          <a:xfrm>
            <a:off x="1961213" y="1736360"/>
            <a:ext cx="449704" cy="874426"/>
          </a:xfrm>
          <a:prstGeom prst="downArrow">
            <a:avLst/>
          </a:prstGeom>
          <a:solidFill>
            <a:srgbClr val="145B8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Flèche : bas 8">
            <a:extLst>
              <a:ext uri="{FF2B5EF4-FFF2-40B4-BE49-F238E27FC236}">
                <a16:creationId xmlns:a16="http://schemas.microsoft.com/office/drawing/2014/main" id="{0AD213A0-4CA9-F19D-AE7B-EB3BDC7363CF}"/>
              </a:ext>
            </a:extLst>
          </p:cNvPr>
          <p:cNvSpPr/>
          <p:nvPr/>
        </p:nvSpPr>
        <p:spPr>
          <a:xfrm>
            <a:off x="8406983" y="1711376"/>
            <a:ext cx="449704" cy="874426"/>
          </a:xfrm>
          <a:prstGeom prst="downArrow">
            <a:avLst/>
          </a:prstGeom>
          <a:solidFill>
            <a:srgbClr val="145B8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9" descr="Une image contenant texte&#10;&#10;Description générée automatiquement">
            <a:extLst>
              <a:ext uri="{FF2B5EF4-FFF2-40B4-BE49-F238E27FC236}">
                <a16:creationId xmlns:a16="http://schemas.microsoft.com/office/drawing/2014/main" id="{3E7FC59C-38F7-3709-0EBC-C839FB649FDC}"/>
              </a:ext>
            </a:extLst>
          </p:cNvPr>
          <p:cNvPicPr>
            <a:picLocks noChangeAspect="1"/>
          </p:cNvPicPr>
          <p:nvPr/>
        </p:nvPicPr>
        <p:blipFill>
          <a:blip r:embed="rId3"/>
          <a:stretch>
            <a:fillRect/>
          </a:stretch>
        </p:blipFill>
        <p:spPr>
          <a:xfrm>
            <a:off x="1260711" y="2606963"/>
            <a:ext cx="1969761" cy="3502892"/>
          </a:xfrm>
          <a:prstGeom prst="rect">
            <a:avLst/>
          </a:prstGeom>
        </p:spPr>
      </p:pic>
    </p:spTree>
    <p:extLst>
      <p:ext uri="{BB962C8B-B14F-4D97-AF65-F5344CB8AC3E}">
        <p14:creationId xmlns:p14="http://schemas.microsoft.com/office/powerpoint/2010/main" val="3776129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4FACB44-766C-0A2D-4F0A-91057B199542}"/>
              </a:ext>
            </a:extLst>
          </p:cNvPr>
          <p:cNvSpPr>
            <a:spLocks noGrp="1"/>
          </p:cNvSpPr>
          <p:nvPr>
            <p:ph idx="1"/>
          </p:nvPr>
        </p:nvSpPr>
        <p:spPr>
          <a:xfrm>
            <a:off x="745836" y="1583170"/>
            <a:ext cx="10515600" cy="4351338"/>
          </a:xfrm>
          <a:solidFill>
            <a:schemeClr val="bg1"/>
          </a:solidFill>
        </p:spPr>
        <p:txBody>
          <a:bodyPr vert="horz" lIns="91440" tIns="45720" rIns="91440" bIns="45720" rtlCol="0" anchor="t">
            <a:normAutofit/>
          </a:bodyPr>
          <a:lstStyle/>
          <a:p>
            <a:pPr marL="0" indent="0" algn="just">
              <a:buNone/>
            </a:pPr>
            <a:r>
              <a:rPr lang="fr-FR" dirty="0">
                <a:cs typeface="Calibri" panose="020F0502020204030204"/>
              </a:rPr>
              <a:t>Besoin de matériel sur place :</a:t>
            </a:r>
          </a:p>
          <a:p>
            <a:pPr algn="just">
              <a:buFont typeface="Calibri" panose="020B0604020202020204" pitchFamily="34" charset="0"/>
              <a:buChar char="-"/>
            </a:pPr>
            <a:r>
              <a:rPr lang="fr-FR" dirty="0">
                <a:cs typeface="Calibri" panose="020F0502020204030204"/>
              </a:rPr>
              <a:t>Une calculatrice,</a:t>
            </a:r>
          </a:p>
          <a:p>
            <a:pPr algn="just">
              <a:buFont typeface="Calibri" panose="020B0604020202020204" pitchFamily="34" charset="0"/>
              <a:buChar char="-"/>
            </a:pPr>
            <a:r>
              <a:rPr lang="fr-FR" dirty="0">
                <a:cs typeface="Calibri" panose="020F0502020204030204"/>
              </a:rPr>
              <a:t>Un mètre,</a:t>
            </a:r>
            <a:endParaRPr lang="fr-FR" dirty="0">
              <a:solidFill>
                <a:srgbClr val="000000"/>
              </a:solidFill>
              <a:cs typeface="Calibri" panose="020F0502020204030204"/>
            </a:endParaRPr>
          </a:p>
          <a:p>
            <a:pPr algn="just">
              <a:buFont typeface="Calibri" panose="020B0604020202020204" pitchFamily="34" charset="0"/>
              <a:buChar char="-"/>
            </a:pPr>
            <a:r>
              <a:rPr lang="fr-FR" dirty="0">
                <a:cs typeface="Calibri" panose="020F0502020204030204"/>
              </a:rPr>
              <a:t>Un téléphone portable ou une tablette ou la version papier du rallye,</a:t>
            </a:r>
          </a:p>
          <a:p>
            <a:pPr algn="just">
              <a:buFont typeface="Calibri" panose="020B0604020202020204" pitchFamily="34" charset="0"/>
              <a:buChar char="-"/>
            </a:pPr>
            <a:r>
              <a:rPr lang="fr-FR" dirty="0">
                <a:cs typeface="Calibri" panose="020F0502020204030204"/>
              </a:rPr>
              <a:t>Eventuellement : un miroir, un rapporteur.</a:t>
            </a:r>
          </a:p>
        </p:txBody>
      </p:sp>
      <p:sp>
        <p:nvSpPr>
          <p:cNvPr id="4" name="Titre 1">
            <a:extLst>
              <a:ext uri="{FF2B5EF4-FFF2-40B4-BE49-F238E27FC236}">
                <a16:creationId xmlns:a16="http://schemas.microsoft.com/office/drawing/2014/main" id="{00B019BD-75C3-B1CE-3E0D-F29EFED0962F}"/>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I Présentation de l’outil</a:t>
            </a:r>
            <a:endParaRPr lang="fr-FR" dirty="0"/>
          </a:p>
        </p:txBody>
      </p:sp>
    </p:spTree>
    <p:extLst>
      <p:ext uri="{BB962C8B-B14F-4D97-AF65-F5344CB8AC3E}">
        <p14:creationId xmlns:p14="http://schemas.microsoft.com/office/powerpoint/2010/main" val="1108330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468745" y="1548534"/>
            <a:ext cx="10515600" cy="4351338"/>
          </a:xfrm>
        </p:spPr>
        <p:txBody>
          <a:bodyPr vert="horz" lIns="91440" tIns="45720" rIns="91440" bIns="45720" rtlCol="0" anchor="t">
            <a:normAutofit/>
          </a:bodyPr>
          <a:lstStyle/>
          <a:p>
            <a:pPr marL="0" indent="0" algn="just">
              <a:buNone/>
            </a:pPr>
            <a:r>
              <a:rPr lang="fr-FR" dirty="0">
                <a:cs typeface="Calibri"/>
              </a:rPr>
              <a:t>On répond à des questions mathématiques de toute sorte, tout en découvrant une ville ou en observant une ville connue avec un œil mathématique.</a:t>
            </a:r>
          </a:p>
          <a:p>
            <a:pPr marL="0" indent="0" algn="just">
              <a:buNone/>
            </a:pPr>
            <a:endParaRPr lang="fr-FR" dirty="0">
              <a:cs typeface="Calibri"/>
            </a:endParaRPr>
          </a:p>
          <a:p>
            <a:pPr marL="0" indent="0" algn="just">
              <a:buNone/>
            </a:pPr>
            <a:r>
              <a:rPr lang="fr-FR" dirty="0">
                <a:cs typeface="Calibri"/>
              </a:rPr>
              <a:t>Quelques exemples sur les diapositives suivantes :</a:t>
            </a:r>
          </a:p>
        </p:txBody>
      </p:sp>
      <p:sp>
        <p:nvSpPr>
          <p:cNvPr id="4" name="Titre 1">
            <a:extLst>
              <a:ext uri="{FF2B5EF4-FFF2-40B4-BE49-F238E27FC236}">
                <a16:creationId xmlns:a16="http://schemas.microsoft.com/office/drawing/2014/main" id="{80A8CFF2-C71C-95B4-560D-C4FF6104989A}"/>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1. Point de vue participant</a:t>
            </a:r>
            <a:endParaRPr lang="fr-FR" b="1" dirty="0">
              <a:solidFill>
                <a:schemeClr val="bg1"/>
              </a:solidFill>
            </a:endParaRPr>
          </a:p>
        </p:txBody>
      </p:sp>
    </p:spTree>
    <p:extLst>
      <p:ext uri="{BB962C8B-B14F-4D97-AF65-F5344CB8AC3E}">
        <p14:creationId xmlns:p14="http://schemas.microsoft.com/office/powerpoint/2010/main" val="25105205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2FCC685-53F5-C2D2-7475-ABAA5B429EB1}"/>
              </a:ext>
            </a:extLst>
          </p:cNvPr>
          <p:cNvSpPr>
            <a:spLocks noGrp="1"/>
          </p:cNvSpPr>
          <p:nvPr>
            <p:ph idx="1"/>
          </p:nvPr>
        </p:nvSpPr>
        <p:spPr>
          <a:xfrm>
            <a:off x="653472" y="1102804"/>
            <a:ext cx="10515600" cy="2077830"/>
          </a:xfrm>
        </p:spPr>
        <p:txBody>
          <a:bodyPr vert="horz" lIns="91440" tIns="45720" rIns="91440" bIns="45720" rtlCol="0" anchor="t">
            <a:normAutofit/>
          </a:bodyPr>
          <a:lstStyle/>
          <a:p>
            <a:pPr marL="0" indent="0">
              <a:buNone/>
            </a:pPr>
            <a:r>
              <a:rPr lang="fr-FR" dirty="0">
                <a:cs typeface="Calibri"/>
              </a:rPr>
              <a:t>Un code à 7 caractères à entrer sur </a:t>
            </a:r>
            <a:r>
              <a:rPr lang="fr-FR" dirty="0" err="1">
                <a:cs typeface="Calibri"/>
              </a:rPr>
              <a:t>MathCityMap</a:t>
            </a:r>
            <a:r>
              <a:rPr lang="fr-FR" dirty="0">
                <a:cs typeface="Calibri"/>
              </a:rPr>
              <a:t>.</a:t>
            </a:r>
          </a:p>
          <a:p>
            <a:pPr marL="0" indent="0">
              <a:buNone/>
            </a:pPr>
            <a:r>
              <a:rPr lang="fr-FR" dirty="0">
                <a:cs typeface="Calibri"/>
              </a:rPr>
              <a:t>Plan de la ville avec localisation des épreuves.</a:t>
            </a:r>
            <a:endParaRPr lang="fr-FR">
              <a:cs typeface="Calibri"/>
            </a:endParaRPr>
          </a:p>
          <a:p>
            <a:pPr marL="0" indent="0">
              <a:buNone/>
            </a:pPr>
            <a:r>
              <a:rPr lang="fr-FR" dirty="0">
                <a:cs typeface="Calibri"/>
              </a:rPr>
              <a:t>Possibilité d'utiliser la géolocalisation d'une épreuve.</a:t>
            </a:r>
          </a:p>
          <a:p>
            <a:pPr marL="0" indent="0">
              <a:buNone/>
            </a:pPr>
            <a:r>
              <a:rPr lang="fr-FR" dirty="0">
                <a:cs typeface="Calibri"/>
              </a:rPr>
              <a:t>Des mots clés des notions abordées.</a:t>
            </a:r>
          </a:p>
          <a:p>
            <a:endParaRPr lang="fr-FR" dirty="0">
              <a:cs typeface="Calibri"/>
            </a:endParaRPr>
          </a:p>
        </p:txBody>
      </p:sp>
      <p:pic>
        <p:nvPicPr>
          <p:cNvPr id="4" name="Image 4" descr="Une image contenant carte&#10;&#10;Description générée automatiquement">
            <a:extLst>
              <a:ext uri="{FF2B5EF4-FFF2-40B4-BE49-F238E27FC236}">
                <a16:creationId xmlns:a16="http://schemas.microsoft.com/office/drawing/2014/main" id="{750407F4-778A-10EB-C5DF-6B96D8FD9F92}"/>
              </a:ext>
            </a:extLst>
          </p:cNvPr>
          <p:cNvPicPr>
            <a:picLocks noChangeAspect="1"/>
          </p:cNvPicPr>
          <p:nvPr/>
        </p:nvPicPr>
        <p:blipFill>
          <a:blip r:embed="rId2"/>
          <a:stretch>
            <a:fillRect/>
          </a:stretch>
        </p:blipFill>
        <p:spPr>
          <a:xfrm>
            <a:off x="2600036" y="3484017"/>
            <a:ext cx="5641109" cy="3088057"/>
          </a:xfrm>
          <a:prstGeom prst="rect">
            <a:avLst/>
          </a:prstGeom>
        </p:spPr>
      </p:pic>
      <p:sp>
        <p:nvSpPr>
          <p:cNvPr id="5" name="Titre 1">
            <a:extLst>
              <a:ext uri="{FF2B5EF4-FFF2-40B4-BE49-F238E27FC236}">
                <a16:creationId xmlns:a16="http://schemas.microsoft.com/office/drawing/2014/main" id="{39E0ABB2-5B0D-04AC-45B2-D3BC96175D87}"/>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1. Point de vue participant</a:t>
            </a:r>
            <a:endParaRPr lang="fr-FR" b="1" dirty="0">
              <a:solidFill>
                <a:schemeClr val="bg1"/>
              </a:solidFill>
            </a:endParaRPr>
          </a:p>
        </p:txBody>
      </p:sp>
    </p:spTree>
    <p:extLst>
      <p:ext uri="{BB962C8B-B14F-4D97-AF65-F5344CB8AC3E}">
        <p14:creationId xmlns:p14="http://schemas.microsoft.com/office/powerpoint/2010/main" val="31883519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91450A44-BBDA-3E48-885C-E9EB7D78C2B3}"/>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1. Point de vue participant</a:t>
            </a:r>
            <a:endParaRPr lang="fr-FR" b="1" dirty="0">
              <a:solidFill>
                <a:schemeClr val="bg1"/>
              </a:solidFill>
            </a:endParaRPr>
          </a:p>
        </p:txBody>
      </p:sp>
      <p:pic>
        <p:nvPicPr>
          <p:cNvPr id="2" name="Image 4" descr="Une image contenant texte&#10;&#10;Description générée automatiquement">
            <a:extLst>
              <a:ext uri="{FF2B5EF4-FFF2-40B4-BE49-F238E27FC236}">
                <a16:creationId xmlns:a16="http://schemas.microsoft.com/office/drawing/2014/main" id="{1DA8F4C9-FC8B-6971-D18E-64BD16A60918}"/>
              </a:ext>
            </a:extLst>
          </p:cNvPr>
          <p:cNvPicPr>
            <a:picLocks noChangeAspect="1"/>
          </p:cNvPicPr>
          <p:nvPr/>
        </p:nvPicPr>
        <p:blipFill>
          <a:blip r:embed="rId2"/>
          <a:stretch>
            <a:fillRect/>
          </a:stretch>
        </p:blipFill>
        <p:spPr>
          <a:xfrm>
            <a:off x="3050499" y="2783735"/>
            <a:ext cx="2743200" cy="2040038"/>
          </a:xfrm>
          <a:prstGeom prst="rect">
            <a:avLst/>
          </a:prstGeom>
        </p:spPr>
      </p:pic>
      <p:pic>
        <p:nvPicPr>
          <p:cNvPr id="7" name="Image 7" descr="Une image contenant texte&#10;&#10;Description générée automatiquement">
            <a:extLst>
              <a:ext uri="{FF2B5EF4-FFF2-40B4-BE49-F238E27FC236}">
                <a16:creationId xmlns:a16="http://schemas.microsoft.com/office/drawing/2014/main" id="{B80AB985-3AFC-C8F7-A734-171AB0E82064}"/>
              </a:ext>
            </a:extLst>
          </p:cNvPr>
          <p:cNvPicPr>
            <a:picLocks noChangeAspect="1"/>
          </p:cNvPicPr>
          <p:nvPr/>
        </p:nvPicPr>
        <p:blipFill>
          <a:blip r:embed="rId3"/>
          <a:stretch>
            <a:fillRect/>
          </a:stretch>
        </p:blipFill>
        <p:spPr>
          <a:xfrm>
            <a:off x="6146307" y="1833797"/>
            <a:ext cx="2422733" cy="4114800"/>
          </a:xfrm>
          <a:prstGeom prst="rect">
            <a:avLst/>
          </a:prstGeom>
        </p:spPr>
      </p:pic>
      <p:pic>
        <p:nvPicPr>
          <p:cNvPr id="8" name="Image 8">
            <a:extLst>
              <a:ext uri="{FF2B5EF4-FFF2-40B4-BE49-F238E27FC236}">
                <a16:creationId xmlns:a16="http://schemas.microsoft.com/office/drawing/2014/main" id="{EF877793-8F51-395F-A8D5-DAF3AFFC0DB2}"/>
              </a:ext>
            </a:extLst>
          </p:cNvPr>
          <p:cNvPicPr>
            <a:picLocks noChangeAspect="1"/>
          </p:cNvPicPr>
          <p:nvPr/>
        </p:nvPicPr>
        <p:blipFill>
          <a:blip r:embed="rId4"/>
          <a:stretch>
            <a:fillRect/>
          </a:stretch>
        </p:blipFill>
        <p:spPr>
          <a:xfrm>
            <a:off x="9046564" y="1966460"/>
            <a:ext cx="2743200" cy="3849474"/>
          </a:xfrm>
          <a:prstGeom prst="rect">
            <a:avLst/>
          </a:prstGeom>
        </p:spPr>
      </p:pic>
      <p:pic>
        <p:nvPicPr>
          <p:cNvPr id="10" name="Image 9" descr="Une image contenant texte&#10;&#10;Description générée automatiquement">
            <a:extLst>
              <a:ext uri="{FF2B5EF4-FFF2-40B4-BE49-F238E27FC236}">
                <a16:creationId xmlns:a16="http://schemas.microsoft.com/office/drawing/2014/main" id="{FCB4E3EC-B9F2-6943-B8B4-CB1B8540F54D}"/>
              </a:ext>
            </a:extLst>
          </p:cNvPr>
          <p:cNvPicPr>
            <a:picLocks noChangeAspect="1"/>
          </p:cNvPicPr>
          <p:nvPr/>
        </p:nvPicPr>
        <p:blipFill>
          <a:blip r:embed="rId5"/>
          <a:stretch>
            <a:fillRect/>
          </a:stretch>
        </p:blipFill>
        <p:spPr>
          <a:xfrm>
            <a:off x="523695" y="2144766"/>
            <a:ext cx="1969761" cy="3502892"/>
          </a:xfrm>
          <a:prstGeom prst="rect">
            <a:avLst/>
          </a:prstGeom>
        </p:spPr>
      </p:pic>
      <p:cxnSp>
        <p:nvCxnSpPr>
          <p:cNvPr id="11" name="Connecteur droit avec flèche 10">
            <a:extLst>
              <a:ext uri="{FF2B5EF4-FFF2-40B4-BE49-F238E27FC236}">
                <a16:creationId xmlns:a16="http://schemas.microsoft.com/office/drawing/2014/main" id="{FE51C01E-B61D-BE2F-B3EA-0BD1F06779D6}"/>
              </a:ext>
            </a:extLst>
          </p:cNvPr>
          <p:cNvCxnSpPr/>
          <p:nvPr/>
        </p:nvCxnSpPr>
        <p:spPr>
          <a:xfrm>
            <a:off x="1491521" y="1909997"/>
            <a:ext cx="552139" cy="173885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ZoneTexte 11">
            <a:extLst>
              <a:ext uri="{FF2B5EF4-FFF2-40B4-BE49-F238E27FC236}">
                <a16:creationId xmlns:a16="http://schemas.microsoft.com/office/drawing/2014/main" id="{16C6BDBE-E8A9-F940-0BD2-1E1F5D477D16}"/>
              </a:ext>
            </a:extLst>
          </p:cNvPr>
          <p:cNvSpPr txBox="1"/>
          <p:nvPr/>
        </p:nvSpPr>
        <p:spPr>
          <a:xfrm>
            <a:off x="449704" y="1411573"/>
            <a:ext cx="184159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dirty="0">
                <a:cs typeface="Calibri"/>
              </a:rPr>
              <a:t>Entrer le code</a:t>
            </a:r>
            <a:endParaRPr lang="fr-FR" dirty="0"/>
          </a:p>
        </p:txBody>
      </p:sp>
      <p:sp>
        <p:nvSpPr>
          <p:cNvPr id="13" name="ZoneTexte 12">
            <a:extLst>
              <a:ext uri="{FF2B5EF4-FFF2-40B4-BE49-F238E27FC236}">
                <a16:creationId xmlns:a16="http://schemas.microsoft.com/office/drawing/2014/main" id="{81DAAF07-15A9-7770-5116-213093239259}"/>
              </a:ext>
            </a:extLst>
          </p:cNvPr>
          <p:cNvSpPr txBox="1"/>
          <p:nvPr/>
        </p:nvSpPr>
        <p:spPr>
          <a:xfrm>
            <a:off x="3747539" y="1961211"/>
            <a:ext cx="186468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dirty="0">
                <a:cs typeface="Calibri"/>
              </a:rPr>
              <a:t>Aperçu de l'état du parcours</a:t>
            </a:r>
            <a:endParaRPr lang="fr-FR" dirty="0"/>
          </a:p>
        </p:txBody>
      </p:sp>
      <p:sp>
        <p:nvSpPr>
          <p:cNvPr id="14" name="ZoneTexte 13">
            <a:extLst>
              <a:ext uri="{FF2B5EF4-FFF2-40B4-BE49-F238E27FC236}">
                <a16:creationId xmlns:a16="http://schemas.microsoft.com/office/drawing/2014/main" id="{4A36DE46-A8C1-BB0D-A3B9-7A7F7A0F49ED}"/>
              </a:ext>
            </a:extLst>
          </p:cNvPr>
          <p:cNvSpPr txBox="1"/>
          <p:nvPr/>
        </p:nvSpPr>
        <p:spPr>
          <a:xfrm>
            <a:off x="6720587" y="1086784"/>
            <a:ext cx="144905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dirty="0">
                <a:cs typeface="Calibri"/>
              </a:rPr>
              <a:t>Poursuivre le parcours</a:t>
            </a:r>
            <a:endParaRPr lang="fr-FR" dirty="0"/>
          </a:p>
        </p:txBody>
      </p:sp>
      <p:sp>
        <p:nvSpPr>
          <p:cNvPr id="15" name="ZoneTexte 14">
            <a:extLst>
              <a:ext uri="{FF2B5EF4-FFF2-40B4-BE49-F238E27FC236}">
                <a16:creationId xmlns:a16="http://schemas.microsoft.com/office/drawing/2014/main" id="{6C68F42E-03E3-0143-FD9B-4E5F877E4E10}"/>
              </a:ext>
            </a:extLst>
          </p:cNvPr>
          <p:cNvSpPr txBox="1"/>
          <p:nvPr/>
        </p:nvSpPr>
        <p:spPr>
          <a:xfrm>
            <a:off x="9593701" y="1086783"/>
            <a:ext cx="144905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dirty="0">
                <a:cs typeface="Calibri"/>
              </a:rPr>
              <a:t>Lieux des épreuves du parcours</a:t>
            </a:r>
            <a:endParaRPr lang="fr-FR" dirty="0"/>
          </a:p>
        </p:txBody>
      </p:sp>
      <p:sp>
        <p:nvSpPr>
          <p:cNvPr id="3" name="ZoneTexte 2">
            <a:extLst>
              <a:ext uri="{FF2B5EF4-FFF2-40B4-BE49-F238E27FC236}">
                <a16:creationId xmlns:a16="http://schemas.microsoft.com/office/drawing/2014/main" id="{267585E9-EB4A-D541-1798-CEE1AE038C74}"/>
              </a:ext>
            </a:extLst>
          </p:cNvPr>
          <p:cNvSpPr txBox="1"/>
          <p:nvPr/>
        </p:nvSpPr>
        <p:spPr>
          <a:xfrm>
            <a:off x="2585613" y="5071482"/>
            <a:ext cx="89486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dirty="0">
                <a:cs typeface="Calibri"/>
              </a:rPr>
              <a:t>le code</a:t>
            </a:r>
            <a:endParaRPr lang="fr-FR" dirty="0"/>
          </a:p>
        </p:txBody>
      </p:sp>
      <p:sp>
        <p:nvSpPr>
          <p:cNvPr id="5" name="ZoneTexte 4">
            <a:extLst>
              <a:ext uri="{FF2B5EF4-FFF2-40B4-BE49-F238E27FC236}">
                <a16:creationId xmlns:a16="http://schemas.microsoft.com/office/drawing/2014/main" id="{3B77D492-7952-F90C-B308-6942783D8CAC}"/>
              </a:ext>
            </a:extLst>
          </p:cNvPr>
          <p:cNvSpPr txBox="1"/>
          <p:nvPr/>
        </p:nvSpPr>
        <p:spPr>
          <a:xfrm>
            <a:off x="2804976" y="5648754"/>
            <a:ext cx="89486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dirty="0">
                <a:cs typeface="Calibri"/>
              </a:rPr>
              <a:t>la date</a:t>
            </a:r>
            <a:endParaRPr lang="fr-FR" dirty="0"/>
          </a:p>
        </p:txBody>
      </p:sp>
      <p:sp>
        <p:nvSpPr>
          <p:cNvPr id="6" name="ZoneTexte 5">
            <a:extLst>
              <a:ext uri="{FF2B5EF4-FFF2-40B4-BE49-F238E27FC236}">
                <a16:creationId xmlns:a16="http://schemas.microsoft.com/office/drawing/2014/main" id="{FC7223F7-F92E-D1A3-6C7B-19C667EFB907}"/>
              </a:ext>
            </a:extLst>
          </p:cNvPr>
          <p:cNvSpPr txBox="1"/>
          <p:nvPr/>
        </p:nvSpPr>
        <p:spPr>
          <a:xfrm>
            <a:off x="4167339" y="5071481"/>
            <a:ext cx="198014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dirty="0">
                <a:cs typeface="Calibri"/>
              </a:rPr>
              <a:t>le nombre d'épreuves (réussies, partiellement réussies ou non)</a:t>
            </a:r>
            <a:endParaRPr lang="fr-FR" dirty="0"/>
          </a:p>
        </p:txBody>
      </p:sp>
      <p:cxnSp>
        <p:nvCxnSpPr>
          <p:cNvPr id="9" name="Connecteur droit avec flèche 8">
            <a:extLst>
              <a:ext uri="{FF2B5EF4-FFF2-40B4-BE49-F238E27FC236}">
                <a16:creationId xmlns:a16="http://schemas.microsoft.com/office/drawing/2014/main" id="{37A7AFF6-83A8-B1AB-22FD-3DC09B51F104}"/>
              </a:ext>
            </a:extLst>
          </p:cNvPr>
          <p:cNvCxnSpPr>
            <a:cxnSpLocks/>
          </p:cNvCxnSpPr>
          <p:nvPr/>
        </p:nvCxnSpPr>
        <p:spPr>
          <a:xfrm flipV="1">
            <a:off x="2842340" y="4745673"/>
            <a:ext cx="459775" cy="32777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Connecteur droit avec flèche 16">
            <a:extLst>
              <a:ext uri="{FF2B5EF4-FFF2-40B4-BE49-F238E27FC236}">
                <a16:creationId xmlns:a16="http://schemas.microsoft.com/office/drawing/2014/main" id="{0A6C9D5F-B3AE-9AFF-3AE8-6510DBF7449E}"/>
              </a:ext>
            </a:extLst>
          </p:cNvPr>
          <p:cNvCxnSpPr>
            <a:cxnSpLocks/>
          </p:cNvCxnSpPr>
          <p:nvPr/>
        </p:nvCxnSpPr>
        <p:spPr>
          <a:xfrm flipH="1" flipV="1">
            <a:off x="5057024" y="4780308"/>
            <a:ext cx="313770" cy="524051"/>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8" name="ZoneTexte 17">
            <a:extLst>
              <a:ext uri="{FF2B5EF4-FFF2-40B4-BE49-F238E27FC236}">
                <a16:creationId xmlns:a16="http://schemas.microsoft.com/office/drawing/2014/main" id="{8D76F2CB-6AED-5568-12F5-F152018A763B}"/>
              </a:ext>
            </a:extLst>
          </p:cNvPr>
          <p:cNvSpPr txBox="1"/>
          <p:nvPr/>
        </p:nvSpPr>
        <p:spPr>
          <a:xfrm>
            <a:off x="8727793" y="5902753"/>
            <a:ext cx="177232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dirty="0">
                <a:cs typeface="Calibri"/>
              </a:rPr>
              <a:t>épreuve réussie </a:t>
            </a:r>
            <a:endParaRPr lang="fr-FR" dirty="0"/>
          </a:p>
        </p:txBody>
      </p:sp>
      <p:cxnSp>
        <p:nvCxnSpPr>
          <p:cNvPr id="19" name="Connecteur droit avec flèche 18">
            <a:extLst>
              <a:ext uri="{FF2B5EF4-FFF2-40B4-BE49-F238E27FC236}">
                <a16:creationId xmlns:a16="http://schemas.microsoft.com/office/drawing/2014/main" id="{51A4C852-ACE6-D9FF-9A62-03EA2A28C4FC}"/>
              </a:ext>
            </a:extLst>
          </p:cNvPr>
          <p:cNvCxnSpPr>
            <a:cxnSpLocks/>
          </p:cNvCxnSpPr>
          <p:nvPr/>
        </p:nvCxnSpPr>
        <p:spPr>
          <a:xfrm flipV="1">
            <a:off x="3292612" y="4757218"/>
            <a:ext cx="736866" cy="93968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onnecteur droit avec flèche 19">
            <a:extLst>
              <a:ext uri="{FF2B5EF4-FFF2-40B4-BE49-F238E27FC236}">
                <a16:creationId xmlns:a16="http://schemas.microsoft.com/office/drawing/2014/main" id="{51A4C852-ACE6-D9FF-9A62-03EA2A28C4FC}"/>
              </a:ext>
            </a:extLst>
          </p:cNvPr>
          <p:cNvCxnSpPr>
            <a:cxnSpLocks/>
          </p:cNvCxnSpPr>
          <p:nvPr/>
        </p:nvCxnSpPr>
        <p:spPr>
          <a:xfrm flipV="1">
            <a:off x="9496851" y="4599911"/>
            <a:ext cx="136503" cy="137841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ZoneTexte 20">
            <a:extLst>
              <a:ext uri="{FF2B5EF4-FFF2-40B4-BE49-F238E27FC236}">
                <a16:creationId xmlns:a16="http://schemas.microsoft.com/office/drawing/2014/main" id="{A634DCAB-61CC-69F8-6C6F-5D5F4C69F5CE}"/>
              </a:ext>
            </a:extLst>
          </p:cNvPr>
          <p:cNvSpPr txBox="1"/>
          <p:nvPr/>
        </p:nvSpPr>
        <p:spPr>
          <a:xfrm>
            <a:off x="10020884" y="6272207"/>
            <a:ext cx="177232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dirty="0">
                <a:cs typeface="Calibri"/>
              </a:rPr>
              <a:t>épreuve à faire </a:t>
            </a:r>
            <a:endParaRPr lang="fr-FR" dirty="0"/>
          </a:p>
        </p:txBody>
      </p:sp>
      <p:cxnSp>
        <p:nvCxnSpPr>
          <p:cNvPr id="22" name="Connecteur droit avec flèche 21">
            <a:extLst>
              <a:ext uri="{FF2B5EF4-FFF2-40B4-BE49-F238E27FC236}">
                <a16:creationId xmlns:a16="http://schemas.microsoft.com/office/drawing/2014/main" id="{303A6F09-16B1-FD61-504A-43D5FAEF0F2D}"/>
              </a:ext>
            </a:extLst>
          </p:cNvPr>
          <p:cNvCxnSpPr>
            <a:cxnSpLocks/>
          </p:cNvCxnSpPr>
          <p:nvPr/>
        </p:nvCxnSpPr>
        <p:spPr>
          <a:xfrm flipV="1">
            <a:off x="10905396" y="3872548"/>
            <a:ext cx="205775" cy="240596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7771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03C70E1-7CF6-8197-BCC2-814301AC405B}"/>
              </a:ext>
            </a:extLst>
          </p:cNvPr>
          <p:cNvSpPr>
            <a:spLocks noGrp="1"/>
          </p:cNvSpPr>
          <p:nvPr>
            <p:ph idx="1"/>
          </p:nvPr>
        </p:nvSpPr>
        <p:spPr>
          <a:xfrm>
            <a:off x="641927" y="1652064"/>
            <a:ext cx="10515600" cy="4351338"/>
          </a:xfrm>
        </p:spPr>
        <p:txBody>
          <a:bodyPr vert="horz" lIns="91440" tIns="45720" rIns="91440" bIns="45720" rtlCol="0" anchor="t">
            <a:normAutofit/>
          </a:bodyPr>
          <a:lstStyle/>
          <a:p>
            <a:pPr marL="0" indent="0" algn="just">
              <a:buNone/>
            </a:pPr>
            <a:r>
              <a:rPr lang="fr-FR" dirty="0">
                <a:cs typeface="Calibri"/>
              </a:rPr>
              <a:t>Ce que les participants voient, pour chaque épreuve, sur leur smartphone :</a:t>
            </a:r>
            <a:endParaRPr lang="fr-FR" dirty="0"/>
          </a:p>
          <a:p>
            <a:pPr algn="just">
              <a:buFont typeface="Calibri" panose="020B0604020202020204" pitchFamily="34" charset="0"/>
              <a:buChar char="-"/>
            </a:pPr>
            <a:r>
              <a:rPr lang="fr-FR">
                <a:cs typeface="Calibri"/>
              </a:rPr>
              <a:t>Le nom de l'épreuve (avec les points associés)</a:t>
            </a:r>
          </a:p>
          <a:p>
            <a:pPr algn="just">
              <a:buFont typeface="Calibri" panose="020B0604020202020204" pitchFamily="34" charset="0"/>
              <a:buChar char="-"/>
            </a:pPr>
            <a:r>
              <a:rPr lang="fr-FR" dirty="0">
                <a:cs typeface="Calibri"/>
              </a:rPr>
              <a:t>Une photo (</a:t>
            </a:r>
            <a:r>
              <a:rPr lang="fr-FR" u="sng" dirty="0">
                <a:cs typeface="Calibri"/>
              </a:rPr>
              <a:t>qui ne permet pas de répondre sans être sur place</a:t>
            </a:r>
            <a:r>
              <a:rPr lang="fr-FR" dirty="0">
                <a:cs typeface="Calibri"/>
              </a:rPr>
              <a:t>),</a:t>
            </a:r>
          </a:p>
          <a:p>
            <a:pPr algn="just">
              <a:buFont typeface="Calibri" panose="020B0604020202020204" pitchFamily="34" charset="0"/>
              <a:buChar char="-"/>
            </a:pPr>
            <a:r>
              <a:rPr lang="fr-FR" dirty="0">
                <a:cs typeface="Calibri"/>
              </a:rPr>
              <a:t>L'énoncé de la question,</a:t>
            </a:r>
          </a:p>
          <a:p>
            <a:pPr algn="just">
              <a:buFont typeface="Calibri" panose="020B0604020202020204" pitchFamily="34" charset="0"/>
              <a:buChar char="-"/>
            </a:pPr>
            <a:r>
              <a:rPr lang="fr-FR" dirty="0">
                <a:cs typeface="Calibri"/>
              </a:rPr>
              <a:t>Un à trois indices cachés derrière une icône "ampoule".</a:t>
            </a:r>
          </a:p>
          <a:p>
            <a:pPr algn="just">
              <a:buFont typeface="Calibri" panose="020B0604020202020204" pitchFamily="34" charset="0"/>
              <a:buChar char="-"/>
            </a:pPr>
            <a:endParaRPr lang="fr-FR" dirty="0">
              <a:cs typeface="Calibri"/>
            </a:endParaRPr>
          </a:p>
          <a:p>
            <a:pPr algn="just">
              <a:buFont typeface="Calibri" panose="020B0604020202020204" pitchFamily="34" charset="0"/>
              <a:buChar char="-"/>
            </a:pPr>
            <a:endParaRPr lang="fr-FR" dirty="0">
              <a:cs typeface="Calibri"/>
            </a:endParaRPr>
          </a:p>
          <a:p>
            <a:pPr marL="0" indent="0" algn="just">
              <a:buNone/>
            </a:pPr>
            <a:endParaRPr lang="fr-FR" dirty="0">
              <a:cs typeface="Calibri"/>
            </a:endParaRPr>
          </a:p>
          <a:p>
            <a:pPr marL="0" indent="0">
              <a:buNone/>
            </a:pPr>
            <a:endParaRPr lang="fr-FR" dirty="0">
              <a:cs typeface="Calibri"/>
            </a:endParaRPr>
          </a:p>
        </p:txBody>
      </p:sp>
      <p:sp>
        <p:nvSpPr>
          <p:cNvPr id="4" name="Titre 1">
            <a:extLst>
              <a:ext uri="{FF2B5EF4-FFF2-40B4-BE49-F238E27FC236}">
                <a16:creationId xmlns:a16="http://schemas.microsoft.com/office/drawing/2014/main" id="{E0DA5352-A8D1-4507-E006-4CCBD2E37C9F}"/>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1. Point de vue participant</a:t>
            </a:r>
            <a:endParaRPr lang="fr-FR" b="1" dirty="0">
              <a:solidFill>
                <a:schemeClr val="bg1"/>
              </a:solidFill>
            </a:endParaRPr>
          </a:p>
        </p:txBody>
      </p:sp>
    </p:spTree>
    <p:extLst>
      <p:ext uri="{BB962C8B-B14F-4D97-AF65-F5344CB8AC3E}">
        <p14:creationId xmlns:p14="http://schemas.microsoft.com/office/powerpoint/2010/main" val="39066298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572655" y="1617807"/>
            <a:ext cx="10515600" cy="4351338"/>
          </a:xfrm>
        </p:spPr>
        <p:txBody>
          <a:bodyPr vert="horz" lIns="91440" tIns="45720" rIns="91440" bIns="45720" rtlCol="0" anchor="t">
            <a:normAutofit/>
          </a:bodyPr>
          <a:lstStyle/>
          <a:p>
            <a:pPr marL="0" indent="0" algn="just">
              <a:buNone/>
            </a:pPr>
            <a:endParaRPr lang="fr-FR" dirty="0">
              <a:cs typeface="Calibri"/>
            </a:endParaRPr>
          </a:p>
          <a:p>
            <a:pPr marL="0" indent="0">
              <a:buNone/>
            </a:pPr>
            <a:endParaRPr lang="fr-FR" dirty="0">
              <a:highlight>
                <a:srgbClr val="FFFF00"/>
              </a:highlight>
              <a:cs typeface="Calibri"/>
            </a:endParaRPr>
          </a:p>
        </p:txBody>
      </p:sp>
      <p:graphicFrame>
        <p:nvGraphicFramePr>
          <p:cNvPr id="5" name="Tableau 5">
            <a:extLst>
              <a:ext uri="{FF2B5EF4-FFF2-40B4-BE49-F238E27FC236}">
                <a16:creationId xmlns:a16="http://schemas.microsoft.com/office/drawing/2014/main" id="{C0A159ED-E25D-83C9-84F7-EF038BB7B7C2}"/>
              </a:ext>
            </a:extLst>
          </p:cNvPr>
          <p:cNvGraphicFramePr>
            <a:graphicFrameLocks noGrp="1"/>
          </p:cNvGraphicFramePr>
          <p:nvPr>
            <p:extLst>
              <p:ext uri="{D42A27DB-BD31-4B8C-83A1-F6EECF244321}">
                <p14:modId xmlns:p14="http://schemas.microsoft.com/office/powerpoint/2010/main" val="3278793370"/>
              </p:ext>
            </p:extLst>
          </p:nvPr>
        </p:nvGraphicFramePr>
        <p:xfrm>
          <a:off x="1076498" y="1276558"/>
          <a:ext cx="10329762" cy="5171172"/>
        </p:xfrm>
        <a:graphic>
          <a:graphicData uri="http://schemas.openxmlformats.org/drawingml/2006/table">
            <a:tbl>
              <a:tblPr firstRow="1" bandRow="1">
                <a:tableStyleId>{5C22544A-7EE6-4342-B048-85BDC9FD1C3A}</a:tableStyleId>
              </a:tblPr>
              <a:tblGrid>
                <a:gridCol w="3443254">
                  <a:extLst>
                    <a:ext uri="{9D8B030D-6E8A-4147-A177-3AD203B41FA5}">
                      <a16:colId xmlns:a16="http://schemas.microsoft.com/office/drawing/2014/main" val="4152246124"/>
                    </a:ext>
                  </a:extLst>
                </a:gridCol>
                <a:gridCol w="3443254">
                  <a:extLst>
                    <a:ext uri="{9D8B030D-6E8A-4147-A177-3AD203B41FA5}">
                      <a16:colId xmlns:a16="http://schemas.microsoft.com/office/drawing/2014/main" val="1356230806"/>
                    </a:ext>
                  </a:extLst>
                </a:gridCol>
                <a:gridCol w="3443254">
                  <a:extLst>
                    <a:ext uri="{9D8B030D-6E8A-4147-A177-3AD203B41FA5}">
                      <a16:colId xmlns:a16="http://schemas.microsoft.com/office/drawing/2014/main" val="2212850948"/>
                    </a:ext>
                  </a:extLst>
                </a:gridCol>
              </a:tblGrid>
              <a:tr h="653499">
                <a:tc>
                  <a:txBody>
                    <a:bodyPr/>
                    <a:lstStyle/>
                    <a:p>
                      <a:r>
                        <a:rPr lang="fr-FR" dirty="0"/>
                        <a:t>Un calcul de moyenne</a:t>
                      </a:r>
                    </a:p>
                  </a:txBody>
                  <a:tcPr/>
                </a:tc>
                <a:tc>
                  <a:txBody>
                    <a:bodyPr/>
                    <a:lstStyle/>
                    <a:p>
                      <a:r>
                        <a:rPr lang="fr-FR" dirty="0"/>
                        <a:t>Une observation géométrique</a:t>
                      </a:r>
                    </a:p>
                  </a:txBody>
                  <a:tcPr/>
                </a:tc>
                <a:tc>
                  <a:txBody>
                    <a:bodyPr/>
                    <a:lstStyle/>
                    <a:p>
                      <a:r>
                        <a:rPr lang="fr-FR" dirty="0"/>
                        <a:t>Des probabilités avec les aires</a:t>
                      </a:r>
                    </a:p>
                  </a:txBody>
                  <a:tcPr/>
                </a:tc>
                <a:extLst>
                  <a:ext uri="{0D108BD9-81ED-4DB2-BD59-A6C34878D82A}">
                    <a16:rowId xmlns:a16="http://schemas.microsoft.com/office/drawing/2014/main" val="624817669"/>
                  </a:ext>
                </a:extLst>
              </a:tr>
              <a:tr h="4517673">
                <a:tc>
                  <a:txBody>
                    <a:bodyPr/>
                    <a:lstStyle/>
                    <a:p>
                      <a:endParaRPr lang="fr-FR"/>
                    </a:p>
                  </a:txBody>
                  <a:tcPr/>
                </a:tc>
                <a:tc>
                  <a:txBody>
                    <a:bodyPr/>
                    <a:lstStyle/>
                    <a:p>
                      <a:endParaRPr lang="fr-FR"/>
                    </a:p>
                  </a:txBody>
                  <a:tcPr/>
                </a:tc>
                <a:tc>
                  <a:txBody>
                    <a:bodyPr/>
                    <a:lstStyle/>
                    <a:p>
                      <a:endParaRPr lang="fr-FR"/>
                    </a:p>
                  </a:txBody>
                  <a:tcPr/>
                </a:tc>
                <a:extLst>
                  <a:ext uri="{0D108BD9-81ED-4DB2-BD59-A6C34878D82A}">
                    <a16:rowId xmlns:a16="http://schemas.microsoft.com/office/drawing/2014/main" val="3108895221"/>
                  </a:ext>
                </a:extLst>
              </a:tr>
            </a:tbl>
          </a:graphicData>
        </a:graphic>
      </p:graphicFrame>
      <p:pic>
        <p:nvPicPr>
          <p:cNvPr id="7" name="Image 7">
            <a:extLst>
              <a:ext uri="{FF2B5EF4-FFF2-40B4-BE49-F238E27FC236}">
                <a16:creationId xmlns:a16="http://schemas.microsoft.com/office/drawing/2014/main" id="{05986BB3-E3C2-0C8F-6584-F3E8C615CC42}"/>
              </a:ext>
            </a:extLst>
          </p:cNvPr>
          <p:cNvPicPr>
            <a:picLocks noChangeAspect="1"/>
          </p:cNvPicPr>
          <p:nvPr/>
        </p:nvPicPr>
        <p:blipFill>
          <a:blip r:embed="rId2"/>
          <a:stretch>
            <a:fillRect/>
          </a:stretch>
        </p:blipFill>
        <p:spPr>
          <a:xfrm>
            <a:off x="1486904" y="1973477"/>
            <a:ext cx="2398426" cy="4302177"/>
          </a:xfrm>
          <a:prstGeom prst="rect">
            <a:avLst/>
          </a:prstGeom>
        </p:spPr>
      </p:pic>
      <p:pic>
        <p:nvPicPr>
          <p:cNvPr id="8" name="Image 8" descr="Une image contenant texte&#10;&#10;Description générée automatiquement">
            <a:extLst>
              <a:ext uri="{FF2B5EF4-FFF2-40B4-BE49-F238E27FC236}">
                <a16:creationId xmlns:a16="http://schemas.microsoft.com/office/drawing/2014/main" id="{7D05A8B2-058E-448D-A933-D51B7F57F5E1}"/>
              </a:ext>
            </a:extLst>
          </p:cNvPr>
          <p:cNvPicPr>
            <a:picLocks noChangeAspect="1"/>
          </p:cNvPicPr>
          <p:nvPr/>
        </p:nvPicPr>
        <p:blipFill>
          <a:blip r:embed="rId3"/>
          <a:stretch>
            <a:fillRect/>
          </a:stretch>
        </p:blipFill>
        <p:spPr>
          <a:xfrm>
            <a:off x="5028990" y="1871272"/>
            <a:ext cx="2333888" cy="4502045"/>
          </a:xfrm>
          <a:prstGeom prst="rect">
            <a:avLst/>
          </a:prstGeom>
        </p:spPr>
      </p:pic>
      <p:pic>
        <p:nvPicPr>
          <p:cNvPr id="9" name="Image 9">
            <a:extLst>
              <a:ext uri="{FF2B5EF4-FFF2-40B4-BE49-F238E27FC236}">
                <a16:creationId xmlns:a16="http://schemas.microsoft.com/office/drawing/2014/main" id="{76BFFB56-FB29-0014-7200-0E0A8FFC3E5F}"/>
              </a:ext>
            </a:extLst>
          </p:cNvPr>
          <p:cNvPicPr>
            <a:picLocks noChangeAspect="1"/>
          </p:cNvPicPr>
          <p:nvPr/>
        </p:nvPicPr>
        <p:blipFill>
          <a:blip r:embed="rId4"/>
          <a:stretch>
            <a:fillRect/>
          </a:stretch>
        </p:blipFill>
        <p:spPr>
          <a:xfrm>
            <a:off x="8667126" y="1869948"/>
            <a:ext cx="2291128" cy="4414981"/>
          </a:xfrm>
          <a:prstGeom prst="rect">
            <a:avLst/>
          </a:prstGeom>
        </p:spPr>
      </p:pic>
      <p:sp>
        <p:nvSpPr>
          <p:cNvPr id="4" name="Titre 1">
            <a:extLst>
              <a:ext uri="{FF2B5EF4-FFF2-40B4-BE49-F238E27FC236}">
                <a16:creationId xmlns:a16="http://schemas.microsoft.com/office/drawing/2014/main" id="{453F9444-E022-251A-A4B4-F89FA43F6C87}"/>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1. Point de vue participant</a:t>
            </a:r>
            <a:endParaRPr lang="fr-FR" b="1" dirty="0">
              <a:solidFill>
                <a:schemeClr val="bg1"/>
              </a:solidFill>
            </a:endParaRPr>
          </a:p>
        </p:txBody>
      </p:sp>
    </p:spTree>
    <p:extLst>
      <p:ext uri="{BB962C8B-B14F-4D97-AF65-F5344CB8AC3E}">
        <p14:creationId xmlns:p14="http://schemas.microsoft.com/office/powerpoint/2010/main" val="901136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572655" y="1617807"/>
            <a:ext cx="10515600" cy="4351338"/>
          </a:xfrm>
        </p:spPr>
        <p:txBody>
          <a:bodyPr vert="horz" lIns="91440" tIns="45720" rIns="91440" bIns="45720" rtlCol="0" anchor="t">
            <a:normAutofit/>
          </a:bodyPr>
          <a:lstStyle/>
          <a:p>
            <a:pPr marL="0" indent="0" algn="just">
              <a:buNone/>
            </a:pPr>
            <a:endParaRPr lang="fr-FR" dirty="0">
              <a:cs typeface="Calibri"/>
            </a:endParaRPr>
          </a:p>
          <a:p>
            <a:pPr marL="0" indent="0">
              <a:buNone/>
            </a:pPr>
            <a:endParaRPr lang="fr-FR" dirty="0">
              <a:highlight>
                <a:srgbClr val="FFFF00"/>
              </a:highlight>
              <a:cs typeface="Calibri"/>
            </a:endParaRPr>
          </a:p>
        </p:txBody>
      </p:sp>
      <p:graphicFrame>
        <p:nvGraphicFramePr>
          <p:cNvPr id="5" name="Tableau 5">
            <a:extLst>
              <a:ext uri="{FF2B5EF4-FFF2-40B4-BE49-F238E27FC236}">
                <a16:creationId xmlns:a16="http://schemas.microsoft.com/office/drawing/2014/main" id="{C0A159ED-E25D-83C9-84F7-EF038BB7B7C2}"/>
              </a:ext>
            </a:extLst>
          </p:cNvPr>
          <p:cNvGraphicFramePr>
            <a:graphicFrameLocks noGrp="1"/>
          </p:cNvGraphicFramePr>
          <p:nvPr>
            <p:extLst>
              <p:ext uri="{D42A27DB-BD31-4B8C-83A1-F6EECF244321}">
                <p14:modId xmlns:p14="http://schemas.microsoft.com/office/powerpoint/2010/main" val="1941058565"/>
              </p:ext>
            </p:extLst>
          </p:nvPr>
        </p:nvGraphicFramePr>
        <p:xfrm>
          <a:off x="868680" y="1253467"/>
          <a:ext cx="10217337" cy="5196589"/>
        </p:xfrm>
        <a:graphic>
          <a:graphicData uri="http://schemas.openxmlformats.org/drawingml/2006/table">
            <a:tbl>
              <a:tblPr firstRow="1" bandRow="1">
                <a:tableStyleId>{5C22544A-7EE6-4342-B048-85BDC9FD1C3A}</a:tableStyleId>
              </a:tblPr>
              <a:tblGrid>
                <a:gridCol w="3405779">
                  <a:extLst>
                    <a:ext uri="{9D8B030D-6E8A-4147-A177-3AD203B41FA5}">
                      <a16:colId xmlns:a16="http://schemas.microsoft.com/office/drawing/2014/main" val="4152246124"/>
                    </a:ext>
                  </a:extLst>
                </a:gridCol>
                <a:gridCol w="3405779">
                  <a:extLst>
                    <a:ext uri="{9D8B030D-6E8A-4147-A177-3AD203B41FA5}">
                      <a16:colId xmlns:a16="http://schemas.microsoft.com/office/drawing/2014/main" val="1356230806"/>
                    </a:ext>
                  </a:extLst>
                </a:gridCol>
                <a:gridCol w="3405779">
                  <a:extLst>
                    <a:ext uri="{9D8B030D-6E8A-4147-A177-3AD203B41FA5}">
                      <a16:colId xmlns:a16="http://schemas.microsoft.com/office/drawing/2014/main" val="2212850948"/>
                    </a:ext>
                  </a:extLst>
                </a:gridCol>
              </a:tblGrid>
              <a:tr h="637081">
                <a:tc>
                  <a:txBody>
                    <a:bodyPr/>
                    <a:lstStyle/>
                    <a:p>
                      <a:pPr lvl="0">
                        <a:buNone/>
                      </a:pPr>
                      <a:r>
                        <a:rPr lang="fr-FR" dirty="0"/>
                        <a:t>Un calcul de périmètre</a:t>
                      </a:r>
                    </a:p>
                  </a:txBody>
                  <a:tcPr/>
                </a:tc>
                <a:tc>
                  <a:txBody>
                    <a:bodyPr/>
                    <a:lstStyle/>
                    <a:p>
                      <a:pPr lvl="0">
                        <a:buNone/>
                      </a:pPr>
                      <a:r>
                        <a:rPr lang="fr-FR" dirty="0"/>
                        <a:t>Un calcul de somme</a:t>
                      </a:r>
                    </a:p>
                  </a:txBody>
                  <a:tcPr/>
                </a:tc>
                <a:tc>
                  <a:txBody>
                    <a:bodyPr/>
                    <a:lstStyle/>
                    <a:p>
                      <a:pPr lvl="0">
                        <a:buNone/>
                      </a:pPr>
                      <a:r>
                        <a:rPr lang="fr-FR" dirty="0"/>
                        <a:t>Le théorème de Thalès</a:t>
                      </a:r>
                    </a:p>
                  </a:txBody>
                  <a:tcPr/>
                </a:tc>
                <a:extLst>
                  <a:ext uri="{0D108BD9-81ED-4DB2-BD59-A6C34878D82A}">
                    <a16:rowId xmlns:a16="http://schemas.microsoft.com/office/drawing/2014/main" val="624817669"/>
                  </a:ext>
                </a:extLst>
              </a:tr>
              <a:tr h="4559508">
                <a:tc>
                  <a:txBody>
                    <a:bodyPr/>
                    <a:lstStyle/>
                    <a:p>
                      <a:endParaRPr lang="fr-FR"/>
                    </a:p>
                  </a:txBody>
                  <a:tcPr/>
                </a:tc>
                <a:tc>
                  <a:txBody>
                    <a:bodyPr/>
                    <a:lstStyle/>
                    <a:p>
                      <a:endParaRPr lang="fr-FR"/>
                    </a:p>
                  </a:txBody>
                  <a:tcPr/>
                </a:tc>
                <a:tc>
                  <a:txBody>
                    <a:bodyPr/>
                    <a:lstStyle/>
                    <a:p>
                      <a:endParaRPr lang="fr-FR"/>
                    </a:p>
                  </a:txBody>
                  <a:tcPr/>
                </a:tc>
                <a:extLst>
                  <a:ext uri="{0D108BD9-81ED-4DB2-BD59-A6C34878D82A}">
                    <a16:rowId xmlns:a16="http://schemas.microsoft.com/office/drawing/2014/main" val="3108895221"/>
                  </a:ext>
                </a:extLst>
              </a:tr>
            </a:tbl>
          </a:graphicData>
        </a:graphic>
      </p:graphicFrame>
      <p:pic>
        <p:nvPicPr>
          <p:cNvPr id="4" name="Image 5" descr="Une image contenant texte&#10;&#10;Description générée automatiquement">
            <a:extLst>
              <a:ext uri="{FF2B5EF4-FFF2-40B4-BE49-F238E27FC236}">
                <a16:creationId xmlns:a16="http://schemas.microsoft.com/office/drawing/2014/main" id="{F6CDEF3A-3317-AE1E-3666-95C687226357}"/>
              </a:ext>
            </a:extLst>
          </p:cNvPr>
          <p:cNvPicPr>
            <a:picLocks noChangeAspect="1"/>
          </p:cNvPicPr>
          <p:nvPr/>
        </p:nvPicPr>
        <p:blipFill>
          <a:blip r:embed="rId2"/>
          <a:stretch>
            <a:fillRect/>
          </a:stretch>
        </p:blipFill>
        <p:spPr>
          <a:xfrm>
            <a:off x="1455290" y="1710771"/>
            <a:ext cx="2272570" cy="4518890"/>
          </a:xfrm>
          <a:prstGeom prst="rect">
            <a:avLst/>
          </a:prstGeom>
        </p:spPr>
      </p:pic>
      <p:pic>
        <p:nvPicPr>
          <p:cNvPr id="6" name="Image 6" descr="Une image contenant texte&#10;&#10;Description générée automatiquement">
            <a:extLst>
              <a:ext uri="{FF2B5EF4-FFF2-40B4-BE49-F238E27FC236}">
                <a16:creationId xmlns:a16="http://schemas.microsoft.com/office/drawing/2014/main" id="{E520EC37-CDE8-00D2-8B08-B188D713336F}"/>
              </a:ext>
            </a:extLst>
          </p:cNvPr>
          <p:cNvPicPr>
            <a:picLocks noChangeAspect="1"/>
          </p:cNvPicPr>
          <p:nvPr/>
        </p:nvPicPr>
        <p:blipFill>
          <a:blip r:embed="rId3"/>
          <a:stretch>
            <a:fillRect/>
          </a:stretch>
        </p:blipFill>
        <p:spPr>
          <a:xfrm>
            <a:off x="8150265" y="1616705"/>
            <a:ext cx="2497551" cy="4739578"/>
          </a:xfrm>
          <a:prstGeom prst="rect">
            <a:avLst/>
          </a:prstGeom>
        </p:spPr>
      </p:pic>
      <p:pic>
        <p:nvPicPr>
          <p:cNvPr id="7" name="Image 7" descr="Une image contenant texte&#10;&#10;Description générée automatiquement">
            <a:extLst>
              <a:ext uri="{FF2B5EF4-FFF2-40B4-BE49-F238E27FC236}">
                <a16:creationId xmlns:a16="http://schemas.microsoft.com/office/drawing/2014/main" id="{64BB8193-1814-1147-584E-9BB53640C3FF}"/>
              </a:ext>
            </a:extLst>
          </p:cNvPr>
          <p:cNvPicPr>
            <a:picLocks noChangeAspect="1"/>
          </p:cNvPicPr>
          <p:nvPr/>
        </p:nvPicPr>
        <p:blipFill>
          <a:blip r:embed="rId4"/>
          <a:stretch>
            <a:fillRect/>
          </a:stretch>
        </p:blipFill>
        <p:spPr>
          <a:xfrm>
            <a:off x="4770410" y="1614055"/>
            <a:ext cx="2443363" cy="4749800"/>
          </a:xfrm>
          <a:prstGeom prst="rect">
            <a:avLst/>
          </a:prstGeom>
        </p:spPr>
      </p:pic>
      <p:sp>
        <p:nvSpPr>
          <p:cNvPr id="11" name="Titre 1">
            <a:extLst>
              <a:ext uri="{FF2B5EF4-FFF2-40B4-BE49-F238E27FC236}">
                <a16:creationId xmlns:a16="http://schemas.microsoft.com/office/drawing/2014/main" id="{4962E3D3-8009-60C0-F805-7840DD66EFCD}"/>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1. Point de vue participant</a:t>
            </a:r>
            <a:endParaRPr lang="fr-FR" b="1" dirty="0">
              <a:solidFill>
                <a:schemeClr val="bg1"/>
              </a:solidFill>
            </a:endParaRPr>
          </a:p>
        </p:txBody>
      </p:sp>
    </p:spTree>
    <p:extLst>
      <p:ext uri="{BB962C8B-B14F-4D97-AF65-F5344CB8AC3E}">
        <p14:creationId xmlns:p14="http://schemas.microsoft.com/office/powerpoint/2010/main" val="20903781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572655" y="1617807"/>
            <a:ext cx="10515600" cy="4351338"/>
          </a:xfrm>
        </p:spPr>
        <p:txBody>
          <a:bodyPr vert="horz" lIns="91440" tIns="45720" rIns="91440" bIns="45720" rtlCol="0" anchor="t">
            <a:normAutofit/>
          </a:bodyPr>
          <a:lstStyle/>
          <a:p>
            <a:pPr marL="0" indent="0" algn="just">
              <a:buNone/>
            </a:pPr>
            <a:endParaRPr lang="fr-FR" dirty="0">
              <a:cs typeface="Calibri"/>
            </a:endParaRPr>
          </a:p>
          <a:p>
            <a:pPr marL="0" indent="0">
              <a:buNone/>
            </a:pPr>
            <a:endParaRPr lang="fr-FR" dirty="0">
              <a:highlight>
                <a:srgbClr val="FFFF00"/>
              </a:highlight>
              <a:cs typeface="Calibri"/>
            </a:endParaRPr>
          </a:p>
        </p:txBody>
      </p:sp>
      <p:graphicFrame>
        <p:nvGraphicFramePr>
          <p:cNvPr id="5" name="Tableau 5">
            <a:extLst>
              <a:ext uri="{FF2B5EF4-FFF2-40B4-BE49-F238E27FC236}">
                <a16:creationId xmlns:a16="http://schemas.microsoft.com/office/drawing/2014/main" id="{C0A159ED-E25D-83C9-84F7-EF038BB7B7C2}"/>
              </a:ext>
            </a:extLst>
          </p:cNvPr>
          <p:cNvGraphicFramePr>
            <a:graphicFrameLocks noGrp="1"/>
          </p:cNvGraphicFramePr>
          <p:nvPr>
            <p:extLst>
              <p:ext uri="{D42A27DB-BD31-4B8C-83A1-F6EECF244321}">
                <p14:modId xmlns:p14="http://schemas.microsoft.com/office/powerpoint/2010/main" val="869762538"/>
              </p:ext>
            </p:extLst>
          </p:nvPr>
        </p:nvGraphicFramePr>
        <p:xfrm>
          <a:off x="868680" y="1253467"/>
          <a:ext cx="10217337" cy="5199588"/>
        </p:xfrm>
        <a:graphic>
          <a:graphicData uri="http://schemas.openxmlformats.org/drawingml/2006/table">
            <a:tbl>
              <a:tblPr firstRow="1" bandRow="1">
                <a:tableStyleId>{5C22544A-7EE6-4342-B048-85BDC9FD1C3A}</a:tableStyleId>
              </a:tblPr>
              <a:tblGrid>
                <a:gridCol w="3405779">
                  <a:extLst>
                    <a:ext uri="{9D8B030D-6E8A-4147-A177-3AD203B41FA5}">
                      <a16:colId xmlns:a16="http://schemas.microsoft.com/office/drawing/2014/main" val="4152246124"/>
                    </a:ext>
                  </a:extLst>
                </a:gridCol>
                <a:gridCol w="3405779">
                  <a:extLst>
                    <a:ext uri="{9D8B030D-6E8A-4147-A177-3AD203B41FA5}">
                      <a16:colId xmlns:a16="http://schemas.microsoft.com/office/drawing/2014/main" val="1356230806"/>
                    </a:ext>
                  </a:extLst>
                </a:gridCol>
                <a:gridCol w="3405779">
                  <a:extLst>
                    <a:ext uri="{9D8B030D-6E8A-4147-A177-3AD203B41FA5}">
                      <a16:colId xmlns:a16="http://schemas.microsoft.com/office/drawing/2014/main" val="2212850948"/>
                    </a:ext>
                  </a:extLst>
                </a:gridCol>
              </a:tblGrid>
              <a:tr h="637081">
                <a:tc>
                  <a:txBody>
                    <a:bodyPr/>
                    <a:lstStyle/>
                    <a:p>
                      <a:pPr lvl="0">
                        <a:buNone/>
                      </a:pPr>
                      <a:r>
                        <a:rPr lang="fr-FR" dirty="0"/>
                        <a:t>Du dénombrement</a:t>
                      </a:r>
                    </a:p>
                  </a:txBody>
                  <a:tcPr/>
                </a:tc>
                <a:tc>
                  <a:txBody>
                    <a:bodyPr/>
                    <a:lstStyle/>
                    <a:p>
                      <a:r>
                        <a:rPr lang="fr-FR" dirty="0"/>
                        <a:t>De la proportionnalité</a:t>
                      </a:r>
                    </a:p>
                    <a:p>
                      <a:pPr lvl="0">
                        <a:buNone/>
                      </a:pPr>
                      <a:endParaRPr lang="fr-FR" dirty="0"/>
                    </a:p>
                  </a:txBody>
                  <a:tcPr/>
                </a:tc>
                <a:tc>
                  <a:txBody>
                    <a:bodyPr/>
                    <a:lstStyle/>
                    <a:p>
                      <a:r>
                        <a:rPr lang="fr-FR" dirty="0"/>
                        <a:t>Un calcul de volume</a:t>
                      </a:r>
                    </a:p>
                  </a:txBody>
                  <a:tcPr/>
                </a:tc>
                <a:extLst>
                  <a:ext uri="{0D108BD9-81ED-4DB2-BD59-A6C34878D82A}">
                    <a16:rowId xmlns:a16="http://schemas.microsoft.com/office/drawing/2014/main" val="624817669"/>
                  </a:ext>
                </a:extLst>
              </a:tr>
              <a:tr h="4559508">
                <a:tc>
                  <a:txBody>
                    <a:bodyPr/>
                    <a:lstStyle/>
                    <a:p>
                      <a:endParaRPr lang="fr-FR"/>
                    </a:p>
                  </a:txBody>
                  <a:tcPr/>
                </a:tc>
                <a:tc>
                  <a:txBody>
                    <a:bodyPr/>
                    <a:lstStyle/>
                    <a:p>
                      <a:endParaRPr lang="fr-FR"/>
                    </a:p>
                  </a:txBody>
                  <a:tcPr/>
                </a:tc>
                <a:tc>
                  <a:txBody>
                    <a:bodyPr/>
                    <a:lstStyle/>
                    <a:p>
                      <a:endParaRPr lang="fr-FR"/>
                    </a:p>
                  </a:txBody>
                  <a:tcPr/>
                </a:tc>
                <a:extLst>
                  <a:ext uri="{0D108BD9-81ED-4DB2-BD59-A6C34878D82A}">
                    <a16:rowId xmlns:a16="http://schemas.microsoft.com/office/drawing/2014/main" val="3108895221"/>
                  </a:ext>
                </a:extLst>
              </a:tr>
            </a:tbl>
          </a:graphicData>
        </a:graphic>
      </p:graphicFrame>
      <p:pic>
        <p:nvPicPr>
          <p:cNvPr id="4" name="Image 5" descr="Une image contenant texte&#10;&#10;Description générée automatiquement">
            <a:extLst>
              <a:ext uri="{FF2B5EF4-FFF2-40B4-BE49-F238E27FC236}">
                <a16:creationId xmlns:a16="http://schemas.microsoft.com/office/drawing/2014/main" id="{3B76545C-9355-EE09-A33C-D56CFCD76406}"/>
              </a:ext>
            </a:extLst>
          </p:cNvPr>
          <p:cNvPicPr>
            <a:picLocks noChangeAspect="1"/>
          </p:cNvPicPr>
          <p:nvPr/>
        </p:nvPicPr>
        <p:blipFill>
          <a:blip r:embed="rId2"/>
          <a:stretch>
            <a:fillRect/>
          </a:stretch>
        </p:blipFill>
        <p:spPr>
          <a:xfrm>
            <a:off x="1355239" y="1623139"/>
            <a:ext cx="2142020" cy="4302176"/>
          </a:xfrm>
          <a:prstGeom prst="rect">
            <a:avLst/>
          </a:prstGeom>
        </p:spPr>
      </p:pic>
      <p:pic>
        <p:nvPicPr>
          <p:cNvPr id="6" name="Image 9" descr="Une image contenant texte&#10;&#10;Description générée automatiquement">
            <a:extLst>
              <a:ext uri="{FF2B5EF4-FFF2-40B4-BE49-F238E27FC236}">
                <a16:creationId xmlns:a16="http://schemas.microsoft.com/office/drawing/2014/main" id="{F23FDFA8-65CF-06A7-B98D-F14D62FCD782}"/>
              </a:ext>
            </a:extLst>
          </p:cNvPr>
          <p:cNvPicPr>
            <a:picLocks noChangeAspect="1"/>
          </p:cNvPicPr>
          <p:nvPr/>
        </p:nvPicPr>
        <p:blipFill>
          <a:blip r:embed="rId3"/>
          <a:stretch>
            <a:fillRect/>
          </a:stretch>
        </p:blipFill>
        <p:spPr>
          <a:xfrm>
            <a:off x="4817792" y="1621436"/>
            <a:ext cx="2356547" cy="4552013"/>
          </a:xfrm>
          <a:prstGeom prst="rect">
            <a:avLst/>
          </a:prstGeom>
        </p:spPr>
      </p:pic>
      <p:pic>
        <p:nvPicPr>
          <p:cNvPr id="10" name="Image 10">
            <a:extLst>
              <a:ext uri="{FF2B5EF4-FFF2-40B4-BE49-F238E27FC236}">
                <a16:creationId xmlns:a16="http://schemas.microsoft.com/office/drawing/2014/main" id="{FA36C5E5-7DC4-0678-A705-A1DEC338C6D4}"/>
              </a:ext>
            </a:extLst>
          </p:cNvPr>
          <p:cNvPicPr>
            <a:picLocks noChangeAspect="1"/>
          </p:cNvPicPr>
          <p:nvPr/>
        </p:nvPicPr>
        <p:blipFill>
          <a:blip r:embed="rId4"/>
          <a:stretch>
            <a:fillRect/>
          </a:stretch>
        </p:blipFill>
        <p:spPr>
          <a:xfrm>
            <a:off x="8123035" y="1621436"/>
            <a:ext cx="2416684" cy="4502045"/>
          </a:xfrm>
          <a:prstGeom prst="rect">
            <a:avLst/>
          </a:prstGeom>
        </p:spPr>
      </p:pic>
      <p:sp>
        <p:nvSpPr>
          <p:cNvPr id="13" name="Titre 1">
            <a:extLst>
              <a:ext uri="{FF2B5EF4-FFF2-40B4-BE49-F238E27FC236}">
                <a16:creationId xmlns:a16="http://schemas.microsoft.com/office/drawing/2014/main" id="{FFB98864-9257-C48E-6044-BED53CA1241A}"/>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1. Point de vue participant</a:t>
            </a:r>
            <a:endParaRPr lang="fr-FR" b="1" dirty="0">
              <a:solidFill>
                <a:schemeClr val="bg1"/>
              </a:solidFill>
            </a:endParaRPr>
          </a:p>
        </p:txBody>
      </p:sp>
    </p:spTree>
    <p:extLst>
      <p:ext uri="{BB962C8B-B14F-4D97-AF65-F5344CB8AC3E}">
        <p14:creationId xmlns:p14="http://schemas.microsoft.com/office/powerpoint/2010/main" val="36164705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BC236FF-8E79-5EA6-CBBF-EBAA63C099B9}"/>
              </a:ext>
            </a:extLst>
          </p:cNvPr>
          <p:cNvSpPr>
            <a:spLocks noGrp="1"/>
          </p:cNvSpPr>
          <p:nvPr>
            <p:ph idx="1"/>
          </p:nvPr>
        </p:nvSpPr>
        <p:spPr>
          <a:xfrm>
            <a:off x="647591" y="1113946"/>
            <a:ext cx="10515600" cy="4351338"/>
          </a:xfrm>
        </p:spPr>
        <p:txBody>
          <a:bodyPr vert="horz" lIns="91440" tIns="45720" rIns="91440" bIns="45720" rtlCol="0" anchor="t">
            <a:normAutofit/>
          </a:bodyPr>
          <a:lstStyle/>
          <a:p>
            <a:pPr marL="0" indent="0">
              <a:buNone/>
            </a:pPr>
            <a:r>
              <a:rPr lang="fr-FR" dirty="0">
                <a:cs typeface="Calibri"/>
              </a:rPr>
              <a:t>Possibilité de dévoiler des indices, sans perte de points.</a:t>
            </a:r>
          </a:p>
        </p:txBody>
      </p:sp>
      <p:pic>
        <p:nvPicPr>
          <p:cNvPr id="4" name="Image 4" descr="Une image contenant texte&#10;&#10;Description générée automatiquement">
            <a:extLst>
              <a:ext uri="{FF2B5EF4-FFF2-40B4-BE49-F238E27FC236}">
                <a16:creationId xmlns:a16="http://schemas.microsoft.com/office/drawing/2014/main" id="{534F1267-571B-A5D0-9736-2047FA964F90}"/>
              </a:ext>
            </a:extLst>
          </p:cNvPr>
          <p:cNvPicPr>
            <a:picLocks noChangeAspect="1"/>
          </p:cNvPicPr>
          <p:nvPr/>
        </p:nvPicPr>
        <p:blipFill>
          <a:blip r:embed="rId2"/>
          <a:stretch>
            <a:fillRect/>
          </a:stretch>
        </p:blipFill>
        <p:spPr>
          <a:xfrm>
            <a:off x="3719946" y="1716215"/>
            <a:ext cx="4741888" cy="4790205"/>
          </a:xfrm>
          <a:prstGeom prst="rect">
            <a:avLst/>
          </a:prstGeom>
        </p:spPr>
      </p:pic>
      <p:sp>
        <p:nvSpPr>
          <p:cNvPr id="8" name="Titre 1">
            <a:extLst>
              <a:ext uri="{FF2B5EF4-FFF2-40B4-BE49-F238E27FC236}">
                <a16:creationId xmlns:a16="http://schemas.microsoft.com/office/drawing/2014/main" id="{3AEF672E-31C7-F8DF-35D1-AAEE6D4832DC}"/>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1. Point de vue participant</a:t>
            </a:r>
            <a:endParaRPr lang="fr-FR" b="1" dirty="0">
              <a:solidFill>
                <a:schemeClr val="bg1"/>
              </a:solidFill>
            </a:endParaRPr>
          </a:p>
        </p:txBody>
      </p:sp>
    </p:spTree>
    <p:extLst>
      <p:ext uri="{BB962C8B-B14F-4D97-AF65-F5344CB8AC3E}">
        <p14:creationId xmlns:p14="http://schemas.microsoft.com/office/powerpoint/2010/main" val="982946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1">
            <a:extLst>
              <a:ext uri="{FF2B5EF4-FFF2-40B4-BE49-F238E27FC236}">
                <a16:creationId xmlns:a16="http://schemas.microsoft.com/office/drawing/2014/main" id="{0B9542BC-364B-4B30-1B6F-FF010B95EF34}"/>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1. Point de vue participant</a:t>
            </a:r>
            <a:endParaRPr lang="fr-FR" b="1" dirty="0">
              <a:solidFill>
                <a:schemeClr val="bg1"/>
              </a:solidFill>
            </a:endParaRPr>
          </a:p>
        </p:txBody>
      </p:sp>
      <p:pic>
        <p:nvPicPr>
          <p:cNvPr id="5" name="Image 5" descr="Une image contenant texte, signe, capture d’écran, autoroute&#10;&#10;Description générée automatiquement">
            <a:extLst>
              <a:ext uri="{FF2B5EF4-FFF2-40B4-BE49-F238E27FC236}">
                <a16:creationId xmlns:a16="http://schemas.microsoft.com/office/drawing/2014/main" id="{04F46021-66F0-4D2C-A0FF-DB0A7744DBF0}"/>
              </a:ext>
            </a:extLst>
          </p:cNvPr>
          <p:cNvPicPr>
            <a:picLocks noGrp="1" noChangeAspect="1"/>
          </p:cNvPicPr>
          <p:nvPr>
            <p:ph idx="1"/>
          </p:nvPr>
        </p:nvPicPr>
        <p:blipFill>
          <a:blip r:embed="rId2"/>
          <a:stretch>
            <a:fillRect/>
          </a:stretch>
        </p:blipFill>
        <p:spPr>
          <a:xfrm>
            <a:off x="442697" y="1080778"/>
            <a:ext cx="3273462" cy="5712944"/>
          </a:xfrm>
        </p:spPr>
      </p:pic>
      <p:sp>
        <p:nvSpPr>
          <p:cNvPr id="6" name="ZoneTexte 5">
            <a:extLst>
              <a:ext uri="{FF2B5EF4-FFF2-40B4-BE49-F238E27FC236}">
                <a16:creationId xmlns:a16="http://schemas.microsoft.com/office/drawing/2014/main" id="{A1736E35-6EB0-0AA4-51F7-3A895104BD22}"/>
              </a:ext>
            </a:extLst>
          </p:cNvPr>
          <p:cNvSpPr txBox="1"/>
          <p:nvPr/>
        </p:nvSpPr>
        <p:spPr>
          <a:xfrm>
            <a:off x="4172262" y="1199213"/>
            <a:ext cx="698291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a:cs typeface="Calibri"/>
              </a:rPr>
              <a:t>Comment répondre aux questions : prenons un exemple : Le bassin !</a:t>
            </a:r>
            <a:endParaRPr lang="fr-FR" dirty="0">
              <a:cs typeface="Calibri"/>
            </a:endParaRPr>
          </a:p>
          <a:p>
            <a:endParaRPr lang="fr-FR" dirty="0">
              <a:cs typeface="Calibri"/>
            </a:endParaRPr>
          </a:p>
        </p:txBody>
      </p:sp>
      <p:sp>
        <p:nvSpPr>
          <p:cNvPr id="8" name="ZoneTexte 7">
            <a:extLst>
              <a:ext uri="{FF2B5EF4-FFF2-40B4-BE49-F238E27FC236}">
                <a16:creationId xmlns:a16="http://schemas.microsoft.com/office/drawing/2014/main" id="{8DAB5075-79F6-E650-1E9E-78D78FA9DE91}"/>
              </a:ext>
            </a:extLst>
          </p:cNvPr>
          <p:cNvSpPr txBox="1"/>
          <p:nvPr/>
        </p:nvSpPr>
        <p:spPr>
          <a:xfrm>
            <a:off x="4572000" y="1998688"/>
            <a:ext cx="327285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a:cs typeface="Calibri"/>
              </a:rPr>
              <a:t>Nombre de points de la question</a:t>
            </a:r>
            <a:endParaRPr lang="fr-FR" dirty="0">
              <a:cs typeface="Calibri"/>
            </a:endParaRPr>
          </a:p>
          <a:p>
            <a:endParaRPr lang="fr-FR" dirty="0">
              <a:cs typeface="Calibri"/>
            </a:endParaRPr>
          </a:p>
        </p:txBody>
      </p:sp>
      <p:cxnSp>
        <p:nvCxnSpPr>
          <p:cNvPr id="9" name="Connecteur droit avec flèche 8">
            <a:extLst>
              <a:ext uri="{FF2B5EF4-FFF2-40B4-BE49-F238E27FC236}">
                <a16:creationId xmlns:a16="http://schemas.microsoft.com/office/drawing/2014/main" id="{49D388E5-B1DD-96CC-8CA1-AFE1F6440FB3}"/>
              </a:ext>
            </a:extLst>
          </p:cNvPr>
          <p:cNvCxnSpPr/>
          <p:nvPr/>
        </p:nvCxnSpPr>
        <p:spPr>
          <a:xfrm flipH="1">
            <a:off x="2823617" y="2240249"/>
            <a:ext cx="1696386" cy="183879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 name="ZoneTexte 9">
            <a:extLst>
              <a:ext uri="{FF2B5EF4-FFF2-40B4-BE49-F238E27FC236}">
                <a16:creationId xmlns:a16="http://schemas.microsoft.com/office/drawing/2014/main" id="{4B201648-DCD7-049D-FD4C-218FF97A3E5D}"/>
              </a:ext>
            </a:extLst>
          </p:cNvPr>
          <p:cNvSpPr txBox="1"/>
          <p:nvPr/>
        </p:nvSpPr>
        <p:spPr>
          <a:xfrm>
            <a:off x="5034195" y="3722555"/>
            <a:ext cx="198619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dirty="0">
                <a:cs typeface="Calibri"/>
              </a:rPr>
              <a:t>Nombre d'indices</a:t>
            </a:r>
          </a:p>
          <a:p>
            <a:endParaRPr lang="fr-FR" dirty="0">
              <a:cs typeface="Calibri"/>
            </a:endParaRPr>
          </a:p>
        </p:txBody>
      </p:sp>
      <p:cxnSp>
        <p:nvCxnSpPr>
          <p:cNvPr id="11" name="Connecteur droit avec flèche 10">
            <a:extLst>
              <a:ext uri="{FF2B5EF4-FFF2-40B4-BE49-F238E27FC236}">
                <a16:creationId xmlns:a16="http://schemas.microsoft.com/office/drawing/2014/main" id="{4D09AF93-35D6-05A7-52A3-E736F0E1F403}"/>
              </a:ext>
            </a:extLst>
          </p:cNvPr>
          <p:cNvCxnSpPr>
            <a:cxnSpLocks/>
          </p:cNvCxnSpPr>
          <p:nvPr/>
        </p:nvCxnSpPr>
        <p:spPr>
          <a:xfrm flipH="1">
            <a:off x="999813" y="4051559"/>
            <a:ext cx="3982385" cy="238843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ZoneTexte 11">
            <a:extLst>
              <a:ext uri="{FF2B5EF4-FFF2-40B4-BE49-F238E27FC236}">
                <a16:creationId xmlns:a16="http://schemas.microsoft.com/office/drawing/2014/main" id="{56906708-2F06-215D-435D-1DFFD21B9633}"/>
              </a:ext>
            </a:extLst>
          </p:cNvPr>
          <p:cNvSpPr txBox="1"/>
          <p:nvPr/>
        </p:nvSpPr>
        <p:spPr>
          <a:xfrm>
            <a:off x="4684424" y="2448392"/>
            <a:ext cx="327285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dirty="0">
                <a:cs typeface="Calibri"/>
              </a:rPr>
              <a:t>On clique pour répondre</a:t>
            </a:r>
          </a:p>
          <a:p>
            <a:endParaRPr lang="fr-FR" dirty="0">
              <a:cs typeface="Calibri"/>
            </a:endParaRPr>
          </a:p>
        </p:txBody>
      </p:sp>
      <p:cxnSp>
        <p:nvCxnSpPr>
          <p:cNvPr id="13" name="Connecteur droit avec flèche 12">
            <a:extLst>
              <a:ext uri="{FF2B5EF4-FFF2-40B4-BE49-F238E27FC236}">
                <a16:creationId xmlns:a16="http://schemas.microsoft.com/office/drawing/2014/main" id="{6A9FA9B2-F828-6BC9-B331-9909D075ADEB}"/>
              </a:ext>
            </a:extLst>
          </p:cNvPr>
          <p:cNvCxnSpPr>
            <a:cxnSpLocks/>
          </p:cNvCxnSpPr>
          <p:nvPr/>
        </p:nvCxnSpPr>
        <p:spPr>
          <a:xfrm flipH="1">
            <a:off x="1824272" y="2814871"/>
            <a:ext cx="2945566" cy="296305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4" name="Image 14" descr="Une image contenant texte&#10;&#10;Description générée automatiquement">
            <a:extLst>
              <a:ext uri="{FF2B5EF4-FFF2-40B4-BE49-F238E27FC236}">
                <a16:creationId xmlns:a16="http://schemas.microsoft.com/office/drawing/2014/main" id="{14A9391D-96DB-81D3-2CB5-75548E76AF28}"/>
              </a:ext>
            </a:extLst>
          </p:cNvPr>
          <p:cNvPicPr>
            <a:picLocks noChangeAspect="1"/>
          </p:cNvPicPr>
          <p:nvPr/>
        </p:nvPicPr>
        <p:blipFill>
          <a:blip r:embed="rId3"/>
          <a:stretch>
            <a:fillRect/>
          </a:stretch>
        </p:blipFill>
        <p:spPr>
          <a:xfrm>
            <a:off x="7260236" y="2831785"/>
            <a:ext cx="2081135" cy="2206266"/>
          </a:xfrm>
          <a:prstGeom prst="rect">
            <a:avLst/>
          </a:prstGeom>
        </p:spPr>
      </p:pic>
      <p:pic>
        <p:nvPicPr>
          <p:cNvPr id="15" name="Image 15" descr="Une image contenant texte&#10;&#10;Description générée automatiquement">
            <a:extLst>
              <a:ext uri="{FF2B5EF4-FFF2-40B4-BE49-F238E27FC236}">
                <a16:creationId xmlns:a16="http://schemas.microsoft.com/office/drawing/2014/main" id="{F12C1840-6D82-3D22-4843-380CBB1DD83B}"/>
              </a:ext>
            </a:extLst>
          </p:cNvPr>
          <p:cNvPicPr>
            <a:picLocks noChangeAspect="1"/>
          </p:cNvPicPr>
          <p:nvPr/>
        </p:nvPicPr>
        <p:blipFill>
          <a:blip r:embed="rId4"/>
          <a:stretch>
            <a:fillRect/>
          </a:stretch>
        </p:blipFill>
        <p:spPr>
          <a:xfrm>
            <a:off x="9421318" y="2826414"/>
            <a:ext cx="1968709" cy="2192026"/>
          </a:xfrm>
          <a:prstGeom prst="rect">
            <a:avLst/>
          </a:prstGeom>
        </p:spPr>
      </p:pic>
      <p:pic>
        <p:nvPicPr>
          <p:cNvPr id="16" name="Image 16">
            <a:extLst>
              <a:ext uri="{FF2B5EF4-FFF2-40B4-BE49-F238E27FC236}">
                <a16:creationId xmlns:a16="http://schemas.microsoft.com/office/drawing/2014/main" id="{CAACF312-3512-C1A0-635A-4A29A946C4D0}"/>
              </a:ext>
            </a:extLst>
          </p:cNvPr>
          <p:cNvPicPr>
            <a:picLocks noChangeAspect="1"/>
          </p:cNvPicPr>
          <p:nvPr/>
        </p:nvPicPr>
        <p:blipFill>
          <a:blip r:embed="rId5"/>
          <a:stretch>
            <a:fillRect/>
          </a:stretch>
        </p:blipFill>
        <p:spPr>
          <a:xfrm>
            <a:off x="4412104" y="5616137"/>
            <a:ext cx="6490740" cy="1247037"/>
          </a:xfrm>
          <a:prstGeom prst="rect">
            <a:avLst/>
          </a:prstGeom>
        </p:spPr>
      </p:pic>
      <p:sp>
        <p:nvSpPr>
          <p:cNvPr id="18" name="ZoneTexte 17">
            <a:extLst>
              <a:ext uri="{FF2B5EF4-FFF2-40B4-BE49-F238E27FC236}">
                <a16:creationId xmlns:a16="http://schemas.microsoft.com/office/drawing/2014/main" id="{F34BD034-C5AD-913C-6973-E5FBD30537AF}"/>
              </a:ext>
            </a:extLst>
          </p:cNvPr>
          <p:cNvSpPr txBox="1"/>
          <p:nvPr/>
        </p:nvSpPr>
        <p:spPr>
          <a:xfrm>
            <a:off x="4034851" y="5284032"/>
            <a:ext cx="698291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dirty="0">
                <a:cs typeface="Calibri"/>
              </a:rPr>
              <a:t>La réponse attendue est ici un nombre (compris dans un intervalle) :</a:t>
            </a:r>
            <a:endParaRPr lang="fr-FR" dirty="0"/>
          </a:p>
        </p:txBody>
      </p:sp>
    </p:spTree>
    <p:extLst>
      <p:ext uri="{BB962C8B-B14F-4D97-AF65-F5344CB8AC3E}">
        <p14:creationId xmlns:p14="http://schemas.microsoft.com/office/powerpoint/2010/main" val="37946421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1">
            <a:extLst>
              <a:ext uri="{FF2B5EF4-FFF2-40B4-BE49-F238E27FC236}">
                <a16:creationId xmlns:a16="http://schemas.microsoft.com/office/drawing/2014/main" id="{0B9542BC-364B-4B30-1B6F-FF010B95EF34}"/>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1. Point de vue participant</a:t>
            </a:r>
            <a:endParaRPr lang="fr-FR" b="1" dirty="0">
              <a:solidFill>
                <a:schemeClr val="bg1"/>
              </a:solidFill>
            </a:endParaRPr>
          </a:p>
        </p:txBody>
      </p:sp>
      <p:pic>
        <p:nvPicPr>
          <p:cNvPr id="5" name="Image 5" descr="Une image contenant texte, signe, capture d’écran, autoroute&#10;&#10;Description générée automatiquement">
            <a:extLst>
              <a:ext uri="{FF2B5EF4-FFF2-40B4-BE49-F238E27FC236}">
                <a16:creationId xmlns:a16="http://schemas.microsoft.com/office/drawing/2014/main" id="{04F46021-66F0-4D2C-A0FF-DB0A7744DBF0}"/>
              </a:ext>
            </a:extLst>
          </p:cNvPr>
          <p:cNvPicPr>
            <a:picLocks noGrp="1" noChangeAspect="1"/>
          </p:cNvPicPr>
          <p:nvPr>
            <p:ph idx="1"/>
          </p:nvPr>
        </p:nvPicPr>
        <p:blipFill>
          <a:blip r:embed="rId2"/>
          <a:stretch>
            <a:fillRect/>
          </a:stretch>
        </p:blipFill>
        <p:spPr>
          <a:xfrm>
            <a:off x="442697" y="1080778"/>
            <a:ext cx="3273462" cy="5712944"/>
          </a:xfrm>
        </p:spPr>
      </p:pic>
      <p:sp>
        <p:nvSpPr>
          <p:cNvPr id="6" name="ZoneTexte 5">
            <a:extLst>
              <a:ext uri="{FF2B5EF4-FFF2-40B4-BE49-F238E27FC236}">
                <a16:creationId xmlns:a16="http://schemas.microsoft.com/office/drawing/2014/main" id="{A1736E35-6EB0-0AA4-51F7-3A895104BD22}"/>
              </a:ext>
            </a:extLst>
          </p:cNvPr>
          <p:cNvSpPr txBox="1"/>
          <p:nvPr/>
        </p:nvSpPr>
        <p:spPr>
          <a:xfrm>
            <a:off x="3909934" y="1086787"/>
            <a:ext cx="698291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dirty="0">
                <a:cs typeface="Calibri"/>
              </a:rPr>
              <a:t>Comment sont calculés les points ?</a:t>
            </a:r>
          </a:p>
          <a:p>
            <a:endParaRPr lang="fr-FR" dirty="0">
              <a:cs typeface="Calibri"/>
            </a:endParaRPr>
          </a:p>
        </p:txBody>
      </p:sp>
      <p:pic>
        <p:nvPicPr>
          <p:cNvPr id="2" name="Image 2" descr="Une image contenant texte, carte de visite, capture d’écran&#10;&#10;Description générée automatiquement">
            <a:extLst>
              <a:ext uri="{FF2B5EF4-FFF2-40B4-BE49-F238E27FC236}">
                <a16:creationId xmlns:a16="http://schemas.microsoft.com/office/drawing/2014/main" id="{3C821F5B-EEF5-B1A9-D074-9085A3131B7C}"/>
              </a:ext>
            </a:extLst>
          </p:cNvPr>
          <p:cNvPicPr>
            <a:picLocks noChangeAspect="1"/>
          </p:cNvPicPr>
          <p:nvPr/>
        </p:nvPicPr>
        <p:blipFill>
          <a:blip r:embed="rId3"/>
          <a:stretch>
            <a:fillRect/>
          </a:stretch>
        </p:blipFill>
        <p:spPr>
          <a:xfrm>
            <a:off x="4074826" y="4763472"/>
            <a:ext cx="1743857" cy="1753156"/>
          </a:xfrm>
          <a:prstGeom prst="rect">
            <a:avLst/>
          </a:prstGeom>
        </p:spPr>
      </p:pic>
      <p:pic>
        <p:nvPicPr>
          <p:cNvPr id="3" name="Image 3" descr="Une image contenant texte, carte de visite, capture d’écran&#10;&#10;Description générée automatiquement">
            <a:extLst>
              <a:ext uri="{FF2B5EF4-FFF2-40B4-BE49-F238E27FC236}">
                <a16:creationId xmlns:a16="http://schemas.microsoft.com/office/drawing/2014/main" id="{73339137-095D-4B68-71F8-CA79307A2039}"/>
              </a:ext>
            </a:extLst>
          </p:cNvPr>
          <p:cNvPicPr>
            <a:picLocks noChangeAspect="1"/>
          </p:cNvPicPr>
          <p:nvPr/>
        </p:nvPicPr>
        <p:blipFill>
          <a:blip r:embed="rId4"/>
          <a:stretch>
            <a:fillRect/>
          </a:stretch>
        </p:blipFill>
        <p:spPr>
          <a:xfrm>
            <a:off x="5911121" y="4510456"/>
            <a:ext cx="1743856" cy="2046826"/>
          </a:xfrm>
          <a:prstGeom prst="rect">
            <a:avLst/>
          </a:prstGeom>
        </p:spPr>
      </p:pic>
      <p:pic>
        <p:nvPicPr>
          <p:cNvPr id="4" name="Image 15">
            <a:extLst>
              <a:ext uri="{FF2B5EF4-FFF2-40B4-BE49-F238E27FC236}">
                <a16:creationId xmlns:a16="http://schemas.microsoft.com/office/drawing/2014/main" id="{FC376C75-A237-D41E-8A44-AFEF68BCFC74}"/>
              </a:ext>
            </a:extLst>
          </p:cNvPr>
          <p:cNvPicPr>
            <a:picLocks noChangeAspect="1"/>
          </p:cNvPicPr>
          <p:nvPr/>
        </p:nvPicPr>
        <p:blipFill>
          <a:blip r:embed="rId5"/>
          <a:stretch>
            <a:fillRect/>
          </a:stretch>
        </p:blipFill>
        <p:spPr>
          <a:xfrm>
            <a:off x="7747416" y="4155116"/>
            <a:ext cx="1881267" cy="2407736"/>
          </a:xfrm>
          <a:prstGeom prst="rect">
            <a:avLst/>
          </a:prstGeom>
        </p:spPr>
      </p:pic>
      <p:pic>
        <p:nvPicPr>
          <p:cNvPr id="16" name="Image 16" descr="Une image contenant texte&#10;&#10;Description générée automatiquement">
            <a:extLst>
              <a:ext uri="{FF2B5EF4-FFF2-40B4-BE49-F238E27FC236}">
                <a16:creationId xmlns:a16="http://schemas.microsoft.com/office/drawing/2014/main" id="{734CB9FA-7CAC-BE4C-EEA1-87F875A700F9}"/>
              </a:ext>
            </a:extLst>
          </p:cNvPr>
          <p:cNvPicPr>
            <a:picLocks noChangeAspect="1"/>
          </p:cNvPicPr>
          <p:nvPr/>
        </p:nvPicPr>
        <p:blipFill>
          <a:blip r:embed="rId6"/>
          <a:stretch>
            <a:fillRect/>
          </a:stretch>
        </p:blipFill>
        <p:spPr>
          <a:xfrm>
            <a:off x="7747416" y="1853874"/>
            <a:ext cx="1881267" cy="2250843"/>
          </a:xfrm>
          <a:prstGeom prst="rect">
            <a:avLst/>
          </a:prstGeom>
        </p:spPr>
      </p:pic>
      <p:pic>
        <p:nvPicPr>
          <p:cNvPr id="17" name="Image 17" descr="Une image contenant texte&#10;&#10;Description générée automatiquement">
            <a:extLst>
              <a:ext uri="{FF2B5EF4-FFF2-40B4-BE49-F238E27FC236}">
                <a16:creationId xmlns:a16="http://schemas.microsoft.com/office/drawing/2014/main" id="{4073246F-59C1-3534-6136-4FD59E0B2062}"/>
              </a:ext>
            </a:extLst>
          </p:cNvPr>
          <p:cNvPicPr>
            <a:picLocks noChangeAspect="1"/>
          </p:cNvPicPr>
          <p:nvPr/>
        </p:nvPicPr>
        <p:blipFill>
          <a:blip r:embed="rId7"/>
          <a:stretch>
            <a:fillRect/>
          </a:stretch>
        </p:blipFill>
        <p:spPr>
          <a:xfrm>
            <a:off x="9721121" y="4159225"/>
            <a:ext cx="1768840" cy="2399515"/>
          </a:xfrm>
          <a:prstGeom prst="rect">
            <a:avLst/>
          </a:prstGeom>
        </p:spPr>
      </p:pic>
      <p:pic>
        <p:nvPicPr>
          <p:cNvPr id="18" name="Image 18" descr="Une image contenant texte, carte de visite, capture d’écran&#10;&#10;Description générée automatiquement">
            <a:extLst>
              <a:ext uri="{FF2B5EF4-FFF2-40B4-BE49-F238E27FC236}">
                <a16:creationId xmlns:a16="http://schemas.microsoft.com/office/drawing/2014/main" id="{365CC700-7B55-41BF-A81F-06648F93AF8E}"/>
              </a:ext>
            </a:extLst>
          </p:cNvPr>
          <p:cNvPicPr>
            <a:picLocks noChangeAspect="1"/>
          </p:cNvPicPr>
          <p:nvPr/>
        </p:nvPicPr>
        <p:blipFill>
          <a:blip r:embed="rId8"/>
          <a:stretch>
            <a:fillRect/>
          </a:stretch>
        </p:blipFill>
        <p:spPr>
          <a:xfrm>
            <a:off x="9721121" y="1850944"/>
            <a:ext cx="1968709" cy="2256702"/>
          </a:xfrm>
          <a:prstGeom prst="rect">
            <a:avLst/>
          </a:prstGeom>
        </p:spPr>
      </p:pic>
      <p:sp>
        <p:nvSpPr>
          <p:cNvPr id="19" name="Rectangle : coins arrondis 18">
            <a:extLst>
              <a:ext uri="{FF2B5EF4-FFF2-40B4-BE49-F238E27FC236}">
                <a16:creationId xmlns:a16="http://schemas.microsoft.com/office/drawing/2014/main" id="{BB41F82C-9E94-E254-25F9-00E0C6206640}"/>
              </a:ext>
            </a:extLst>
          </p:cNvPr>
          <p:cNvSpPr/>
          <p:nvPr/>
        </p:nvSpPr>
        <p:spPr>
          <a:xfrm>
            <a:off x="3959901" y="1499015"/>
            <a:ext cx="1923737" cy="5134131"/>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Rectangle : coins arrondis 19">
            <a:extLst>
              <a:ext uri="{FF2B5EF4-FFF2-40B4-BE49-F238E27FC236}">
                <a16:creationId xmlns:a16="http://schemas.microsoft.com/office/drawing/2014/main" id="{7E5CA726-58E3-FA04-74E3-4A5F6249E57E}"/>
              </a:ext>
            </a:extLst>
          </p:cNvPr>
          <p:cNvSpPr/>
          <p:nvPr/>
        </p:nvSpPr>
        <p:spPr>
          <a:xfrm>
            <a:off x="5908621" y="1499015"/>
            <a:ext cx="1748854" cy="5121639"/>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Rectangle : coins arrondis 20">
            <a:extLst>
              <a:ext uri="{FF2B5EF4-FFF2-40B4-BE49-F238E27FC236}">
                <a16:creationId xmlns:a16="http://schemas.microsoft.com/office/drawing/2014/main" id="{BA3647F7-8493-9868-F529-B21661DB03DC}"/>
              </a:ext>
            </a:extLst>
          </p:cNvPr>
          <p:cNvSpPr/>
          <p:nvPr/>
        </p:nvSpPr>
        <p:spPr>
          <a:xfrm>
            <a:off x="7657473" y="1411572"/>
            <a:ext cx="4172263" cy="5221573"/>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ZoneTexte 21">
            <a:extLst>
              <a:ext uri="{FF2B5EF4-FFF2-40B4-BE49-F238E27FC236}">
                <a16:creationId xmlns:a16="http://schemas.microsoft.com/office/drawing/2014/main" id="{AB76589A-E802-DC33-7D9C-4A58DA17A06E}"/>
              </a:ext>
            </a:extLst>
          </p:cNvPr>
          <p:cNvSpPr txBox="1"/>
          <p:nvPr/>
        </p:nvSpPr>
        <p:spPr>
          <a:xfrm>
            <a:off x="4197245" y="1523999"/>
            <a:ext cx="14490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dirty="0">
                <a:cs typeface="Calibri"/>
              </a:rPr>
              <a:t>1ère essai</a:t>
            </a:r>
          </a:p>
        </p:txBody>
      </p:sp>
      <p:sp>
        <p:nvSpPr>
          <p:cNvPr id="23" name="ZoneTexte 22">
            <a:extLst>
              <a:ext uri="{FF2B5EF4-FFF2-40B4-BE49-F238E27FC236}">
                <a16:creationId xmlns:a16="http://schemas.microsoft.com/office/drawing/2014/main" id="{2B4A71B5-C7CC-3420-7868-C53C1E43CD96}"/>
              </a:ext>
            </a:extLst>
          </p:cNvPr>
          <p:cNvSpPr txBox="1"/>
          <p:nvPr/>
        </p:nvSpPr>
        <p:spPr>
          <a:xfrm>
            <a:off x="6008556" y="1561474"/>
            <a:ext cx="156147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dirty="0">
                <a:cs typeface="Calibri"/>
              </a:rPr>
              <a:t>2ème essai</a:t>
            </a:r>
          </a:p>
        </p:txBody>
      </p:sp>
      <p:sp>
        <p:nvSpPr>
          <p:cNvPr id="24" name="ZoneTexte 23">
            <a:extLst>
              <a:ext uri="{FF2B5EF4-FFF2-40B4-BE49-F238E27FC236}">
                <a16:creationId xmlns:a16="http://schemas.microsoft.com/office/drawing/2014/main" id="{EA0C69FA-3C14-F8BB-85B3-453627D1C44F}"/>
              </a:ext>
            </a:extLst>
          </p:cNvPr>
          <p:cNvSpPr txBox="1"/>
          <p:nvPr/>
        </p:nvSpPr>
        <p:spPr>
          <a:xfrm>
            <a:off x="8856686" y="1474031"/>
            <a:ext cx="156147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dirty="0">
                <a:cs typeface="Calibri"/>
              </a:rPr>
              <a:t>3ème essai</a:t>
            </a:r>
          </a:p>
        </p:txBody>
      </p:sp>
    </p:spTree>
    <p:extLst>
      <p:ext uri="{BB962C8B-B14F-4D97-AF65-F5344CB8AC3E}">
        <p14:creationId xmlns:p14="http://schemas.microsoft.com/office/powerpoint/2010/main" val="22424385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61E490C-5A12-9C16-03FA-4B5C2E59DCBB}"/>
              </a:ext>
            </a:extLst>
          </p:cNvPr>
          <p:cNvSpPr>
            <a:spLocks noGrp="1"/>
          </p:cNvSpPr>
          <p:nvPr>
            <p:ph idx="1"/>
          </p:nvPr>
        </p:nvSpPr>
        <p:spPr>
          <a:xfrm>
            <a:off x="676564" y="1571625"/>
            <a:ext cx="10515600" cy="4351338"/>
          </a:xfrm>
        </p:spPr>
        <p:txBody>
          <a:bodyPr vert="horz" lIns="91440" tIns="45720" rIns="91440" bIns="45720" rtlCol="0" anchor="t">
            <a:normAutofit lnSpcReduction="10000"/>
          </a:bodyPr>
          <a:lstStyle/>
          <a:p>
            <a:pPr marL="0" indent="0">
              <a:buNone/>
            </a:pPr>
            <a:r>
              <a:rPr lang="fr-FR" dirty="0">
                <a:ea typeface="Calibri"/>
                <a:cs typeface="Calibri"/>
              </a:rPr>
              <a:t>C'est à vous !</a:t>
            </a:r>
          </a:p>
          <a:p>
            <a:r>
              <a:rPr lang="fr-FR" dirty="0">
                <a:ea typeface="Calibri"/>
                <a:cs typeface="Calibri"/>
              </a:rPr>
              <a:t>Ajouter un parcours</a:t>
            </a:r>
          </a:p>
          <a:p>
            <a:r>
              <a:rPr lang="fr-FR" dirty="0">
                <a:ea typeface="Calibri"/>
                <a:cs typeface="Calibri"/>
              </a:rPr>
              <a:t>Code à entrer : 5915158</a:t>
            </a:r>
            <a:endParaRPr lang="fr-FR" b="1" dirty="0">
              <a:solidFill>
                <a:srgbClr val="056E99"/>
              </a:solidFill>
              <a:ea typeface="+mn-lt"/>
              <a:cs typeface="+mn-lt"/>
            </a:endParaRPr>
          </a:p>
          <a:p>
            <a:pPr marL="0" indent="0">
              <a:buNone/>
            </a:pPr>
            <a:endParaRPr lang="fr-FR" dirty="0">
              <a:ea typeface="Calibri"/>
              <a:cs typeface="Calibri"/>
            </a:endParaRPr>
          </a:p>
          <a:p>
            <a:r>
              <a:rPr lang="fr-FR" dirty="0">
                <a:ea typeface="Calibri"/>
                <a:cs typeface="Calibri"/>
              </a:rPr>
              <a:t>     Download Trail</a:t>
            </a:r>
          </a:p>
          <a:p>
            <a:r>
              <a:rPr lang="fr-FR" dirty="0">
                <a:ea typeface="Calibri"/>
                <a:cs typeface="Calibri"/>
              </a:rPr>
              <a:t>       Démarrer le parcours</a:t>
            </a:r>
          </a:p>
          <a:p>
            <a:r>
              <a:rPr lang="fr-FR" dirty="0">
                <a:ea typeface="Calibri"/>
                <a:cs typeface="Calibri"/>
              </a:rPr>
              <a:t>Choisissez un point de départ </a:t>
            </a:r>
          </a:p>
          <a:p>
            <a:r>
              <a:rPr lang="fr-FR" dirty="0">
                <a:ea typeface="Calibri"/>
                <a:cs typeface="Calibri"/>
              </a:rPr>
              <a:t>Oui Commencer à #1 Bienvenue au lycée !</a:t>
            </a:r>
          </a:p>
          <a:p>
            <a:r>
              <a:rPr lang="fr-FR" dirty="0">
                <a:ea typeface="Calibri"/>
                <a:cs typeface="Calibri"/>
              </a:rPr>
              <a:t>Rejoindre l'épreuve</a:t>
            </a:r>
          </a:p>
        </p:txBody>
      </p:sp>
      <p:sp>
        <p:nvSpPr>
          <p:cNvPr id="7" name="Titre 1">
            <a:extLst>
              <a:ext uri="{FF2B5EF4-FFF2-40B4-BE49-F238E27FC236}">
                <a16:creationId xmlns:a16="http://schemas.microsoft.com/office/drawing/2014/main" id="{9D8FA869-EB11-0959-9300-712ABFF5B72E}"/>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1. Point de vue participant</a:t>
            </a:r>
            <a:endParaRPr lang="fr-FR" b="1" dirty="0">
              <a:solidFill>
                <a:schemeClr val="bg1"/>
              </a:solidFill>
            </a:endParaRPr>
          </a:p>
        </p:txBody>
      </p:sp>
      <p:pic>
        <p:nvPicPr>
          <p:cNvPr id="2" name="Image 3" descr="Une image contenant texte, clipart&#10;&#10;Description générée automatiquement">
            <a:extLst>
              <a:ext uri="{FF2B5EF4-FFF2-40B4-BE49-F238E27FC236}">
                <a16:creationId xmlns:a16="http://schemas.microsoft.com/office/drawing/2014/main" id="{124E323F-BB73-77F9-61CA-0226A6A7BAE0}"/>
              </a:ext>
            </a:extLst>
          </p:cNvPr>
          <p:cNvPicPr>
            <a:picLocks noChangeAspect="1"/>
          </p:cNvPicPr>
          <p:nvPr/>
        </p:nvPicPr>
        <p:blipFill>
          <a:blip r:embed="rId2"/>
          <a:stretch>
            <a:fillRect/>
          </a:stretch>
        </p:blipFill>
        <p:spPr>
          <a:xfrm>
            <a:off x="965536" y="3396592"/>
            <a:ext cx="407546" cy="460011"/>
          </a:xfrm>
          <a:prstGeom prst="rect">
            <a:avLst/>
          </a:prstGeom>
        </p:spPr>
      </p:pic>
      <p:sp>
        <p:nvSpPr>
          <p:cNvPr id="4" name="Organigramme : Extraire 3">
            <a:extLst>
              <a:ext uri="{FF2B5EF4-FFF2-40B4-BE49-F238E27FC236}">
                <a16:creationId xmlns:a16="http://schemas.microsoft.com/office/drawing/2014/main" id="{ACA1E5DA-76FD-7490-4186-C7AB797AB426}"/>
              </a:ext>
            </a:extLst>
          </p:cNvPr>
          <p:cNvSpPr/>
          <p:nvPr/>
        </p:nvSpPr>
        <p:spPr>
          <a:xfrm rot="5400000">
            <a:off x="1107417" y="3946465"/>
            <a:ext cx="287311" cy="324786"/>
          </a:xfrm>
          <a:prstGeom prst="flowChartExtra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7" descr="Une image contenant texte&#10;&#10;Description générée automatiquement">
            <a:extLst>
              <a:ext uri="{FF2B5EF4-FFF2-40B4-BE49-F238E27FC236}">
                <a16:creationId xmlns:a16="http://schemas.microsoft.com/office/drawing/2014/main" id="{A103ACAC-456A-CFF7-DCE9-F893B699A53E}"/>
              </a:ext>
            </a:extLst>
          </p:cNvPr>
          <p:cNvPicPr>
            <a:picLocks noChangeAspect="1"/>
          </p:cNvPicPr>
          <p:nvPr/>
        </p:nvPicPr>
        <p:blipFill>
          <a:blip r:embed="rId3"/>
          <a:stretch>
            <a:fillRect/>
          </a:stretch>
        </p:blipFill>
        <p:spPr>
          <a:xfrm>
            <a:off x="8316852" y="1141070"/>
            <a:ext cx="3057733" cy="5211618"/>
          </a:xfrm>
          <a:prstGeom prst="rect">
            <a:avLst/>
          </a:prstGeom>
        </p:spPr>
      </p:pic>
    </p:spTree>
    <p:extLst>
      <p:ext uri="{BB962C8B-B14F-4D97-AF65-F5344CB8AC3E}">
        <p14:creationId xmlns:p14="http://schemas.microsoft.com/office/powerpoint/2010/main" val="3226424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61E490C-5A12-9C16-03FA-4B5C2E59DCBB}"/>
              </a:ext>
            </a:extLst>
          </p:cNvPr>
          <p:cNvSpPr>
            <a:spLocks noGrp="1"/>
          </p:cNvSpPr>
          <p:nvPr>
            <p:ph idx="1"/>
          </p:nvPr>
        </p:nvSpPr>
        <p:spPr>
          <a:xfrm>
            <a:off x="676564" y="1571625"/>
            <a:ext cx="10515600" cy="4351338"/>
          </a:xfrm>
        </p:spPr>
        <p:txBody>
          <a:bodyPr vert="horz" lIns="91440" tIns="45720" rIns="91440" bIns="45720" rtlCol="0" anchor="t">
            <a:normAutofit/>
          </a:bodyPr>
          <a:lstStyle/>
          <a:p>
            <a:pPr marL="0" indent="0">
              <a:buNone/>
            </a:pPr>
            <a:r>
              <a:rPr lang="fr-FR" dirty="0">
                <a:cs typeface="Calibri"/>
              </a:rPr>
              <a:t>Bilan de la classe numérique avec noms et classement</a:t>
            </a:r>
          </a:p>
          <a:p>
            <a:pPr marL="0" indent="0">
              <a:buNone/>
            </a:pPr>
            <a:r>
              <a:rPr lang="fr-FR">
                <a:cs typeface="Calibri"/>
              </a:rPr>
              <a:t>And the winner is.....</a:t>
            </a:r>
            <a:endParaRPr lang="fr-FR" dirty="0">
              <a:cs typeface="Calibri"/>
            </a:endParaRPr>
          </a:p>
        </p:txBody>
      </p:sp>
      <p:sp>
        <p:nvSpPr>
          <p:cNvPr id="7" name="Titre 1">
            <a:extLst>
              <a:ext uri="{FF2B5EF4-FFF2-40B4-BE49-F238E27FC236}">
                <a16:creationId xmlns:a16="http://schemas.microsoft.com/office/drawing/2014/main" id="{9D8FA869-EB11-0959-9300-712ABFF5B72E}"/>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1. Point de vue participant</a:t>
            </a:r>
            <a:endParaRPr lang="fr-FR" b="1" dirty="0">
              <a:solidFill>
                <a:schemeClr val="bg1"/>
              </a:solidFill>
            </a:endParaRPr>
          </a:p>
        </p:txBody>
      </p:sp>
      <p:pic>
        <p:nvPicPr>
          <p:cNvPr id="6" name="Image 7" descr="Une image contenant texte&#10;&#10;Description générée automatiquement">
            <a:extLst>
              <a:ext uri="{FF2B5EF4-FFF2-40B4-BE49-F238E27FC236}">
                <a16:creationId xmlns:a16="http://schemas.microsoft.com/office/drawing/2014/main" id="{A103ACAC-456A-CFF7-DCE9-F893B699A53E}"/>
              </a:ext>
            </a:extLst>
          </p:cNvPr>
          <p:cNvPicPr>
            <a:picLocks noChangeAspect="1"/>
          </p:cNvPicPr>
          <p:nvPr/>
        </p:nvPicPr>
        <p:blipFill>
          <a:blip r:embed="rId2"/>
          <a:stretch>
            <a:fillRect/>
          </a:stretch>
        </p:blipFill>
        <p:spPr>
          <a:xfrm>
            <a:off x="8674761" y="1071797"/>
            <a:ext cx="3057733" cy="5211618"/>
          </a:xfrm>
          <a:prstGeom prst="rect">
            <a:avLst/>
          </a:prstGeom>
        </p:spPr>
      </p:pic>
      <p:pic>
        <p:nvPicPr>
          <p:cNvPr id="2" name="Image 3" descr="Une image contenant diagramme&#10;&#10;Description générée automatiquement">
            <a:extLst>
              <a:ext uri="{FF2B5EF4-FFF2-40B4-BE49-F238E27FC236}">
                <a16:creationId xmlns:a16="http://schemas.microsoft.com/office/drawing/2014/main" id="{04529BAC-4218-C5FF-C7D5-BDE655797A76}"/>
              </a:ext>
            </a:extLst>
          </p:cNvPr>
          <p:cNvPicPr>
            <a:picLocks noChangeAspect="1"/>
          </p:cNvPicPr>
          <p:nvPr/>
        </p:nvPicPr>
        <p:blipFill>
          <a:blip r:embed="rId3"/>
          <a:stretch>
            <a:fillRect/>
          </a:stretch>
        </p:blipFill>
        <p:spPr>
          <a:xfrm>
            <a:off x="671946" y="2843648"/>
            <a:ext cx="6795654" cy="2902522"/>
          </a:xfrm>
          <a:prstGeom prst="rect">
            <a:avLst/>
          </a:prstGeom>
        </p:spPr>
      </p:pic>
    </p:spTree>
    <p:extLst>
      <p:ext uri="{BB962C8B-B14F-4D97-AF65-F5344CB8AC3E}">
        <p14:creationId xmlns:p14="http://schemas.microsoft.com/office/powerpoint/2010/main" val="4242021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503382" y="1502353"/>
            <a:ext cx="10734963" cy="4420610"/>
          </a:xfrm>
        </p:spPr>
        <p:txBody>
          <a:bodyPr vert="horz" lIns="91440" tIns="45720" rIns="91440" bIns="45720" rtlCol="0" anchor="t">
            <a:normAutofit/>
          </a:bodyPr>
          <a:lstStyle/>
          <a:p>
            <a:pPr marL="0" indent="0" algn="just">
              <a:buNone/>
            </a:pPr>
            <a:r>
              <a:rPr lang="fr-FR" dirty="0">
                <a:cs typeface="Calibri" panose="020F0502020204030204"/>
              </a:rPr>
              <a:t>Insérer une photo du lieu.</a:t>
            </a:r>
          </a:p>
          <a:p>
            <a:pPr marL="0" indent="0" algn="just">
              <a:buNone/>
            </a:pPr>
            <a:r>
              <a:rPr lang="fr-FR" dirty="0">
                <a:cs typeface="Calibri" panose="020F0502020204030204"/>
              </a:rPr>
              <a:t>Donner un titre à l'épreuve.</a:t>
            </a:r>
          </a:p>
          <a:p>
            <a:pPr marL="0" indent="0" algn="just">
              <a:buNone/>
            </a:pPr>
            <a:r>
              <a:rPr lang="fr-FR" dirty="0">
                <a:cs typeface="Calibri" panose="020F0502020204030204"/>
              </a:rPr>
              <a:t>Rédiger l'énoncé de l'épreuve.</a:t>
            </a:r>
          </a:p>
          <a:p>
            <a:pPr marL="0" indent="0" algn="just">
              <a:buNone/>
            </a:pPr>
            <a:r>
              <a:rPr lang="fr-FR">
                <a:cs typeface="Calibri" panose="020F0502020204030204"/>
              </a:rPr>
              <a:t>Indiquer les coordonnées géographiques du lieu. </a:t>
            </a:r>
          </a:p>
          <a:p>
            <a:pPr marL="0" indent="0" algn="just">
              <a:buNone/>
            </a:pPr>
            <a:r>
              <a:rPr lang="fr-FR" dirty="0">
                <a:cs typeface="Calibri" panose="020F0502020204030204"/>
              </a:rPr>
              <a:t>Indiquer le type de réponse attendue (</a:t>
            </a:r>
            <a:r>
              <a:rPr lang="fr-FR" sz="2000" dirty="0">
                <a:cs typeface="Calibri" panose="020F0502020204030204"/>
              </a:rPr>
              <a:t>intervalle, valeur exacte, QCM, texte à trous...</a:t>
            </a:r>
            <a:r>
              <a:rPr lang="fr-FR" dirty="0">
                <a:cs typeface="Calibri" panose="020F0502020204030204"/>
              </a:rPr>
              <a:t>).</a:t>
            </a:r>
          </a:p>
          <a:p>
            <a:pPr marL="0" indent="0" algn="just">
              <a:buNone/>
            </a:pPr>
            <a:r>
              <a:rPr lang="fr-FR" dirty="0">
                <a:cs typeface="Calibri" panose="020F0502020204030204"/>
              </a:rPr>
              <a:t>Rédiger de 1 à 3 indices.</a:t>
            </a:r>
          </a:p>
          <a:p>
            <a:pPr marL="0" indent="0" algn="just">
              <a:buNone/>
            </a:pPr>
            <a:r>
              <a:rPr lang="fr-FR" dirty="0">
                <a:cs typeface="Calibri" panose="020F0502020204030204"/>
              </a:rPr>
              <a:t>Indiquer le niveau scolaire minimal conseillé, l'équipement et des mots-clés sur les notions.</a:t>
            </a:r>
          </a:p>
          <a:p>
            <a:pPr marL="0" indent="0" algn="just">
              <a:buNone/>
            </a:pPr>
            <a:endParaRPr lang="fr-FR" dirty="0">
              <a:cs typeface="Calibri" panose="020F0502020204030204"/>
            </a:endParaRPr>
          </a:p>
          <a:p>
            <a:pPr marL="0" indent="0">
              <a:buNone/>
            </a:pPr>
            <a:endParaRPr lang="fr-FR" dirty="0">
              <a:cs typeface="Calibri" panose="020F0502020204030204"/>
            </a:endParaRPr>
          </a:p>
          <a:p>
            <a:pPr marL="0" indent="0">
              <a:buNone/>
            </a:pPr>
            <a:endParaRPr lang="fr-FR" dirty="0">
              <a:cs typeface="Calibri" panose="020F0502020204030204"/>
            </a:endParaRPr>
          </a:p>
          <a:p>
            <a:pPr marL="0" indent="0">
              <a:buNone/>
            </a:pPr>
            <a:endParaRPr lang="fr-FR" dirty="0">
              <a:cs typeface="Calibri" panose="020F0502020204030204"/>
            </a:endParaRPr>
          </a:p>
          <a:p>
            <a:pPr marL="0" indent="0">
              <a:buNone/>
            </a:pPr>
            <a:endParaRPr lang="fr-FR" dirty="0">
              <a:cs typeface="Calibri" panose="020F0502020204030204"/>
            </a:endParaRPr>
          </a:p>
        </p:txBody>
      </p:sp>
      <p:sp>
        <p:nvSpPr>
          <p:cNvPr id="5" name="Titre 1">
            <a:extLst>
              <a:ext uri="{FF2B5EF4-FFF2-40B4-BE49-F238E27FC236}">
                <a16:creationId xmlns:a16="http://schemas.microsoft.com/office/drawing/2014/main" id="{F92F2CB8-D315-81D2-E1D0-2830CBD5D212}"/>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2. Point de vue créateur</a:t>
            </a:r>
            <a:endParaRPr lang="fr-FR" b="1" dirty="0">
              <a:solidFill>
                <a:schemeClr val="bg1"/>
              </a:solidFill>
            </a:endParaRPr>
          </a:p>
        </p:txBody>
      </p:sp>
    </p:spTree>
    <p:extLst>
      <p:ext uri="{BB962C8B-B14F-4D97-AF65-F5344CB8AC3E}">
        <p14:creationId xmlns:p14="http://schemas.microsoft.com/office/powerpoint/2010/main" val="10846321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722745" y="1571625"/>
            <a:ext cx="10515600" cy="4351338"/>
          </a:xfrm>
        </p:spPr>
        <p:txBody>
          <a:bodyPr vert="horz" lIns="91440" tIns="45720" rIns="91440" bIns="45720" rtlCol="0" anchor="t">
            <a:normAutofit/>
          </a:bodyPr>
          <a:lstStyle/>
          <a:p>
            <a:pPr marL="0" indent="0">
              <a:buNone/>
            </a:pPr>
            <a:endParaRPr lang="fr-FR" dirty="0">
              <a:highlight>
                <a:srgbClr val="FFFF00"/>
              </a:highlight>
              <a:cs typeface="Calibri"/>
            </a:endParaRPr>
          </a:p>
          <a:p>
            <a:endParaRPr lang="fr-FR" dirty="0"/>
          </a:p>
        </p:txBody>
      </p:sp>
      <p:pic>
        <p:nvPicPr>
          <p:cNvPr id="4" name="Image 4" descr="Une image contenant texte&#10;&#10;Description générée automatiquement">
            <a:extLst>
              <a:ext uri="{FF2B5EF4-FFF2-40B4-BE49-F238E27FC236}">
                <a16:creationId xmlns:a16="http://schemas.microsoft.com/office/drawing/2014/main" id="{BDB7820B-FF1B-4BED-D739-6EE69A4C1124}"/>
              </a:ext>
            </a:extLst>
          </p:cNvPr>
          <p:cNvPicPr>
            <a:picLocks noChangeAspect="1"/>
          </p:cNvPicPr>
          <p:nvPr/>
        </p:nvPicPr>
        <p:blipFill>
          <a:blip r:embed="rId2"/>
          <a:stretch>
            <a:fillRect/>
          </a:stretch>
        </p:blipFill>
        <p:spPr>
          <a:xfrm>
            <a:off x="643176" y="1033594"/>
            <a:ext cx="4467068" cy="5701200"/>
          </a:xfrm>
          <a:prstGeom prst="rect">
            <a:avLst/>
          </a:prstGeom>
        </p:spPr>
      </p:pic>
      <p:pic>
        <p:nvPicPr>
          <p:cNvPr id="5" name="Image 5">
            <a:extLst>
              <a:ext uri="{FF2B5EF4-FFF2-40B4-BE49-F238E27FC236}">
                <a16:creationId xmlns:a16="http://schemas.microsoft.com/office/drawing/2014/main" id="{BD20AC0F-3323-1361-3C9A-46515CF16CD1}"/>
              </a:ext>
            </a:extLst>
          </p:cNvPr>
          <p:cNvPicPr>
            <a:picLocks noChangeAspect="1"/>
          </p:cNvPicPr>
          <p:nvPr/>
        </p:nvPicPr>
        <p:blipFill>
          <a:blip r:embed="rId3"/>
          <a:stretch>
            <a:fillRect/>
          </a:stretch>
        </p:blipFill>
        <p:spPr>
          <a:xfrm>
            <a:off x="5324764" y="1392573"/>
            <a:ext cx="6490740" cy="3353629"/>
          </a:xfrm>
          <a:prstGeom prst="rect">
            <a:avLst/>
          </a:prstGeom>
        </p:spPr>
      </p:pic>
      <p:sp>
        <p:nvSpPr>
          <p:cNvPr id="9" name="Titre 1">
            <a:extLst>
              <a:ext uri="{FF2B5EF4-FFF2-40B4-BE49-F238E27FC236}">
                <a16:creationId xmlns:a16="http://schemas.microsoft.com/office/drawing/2014/main" id="{525ECE7C-48D8-B6AB-B498-351B75A9323B}"/>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2. Point de vue créateur</a:t>
            </a:r>
            <a:endParaRPr lang="fr-FR" b="1" dirty="0">
              <a:solidFill>
                <a:schemeClr val="bg1"/>
              </a:solidFill>
            </a:endParaRPr>
          </a:p>
        </p:txBody>
      </p:sp>
    </p:spTree>
    <p:extLst>
      <p:ext uri="{BB962C8B-B14F-4D97-AF65-F5344CB8AC3E}">
        <p14:creationId xmlns:p14="http://schemas.microsoft.com/office/powerpoint/2010/main" val="20277205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4">
            <a:extLst>
              <a:ext uri="{FF2B5EF4-FFF2-40B4-BE49-F238E27FC236}">
                <a16:creationId xmlns:a16="http://schemas.microsoft.com/office/drawing/2014/main" id="{18FB5AAE-63EC-76CE-9989-69DDFB8722C0}"/>
              </a:ext>
            </a:extLst>
          </p:cNvPr>
          <p:cNvPicPr>
            <a:picLocks noGrp="1" noChangeAspect="1"/>
          </p:cNvPicPr>
          <p:nvPr>
            <p:ph idx="1"/>
          </p:nvPr>
        </p:nvPicPr>
        <p:blipFill>
          <a:blip r:embed="rId2"/>
          <a:stretch>
            <a:fillRect/>
          </a:stretch>
        </p:blipFill>
        <p:spPr>
          <a:xfrm>
            <a:off x="833120" y="1198006"/>
            <a:ext cx="4907095" cy="5100845"/>
          </a:xfrm>
        </p:spPr>
      </p:pic>
      <p:pic>
        <p:nvPicPr>
          <p:cNvPr id="5" name="Image 5" descr="Une image contenant texte&#10;&#10;Description générée automatiquement">
            <a:extLst>
              <a:ext uri="{FF2B5EF4-FFF2-40B4-BE49-F238E27FC236}">
                <a16:creationId xmlns:a16="http://schemas.microsoft.com/office/drawing/2014/main" id="{63F96404-04F2-27B7-BDF1-C68E6DA80BA2}"/>
              </a:ext>
            </a:extLst>
          </p:cNvPr>
          <p:cNvPicPr>
            <a:picLocks noChangeAspect="1"/>
          </p:cNvPicPr>
          <p:nvPr/>
        </p:nvPicPr>
        <p:blipFill>
          <a:blip r:embed="rId3"/>
          <a:stretch>
            <a:fillRect/>
          </a:stretch>
        </p:blipFill>
        <p:spPr>
          <a:xfrm>
            <a:off x="7008508" y="1066151"/>
            <a:ext cx="4204740" cy="5221207"/>
          </a:xfrm>
          <a:prstGeom prst="rect">
            <a:avLst/>
          </a:prstGeom>
        </p:spPr>
      </p:pic>
      <p:sp>
        <p:nvSpPr>
          <p:cNvPr id="8" name="Titre 1">
            <a:extLst>
              <a:ext uri="{FF2B5EF4-FFF2-40B4-BE49-F238E27FC236}">
                <a16:creationId xmlns:a16="http://schemas.microsoft.com/office/drawing/2014/main" id="{E3F8B148-6685-E233-39D6-08705939B51C}"/>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2. Point de vue créateur</a:t>
            </a:r>
            <a:endParaRPr lang="fr-FR" b="1" dirty="0">
              <a:solidFill>
                <a:schemeClr val="bg1"/>
              </a:solidFill>
            </a:endParaRPr>
          </a:p>
        </p:txBody>
      </p:sp>
    </p:spTree>
    <p:extLst>
      <p:ext uri="{BB962C8B-B14F-4D97-AF65-F5344CB8AC3E}">
        <p14:creationId xmlns:p14="http://schemas.microsoft.com/office/powerpoint/2010/main" val="4925929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4" descr="Une image contenant texte&#10;&#10;Description générée automatiquement">
            <a:extLst>
              <a:ext uri="{FF2B5EF4-FFF2-40B4-BE49-F238E27FC236}">
                <a16:creationId xmlns:a16="http://schemas.microsoft.com/office/drawing/2014/main" id="{691372D6-4AC7-8501-FFF8-9AE6A479B399}"/>
              </a:ext>
            </a:extLst>
          </p:cNvPr>
          <p:cNvPicPr>
            <a:picLocks noGrp="1" noChangeAspect="1"/>
          </p:cNvPicPr>
          <p:nvPr>
            <p:ph idx="1"/>
          </p:nvPr>
        </p:nvPicPr>
        <p:blipFill>
          <a:blip r:embed="rId2"/>
          <a:stretch>
            <a:fillRect/>
          </a:stretch>
        </p:blipFill>
        <p:spPr>
          <a:xfrm>
            <a:off x="394277" y="1151067"/>
            <a:ext cx="5494822" cy="4851010"/>
          </a:xfrm>
        </p:spPr>
      </p:pic>
      <p:pic>
        <p:nvPicPr>
          <p:cNvPr id="5" name="Image 5">
            <a:extLst>
              <a:ext uri="{FF2B5EF4-FFF2-40B4-BE49-F238E27FC236}">
                <a16:creationId xmlns:a16="http://schemas.microsoft.com/office/drawing/2014/main" id="{C4F4506E-F66F-75D1-DB08-F79E9369D8CE}"/>
              </a:ext>
            </a:extLst>
          </p:cNvPr>
          <p:cNvPicPr>
            <a:picLocks noChangeAspect="1"/>
          </p:cNvPicPr>
          <p:nvPr/>
        </p:nvPicPr>
        <p:blipFill>
          <a:blip r:embed="rId3"/>
          <a:stretch>
            <a:fillRect/>
          </a:stretch>
        </p:blipFill>
        <p:spPr>
          <a:xfrm>
            <a:off x="6560695" y="1231114"/>
            <a:ext cx="4916773" cy="2359608"/>
          </a:xfrm>
          <a:prstGeom prst="rect">
            <a:avLst/>
          </a:prstGeom>
        </p:spPr>
      </p:pic>
      <p:sp>
        <p:nvSpPr>
          <p:cNvPr id="8" name="Titre 1">
            <a:extLst>
              <a:ext uri="{FF2B5EF4-FFF2-40B4-BE49-F238E27FC236}">
                <a16:creationId xmlns:a16="http://schemas.microsoft.com/office/drawing/2014/main" id="{99DBBB51-C6E5-4A02-99C0-15719F6CD27C}"/>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2. Point de vue créateur</a:t>
            </a:r>
            <a:endParaRPr lang="fr-FR" b="1" dirty="0">
              <a:solidFill>
                <a:schemeClr val="bg1"/>
              </a:solidFill>
            </a:endParaRPr>
          </a:p>
        </p:txBody>
      </p:sp>
    </p:spTree>
    <p:extLst>
      <p:ext uri="{BB962C8B-B14F-4D97-AF65-F5344CB8AC3E}">
        <p14:creationId xmlns:p14="http://schemas.microsoft.com/office/powerpoint/2010/main" val="23627928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497959" y="1476254"/>
            <a:ext cx="10850418" cy="4466792"/>
          </a:xfrm>
        </p:spPr>
        <p:txBody>
          <a:bodyPr vert="horz" lIns="91440" tIns="45720" rIns="91440" bIns="45720" rtlCol="0" anchor="t">
            <a:normAutofit/>
          </a:bodyPr>
          <a:lstStyle/>
          <a:p>
            <a:pPr algn="just"/>
            <a:r>
              <a:rPr lang="fr-FR" sz="2600" b="0" i="0" u="none" strike="noStrike" baseline="0" dirty="0">
                <a:ea typeface="+mn-lt"/>
                <a:cs typeface="+mn-lt"/>
              </a:rPr>
              <a:t>On</a:t>
            </a:r>
            <a:r>
              <a:rPr lang="fr-FR" sz="2600" dirty="0">
                <a:ea typeface="+mn-lt"/>
                <a:cs typeface="+mn-lt"/>
              </a:rPr>
              <a:t> </a:t>
            </a:r>
            <a:r>
              <a:rPr lang="fr-FR" sz="2600" b="0" i="0" u="none" strike="noStrike" baseline="0" dirty="0">
                <a:ea typeface="+mn-lt"/>
                <a:cs typeface="+mn-lt"/>
              </a:rPr>
              <a:t>réinvestit des notions étudiées en classe.</a:t>
            </a:r>
            <a:endParaRPr lang="fr-FR" sz="2600">
              <a:ea typeface="+mn-lt"/>
              <a:cs typeface="+mn-lt"/>
            </a:endParaRPr>
          </a:p>
          <a:p>
            <a:pPr algn="just"/>
            <a:r>
              <a:rPr lang="fr-FR" sz="2600" dirty="0">
                <a:ea typeface="+mn-lt"/>
                <a:cs typeface="+mn-lt"/>
              </a:rPr>
              <a:t>On travaille les mathématiques en extérieur.</a:t>
            </a:r>
            <a:endParaRPr lang="en-US" sz="2600" dirty="0">
              <a:ea typeface="+mn-lt"/>
              <a:cs typeface="+mn-lt"/>
            </a:endParaRPr>
          </a:p>
          <a:p>
            <a:pPr algn="just"/>
            <a:r>
              <a:rPr lang="fr-FR" sz="2600" b="0" i="0" u="none" strike="noStrike" baseline="0" dirty="0">
                <a:ea typeface="+mn-lt"/>
                <a:cs typeface="+mn-lt"/>
              </a:rPr>
              <a:t>Les problèmes sont authentiques, ce qui permet de sortir du cadre parfois artificiel de certains exercices que nous donnons en classe.</a:t>
            </a:r>
          </a:p>
          <a:p>
            <a:pPr algn="just"/>
            <a:r>
              <a:rPr lang="fr-FR" sz="2600" dirty="0">
                <a:ea typeface="+mn-lt"/>
                <a:cs typeface="+mn-lt"/>
              </a:rPr>
              <a:t>On </a:t>
            </a:r>
            <a:r>
              <a:rPr lang="fr-FR" sz="2600" dirty="0">
                <a:ea typeface="+mn-lt"/>
                <a:cs typeface="Calibri" panose="020F0502020204030204"/>
              </a:rPr>
              <a:t>s'affranchit du cadre parfait théorique et on (re)donne du sens aux valeurs approchées.</a:t>
            </a:r>
          </a:p>
          <a:p>
            <a:pPr algn="just"/>
            <a:r>
              <a:rPr lang="fr-FR" sz="2600" dirty="0">
                <a:ea typeface="+mn-lt"/>
                <a:cs typeface="Calibri" panose="020F0502020204030204"/>
              </a:rPr>
              <a:t>On développe la capacité à exposer les différentes méthodes en vue d’un objectif et aussi la capacité à choisir la méthode la plus adaptée au problème. </a:t>
            </a:r>
            <a:endParaRPr lang="fr-FR" sz="2600">
              <a:highlight>
                <a:srgbClr val="FFFF00"/>
              </a:highlight>
              <a:cs typeface="Calibri" panose="020F0502020204030204"/>
            </a:endParaRPr>
          </a:p>
        </p:txBody>
      </p:sp>
      <p:sp>
        <p:nvSpPr>
          <p:cNvPr id="5" name="Titre 1">
            <a:extLst>
              <a:ext uri="{FF2B5EF4-FFF2-40B4-BE49-F238E27FC236}">
                <a16:creationId xmlns:a16="http://schemas.microsoft.com/office/drawing/2014/main" id="{A40970FC-A427-0952-D729-395221350F4C}"/>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II L'activité mathématique des élèves</a:t>
            </a:r>
            <a:endParaRPr lang="fr-FR" b="1" dirty="0">
              <a:solidFill>
                <a:schemeClr val="bg1"/>
              </a:solidFill>
            </a:endParaRPr>
          </a:p>
        </p:txBody>
      </p:sp>
    </p:spTree>
    <p:extLst>
      <p:ext uri="{BB962C8B-B14F-4D97-AF65-F5344CB8AC3E}">
        <p14:creationId xmlns:p14="http://schemas.microsoft.com/office/powerpoint/2010/main" val="4171381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487325" y="1679143"/>
            <a:ext cx="11035145" cy="4536064"/>
          </a:xfrm>
        </p:spPr>
        <p:txBody>
          <a:bodyPr vert="horz" lIns="91440" tIns="45720" rIns="91440" bIns="45720" rtlCol="0" anchor="t">
            <a:normAutofit/>
          </a:bodyPr>
          <a:lstStyle/>
          <a:p>
            <a:pPr marL="0" indent="0" algn="just">
              <a:buNone/>
            </a:pPr>
            <a:r>
              <a:rPr lang="fr-FR" sz="2600" dirty="0">
                <a:cs typeface="Calibri" panose="020F0502020204030204"/>
              </a:rPr>
              <a:t>Compétence évidemment présente au sein du rallye parmi les questions les plus ardues !</a:t>
            </a:r>
            <a:endParaRPr lang="fr-FR" sz="2600" dirty="0">
              <a:highlight>
                <a:srgbClr val="FFFF00"/>
              </a:highlight>
              <a:cs typeface="Calibri" panose="020F0502020204030204"/>
            </a:endParaRPr>
          </a:p>
        </p:txBody>
      </p:sp>
      <p:sp>
        <p:nvSpPr>
          <p:cNvPr id="5" name="Titre 1">
            <a:extLst>
              <a:ext uri="{FF2B5EF4-FFF2-40B4-BE49-F238E27FC236}">
                <a16:creationId xmlns:a16="http://schemas.microsoft.com/office/drawing/2014/main" id="{3B4430AF-D40D-F767-F808-EB83C7390312}"/>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742950" indent="-742950">
              <a:buAutoNum type="arabicPeriod"/>
            </a:pPr>
            <a:r>
              <a:rPr lang="fr-FR" sz="4400" b="1" dirty="0">
                <a:solidFill>
                  <a:schemeClr val="bg1"/>
                </a:solidFill>
                <a:latin typeface="Calibri Light"/>
                <a:cs typeface="Calibri Light"/>
              </a:rPr>
              <a:t>La compétence "chercher"</a:t>
            </a:r>
            <a:endParaRPr lang="fr-FR" dirty="0">
              <a:solidFill>
                <a:schemeClr val="bg1"/>
              </a:solidFill>
              <a:cs typeface="Calibri" panose="020F0502020204030204"/>
            </a:endParaRPr>
          </a:p>
        </p:txBody>
      </p:sp>
    </p:spTree>
    <p:extLst>
      <p:ext uri="{BB962C8B-B14F-4D97-AF65-F5344CB8AC3E}">
        <p14:creationId xmlns:p14="http://schemas.microsoft.com/office/powerpoint/2010/main" val="11027435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487325" y="1679143"/>
            <a:ext cx="11035145" cy="4536064"/>
          </a:xfrm>
        </p:spPr>
        <p:txBody>
          <a:bodyPr vert="horz" lIns="91440" tIns="45720" rIns="91440" bIns="45720" rtlCol="0" anchor="t">
            <a:normAutofit/>
          </a:bodyPr>
          <a:lstStyle/>
          <a:p>
            <a:pPr algn="just"/>
            <a:r>
              <a:rPr lang="fr-FR" dirty="0"/>
              <a:t>Communiquer entre élèves à l’oral pendant le rallye (</a:t>
            </a:r>
            <a:r>
              <a:rPr lang="fr-FR" sz="2600" dirty="0"/>
              <a:t>ils argumentent entre eux).</a:t>
            </a:r>
            <a:endParaRPr lang="en-US" sz="2600" dirty="0"/>
          </a:p>
          <a:p>
            <a:pPr algn="just"/>
            <a:r>
              <a:rPr lang="fr-FR" dirty="0"/>
              <a:t>Communiquer avec l’enseignant à l’oral pendant le rallye.</a:t>
            </a:r>
            <a:endParaRPr lang="fr-FR" dirty="0">
              <a:cs typeface="Calibri"/>
            </a:endParaRPr>
          </a:p>
          <a:p>
            <a:pPr algn="just"/>
            <a:r>
              <a:rPr lang="fr-FR" dirty="0">
                <a:cs typeface="Calibri"/>
              </a:rPr>
              <a:t>Communiquer à l’oral devant la classe après le rallye. Chaque équipe vient présenter la résolution d'une épreuve.</a:t>
            </a:r>
          </a:p>
          <a:p>
            <a:pPr algn="just"/>
            <a:endParaRPr lang="fr-FR" dirty="0">
              <a:cs typeface="Calibri"/>
            </a:endParaRPr>
          </a:p>
          <a:p>
            <a:pPr algn="just"/>
            <a:r>
              <a:rPr lang="fr-FR" dirty="0"/>
              <a:t>Communiquer par écrit à destination de l’enseignant pendant le rallye (version </a:t>
            </a:r>
            <a:r>
              <a:rPr lang="fr-FR" dirty="0" err="1"/>
              <a:t>pdf</a:t>
            </a:r>
            <a:r>
              <a:rPr lang="fr-FR" dirty="0"/>
              <a:t> imprimable qu'on peut récupérer).</a:t>
            </a:r>
            <a:endParaRPr lang="fr-FR" dirty="0">
              <a:cs typeface="Calibri"/>
            </a:endParaRPr>
          </a:p>
          <a:p>
            <a:endParaRPr lang="fr-FR" dirty="0">
              <a:cs typeface="Calibri"/>
            </a:endParaRPr>
          </a:p>
        </p:txBody>
      </p:sp>
      <p:sp>
        <p:nvSpPr>
          <p:cNvPr id="5" name="Titre 1">
            <a:extLst>
              <a:ext uri="{FF2B5EF4-FFF2-40B4-BE49-F238E27FC236}">
                <a16:creationId xmlns:a16="http://schemas.microsoft.com/office/drawing/2014/main" id="{C1F9FB5D-9308-D1E1-72D5-C939E9653B0D}"/>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2. La compétence "communiquer"</a:t>
            </a:r>
            <a:endParaRPr lang="fr-FR" dirty="0">
              <a:solidFill>
                <a:schemeClr val="bg1"/>
              </a:solidFill>
            </a:endParaRPr>
          </a:p>
        </p:txBody>
      </p:sp>
    </p:spTree>
    <p:extLst>
      <p:ext uri="{BB962C8B-B14F-4D97-AF65-F5344CB8AC3E}">
        <p14:creationId xmlns:p14="http://schemas.microsoft.com/office/powerpoint/2010/main" val="23147458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600856" y="1475855"/>
            <a:ext cx="10515600" cy="4351338"/>
          </a:xfrm>
        </p:spPr>
        <p:txBody>
          <a:bodyPr vert="horz" lIns="91440" tIns="45720" rIns="91440" bIns="45720" rtlCol="0" anchor="t">
            <a:normAutofit/>
          </a:bodyPr>
          <a:lstStyle/>
          <a:p>
            <a:pPr marL="0" indent="0" algn="just">
              <a:buNone/>
            </a:pPr>
            <a:r>
              <a:rPr lang="fr-FR" dirty="0"/>
              <a:t>La calculatrice est autorisée ou non.</a:t>
            </a:r>
            <a:endParaRPr lang="fr-FR" dirty="0">
              <a:cs typeface="Calibri"/>
            </a:endParaRPr>
          </a:p>
          <a:p>
            <a:pPr marL="0" indent="0" algn="just">
              <a:buNone/>
            </a:pPr>
            <a:r>
              <a:rPr lang="fr-FR" dirty="0">
                <a:cs typeface="Calibri"/>
              </a:rPr>
              <a:t>Un calcul exact ou approché est attendu.</a:t>
            </a:r>
          </a:p>
          <a:p>
            <a:pPr marL="0" indent="0" algn="just">
              <a:buNone/>
            </a:pPr>
            <a:endParaRPr lang="fr-FR" dirty="0">
              <a:cs typeface="Calibri"/>
            </a:endParaRPr>
          </a:p>
        </p:txBody>
      </p:sp>
      <p:sp>
        <p:nvSpPr>
          <p:cNvPr id="5" name="Titre 1">
            <a:extLst>
              <a:ext uri="{FF2B5EF4-FFF2-40B4-BE49-F238E27FC236}">
                <a16:creationId xmlns:a16="http://schemas.microsoft.com/office/drawing/2014/main" id="{84822D29-DDAE-DCFF-7BE8-DB17D5F9BC8C}"/>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3. La compétence "calculer"</a:t>
            </a:r>
            <a:endParaRPr lang="fr-FR" dirty="0">
              <a:solidFill>
                <a:schemeClr val="bg1"/>
              </a:solidFill>
            </a:endParaRPr>
          </a:p>
        </p:txBody>
      </p:sp>
    </p:spTree>
    <p:extLst>
      <p:ext uri="{BB962C8B-B14F-4D97-AF65-F5344CB8AC3E}">
        <p14:creationId xmlns:p14="http://schemas.microsoft.com/office/powerpoint/2010/main" val="17707494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600856" y="1475855"/>
            <a:ext cx="10515600" cy="4351338"/>
          </a:xfrm>
        </p:spPr>
        <p:txBody>
          <a:bodyPr vert="horz" lIns="91440" tIns="45720" rIns="91440" bIns="45720" rtlCol="0" anchor="t">
            <a:normAutofit/>
          </a:bodyPr>
          <a:lstStyle/>
          <a:p>
            <a:pPr marL="0" indent="0" algn="just">
              <a:buNone/>
            </a:pPr>
            <a:r>
              <a:rPr lang="fr-FR" u="sng" dirty="0"/>
              <a:t>Calculer de manière exacte</a:t>
            </a:r>
            <a:endParaRPr lang="fr-FR" u="sng" dirty="0">
              <a:cs typeface="Calibri"/>
            </a:endParaRPr>
          </a:p>
          <a:p>
            <a:pPr algn="just"/>
            <a:endParaRPr lang="fr-FR" dirty="0">
              <a:cs typeface="Calibri"/>
            </a:endParaRPr>
          </a:p>
          <a:p>
            <a:pPr marL="0" indent="0" algn="just">
              <a:buNone/>
            </a:pPr>
            <a:r>
              <a:rPr lang="fr-FR" dirty="0">
                <a:cs typeface="Calibri"/>
              </a:rPr>
              <a:t>Certaines questions exigent une réponse exacte car aucune approximation ne peut être commise : par exemple, la somme des entiers sur un cadran solaire, le nombre de permutations de n objets...</a:t>
            </a:r>
          </a:p>
        </p:txBody>
      </p:sp>
      <p:sp>
        <p:nvSpPr>
          <p:cNvPr id="7" name="Titre 1">
            <a:extLst>
              <a:ext uri="{FF2B5EF4-FFF2-40B4-BE49-F238E27FC236}">
                <a16:creationId xmlns:a16="http://schemas.microsoft.com/office/drawing/2014/main" id="{2B03BCF4-C65A-0EBD-591B-69E41C2077D8}"/>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3. La compétence "calculer"</a:t>
            </a:r>
            <a:endParaRPr lang="fr-FR" dirty="0">
              <a:solidFill>
                <a:schemeClr val="bg1"/>
              </a:solidFill>
            </a:endParaRPr>
          </a:p>
        </p:txBody>
      </p:sp>
    </p:spTree>
    <p:extLst>
      <p:ext uri="{BB962C8B-B14F-4D97-AF65-F5344CB8AC3E}">
        <p14:creationId xmlns:p14="http://schemas.microsoft.com/office/powerpoint/2010/main" val="18978567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307109" y="1248352"/>
            <a:ext cx="11323781" cy="4651519"/>
          </a:xfrm>
        </p:spPr>
        <p:txBody>
          <a:bodyPr vert="horz" lIns="91440" tIns="45720" rIns="91440" bIns="45720" rtlCol="0" anchor="t">
            <a:normAutofit fontScale="92500" lnSpcReduction="20000"/>
          </a:bodyPr>
          <a:lstStyle/>
          <a:p>
            <a:pPr marL="0" indent="0">
              <a:buNone/>
            </a:pPr>
            <a:r>
              <a:rPr lang="fr-FR" u="sng" dirty="0"/>
              <a:t>Calculer de manière approchée</a:t>
            </a:r>
            <a:endParaRPr lang="fr-FR" u="sng" dirty="0">
              <a:cs typeface="Calibri"/>
            </a:endParaRPr>
          </a:p>
          <a:p>
            <a:pPr marL="0" indent="0">
              <a:buNone/>
            </a:pPr>
            <a:endParaRPr lang="fr-FR" dirty="0">
              <a:cs typeface="Calibri"/>
            </a:endParaRPr>
          </a:p>
          <a:p>
            <a:pPr marL="0" indent="0" algn="just">
              <a:buNone/>
            </a:pPr>
            <a:r>
              <a:rPr lang="fr-FR" dirty="0">
                <a:cs typeface="Calibri"/>
              </a:rPr>
              <a:t>Les valeurs approchées sont utilisées (trop ?) souvent en classe comme une approximation de rationnels (non décimaux) ou irrationnels afin de faciliter la compréhension des élèves. </a:t>
            </a:r>
          </a:p>
          <a:p>
            <a:pPr marL="0" indent="0" algn="just">
              <a:buNone/>
            </a:pPr>
            <a:r>
              <a:rPr lang="fr-FR" dirty="0">
                <a:cs typeface="Calibri"/>
              </a:rPr>
              <a:t>D'ailleurs, figure au programme de 2de l'encadrement d'un réel par des décimaux à 10</a:t>
            </a:r>
            <a:r>
              <a:rPr lang="fr-FR" baseline="30000" dirty="0">
                <a:cs typeface="Calibri"/>
              </a:rPr>
              <a:t>-n</a:t>
            </a:r>
            <a:r>
              <a:rPr lang="fr-FR" dirty="0">
                <a:cs typeface="Calibri"/>
              </a:rPr>
              <a:t> près.</a:t>
            </a:r>
          </a:p>
          <a:p>
            <a:pPr marL="0" indent="0" algn="just">
              <a:buNone/>
            </a:pPr>
            <a:r>
              <a:rPr lang="fr-FR" dirty="0">
                <a:cs typeface="Calibri"/>
              </a:rPr>
              <a:t>Et les décimaux sont les nombres utilisés dans les autres disciplines (HG, PC, SVT, SES au lycée).</a:t>
            </a:r>
          </a:p>
          <a:p>
            <a:pPr marL="0" indent="0" algn="just">
              <a:buNone/>
            </a:pPr>
            <a:endParaRPr lang="fr-FR" dirty="0">
              <a:cs typeface="Calibri"/>
            </a:endParaRPr>
          </a:p>
          <a:p>
            <a:pPr marL="0" indent="0" algn="just">
              <a:buNone/>
            </a:pPr>
            <a:r>
              <a:rPr lang="fr-FR" dirty="0">
                <a:cs typeface="Calibri"/>
              </a:rPr>
              <a:t>Il importe néanmoins d'éviter de recourir systématiquement en classe aux valeurs approchées afin de consolider la construction du nombre (11/7 peut rester écrit ainsi, idem pour les racines carrées, π, e</a:t>
            </a:r>
            <a:r>
              <a:rPr lang="fr-FR" baseline="30000" dirty="0">
                <a:cs typeface="Calibri"/>
              </a:rPr>
              <a:t>3</a:t>
            </a:r>
            <a:r>
              <a:rPr lang="fr-FR" dirty="0">
                <a:cs typeface="Calibri"/>
              </a:rPr>
              <a:t>...).</a:t>
            </a:r>
          </a:p>
        </p:txBody>
      </p:sp>
      <p:sp>
        <p:nvSpPr>
          <p:cNvPr id="7" name="Titre 1">
            <a:extLst>
              <a:ext uri="{FF2B5EF4-FFF2-40B4-BE49-F238E27FC236}">
                <a16:creationId xmlns:a16="http://schemas.microsoft.com/office/drawing/2014/main" id="{559CE9D2-4C62-9DBA-E20B-35303CA85C1D}"/>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3. La compétence "calculer"</a:t>
            </a:r>
            <a:endParaRPr lang="fr-FR" dirty="0">
              <a:solidFill>
                <a:schemeClr val="bg1"/>
              </a:solidFill>
            </a:endParaRPr>
          </a:p>
        </p:txBody>
      </p:sp>
    </p:spTree>
    <p:extLst>
      <p:ext uri="{BB962C8B-B14F-4D97-AF65-F5344CB8AC3E}">
        <p14:creationId xmlns:p14="http://schemas.microsoft.com/office/powerpoint/2010/main" val="24726694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307109" y="1248352"/>
            <a:ext cx="11323781" cy="5090246"/>
          </a:xfrm>
        </p:spPr>
        <p:txBody>
          <a:bodyPr vert="horz" lIns="91440" tIns="45720" rIns="91440" bIns="45720" rtlCol="0" anchor="t">
            <a:normAutofit/>
          </a:bodyPr>
          <a:lstStyle/>
          <a:p>
            <a:pPr marL="0" indent="0">
              <a:buNone/>
            </a:pPr>
            <a:r>
              <a:rPr lang="fr-FR" u="sng" dirty="0"/>
              <a:t>Calculer de manière approchée</a:t>
            </a:r>
            <a:endParaRPr lang="fr-FR" u="sng" dirty="0">
              <a:cs typeface="Calibri"/>
            </a:endParaRPr>
          </a:p>
          <a:p>
            <a:pPr marL="0" indent="0">
              <a:buNone/>
            </a:pPr>
            <a:endParaRPr lang="fr-FR" dirty="0">
              <a:cs typeface="Calibri"/>
            </a:endParaRPr>
          </a:p>
          <a:p>
            <a:pPr marL="0" indent="0" algn="just">
              <a:buNone/>
            </a:pPr>
            <a:r>
              <a:rPr lang="fr-FR" dirty="0">
                <a:cs typeface="Calibri"/>
              </a:rPr>
              <a:t>Le rallye mathématique offre une autre vision des valeurs approchées qui sont là par nécessité et non pas parce qu'on comprendrait mal les nombres non décimaux.</a:t>
            </a:r>
          </a:p>
          <a:p>
            <a:pPr marL="0" indent="0" algn="just">
              <a:buNone/>
            </a:pPr>
            <a:r>
              <a:rPr lang="fr-FR" dirty="0">
                <a:cs typeface="Calibri"/>
              </a:rPr>
              <a:t>En effet, toutes les questions qui nécessitent des mesures avec le mètre comportent des imprécisions et la réponse acceptée n'est pas une valeur exacte mais un ensemble de valeurs comprises dans un intervalle.</a:t>
            </a:r>
          </a:p>
          <a:p>
            <a:pPr marL="0" indent="0" algn="just">
              <a:buNone/>
            </a:pPr>
            <a:r>
              <a:rPr lang="fr-FR" dirty="0">
                <a:cs typeface="Calibri"/>
              </a:rPr>
              <a:t>On recourt aux valeurs approchées décimales parce qu'on ne peut pas faire autrement et non pas parce qu'on est plus à l'aise avec !</a:t>
            </a:r>
          </a:p>
        </p:txBody>
      </p:sp>
      <p:sp>
        <p:nvSpPr>
          <p:cNvPr id="7" name="Titre 1">
            <a:extLst>
              <a:ext uri="{FF2B5EF4-FFF2-40B4-BE49-F238E27FC236}">
                <a16:creationId xmlns:a16="http://schemas.microsoft.com/office/drawing/2014/main" id="{7555B7D7-F98E-3D07-16A8-DE008154724B}"/>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3. La compétence "calculer"</a:t>
            </a:r>
            <a:endParaRPr lang="fr-FR" dirty="0">
              <a:solidFill>
                <a:schemeClr val="bg1"/>
              </a:solidFill>
            </a:endParaRPr>
          </a:p>
        </p:txBody>
      </p:sp>
    </p:spTree>
    <p:extLst>
      <p:ext uri="{BB962C8B-B14F-4D97-AF65-F5344CB8AC3E}">
        <p14:creationId xmlns:p14="http://schemas.microsoft.com/office/powerpoint/2010/main" val="35032029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491836" y="1594717"/>
            <a:ext cx="11231417" cy="4432156"/>
          </a:xfrm>
        </p:spPr>
        <p:txBody>
          <a:bodyPr vert="horz" lIns="91440" tIns="45720" rIns="91440" bIns="45720" rtlCol="0" anchor="t">
            <a:normAutofit/>
          </a:bodyPr>
          <a:lstStyle/>
          <a:p>
            <a:pPr marL="0" indent="0">
              <a:buNone/>
            </a:pPr>
            <a:r>
              <a:rPr lang="fr-FR" u="sng" dirty="0"/>
              <a:t>Reconnaître un modèle mathématique</a:t>
            </a:r>
            <a:endParaRPr lang="fr-FR" dirty="0"/>
          </a:p>
          <a:p>
            <a:pPr marL="0" indent="0">
              <a:buNone/>
            </a:pPr>
            <a:r>
              <a:rPr lang="fr-FR" dirty="0">
                <a:cs typeface="Calibri" panose="020F0502020204030204"/>
              </a:rPr>
              <a:t>Simplifier la réalité pour pouvoir employer un modèle mathématique.</a:t>
            </a:r>
          </a:p>
          <a:p>
            <a:pPr marL="0" indent="0" algn="just">
              <a:buNone/>
            </a:pPr>
            <a:endParaRPr lang="fr-FR" sz="2400" dirty="0">
              <a:cs typeface="Calibri" panose="020F0502020204030204"/>
            </a:endParaRPr>
          </a:p>
          <a:p>
            <a:pPr marL="0" indent="0" algn="just">
              <a:buNone/>
            </a:pPr>
            <a:r>
              <a:rPr lang="fr-FR" sz="2400" dirty="0">
                <a:cs typeface="Calibri" panose="020F0502020204030204"/>
              </a:rPr>
              <a:t>Exemple du périmètre de la médiathèque qu'on assimile à un rectangle.</a:t>
            </a:r>
            <a:endParaRPr lang="fr-FR">
              <a:cs typeface="Calibri" panose="020F0502020204030204"/>
            </a:endParaRPr>
          </a:p>
          <a:p>
            <a:pPr marL="0" indent="0" algn="just">
              <a:buNone/>
            </a:pPr>
            <a:r>
              <a:rPr lang="fr-FR" sz="2400" dirty="0">
                <a:cs typeface="Calibri" panose="020F0502020204030204"/>
              </a:rPr>
              <a:t>Exemple des marches d'escalier  : modèle du trapèze (forme pas si courante dans les exercices de mathématiques).</a:t>
            </a:r>
          </a:p>
          <a:p>
            <a:pPr marL="0" indent="0" algn="just">
              <a:buNone/>
            </a:pPr>
            <a:endParaRPr lang="fr-FR" sz="2400" dirty="0">
              <a:cs typeface="Calibri" panose="020F0502020204030204"/>
            </a:endParaRPr>
          </a:p>
        </p:txBody>
      </p:sp>
      <p:pic>
        <p:nvPicPr>
          <p:cNvPr id="4" name="Image 4" descr="Une image contenant bâtiment&#10;&#10;Description générée automatiquement">
            <a:extLst>
              <a:ext uri="{FF2B5EF4-FFF2-40B4-BE49-F238E27FC236}">
                <a16:creationId xmlns:a16="http://schemas.microsoft.com/office/drawing/2014/main" id="{D6B6239C-EC3C-9E7F-6B70-5E08F1635C0F}"/>
              </a:ext>
            </a:extLst>
          </p:cNvPr>
          <p:cNvPicPr>
            <a:picLocks noChangeAspect="1"/>
          </p:cNvPicPr>
          <p:nvPr/>
        </p:nvPicPr>
        <p:blipFill>
          <a:blip r:embed="rId2"/>
          <a:stretch>
            <a:fillRect/>
          </a:stretch>
        </p:blipFill>
        <p:spPr>
          <a:xfrm>
            <a:off x="8163791" y="3877541"/>
            <a:ext cx="3380509" cy="2624281"/>
          </a:xfrm>
          <a:prstGeom prst="rect">
            <a:avLst/>
          </a:prstGeom>
        </p:spPr>
      </p:pic>
      <p:sp>
        <p:nvSpPr>
          <p:cNvPr id="8" name="Titre 1">
            <a:extLst>
              <a:ext uri="{FF2B5EF4-FFF2-40B4-BE49-F238E27FC236}">
                <a16:creationId xmlns:a16="http://schemas.microsoft.com/office/drawing/2014/main" id="{DB5B5E99-1B79-285E-62EA-E8B4BCA9BAC3}"/>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4. La compétence "modéliser"</a:t>
            </a:r>
            <a:endParaRPr lang="fr-FR" dirty="0">
              <a:solidFill>
                <a:schemeClr val="bg1"/>
              </a:solidFill>
            </a:endParaRPr>
          </a:p>
        </p:txBody>
      </p:sp>
    </p:spTree>
    <p:extLst>
      <p:ext uri="{BB962C8B-B14F-4D97-AF65-F5344CB8AC3E}">
        <p14:creationId xmlns:p14="http://schemas.microsoft.com/office/powerpoint/2010/main" val="31679059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491836" y="1594717"/>
            <a:ext cx="11231417" cy="4432156"/>
          </a:xfrm>
        </p:spPr>
        <p:txBody>
          <a:bodyPr vert="horz" lIns="91440" tIns="45720" rIns="91440" bIns="45720" rtlCol="0" anchor="t">
            <a:normAutofit/>
          </a:bodyPr>
          <a:lstStyle/>
          <a:p>
            <a:pPr marL="0" indent="0">
              <a:buNone/>
            </a:pPr>
            <a:r>
              <a:rPr lang="fr-FR" u="sng" dirty="0"/>
              <a:t>Plusieurs modèles mathématiques à utiliser pour un même objet</a:t>
            </a:r>
            <a:endParaRPr lang="fr-FR" u="sng" dirty="0">
              <a:cs typeface="Calibri"/>
            </a:endParaRPr>
          </a:p>
          <a:p>
            <a:pPr marL="0" indent="0" algn="just">
              <a:buNone/>
            </a:pPr>
            <a:r>
              <a:rPr lang="fr-FR" dirty="0"/>
              <a:t>Il y a parfois besoin de décomposer un objet en plusieurs modèles mathématiques plus simples.</a:t>
            </a:r>
            <a:endParaRPr lang="fr-FR" dirty="0">
              <a:cs typeface="Calibri" panose="020F0502020204030204"/>
            </a:endParaRPr>
          </a:p>
          <a:p>
            <a:pPr marL="0" indent="0" algn="just">
              <a:buNone/>
            </a:pPr>
            <a:endParaRPr lang="fr-FR" dirty="0">
              <a:cs typeface="Calibri" panose="020F0502020204030204"/>
            </a:endParaRPr>
          </a:p>
          <a:p>
            <a:pPr marL="0" indent="0" algn="just">
              <a:buNone/>
            </a:pPr>
            <a:r>
              <a:rPr lang="fr-FR" sz="2400" dirty="0">
                <a:cs typeface="Calibri" panose="020F0502020204030204"/>
              </a:rPr>
              <a:t>Exemple du pigeonnier à Laval : </a:t>
            </a:r>
          </a:p>
          <a:p>
            <a:pPr marL="0" indent="0" algn="just">
              <a:buNone/>
            </a:pPr>
            <a:r>
              <a:rPr lang="fr-FR" sz="2400" dirty="0">
                <a:cs typeface="Calibri" panose="020F0502020204030204"/>
              </a:rPr>
              <a:t>on utilise deux modèles qui sont le cube et la pyramide.</a:t>
            </a:r>
            <a:endParaRPr lang="fr-FR" dirty="0"/>
          </a:p>
          <a:p>
            <a:pPr marL="0" indent="0" algn="just">
              <a:buNone/>
            </a:pPr>
            <a:endParaRPr lang="fr-FR" sz="2400" dirty="0">
              <a:cs typeface="Calibri" panose="020F0502020204030204"/>
            </a:endParaRPr>
          </a:p>
          <a:p>
            <a:pPr marL="0" indent="0" algn="just">
              <a:buNone/>
            </a:pPr>
            <a:r>
              <a:rPr lang="fr-FR" sz="2400" dirty="0">
                <a:cs typeface="Calibri" panose="020F0502020204030204"/>
              </a:rPr>
              <a:t>Exemple de la fontaine à Evron : </a:t>
            </a:r>
            <a:endParaRPr lang="en-US" sz="2400">
              <a:cs typeface="Calibri" panose="020F0502020204030204"/>
            </a:endParaRPr>
          </a:p>
          <a:p>
            <a:pPr marL="0" indent="0" algn="just">
              <a:buNone/>
            </a:pPr>
            <a:r>
              <a:rPr lang="fr-FR" sz="2400" dirty="0">
                <a:cs typeface="Calibri" panose="020F0502020204030204"/>
              </a:rPr>
              <a:t>on utilise deux modèles qui sont le rectangle et le demi-disque.</a:t>
            </a:r>
            <a:endParaRPr lang="en-US" sz="2400">
              <a:cs typeface="Calibri" panose="020F0502020204030204"/>
            </a:endParaRPr>
          </a:p>
        </p:txBody>
      </p:sp>
      <p:pic>
        <p:nvPicPr>
          <p:cNvPr id="4" name="Image 4" descr="Une image contenant bâtiment, plein air, brique, maison&#10;&#10;Description générée automatiquement">
            <a:extLst>
              <a:ext uri="{FF2B5EF4-FFF2-40B4-BE49-F238E27FC236}">
                <a16:creationId xmlns:a16="http://schemas.microsoft.com/office/drawing/2014/main" id="{BADCE724-6B69-7A45-6E4C-DC48DE0564F6}"/>
              </a:ext>
            </a:extLst>
          </p:cNvPr>
          <p:cNvPicPr>
            <a:picLocks noChangeAspect="1"/>
          </p:cNvPicPr>
          <p:nvPr/>
        </p:nvPicPr>
        <p:blipFill>
          <a:blip r:embed="rId2"/>
          <a:stretch>
            <a:fillRect/>
          </a:stretch>
        </p:blipFill>
        <p:spPr>
          <a:xfrm>
            <a:off x="8915401" y="2652712"/>
            <a:ext cx="2243528" cy="1705506"/>
          </a:xfrm>
          <a:prstGeom prst="rect">
            <a:avLst/>
          </a:prstGeom>
        </p:spPr>
      </p:pic>
      <p:pic>
        <p:nvPicPr>
          <p:cNvPr id="5" name="Image 5" descr="Une image contenant pierre, ciment&#10;&#10;Description générée automatiquement">
            <a:extLst>
              <a:ext uri="{FF2B5EF4-FFF2-40B4-BE49-F238E27FC236}">
                <a16:creationId xmlns:a16="http://schemas.microsoft.com/office/drawing/2014/main" id="{FDB3FC36-A98A-F38D-4A4A-ECC826CA4BDB}"/>
              </a:ext>
            </a:extLst>
          </p:cNvPr>
          <p:cNvPicPr>
            <a:picLocks noChangeAspect="1"/>
          </p:cNvPicPr>
          <p:nvPr/>
        </p:nvPicPr>
        <p:blipFill>
          <a:blip r:embed="rId3"/>
          <a:stretch>
            <a:fillRect/>
          </a:stretch>
        </p:blipFill>
        <p:spPr>
          <a:xfrm>
            <a:off x="8911027" y="4673886"/>
            <a:ext cx="2514600" cy="1857375"/>
          </a:xfrm>
          <a:prstGeom prst="rect">
            <a:avLst/>
          </a:prstGeom>
        </p:spPr>
      </p:pic>
      <p:sp>
        <p:nvSpPr>
          <p:cNvPr id="9" name="Titre 1">
            <a:extLst>
              <a:ext uri="{FF2B5EF4-FFF2-40B4-BE49-F238E27FC236}">
                <a16:creationId xmlns:a16="http://schemas.microsoft.com/office/drawing/2014/main" id="{C866ABC7-6BEC-F09F-B00E-AD956850368E}"/>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4. La compétence "modéliser"</a:t>
            </a:r>
            <a:endParaRPr lang="fr-FR" dirty="0">
              <a:solidFill>
                <a:schemeClr val="bg1"/>
              </a:solidFill>
            </a:endParaRPr>
          </a:p>
        </p:txBody>
      </p:sp>
    </p:spTree>
    <p:extLst>
      <p:ext uri="{BB962C8B-B14F-4D97-AF65-F5344CB8AC3E}">
        <p14:creationId xmlns:p14="http://schemas.microsoft.com/office/powerpoint/2010/main" val="21627601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4" descr="Une image contenant plein air, plage, sableux&#10;&#10;Description générée automatiquement">
            <a:extLst>
              <a:ext uri="{FF2B5EF4-FFF2-40B4-BE49-F238E27FC236}">
                <a16:creationId xmlns:a16="http://schemas.microsoft.com/office/drawing/2014/main" id="{75B9E1E1-A3D8-0BDB-92DB-373436493F80}"/>
              </a:ext>
            </a:extLst>
          </p:cNvPr>
          <p:cNvPicPr>
            <a:picLocks noChangeAspect="1"/>
          </p:cNvPicPr>
          <p:nvPr/>
        </p:nvPicPr>
        <p:blipFill>
          <a:blip r:embed="rId2"/>
          <a:stretch>
            <a:fillRect/>
          </a:stretch>
        </p:blipFill>
        <p:spPr>
          <a:xfrm>
            <a:off x="8606891" y="2487592"/>
            <a:ext cx="3262745" cy="2768219"/>
          </a:xfrm>
          <a:prstGeom prst="rect">
            <a:avLst/>
          </a:prstGeom>
        </p:spPr>
      </p:pic>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387927" y="1375353"/>
            <a:ext cx="11012054" cy="4351338"/>
          </a:xfrm>
        </p:spPr>
        <p:txBody>
          <a:bodyPr vert="horz" lIns="91440" tIns="45720" rIns="91440" bIns="45720" rtlCol="0" anchor="t">
            <a:normAutofit/>
          </a:bodyPr>
          <a:lstStyle/>
          <a:p>
            <a:pPr marL="0" indent="0" algn="just">
              <a:buNone/>
            </a:pPr>
            <a:r>
              <a:rPr lang="fr-FR" u="sng" dirty="0"/>
              <a:t>Plusieurs </a:t>
            </a:r>
            <a:r>
              <a:rPr lang="fr-FR" u="sng" dirty="0">
                <a:cs typeface="Calibri"/>
              </a:rPr>
              <a:t>modélisations possibles</a:t>
            </a:r>
          </a:p>
          <a:p>
            <a:pPr marL="0" indent="0" algn="just">
              <a:buNone/>
            </a:pPr>
            <a:r>
              <a:rPr lang="fr-FR" dirty="0">
                <a:cs typeface="Calibri" panose="020F0502020204030204"/>
              </a:rPr>
              <a:t>Certains objets peuvent conduire à des modélisations différentes.</a:t>
            </a:r>
          </a:p>
          <a:p>
            <a:pPr marL="0" indent="0" algn="just">
              <a:buNone/>
            </a:pPr>
            <a:endParaRPr lang="fr-FR" sz="2400" dirty="0"/>
          </a:p>
          <a:p>
            <a:pPr marL="0" indent="0" algn="just">
              <a:buNone/>
            </a:pPr>
            <a:r>
              <a:rPr lang="fr-FR" sz="2400" dirty="0"/>
              <a:t>Exemple de la pierre à Camps Bay Beach (Afrique du Sud) : quel </a:t>
            </a:r>
          </a:p>
          <a:p>
            <a:pPr marL="0" indent="0" algn="just">
              <a:buNone/>
            </a:pPr>
            <a:r>
              <a:rPr lang="fr-FR" sz="2400" dirty="0"/>
              <a:t>modèle choisir pour calculer sa masse : pavé droit ou cylindre ?</a:t>
            </a:r>
            <a:endParaRPr lang="fr-FR" sz="2400" dirty="0">
              <a:cs typeface="Calibri"/>
            </a:endParaRPr>
          </a:p>
          <a:p>
            <a:pPr marL="0" indent="0" algn="just">
              <a:buNone/>
            </a:pPr>
            <a:endParaRPr lang="fr-FR" dirty="0">
              <a:highlight>
                <a:srgbClr val="FFFF00"/>
              </a:highlight>
              <a:cs typeface="Calibri"/>
            </a:endParaRPr>
          </a:p>
          <a:p>
            <a:pPr marL="0" indent="0" algn="just">
              <a:buNone/>
            </a:pPr>
            <a:endParaRPr lang="fr-FR" sz="2400" dirty="0">
              <a:cs typeface="Calibri"/>
            </a:endParaRPr>
          </a:p>
        </p:txBody>
      </p:sp>
      <p:sp>
        <p:nvSpPr>
          <p:cNvPr id="8" name="Titre 1">
            <a:extLst>
              <a:ext uri="{FF2B5EF4-FFF2-40B4-BE49-F238E27FC236}">
                <a16:creationId xmlns:a16="http://schemas.microsoft.com/office/drawing/2014/main" id="{B1F71A4C-6C99-A130-4CDC-CE28A119CFD5}"/>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4. La compétence "modéliser"</a:t>
            </a:r>
            <a:endParaRPr lang="fr-FR" dirty="0">
              <a:solidFill>
                <a:schemeClr val="bg1"/>
              </a:solidFill>
            </a:endParaRPr>
          </a:p>
        </p:txBody>
      </p:sp>
    </p:spTree>
    <p:extLst>
      <p:ext uri="{BB962C8B-B14F-4D97-AF65-F5344CB8AC3E}">
        <p14:creationId xmlns:p14="http://schemas.microsoft.com/office/powerpoint/2010/main" val="28040668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387927" y="1375353"/>
            <a:ext cx="11012054" cy="4351338"/>
          </a:xfrm>
        </p:spPr>
        <p:txBody>
          <a:bodyPr vert="horz" lIns="91440" tIns="45720" rIns="91440" bIns="45720" rtlCol="0" anchor="t">
            <a:normAutofit/>
          </a:bodyPr>
          <a:lstStyle/>
          <a:p>
            <a:pPr marL="0" indent="0" algn="just">
              <a:buNone/>
            </a:pPr>
            <a:r>
              <a:rPr lang="fr-FR" u="sng" dirty="0"/>
              <a:t>Plusieurs </a:t>
            </a:r>
            <a:r>
              <a:rPr lang="fr-FR" u="sng">
                <a:cs typeface="Calibri"/>
              </a:rPr>
              <a:t>modélisations possibles</a:t>
            </a:r>
            <a:endParaRPr lang="fr-FR">
              <a:cs typeface="Calibri"/>
            </a:endParaRPr>
          </a:p>
          <a:p>
            <a:pPr marL="0" indent="0" algn="just">
              <a:buNone/>
            </a:pPr>
            <a:endParaRPr lang="fr-FR" u="sng" dirty="0">
              <a:cs typeface="Calibri"/>
            </a:endParaRPr>
          </a:p>
          <a:p>
            <a:pPr marL="0" indent="0" algn="just">
              <a:buNone/>
            </a:pPr>
            <a:r>
              <a:rPr lang="fr-FR" sz="2400" dirty="0">
                <a:cs typeface="Calibri"/>
              </a:rPr>
              <a:t>Exemple du rebord de fenêtre : modélisation de la hauteur des </a:t>
            </a:r>
            <a:endParaRPr lang="fr-FR" dirty="0">
              <a:cs typeface="Calibri"/>
            </a:endParaRPr>
          </a:p>
          <a:p>
            <a:pPr marL="0" indent="0" algn="just">
              <a:buNone/>
            </a:pPr>
            <a:r>
              <a:rPr lang="fr-FR" sz="2400" dirty="0">
                <a:cs typeface="Calibri"/>
              </a:rPr>
              <a:t>rectangles par une suite, laquelle ? une fonction, laquelle ?</a:t>
            </a:r>
          </a:p>
          <a:p>
            <a:pPr marL="0" indent="0" algn="just">
              <a:buNone/>
            </a:pPr>
            <a:r>
              <a:rPr lang="fr-FR" sz="2400" i="1" dirty="0">
                <a:cs typeface="Calibri"/>
              </a:rPr>
              <a:t>Remarque : les élèves de Terminale ont vu en enseignement scientifique</a:t>
            </a:r>
          </a:p>
          <a:p>
            <a:pPr marL="0" indent="0" algn="just">
              <a:buNone/>
            </a:pPr>
            <a:r>
              <a:rPr lang="fr-FR" sz="2400" i="1" dirty="0">
                <a:cs typeface="Calibri"/>
              </a:rPr>
              <a:t>différents modèles et peuvent utiliser le mode Régression sur calculatrice.</a:t>
            </a:r>
          </a:p>
        </p:txBody>
      </p:sp>
      <p:pic>
        <p:nvPicPr>
          <p:cNvPr id="5" name="Image 5" descr="Une image contenant ciment, marche, pierre&#10;&#10;Description générée automatiquement">
            <a:extLst>
              <a:ext uri="{FF2B5EF4-FFF2-40B4-BE49-F238E27FC236}">
                <a16:creationId xmlns:a16="http://schemas.microsoft.com/office/drawing/2014/main" id="{A57A5CFF-CA30-1777-2D74-8C90FC1EE097}"/>
              </a:ext>
            </a:extLst>
          </p:cNvPr>
          <p:cNvPicPr>
            <a:picLocks noChangeAspect="1"/>
          </p:cNvPicPr>
          <p:nvPr/>
        </p:nvPicPr>
        <p:blipFill>
          <a:blip r:embed="rId2"/>
          <a:stretch>
            <a:fillRect/>
          </a:stretch>
        </p:blipFill>
        <p:spPr>
          <a:xfrm>
            <a:off x="8807515" y="1035888"/>
            <a:ext cx="2743200" cy="246956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itre 1">
            <a:extLst>
              <a:ext uri="{FF2B5EF4-FFF2-40B4-BE49-F238E27FC236}">
                <a16:creationId xmlns:a16="http://schemas.microsoft.com/office/drawing/2014/main" id="{1BE3ADD5-9489-65DB-300E-B63E589C8185}"/>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4. La compétence "modéliser"</a:t>
            </a:r>
            <a:endParaRPr lang="fr-FR" dirty="0">
              <a:solidFill>
                <a:schemeClr val="bg1"/>
              </a:solidFill>
            </a:endParaRPr>
          </a:p>
        </p:txBody>
      </p:sp>
    </p:spTree>
    <p:extLst>
      <p:ext uri="{BB962C8B-B14F-4D97-AF65-F5344CB8AC3E}">
        <p14:creationId xmlns:p14="http://schemas.microsoft.com/office/powerpoint/2010/main" val="22920804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341745" y="1433080"/>
            <a:ext cx="11012054" cy="4351338"/>
          </a:xfrm>
        </p:spPr>
        <p:txBody>
          <a:bodyPr vert="horz" lIns="91440" tIns="45720" rIns="91440" bIns="45720" rtlCol="0" anchor="t">
            <a:normAutofit/>
          </a:bodyPr>
          <a:lstStyle/>
          <a:p>
            <a:pPr marL="0" indent="0" algn="just">
              <a:buNone/>
            </a:pPr>
            <a:r>
              <a:rPr lang="fr-FR" dirty="0"/>
              <a:t>Cette</a:t>
            </a:r>
            <a:r>
              <a:rPr lang="fr-FR" dirty="0">
                <a:cs typeface="Calibri"/>
              </a:rPr>
              <a:t> compétence n'a pas été travaillée dans les rallyes proposés cette année mais voici deux pistes de réflexion  :</a:t>
            </a:r>
          </a:p>
          <a:p>
            <a:pPr marL="0" indent="0" algn="just">
              <a:buNone/>
            </a:pPr>
            <a:endParaRPr lang="fr-FR" dirty="0">
              <a:cs typeface="Calibri"/>
            </a:endParaRPr>
          </a:p>
          <a:p>
            <a:pPr algn="just">
              <a:buFont typeface="Calibri" panose="020B0604020202020204" pitchFamily="34" charset="0"/>
              <a:buChar char="-"/>
            </a:pPr>
            <a:r>
              <a:rPr lang="fr-FR" dirty="0">
                <a:cs typeface="Calibri"/>
              </a:rPr>
              <a:t>Représenter les objets rencontrés sur la version papier pendant le rallye de manière schématique avec le codage utilisé en géométrie ;</a:t>
            </a:r>
          </a:p>
          <a:p>
            <a:pPr algn="just">
              <a:buFont typeface="Calibri" panose="020B0604020202020204" pitchFamily="34" charset="0"/>
              <a:buChar char="-"/>
            </a:pPr>
            <a:r>
              <a:rPr lang="fr-FR" dirty="0">
                <a:cs typeface="Calibri"/>
              </a:rPr>
              <a:t>Représenter ces objets, de retour en classe, avec une construction géométrique précise (permet de réinvestir les cercles, angles, triangles, quadrilatères, figures de l'espace...).</a:t>
            </a:r>
          </a:p>
        </p:txBody>
      </p:sp>
      <p:sp>
        <p:nvSpPr>
          <p:cNvPr id="7" name="Titre 1">
            <a:extLst>
              <a:ext uri="{FF2B5EF4-FFF2-40B4-BE49-F238E27FC236}">
                <a16:creationId xmlns:a16="http://schemas.microsoft.com/office/drawing/2014/main" id="{F311EB3C-1FCC-47A5-245B-25BB57764F89}"/>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5. La compétence "représenter"</a:t>
            </a:r>
            <a:endParaRPr lang="fr-FR" dirty="0">
              <a:solidFill>
                <a:schemeClr val="bg1"/>
              </a:solidFill>
            </a:endParaRPr>
          </a:p>
        </p:txBody>
      </p:sp>
    </p:spTree>
    <p:extLst>
      <p:ext uri="{BB962C8B-B14F-4D97-AF65-F5344CB8AC3E}">
        <p14:creationId xmlns:p14="http://schemas.microsoft.com/office/powerpoint/2010/main" val="10345897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353291" y="1213716"/>
            <a:ext cx="11393054" cy="5101792"/>
          </a:xfrm>
        </p:spPr>
        <p:txBody>
          <a:bodyPr vert="horz" lIns="91440" tIns="45720" rIns="91440" bIns="45720" rtlCol="0" anchor="t">
            <a:normAutofit fontScale="92500" lnSpcReduction="20000"/>
          </a:bodyPr>
          <a:lstStyle/>
          <a:p>
            <a:pPr marL="0" indent="0" algn="just">
              <a:buNone/>
            </a:pPr>
            <a:r>
              <a:rPr lang="fr-FR" sz="2600" dirty="0">
                <a:cs typeface="Calibri"/>
              </a:rPr>
              <a:t>Questionnements des élèves :</a:t>
            </a:r>
            <a:endParaRPr lang="en-US" sz="2600" dirty="0">
              <a:cs typeface="Calibri"/>
            </a:endParaRPr>
          </a:p>
          <a:p>
            <a:pPr marL="0" indent="0" algn="just">
              <a:buNone/>
            </a:pPr>
            <a:r>
              <a:rPr lang="fr-FR" sz="2600" i="1" dirty="0">
                <a:cs typeface="Calibri"/>
              </a:rPr>
              <a:t>Que nous demande-t-on ? Comment y répondre ?</a:t>
            </a:r>
            <a:endParaRPr lang="en-US" sz="2600" i="1" dirty="0">
              <a:cs typeface="Calibri"/>
            </a:endParaRPr>
          </a:p>
          <a:p>
            <a:pPr marL="0" indent="0" algn="just">
              <a:buNone/>
            </a:pPr>
            <a:r>
              <a:rPr lang="fr-FR" sz="2600" i="1" dirty="0">
                <a:cs typeface="Calibri"/>
              </a:rPr>
              <a:t>Quelles sont les notions mathématiques en jeu ?</a:t>
            </a:r>
          </a:p>
          <a:p>
            <a:pPr marL="0" indent="0" algn="just">
              <a:buNone/>
            </a:pPr>
            <a:r>
              <a:rPr lang="fr-FR" sz="2600" i="1" dirty="0">
                <a:cs typeface="Calibri"/>
              </a:rPr>
              <a:t>Y a-t-il des éléments à mesurer ? Si oui, lesquels ?</a:t>
            </a:r>
          </a:p>
          <a:p>
            <a:pPr marL="0" indent="0" algn="just">
              <a:buNone/>
            </a:pPr>
            <a:endParaRPr lang="fr-FR" dirty="0">
              <a:cs typeface="Calibri"/>
            </a:endParaRPr>
          </a:p>
          <a:p>
            <a:pPr algn="just">
              <a:buNone/>
            </a:pPr>
            <a:r>
              <a:rPr lang="fr-FR" sz="2400" dirty="0">
                <a:cs typeface="Calibri"/>
              </a:rPr>
              <a:t>Volume de la fontaine à Evron : de quelles informations a-t-on besoin pour le calculer ? Que va-t-on mesurer ?</a:t>
            </a:r>
          </a:p>
          <a:p>
            <a:pPr marL="0" indent="0" algn="just">
              <a:buNone/>
            </a:pPr>
            <a:endParaRPr lang="fr-FR" sz="2400" dirty="0">
              <a:cs typeface="Calibri"/>
            </a:endParaRPr>
          </a:p>
          <a:p>
            <a:pPr marL="0" indent="0" algn="just">
              <a:buNone/>
            </a:pPr>
            <a:r>
              <a:rPr lang="fr-FR" sz="2400" dirty="0">
                <a:cs typeface="Calibri"/>
              </a:rPr>
              <a:t>Banc circulaire autour d'un arbre à Laval : comment faire pour </a:t>
            </a:r>
          </a:p>
          <a:p>
            <a:pPr marL="0" indent="0" algn="just">
              <a:buNone/>
            </a:pPr>
            <a:r>
              <a:rPr lang="fr-FR" sz="2400" dirty="0">
                <a:cs typeface="Calibri"/>
              </a:rPr>
              <a:t>connaître le diamètre alors qu'un arbre en plein milieu empêche </a:t>
            </a:r>
            <a:endParaRPr lang="fr-FR">
              <a:cs typeface="Calibri"/>
            </a:endParaRPr>
          </a:p>
          <a:p>
            <a:pPr marL="0" indent="0" algn="just">
              <a:buNone/>
            </a:pPr>
            <a:r>
              <a:rPr lang="fr-FR" sz="2400" dirty="0">
                <a:cs typeface="Calibri"/>
              </a:rPr>
              <a:t>d'y accéder directement ?</a:t>
            </a:r>
            <a:endParaRPr lang="fr-FR" dirty="0">
              <a:cs typeface="Calibri"/>
            </a:endParaRPr>
          </a:p>
          <a:p>
            <a:pPr marL="0" indent="0" algn="just">
              <a:buNone/>
            </a:pPr>
            <a:endParaRPr lang="fr-FR" sz="2400" dirty="0">
              <a:cs typeface="Calibri"/>
            </a:endParaRPr>
          </a:p>
          <a:p>
            <a:pPr marL="0" indent="0" algn="just">
              <a:buNone/>
            </a:pPr>
            <a:r>
              <a:rPr lang="fr-FR" sz="2400" dirty="0">
                <a:cs typeface="Calibri"/>
              </a:rPr>
              <a:t>Puits à Evron : penser à relier probabilités et calcul d'aire.</a:t>
            </a:r>
          </a:p>
          <a:p>
            <a:pPr marL="0" indent="0" algn="just">
              <a:buNone/>
            </a:pPr>
            <a:endParaRPr lang="fr-FR" dirty="0">
              <a:cs typeface="Calibri"/>
            </a:endParaRPr>
          </a:p>
          <a:p>
            <a:pPr marL="0" indent="0" algn="just">
              <a:buNone/>
            </a:pPr>
            <a:endParaRPr lang="fr-FR" dirty="0">
              <a:cs typeface="Calibri"/>
            </a:endParaRPr>
          </a:p>
        </p:txBody>
      </p:sp>
      <p:pic>
        <p:nvPicPr>
          <p:cNvPr id="4" name="Image 4" descr="Une image contenant plein air, sol, pierre&#10;&#10;Description générée automatiquement">
            <a:extLst>
              <a:ext uri="{FF2B5EF4-FFF2-40B4-BE49-F238E27FC236}">
                <a16:creationId xmlns:a16="http://schemas.microsoft.com/office/drawing/2014/main" id="{A446B9EE-1550-044C-3D89-99F8EA4BC4C6}"/>
              </a:ext>
            </a:extLst>
          </p:cNvPr>
          <p:cNvPicPr>
            <a:picLocks noChangeAspect="1"/>
          </p:cNvPicPr>
          <p:nvPr/>
        </p:nvPicPr>
        <p:blipFill>
          <a:blip r:embed="rId2"/>
          <a:stretch>
            <a:fillRect/>
          </a:stretch>
        </p:blipFill>
        <p:spPr>
          <a:xfrm>
            <a:off x="8465128" y="3586348"/>
            <a:ext cx="2951018" cy="1890486"/>
          </a:xfrm>
          <a:prstGeom prst="rect">
            <a:avLst/>
          </a:prstGeom>
        </p:spPr>
      </p:pic>
      <p:sp>
        <p:nvSpPr>
          <p:cNvPr id="8" name="Titre 1">
            <a:extLst>
              <a:ext uri="{FF2B5EF4-FFF2-40B4-BE49-F238E27FC236}">
                <a16:creationId xmlns:a16="http://schemas.microsoft.com/office/drawing/2014/main" id="{E2F15F3F-D111-13F6-2EDE-F7DB8A06FD79}"/>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6. La compétence "raisonner"</a:t>
            </a:r>
            <a:endParaRPr lang="fr-FR" dirty="0">
              <a:solidFill>
                <a:schemeClr val="bg1"/>
              </a:solidFill>
            </a:endParaRPr>
          </a:p>
        </p:txBody>
      </p:sp>
    </p:spTree>
    <p:extLst>
      <p:ext uri="{BB962C8B-B14F-4D97-AF65-F5344CB8AC3E}">
        <p14:creationId xmlns:p14="http://schemas.microsoft.com/office/powerpoint/2010/main" val="17997510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445064" y="1129125"/>
            <a:ext cx="10933886" cy="4705083"/>
          </a:xfrm>
        </p:spPr>
        <p:txBody>
          <a:bodyPr vert="horz" lIns="91440" tIns="45720" rIns="91440" bIns="45720" rtlCol="0" anchor="t">
            <a:normAutofit/>
          </a:bodyPr>
          <a:lstStyle/>
          <a:p>
            <a:pPr marL="0" indent="0" algn="just">
              <a:buNone/>
            </a:pPr>
            <a:endParaRPr lang="fr-FR" dirty="0"/>
          </a:p>
          <a:p>
            <a:pPr marL="0" indent="0" algn="just">
              <a:buNone/>
            </a:pPr>
            <a:r>
              <a:rPr lang="fr-FR" dirty="0"/>
              <a:t>Des réponses acceptées (en vert) ou acceptables (en orange) même si elles ne sont pas exactes.</a:t>
            </a:r>
            <a:endParaRPr lang="fr-FR"/>
          </a:p>
          <a:p>
            <a:pPr marL="0" indent="0" algn="just">
              <a:buNone/>
            </a:pPr>
            <a:r>
              <a:rPr lang="fr-FR" dirty="0"/>
              <a:t>Des questions de difficulté variable ; tous les élèves ont la capacité d’en aborder plusieurs.</a:t>
            </a:r>
          </a:p>
          <a:p>
            <a:pPr marL="0" indent="0" algn="just">
              <a:buNone/>
            </a:pPr>
            <a:r>
              <a:rPr lang="fr-FR" dirty="0"/>
              <a:t>Possibilité de recourir à des indices et de recommencer.</a:t>
            </a:r>
            <a:endParaRPr lang="fr-FR" dirty="0">
              <a:cs typeface="Calibri" panose="020F0502020204030204"/>
            </a:endParaRPr>
          </a:p>
          <a:p>
            <a:pPr marL="0" indent="0" algn="just">
              <a:buNone/>
            </a:pPr>
            <a:r>
              <a:rPr lang="fr-FR" dirty="0">
                <a:cs typeface="Calibri" panose="020F0502020204030204"/>
              </a:rPr>
              <a:t>Un moment agréable en équipe et dont ils se souviendront.</a:t>
            </a:r>
          </a:p>
          <a:p>
            <a:pPr marL="0" indent="0" algn="just">
              <a:buNone/>
            </a:pPr>
            <a:r>
              <a:rPr lang="fr-FR" dirty="0">
                <a:cs typeface="Calibri" panose="020F0502020204030204"/>
              </a:rPr>
              <a:t>Un « challenge » entre équipes.</a:t>
            </a:r>
          </a:p>
        </p:txBody>
      </p:sp>
      <p:sp>
        <p:nvSpPr>
          <p:cNvPr id="5" name="Titre 1">
            <a:extLst>
              <a:ext uri="{FF2B5EF4-FFF2-40B4-BE49-F238E27FC236}">
                <a16:creationId xmlns:a16="http://schemas.microsoft.com/office/drawing/2014/main" id="{8CF1048E-67B7-6308-F485-2BE436A1E0D1}"/>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7. Favoriser l'engagement des élèves</a:t>
            </a:r>
            <a:endParaRPr lang="fr-FR" dirty="0">
              <a:solidFill>
                <a:schemeClr val="bg1"/>
              </a:solidFill>
            </a:endParaRPr>
          </a:p>
        </p:txBody>
      </p:sp>
    </p:spTree>
    <p:extLst>
      <p:ext uri="{BB962C8B-B14F-4D97-AF65-F5344CB8AC3E}">
        <p14:creationId xmlns:p14="http://schemas.microsoft.com/office/powerpoint/2010/main" val="11205745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590912" y="1250456"/>
            <a:ext cx="10515600" cy="4351338"/>
          </a:xfrm>
        </p:spPr>
        <p:txBody>
          <a:bodyPr vert="horz" lIns="91440" tIns="45720" rIns="91440" bIns="45720" rtlCol="0" anchor="t">
            <a:normAutofit/>
          </a:bodyPr>
          <a:lstStyle/>
          <a:p>
            <a:pPr marL="0" indent="0" algn="just">
              <a:buNone/>
            </a:pPr>
            <a:r>
              <a:rPr lang="fr-FR" sz="2400" dirty="0"/>
              <a:t>Au niveau des stratégies de résolution :</a:t>
            </a:r>
            <a:endParaRPr lang="fr-FR" sz="2400" dirty="0">
              <a:cs typeface="Calibri"/>
            </a:endParaRPr>
          </a:p>
          <a:p>
            <a:pPr marL="457200" indent="-457200" algn="just">
              <a:buFont typeface="Calibri" panose="020B0604020202020204" pitchFamily="34" charset="0"/>
              <a:buChar char="-"/>
            </a:pPr>
            <a:r>
              <a:rPr lang="fr-FR" sz="2400" dirty="0"/>
              <a:t>Exemple de l’estimation de la hauteur de la porte,</a:t>
            </a:r>
            <a:endParaRPr lang="fr-FR" sz="2400" dirty="0">
              <a:cs typeface="Calibri"/>
            </a:endParaRPr>
          </a:p>
          <a:p>
            <a:pPr marL="457200" indent="-457200" algn="just">
              <a:buFont typeface="Calibri" panose="020B0604020202020204" pitchFamily="34" charset="0"/>
              <a:buChar char="-"/>
            </a:pPr>
            <a:r>
              <a:rPr lang="fr-FR" sz="2400"/>
              <a:t>Exemple du nombre de blasons,</a:t>
            </a:r>
            <a:endParaRPr lang="fr-FR" sz="2400" dirty="0">
              <a:cs typeface="Calibri"/>
            </a:endParaRPr>
          </a:p>
          <a:p>
            <a:pPr marL="457200" indent="-457200" algn="just">
              <a:buFont typeface="Calibri" panose="020B0604020202020204" pitchFamily="34" charset="0"/>
              <a:buChar char="-"/>
            </a:pPr>
            <a:r>
              <a:rPr lang="fr-FR" sz="2400" dirty="0"/>
              <a:t>Exemple du périmètre de la médiathèque.</a:t>
            </a:r>
            <a:endParaRPr lang="fr-FR" sz="2400" dirty="0">
              <a:cs typeface="Calibri"/>
            </a:endParaRPr>
          </a:p>
          <a:p>
            <a:pPr marL="457200" indent="-457200" algn="just">
              <a:buFont typeface="Calibri" panose="020B0604020202020204" pitchFamily="34" charset="0"/>
              <a:buChar char="-"/>
            </a:pPr>
            <a:endParaRPr lang="fr-FR" sz="2400" dirty="0">
              <a:cs typeface="Calibri"/>
            </a:endParaRPr>
          </a:p>
          <a:p>
            <a:pPr marL="0" indent="0" algn="just">
              <a:buNone/>
            </a:pPr>
            <a:r>
              <a:rPr lang="fr-FR" sz="2400" dirty="0"/>
              <a:t>Au niveau :</a:t>
            </a:r>
            <a:endParaRPr lang="fr-FR" sz="2400">
              <a:cs typeface="Calibri" panose="020F0502020204030204"/>
            </a:endParaRPr>
          </a:p>
          <a:p>
            <a:pPr marL="457200" indent="-457200" algn="just">
              <a:buFont typeface="Calibri" panose="020B0604020202020204" pitchFamily="34" charset="0"/>
              <a:buChar char="-"/>
            </a:pPr>
            <a:r>
              <a:rPr lang="fr-FR" sz="2400" dirty="0"/>
              <a:t>du rythme de résolution des épreuves,</a:t>
            </a:r>
            <a:endParaRPr lang="fr-FR" sz="2400" dirty="0">
              <a:cs typeface="Calibri"/>
            </a:endParaRPr>
          </a:p>
          <a:p>
            <a:pPr marL="457200" indent="-457200" algn="just">
              <a:buFont typeface="Calibri" panose="020B0604020202020204" pitchFamily="34" charset="0"/>
              <a:buChar char="-"/>
            </a:pPr>
            <a:r>
              <a:rPr lang="fr-FR" sz="2400" dirty="0">
                <a:cs typeface="Calibri"/>
              </a:rPr>
              <a:t>du choix de la difficulté des épreuves,</a:t>
            </a:r>
          </a:p>
          <a:p>
            <a:pPr marL="457200" indent="-457200" algn="just">
              <a:buFont typeface="Calibri" panose="020B0604020202020204" pitchFamily="34" charset="0"/>
              <a:buChar char="-"/>
            </a:pPr>
            <a:r>
              <a:rPr lang="fr-FR" sz="2400" dirty="0">
                <a:cs typeface="Calibri"/>
              </a:rPr>
              <a:t>de l’ordre des questions.</a:t>
            </a:r>
          </a:p>
        </p:txBody>
      </p:sp>
      <p:sp>
        <p:nvSpPr>
          <p:cNvPr id="5" name="Titre 1">
            <a:extLst>
              <a:ext uri="{FF2B5EF4-FFF2-40B4-BE49-F238E27FC236}">
                <a16:creationId xmlns:a16="http://schemas.microsoft.com/office/drawing/2014/main" id="{AF5DCDC2-0084-50B6-BE17-3BBB4552AE0D}"/>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8. La différenciation</a:t>
            </a:r>
            <a:endParaRPr lang="fr-FR" dirty="0">
              <a:solidFill>
                <a:schemeClr val="bg1"/>
              </a:solidFill>
            </a:endParaRPr>
          </a:p>
        </p:txBody>
      </p:sp>
    </p:spTree>
    <p:extLst>
      <p:ext uri="{BB962C8B-B14F-4D97-AF65-F5344CB8AC3E}">
        <p14:creationId xmlns:p14="http://schemas.microsoft.com/office/powerpoint/2010/main" val="32761673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16FC829-E68D-D0FF-1857-4E12896BA91A}"/>
              </a:ext>
            </a:extLst>
          </p:cNvPr>
          <p:cNvSpPr>
            <a:spLocks noGrp="1"/>
          </p:cNvSpPr>
          <p:nvPr>
            <p:ph idx="1"/>
          </p:nvPr>
        </p:nvSpPr>
        <p:spPr>
          <a:xfrm>
            <a:off x="517009" y="1211634"/>
            <a:ext cx="11027763" cy="4526223"/>
          </a:xfrm>
        </p:spPr>
        <p:txBody>
          <a:bodyPr vert="horz" lIns="91440" tIns="45720" rIns="91440" bIns="45720" rtlCol="0" anchor="t">
            <a:normAutofit/>
          </a:bodyPr>
          <a:lstStyle/>
          <a:p>
            <a:pPr algn="just"/>
            <a:r>
              <a:rPr lang="fr-FR" dirty="0">
                <a:latin typeface="Arial"/>
                <a:cs typeface="Arial"/>
              </a:rPr>
              <a:t>I</a:t>
            </a:r>
            <a:r>
              <a:rPr lang="fr-FR" dirty="0"/>
              <a:t>nterdisciplinarité :</a:t>
            </a:r>
            <a:endParaRPr lang="en-US" dirty="0">
              <a:cs typeface="Calibri" panose="020F0502020204030204"/>
            </a:endParaRPr>
          </a:p>
          <a:p>
            <a:pPr algn="just">
              <a:buChar char="-"/>
            </a:pPr>
            <a:r>
              <a:rPr lang="fr-FR" dirty="0"/>
              <a:t>Orientation sur un plan, travail avec une collègue d’EPS,</a:t>
            </a:r>
            <a:endParaRPr lang="en-US" dirty="0"/>
          </a:p>
          <a:p>
            <a:pPr algn="just">
              <a:buChar char="-"/>
            </a:pPr>
            <a:r>
              <a:rPr lang="fr-FR" dirty="0"/>
              <a:t>Travail avec des collègues d’autres matières,</a:t>
            </a:r>
            <a:endParaRPr lang="en-US" dirty="0">
              <a:cs typeface="Calibri" panose="020F0502020204030204"/>
            </a:endParaRPr>
          </a:p>
          <a:p>
            <a:pPr marL="0" indent="0" algn="just">
              <a:buNone/>
            </a:pPr>
            <a:r>
              <a:rPr lang="fr-FR" dirty="0"/>
              <a:t>-  Aspects culturels.</a:t>
            </a:r>
            <a:endParaRPr lang="en-US" dirty="0">
              <a:cs typeface="Calibri" panose="020F0502020204030204"/>
            </a:endParaRPr>
          </a:p>
          <a:p>
            <a:pPr marL="0" indent="0" algn="just">
              <a:buNone/>
            </a:pPr>
            <a:endParaRPr lang="fr-FR" dirty="0">
              <a:cs typeface="Calibri" panose="020F0502020204030204"/>
            </a:endParaRPr>
          </a:p>
          <a:p>
            <a:pPr algn="just"/>
            <a:r>
              <a:rPr lang="fr-FR" dirty="0"/>
              <a:t>Importance des mathématiques dans les situations quotidiennes.</a:t>
            </a:r>
            <a:endParaRPr lang="fr-FR" dirty="0">
              <a:cs typeface="Calibri" panose="020F0502020204030204"/>
            </a:endParaRPr>
          </a:p>
          <a:p>
            <a:pPr algn="just"/>
            <a:endParaRPr lang="fr-FR" dirty="0"/>
          </a:p>
          <a:p>
            <a:pPr algn="just"/>
            <a:r>
              <a:rPr lang="fr-FR" dirty="0"/>
              <a:t>Travailler les mathématiques autrement, de façon plus ludique et concrète.</a:t>
            </a:r>
            <a:endParaRPr lang="fr-FR" dirty="0">
              <a:cs typeface="Calibri" panose="020F0502020204030204"/>
            </a:endParaRPr>
          </a:p>
          <a:p>
            <a:pPr algn="just"/>
            <a:endParaRPr lang="fr-FR" dirty="0">
              <a:cs typeface="Calibri" panose="020F0502020204030204"/>
            </a:endParaRPr>
          </a:p>
        </p:txBody>
      </p:sp>
      <p:sp>
        <p:nvSpPr>
          <p:cNvPr id="5" name="Titre 1">
            <a:extLst>
              <a:ext uri="{FF2B5EF4-FFF2-40B4-BE49-F238E27FC236}">
                <a16:creationId xmlns:a16="http://schemas.microsoft.com/office/drawing/2014/main" id="{83B6F5CD-F773-337D-7685-3FED03EF838E}"/>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III Les mathématiques pas isolées !</a:t>
            </a:r>
            <a:endParaRPr lang="fr-FR" dirty="0">
              <a:solidFill>
                <a:schemeClr val="bg1"/>
              </a:solidFill>
            </a:endParaRPr>
          </a:p>
        </p:txBody>
      </p:sp>
    </p:spTree>
    <p:extLst>
      <p:ext uri="{BB962C8B-B14F-4D97-AF65-F5344CB8AC3E}">
        <p14:creationId xmlns:p14="http://schemas.microsoft.com/office/powerpoint/2010/main" val="4985631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F18EED-5EC1-BF9C-A5BD-C77E5FFDB361}"/>
              </a:ext>
            </a:extLst>
          </p:cNvPr>
          <p:cNvSpPr>
            <a:spLocks noGrp="1"/>
          </p:cNvSpPr>
          <p:nvPr>
            <p:ph type="title"/>
          </p:nvPr>
        </p:nvSpPr>
        <p:spPr>
          <a:xfrm>
            <a:off x="445654" y="884670"/>
            <a:ext cx="10515600" cy="1325563"/>
          </a:xfrm>
        </p:spPr>
        <p:txBody>
          <a:bodyPr>
            <a:normAutofit fontScale="90000"/>
          </a:bodyPr>
          <a:lstStyle/>
          <a:p>
            <a:r>
              <a:rPr lang="fr-FR" sz="4400" dirty="0">
                <a:latin typeface="Calibri Light"/>
                <a:ea typeface="Calibri Light"/>
                <a:cs typeface="Calibri Light"/>
              </a:rPr>
              <a:t>​</a:t>
            </a:r>
            <a:br>
              <a:rPr lang="fr-FR" dirty="0">
                <a:latin typeface="Calibri Light"/>
                <a:ea typeface="Calibri Light"/>
                <a:cs typeface="Calibri Light"/>
              </a:rPr>
            </a:br>
            <a:r>
              <a:rPr lang="fr-FR" dirty="0">
                <a:cs typeface="Calibri Light"/>
              </a:rPr>
              <a:t>1. Au lycée Blaise Pascal de Segré</a:t>
            </a:r>
            <a:br>
              <a:rPr lang="fr-FR" dirty="0">
                <a:cs typeface="Calibri Light"/>
              </a:rPr>
            </a:br>
            <a:endParaRPr lang="fr-FR" dirty="0">
              <a:cs typeface="Calibri Light"/>
            </a:endParaRPr>
          </a:p>
        </p:txBody>
      </p:sp>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514927" y="1975716"/>
            <a:ext cx="10515600" cy="4351338"/>
          </a:xfrm>
        </p:spPr>
        <p:txBody>
          <a:bodyPr vert="horz" lIns="91440" tIns="45720" rIns="91440" bIns="45720" rtlCol="0" anchor="t">
            <a:normAutofit lnSpcReduction="10000"/>
          </a:bodyPr>
          <a:lstStyle/>
          <a:p>
            <a:pPr algn="just"/>
            <a:r>
              <a:rPr lang="fr-FR" dirty="0"/>
              <a:t>1</a:t>
            </a:r>
            <a:r>
              <a:rPr lang="fr-FR" baseline="30000" dirty="0"/>
              <a:t>er</a:t>
            </a:r>
            <a:r>
              <a:rPr lang="fr-FR" dirty="0"/>
              <a:t> temps : 1 parcours dans 2 classes de 2</a:t>
            </a:r>
            <a:r>
              <a:rPr lang="fr-FR" baseline="30000" dirty="0"/>
              <a:t>nde</a:t>
            </a:r>
            <a:r>
              <a:rPr lang="fr-FR" dirty="0"/>
              <a:t> lors de la semaine des maths en mars et 1 autre parcours dans ces mêmes 2 classe en juin</a:t>
            </a:r>
            <a:endParaRPr lang="fr-FR">
              <a:cs typeface="Calibri"/>
            </a:endParaRPr>
          </a:p>
          <a:p>
            <a:pPr marL="0" indent="0" algn="just">
              <a:buNone/>
            </a:pPr>
            <a:r>
              <a:rPr lang="fr-FR" dirty="0">
                <a:cs typeface="Calibri"/>
              </a:rPr>
              <a:t>      lieu : au sein du lycée       </a:t>
            </a:r>
          </a:p>
          <a:p>
            <a:pPr marL="0" indent="0" algn="just">
              <a:buNone/>
            </a:pPr>
            <a:r>
              <a:rPr lang="fr-FR" dirty="0">
                <a:cs typeface="Calibri"/>
              </a:rPr>
              <a:t>     durée : 1 heure (10 épreuves) + remise des prix/récompense</a:t>
            </a:r>
            <a:endParaRPr lang="fr-FR" dirty="0"/>
          </a:p>
          <a:p>
            <a:pPr marL="0" indent="0" algn="just">
              <a:buNone/>
            </a:pPr>
            <a:r>
              <a:rPr lang="fr-FR" dirty="0">
                <a:cs typeface="Calibri" panose="020F0502020204030204"/>
              </a:rPr>
              <a:t>     bilan : très positif, élèves autonomes et motivés</a:t>
            </a:r>
          </a:p>
          <a:p>
            <a:pPr algn="just"/>
            <a:r>
              <a:rPr lang="fr-FR" dirty="0"/>
              <a:t>2</a:t>
            </a:r>
            <a:r>
              <a:rPr lang="fr-FR" baseline="30000" dirty="0"/>
              <a:t>ème</a:t>
            </a:r>
            <a:r>
              <a:rPr lang="fr-FR" dirty="0"/>
              <a:t> temps : dans le cadre de la liaison collège-2</a:t>
            </a:r>
            <a:r>
              <a:rPr lang="fr-FR" baseline="30000" dirty="0"/>
              <a:t>nde</a:t>
            </a:r>
            <a:r>
              <a:rPr lang="fr-FR" dirty="0"/>
              <a:t> en mathématiques : présentation de l'appli aux enseignants : IP</a:t>
            </a:r>
            <a:endParaRPr lang="fr-FR" dirty="0">
              <a:cs typeface="Calibri" panose="020F0502020204030204"/>
            </a:endParaRPr>
          </a:p>
          <a:p>
            <a:pPr algn="just"/>
            <a:endParaRPr lang="fr-FR" dirty="0"/>
          </a:p>
          <a:p>
            <a:pPr algn="just"/>
            <a:r>
              <a:rPr lang="fr-FR" dirty="0"/>
              <a:t>3</a:t>
            </a:r>
            <a:r>
              <a:rPr lang="fr-FR" baseline="30000" dirty="0"/>
              <a:t>ème</a:t>
            </a:r>
            <a:r>
              <a:rPr lang="fr-FR" dirty="0"/>
              <a:t> temps : dans le cadre de la liaison collège-2</a:t>
            </a:r>
            <a:r>
              <a:rPr lang="fr-FR" baseline="30000" dirty="0"/>
              <a:t>nde</a:t>
            </a:r>
            <a:r>
              <a:rPr lang="fr-FR" dirty="0"/>
              <a:t> en élargissant aux autres matières lors de la visite des 3</a:t>
            </a:r>
            <a:r>
              <a:rPr lang="fr-FR" baseline="30000" dirty="0"/>
              <a:t>ème</a:t>
            </a:r>
            <a:r>
              <a:rPr lang="fr-FR" dirty="0"/>
              <a:t> au lycée : IP</a:t>
            </a:r>
            <a:endParaRPr lang="fr-FR" dirty="0">
              <a:cs typeface="Calibri" panose="020F0502020204030204"/>
            </a:endParaRPr>
          </a:p>
        </p:txBody>
      </p:sp>
      <p:sp>
        <p:nvSpPr>
          <p:cNvPr id="5" name="Titre 1">
            <a:extLst>
              <a:ext uri="{FF2B5EF4-FFF2-40B4-BE49-F238E27FC236}">
                <a16:creationId xmlns:a16="http://schemas.microsoft.com/office/drawing/2014/main" id="{B6E4D0FE-7193-374D-DF57-148D863420F1}"/>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IV Déroulé et bilan dans deux établissements</a:t>
            </a:r>
            <a:endParaRPr lang="fr-FR" sz="4400" b="1" dirty="0">
              <a:solidFill>
                <a:schemeClr val="bg1"/>
              </a:solidFill>
            </a:endParaRPr>
          </a:p>
        </p:txBody>
      </p:sp>
    </p:spTree>
    <p:extLst>
      <p:ext uri="{BB962C8B-B14F-4D97-AF65-F5344CB8AC3E}">
        <p14:creationId xmlns:p14="http://schemas.microsoft.com/office/powerpoint/2010/main" val="8757099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F18EED-5EC1-BF9C-A5BD-C77E5FFDB361}"/>
              </a:ext>
            </a:extLst>
          </p:cNvPr>
          <p:cNvSpPr>
            <a:spLocks noGrp="1"/>
          </p:cNvSpPr>
          <p:nvPr>
            <p:ph type="title"/>
          </p:nvPr>
        </p:nvSpPr>
        <p:spPr>
          <a:xfrm>
            <a:off x="480290" y="953944"/>
            <a:ext cx="10515600" cy="1325563"/>
          </a:xfrm>
        </p:spPr>
        <p:txBody>
          <a:bodyPr/>
          <a:lstStyle/>
          <a:p>
            <a:r>
              <a:rPr lang="fr-FR" dirty="0"/>
              <a:t>2. Au lycée Raoul </a:t>
            </a:r>
            <a:r>
              <a:rPr lang="fr-FR" dirty="0" err="1"/>
              <a:t>Vadepied</a:t>
            </a:r>
            <a:r>
              <a:rPr lang="fr-FR" dirty="0"/>
              <a:t> d'Evron</a:t>
            </a:r>
            <a:endParaRPr lang="fr-FR" dirty="0">
              <a:cs typeface="Calibri Light"/>
            </a:endParaRPr>
          </a:p>
        </p:txBody>
      </p:sp>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445656" y="2275898"/>
            <a:ext cx="11196781" cy="3808701"/>
          </a:xfrm>
        </p:spPr>
        <p:txBody>
          <a:bodyPr vert="horz" lIns="91440" tIns="45720" rIns="91440" bIns="45720" rtlCol="0" anchor="t">
            <a:normAutofit/>
          </a:bodyPr>
          <a:lstStyle/>
          <a:p>
            <a:pPr marL="0" indent="0" algn="just">
              <a:buNone/>
            </a:pPr>
            <a:r>
              <a:rPr lang="fr-FR" sz="2400" dirty="0"/>
              <a:t>37 élèves de Terminale spécialité et 5 élèves de CAP ATMFC répartis dans 10 équipes.</a:t>
            </a:r>
            <a:endParaRPr lang="fr-FR" sz="2400" dirty="0">
              <a:cs typeface="Calibri"/>
            </a:endParaRPr>
          </a:p>
          <a:p>
            <a:pPr marL="0" indent="0" algn="just">
              <a:buNone/>
            </a:pPr>
            <a:r>
              <a:rPr lang="fr-FR" sz="2400" dirty="0">
                <a:cs typeface="Calibri"/>
              </a:rPr>
              <a:t>Rallye comportant 12 épreuves dans le centre-ville proche du lycée pendant 1h30.</a:t>
            </a:r>
          </a:p>
          <a:p>
            <a:pPr marL="0" indent="0" algn="just">
              <a:buNone/>
            </a:pPr>
            <a:r>
              <a:rPr lang="fr-FR" sz="2400" dirty="0">
                <a:cs typeface="Calibri"/>
              </a:rPr>
              <a:t>Coopération entre des élèves qui se côtoient peu (ou pas du tout) et n'ont pas le même programme en mathématiques. D'où la variété de questions...</a:t>
            </a:r>
          </a:p>
          <a:p>
            <a:pPr marL="0" indent="0" algn="just">
              <a:buNone/>
            </a:pPr>
            <a:r>
              <a:rPr lang="fr-FR" sz="2400" dirty="0">
                <a:cs typeface="Calibri"/>
              </a:rPr>
              <a:t>Travail réalisé avec quelques conseils de la collègue de maths-sciences du lycée professionnel  et </a:t>
            </a:r>
            <a:r>
              <a:rPr lang="fr-FR" sz="2400" err="1">
                <a:cs typeface="Calibri"/>
              </a:rPr>
              <a:t>co</a:t>
            </a:r>
            <a:r>
              <a:rPr lang="fr-FR" sz="2400" dirty="0">
                <a:cs typeface="Calibri"/>
              </a:rPr>
              <a:t>-encadré avec une collègue d'EPS pour l'orientation dans la ville (et deux autres enseignants volontaires en SVT et Espagnol).</a:t>
            </a:r>
          </a:p>
          <a:p>
            <a:pPr marL="0" indent="0" algn="just">
              <a:buNone/>
            </a:pPr>
            <a:r>
              <a:rPr lang="fr-FR" sz="2400" dirty="0">
                <a:cs typeface="Calibri"/>
              </a:rPr>
              <a:t>Bilan/recueil des impressions en salle de classe autour d'un goûter.</a:t>
            </a:r>
          </a:p>
          <a:p>
            <a:pPr marL="0" indent="0" algn="just">
              <a:buNone/>
            </a:pPr>
            <a:endParaRPr lang="fr-FR" dirty="0">
              <a:cs typeface="Calibri"/>
            </a:endParaRPr>
          </a:p>
        </p:txBody>
      </p:sp>
      <p:sp>
        <p:nvSpPr>
          <p:cNvPr id="5" name="Titre 1">
            <a:extLst>
              <a:ext uri="{FF2B5EF4-FFF2-40B4-BE49-F238E27FC236}">
                <a16:creationId xmlns:a16="http://schemas.microsoft.com/office/drawing/2014/main" id="{C4FDB14D-FA3F-2D2C-C79F-40C4866F61D4}"/>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IV Déroulé et bilan dans deux établissements</a:t>
            </a:r>
            <a:endParaRPr lang="fr-FR" sz="4400" b="1" dirty="0">
              <a:solidFill>
                <a:schemeClr val="bg1"/>
              </a:solidFill>
            </a:endParaRPr>
          </a:p>
        </p:txBody>
      </p:sp>
    </p:spTree>
    <p:extLst>
      <p:ext uri="{BB962C8B-B14F-4D97-AF65-F5344CB8AC3E}">
        <p14:creationId xmlns:p14="http://schemas.microsoft.com/office/powerpoint/2010/main" val="30335920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699655" y="2633807"/>
            <a:ext cx="10515600" cy="4351338"/>
          </a:xfrm>
        </p:spPr>
        <p:txBody>
          <a:bodyPr vert="horz" lIns="91440" tIns="45720" rIns="91440" bIns="45720" rtlCol="0" anchor="t">
            <a:normAutofit/>
          </a:bodyPr>
          <a:lstStyle/>
          <a:p>
            <a:pPr marL="0" indent="0">
              <a:buNone/>
            </a:pPr>
            <a:r>
              <a:rPr lang="fr-FR" dirty="0"/>
              <a:t>	Notions abordées au niveau Terminale spécialité :</a:t>
            </a:r>
          </a:p>
          <a:p>
            <a:pPr marL="0" indent="0">
              <a:buNone/>
            </a:pPr>
            <a:r>
              <a:rPr lang="fr-FR" dirty="0"/>
              <a:t>Probabilités</a:t>
            </a:r>
            <a:endParaRPr lang="fr-FR" dirty="0">
              <a:cs typeface="Calibri" panose="020F0502020204030204"/>
            </a:endParaRPr>
          </a:p>
          <a:p>
            <a:pPr marL="0" indent="0">
              <a:buNone/>
            </a:pPr>
            <a:r>
              <a:rPr lang="fr-FR" dirty="0"/>
              <a:t>Combinatoire et dénombrement</a:t>
            </a:r>
          </a:p>
          <a:p>
            <a:pPr marL="0" indent="0">
              <a:buNone/>
            </a:pPr>
            <a:r>
              <a:rPr lang="fr-FR" dirty="0"/>
              <a:t>Calcul de volume (géométrie dans l’espace)</a:t>
            </a:r>
          </a:p>
          <a:p>
            <a:pPr marL="0" indent="0">
              <a:buNone/>
            </a:pPr>
            <a:r>
              <a:rPr lang="fr-FR" dirty="0">
                <a:cs typeface="Calibri"/>
              </a:rPr>
              <a:t>Proportionnalité</a:t>
            </a:r>
            <a:endParaRPr lang="fr-FR" dirty="0"/>
          </a:p>
          <a:p>
            <a:pPr marL="0" indent="0">
              <a:buNone/>
            </a:pPr>
            <a:r>
              <a:rPr lang="fr-FR" dirty="0"/>
              <a:t>Calcul de coefficient directeur</a:t>
            </a:r>
            <a:endParaRPr lang="fr-FR" dirty="0">
              <a:cs typeface="Calibri"/>
            </a:endParaRPr>
          </a:p>
          <a:p>
            <a:pPr marL="0" indent="0">
              <a:buNone/>
            </a:pPr>
            <a:r>
              <a:rPr lang="fr-FR" dirty="0"/>
              <a:t>Position relative de deux droites dans l’espace</a:t>
            </a:r>
          </a:p>
        </p:txBody>
      </p:sp>
      <p:sp>
        <p:nvSpPr>
          <p:cNvPr id="5" name="Titre 1">
            <a:extLst>
              <a:ext uri="{FF2B5EF4-FFF2-40B4-BE49-F238E27FC236}">
                <a16:creationId xmlns:a16="http://schemas.microsoft.com/office/drawing/2014/main" id="{27FFCB1F-B809-E7A1-A4D5-93EA252952B6}"/>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IV Déroulé et bilan dans deux établissements</a:t>
            </a:r>
            <a:endParaRPr lang="fr-FR" sz="4400" b="1" dirty="0">
              <a:solidFill>
                <a:schemeClr val="bg1"/>
              </a:solidFill>
            </a:endParaRPr>
          </a:p>
        </p:txBody>
      </p:sp>
      <p:sp>
        <p:nvSpPr>
          <p:cNvPr id="9" name="Titre 1">
            <a:extLst>
              <a:ext uri="{FF2B5EF4-FFF2-40B4-BE49-F238E27FC236}">
                <a16:creationId xmlns:a16="http://schemas.microsoft.com/office/drawing/2014/main" id="{EF612270-ABDC-5A86-69EF-AA8ADB4F2A44}"/>
              </a:ext>
            </a:extLst>
          </p:cNvPr>
          <p:cNvSpPr>
            <a:spLocks noGrp="1"/>
          </p:cNvSpPr>
          <p:nvPr>
            <p:ph type="title"/>
          </p:nvPr>
        </p:nvSpPr>
        <p:spPr>
          <a:xfrm>
            <a:off x="445654" y="1265671"/>
            <a:ext cx="10515600" cy="1198563"/>
          </a:xfrm>
        </p:spPr>
        <p:txBody>
          <a:bodyPr/>
          <a:lstStyle/>
          <a:p>
            <a:r>
              <a:rPr lang="fr-FR" dirty="0"/>
              <a:t>2. Au lycée Raoul </a:t>
            </a:r>
            <a:r>
              <a:rPr lang="fr-FR" dirty="0" err="1"/>
              <a:t>Vadepied</a:t>
            </a:r>
            <a:r>
              <a:rPr lang="fr-FR" dirty="0"/>
              <a:t> d'Evron</a:t>
            </a:r>
          </a:p>
        </p:txBody>
      </p:sp>
    </p:spTree>
    <p:extLst>
      <p:ext uri="{BB962C8B-B14F-4D97-AF65-F5344CB8AC3E}">
        <p14:creationId xmlns:p14="http://schemas.microsoft.com/office/powerpoint/2010/main" val="14009198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653472" y="2264353"/>
            <a:ext cx="10515600" cy="4351338"/>
          </a:xfrm>
        </p:spPr>
        <p:txBody>
          <a:bodyPr vert="horz" lIns="91440" tIns="45720" rIns="91440" bIns="45720" rtlCol="0" anchor="t">
            <a:normAutofit/>
          </a:bodyPr>
          <a:lstStyle/>
          <a:p>
            <a:pPr marL="0" indent="0">
              <a:buNone/>
            </a:pPr>
            <a:r>
              <a:rPr lang="fr-FR" dirty="0"/>
              <a:t>	Notions abordées au niveau CAP ATMFC :</a:t>
            </a:r>
          </a:p>
          <a:p>
            <a:pPr marL="0" indent="0">
              <a:buNone/>
            </a:pPr>
            <a:r>
              <a:rPr lang="fr-FR" dirty="0">
                <a:cs typeface="Calibri"/>
              </a:rPr>
              <a:t>Angles</a:t>
            </a:r>
          </a:p>
          <a:p>
            <a:pPr marL="0" indent="0">
              <a:buNone/>
            </a:pPr>
            <a:r>
              <a:rPr lang="fr-FR" dirty="0"/>
              <a:t>Somme d’entiers</a:t>
            </a:r>
          </a:p>
          <a:p>
            <a:pPr marL="0" indent="0">
              <a:buNone/>
            </a:pPr>
            <a:r>
              <a:rPr lang="fr-FR" dirty="0"/>
              <a:t>Pourcentages</a:t>
            </a:r>
          </a:p>
          <a:p>
            <a:pPr marL="0" indent="0">
              <a:buNone/>
            </a:pPr>
            <a:r>
              <a:rPr lang="fr-FR" dirty="0"/>
              <a:t>Périmètre</a:t>
            </a:r>
          </a:p>
          <a:p>
            <a:pPr marL="0" indent="0">
              <a:buNone/>
            </a:pPr>
            <a:r>
              <a:rPr lang="fr-FR" dirty="0"/>
              <a:t>Moyenne</a:t>
            </a:r>
          </a:p>
          <a:p>
            <a:pPr marL="0" indent="0">
              <a:buNone/>
            </a:pPr>
            <a:r>
              <a:rPr lang="fr-FR" dirty="0"/>
              <a:t>Proportionnalité et échelle</a:t>
            </a:r>
          </a:p>
        </p:txBody>
      </p:sp>
      <p:sp>
        <p:nvSpPr>
          <p:cNvPr id="7" name="Titre 1">
            <a:extLst>
              <a:ext uri="{FF2B5EF4-FFF2-40B4-BE49-F238E27FC236}">
                <a16:creationId xmlns:a16="http://schemas.microsoft.com/office/drawing/2014/main" id="{33E105BE-D7F3-E281-3AC1-463F7F4E75E5}"/>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IV Déroulé et bilan dans deux établissements</a:t>
            </a:r>
            <a:endParaRPr lang="fr-FR" sz="4400" b="1" dirty="0">
              <a:solidFill>
                <a:schemeClr val="bg1"/>
              </a:solidFill>
            </a:endParaRPr>
          </a:p>
        </p:txBody>
      </p:sp>
      <p:sp>
        <p:nvSpPr>
          <p:cNvPr id="9" name="Titre 1">
            <a:extLst>
              <a:ext uri="{FF2B5EF4-FFF2-40B4-BE49-F238E27FC236}">
                <a16:creationId xmlns:a16="http://schemas.microsoft.com/office/drawing/2014/main" id="{B1E1E2F2-2DE7-7914-4C3D-651420831D22}"/>
              </a:ext>
            </a:extLst>
          </p:cNvPr>
          <p:cNvSpPr>
            <a:spLocks noGrp="1"/>
          </p:cNvSpPr>
          <p:nvPr>
            <p:ph type="title"/>
          </p:nvPr>
        </p:nvSpPr>
        <p:spPr>
          <a:xfrm>
            <a:off x="595745" y="1011671"/>
            <a:ext cx="10515600" cy="1325563"/>
          </a:xfrm>
        </p:spPr>
        <p:txBody>
          <a:bodyPr/>
          <a:lstStyle/>
          <a:p>
            <a:r>
              <a:rPr lang="fr-FR" dirty="0"/>
              <a:t>2. Au lycée Raoul </a:t>
            </a:r>
            <a:r>
              <a:rPr lang="fr-FR" dirty="0" err="1"/>
              <a:t>Vadepied</a:t>
            </a:r>
            <a:r>
              <a:rPr lang="fr-FR" dirty="0"/>
              <a:t> d'Evron</a:t>
            </a:r>
            <a:endParaRPr lang="fr-FR" dirty="0">
              <a:cs typeface="Calibri Light"/>
            </a:endParaRPr>
          </a:p>
        </p:txBody>
      </p:sp>
    </p:spTree>
    <p:extLst>
      <p:ext uri="{BB962C8B-B14F-4D97-AF65-F5344CB8AC3E}">
        <p14:creationId xmlns:p14="http://schemas.microsoft.com/office/powerpoint/2010/main" val="16529469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364836" y="1571626"/>
            <a:ext cx="10919690" cy="4466792"/>
          </a:xfrm>
        </p:spPr>
        <p:txBody>
          <a:bodyPr vert="horz" lIns="91440" tIns="45720" rIns="91440" bIns="45720" rtlCol="0" anchor="t">
            <a:normAutofit/>
          </a:bodyPr>
          <a:lstStyle/>
          <a:p>
            <a:pPr marL="0" indent="0" algn="just">
              <a:buNone/>
            </a:pPr>
            <a:endParaRPr lang="fr-FR" dirty="0">
              <a:cs typeface="Calibri"/>
            </a:endParaRPr>
          </a:p>
          <a:p>
            <a:pPr marL="0" indent="0" algn="just">
              <a:buNone/>
            </a:pPr>
            <a:r>
              <a:rPr lang="fr-FR" dirty="0">
                <a:cs typeface="Calibri"/>
              </a:rPr>
              <a:t>Les bienfaits :</a:t>
            </a:r>
          </a:p>
          <a:p>
            <a:pPr algn="just">
              <a:buFont typeface="Calibri" panose="020B0604020202020204" pitchFamily="34" charset="0"/>
              <a:buChar char="-"/>
            </a:pPr>
            <a:r>
              <a:rPr lang="fr-FR" dirty="0">
                <a:cs typeface="Calibri"/>
              </a:rPr>
              <a:t>Une respiration dans l'année de Terminale entre les épreuves de spécialité et les affectations </a:t>
            </a:r>
            <a:r>
              <a:rPr lang="fr-FR" dirty="0" err="1">
                <a:cs typeface="Calibri"/>
              </a:rPr>
              <a:t>Parcoursup</a:t>
            </a:r>
            <a:r>
              <a:rPr lang="fr-FR" dirty="0">
                <a:cs typeface="Calibri"/>
              </a:rPr>
              <a:t> !</a:t>
            </a:r>
          </a:p>
          <a:p>
            <a:pPr algn="just">
              <a:buFont typeface="Calibri" panose="020B0604020202020204" pitchFamily="34" charset="0"/>
              <a:buChar char="-"/>
            </a:pPr>
            <a:r>
              <a:rPr lang="fr-FR" dirty="0">
                <a:cs typeface="Calibri"/>
              </a:rPr>
              <a:t>Une découverte du centre-ville pour certains,</a:t>
            </a:r>
          </a:p>
          <a:p>
            <a:pPr algn="just">
              <a:buFont typeface="Calibri" panose="020B0604020202020204" pitchFamily="34" charset="0"/>
              <a:buChar char="-"/>
            </a:pPr>
            <a:r>
              <a:rPr lang="fr-FR" dirty="0">
                <a:cs typeface="Calibri"/>
              </a:rPr>
              <a:t>Une coopération entre élèves qui n'ont pas l'habitude de se côtoyer ,</a:t>
            </a:r>
          </a:p>
          <a:p>
            <a:pPr algn="just">
              <a:buFont typeface="Calibri" panose="020B0604020202020204" pitchFamily="34" charset="0"/>
              <a:buChar char="-"/>
            </a:pPr>
            <a:r>
              <a:rPr lang="fr-FR" dirty="0">
                <a:cs typeface="Calibri"/>
              </a:rPr>
              <a:t>Les élèves ont beaucoup apprécié,</a:t>
            </a:r>
          </a:p>
          <a:p>
            <a:pPr algn="just">
              <a:buFont typeface="Calibri" panose="020B0604020202020204" pitchFamily="34" charset="0"/>
              <a:buChar char="-"/>
            </a:pPr>
            <a:r>
              <a:rPr lang="fr-FR" dirty="0">
                <a:cs typeface="Calibri"/>
              </a:rPr>
              <a:t>Quelques retours : </a:t>
            </a:r>
            <a:r>
              <a:rPr lang="fr-FR" i="1" dirty="0">
                <a:cs typeface="Calibri"/>
              </a:rPr>
              <a:t>"c'était sympa", "c'était intéressant", "c'était facile mais pas trop", "on aurait bien aimé que le territoire soit plus grand".</a:t>
            </a:r>
          </a:p>
          <a:p>
            <a:pPr algn="just">
              <a:buFont typeface="Calibri" panose="020B0604020202020204" pitchFamily="34" charset="0"/>
              <a:buChar char="-"/>
            </a:pPr>
            <a:endParaRPr lang="fr-FR" dirty="0">
              <a:cs typeface="Calibri"/>
            </a:endParaRPr>
          </a:p>
        </p:txBody>
      </p:sp>
      <p:sp>
        <p:nvSpPr>
          <p:cNvPr id="7" name="Titre 1">
            <a:extLst>
              <a:ext uri="{FF2B5EF4-FFF2-40B4-BE49-F238E27FC236}">
                <a16:creationId xmlns:a16="http://schemas.microsoft.com/office/drawing/2014/main" id="{07531F37-CB64-D353-186E-53B5FF234B9D}"/>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IV Déroulé et bilan dans deux établissements</a:t>
            </a:r>
            <a:endParaRPr lang="fr-FR" sz="4400" b="1" dirty="0">
              <a:solidFill>
                <a:schemeClr val="bg1"/>
              </a:solidFill>
            </a:endParaRPr>
          </a:p>
        </p:txBody>
      </p:sp>
      <p:sp>
        <p:nvSpPr>
          <p:cNvPr id="9" name="Titre 1">
            <a:extLst>
              <a:ext uri="{FF2B5EF4-FFF2-40B4-BE49-F238E27FC236}">
                <a16:creationId xmlns:a16="http://schemas.microsoft.com/office/drawing/2014/main" id="{8F208216-D583-510E-E40E-1B58665F321B}"/>
              </a:ext>
            </a:extLst>
          </p:cNvPr>
          <p:cNvSpPr>
            <a:spLocks noGrp="1"/>
          </p:cNvSpPr>
          <p:nvPr>
            <p:ph type="title"/>
          </p:nvPr>
        </p:nvSpPr>
        <p:spPr>
          <a:xfrm>
            <a:off x="480291" y="1219489"/>
            <a:ext cx="10527145" cy="725200"/>
          </a:xfrm>
        </p:spPr>
        <p:txBody>
          <a:bodyPr/>
          <a:lstStyle/>
          <a:p>
            <a:r>
              <a:rPr lang="fr-FR" dirty="0"/>
              <a:t>2. Au lycée Raoul </a:t>
            </a:r>
            <a:r>
              <a:rPr lang="fr-FR" dirty="0" err="1"/>
              <a:t>Vadepied</a:t>
            </a:r>
            <a:r>
              <a:rPr lang="fr-FR" dirty="0"/>
              <a:t> d'Evron</a:t>
            </a:r>
            <a:endParaRPr lang="fr-FR" dirty="0">
              <a:cs typeface="Calibri Light"/>
            </a:endParaRPr>
          </a:p>
          <a:p>
            <a:endParaRPr lang="fr-FR" dirty="0">
              <a:cs typeface="Calibri Light"/>
            </a:endParaRPr>
          </a:p>
        </p:txBody>
      </p:sp>
    </p:spTree>
    <p:extLst>
      <p:ext uri="{BB962C8B-B14F-4D97-AF65-F5344CB8AC3E}">
        <p14:creationId xmlns:p14="http://schemas.microsoft.com/office/powerpoint/2010/main" val="34966830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A296DB-B831-2C58-8B3A-DEE92E1290A9}"/>
              </a:ext>
            </a:extLst>
          </p:cNvPr>
          <p:cNvSpPr>
            <a:spLocks noGrp="1"/>
          </p:cNvSpPr>
          <p:nvPr>
            <p:ph idx="1"/>
          </p:nvPr>
        </p:nvSpPr>
        <p:spPr>
          <a:xfrm>
            <a:off x="443560" y="1398456"/>
            <a:ext cx="10915337" cy="4551206"/>
          </a:xfrm>
        </p:spPr>
        <p:txBody>
          <a:bodyPr vert="horz" lIns="91440" tIns="45720" rIns="91440" bIns="45720" rtlCol="0" anchor="t">
            <a:normAutofit fontScale="85000" lnSpcReduction="20000"/>
          </a:bodyPr>
          <a:lstStyle/>
          <a:p>
            <a:pPr marL="0" indent="0" algn="just">
              <a:buNone/>
            </a:pPr>
            <a:r>
              <a:rPr lang="fr-FR" dirty="0"/>
              <a:t>Ne pas rester exclusivement sur des problèmes de calculs ou de géométrie. Des questions de dénombrement, proportionnalité, probabilité, statistiques… peuvent être posées.</a:t>
            </a:r>
          </a:p>
          <a:p>
            <a:pPr marL="0" indent="0" algn="just">
              <a:buNone/>
            </a:pPr>
            <a:endParaRPr lang="fr-FR" dirty="0">
              <a:cs typeface="Calibri"/>
            </a:endParaRPr>
          </a:p>
          <a:p>
            <a:pPr marL="0" indent="0" algn="just">
              <a:buNone/>
            </a:pPr>
            <a:r>
              <a:rPr lang="fr-FR" dirty="0">
                <a:cs typeface="Calibri"/>
              </a:rPr>
              <a:t>Rester raisonnable sur les mesures à effectuer afin que l'intervalle de réponses acceptées ne soit pas grand, sinon on ne sait plus si le raisonnement l'emporte sur les réponses données au hasard.</a:t>
            </a:r>
          </a:p>
          <a:p>
            <a:pPr marL="0" indent="0" algn="just">
              <a:buNone/>
            </a:pPr>
            <a:endParaRPr lang="fr-FR" dirty="0">
              <a:solidFill>
                <a:srgbClr val="000000"/>
              </a:solidFill>
              <a:cs typeface="Calibri"/>
            </a:endParaRPr>
          </a:p>
          <a:p>
            <a:pPr marL="0" indent="0" algn="just">
              <a:buNone/>
            </a:pPr>
            <a:r>
              <a:rPr lang="fr-FR" dirty="0">
                <a:solidFill>
                  <a:srgbClr val="000000"/>
                </a:solidFill>
                <a:cs typeface="Calibri"/>
              </a:rPr>
              <a:t>Prévoir plus d'épreuves que d'équipes.</a:t>
            </a:r>
          </a:p>
          <a:p>
            <a:pPr marL="0" indent="0" algn="just">
              <a:buNone/>
            </a:pPr>
            <a:endParaRPr lang="fr-FR" dirty="0">
              <a:cs typeface="Calibri"/>
            </a:endParaRPr>
          </a:p>
          <a:p>
            <a:pPr marL="0" indent="0" algn="just">
              <a:buNone/>
            </a:pPr>
            <a:r>
              <a:rPr lang="fr-FR" dirty="0">
                <a:cs typeface="Calibri"/>
              </a:rPr>
              <a:t>Certaines équipes se donnent les réponses.</a:t>
            </a:r>
          </a:p>
          <a:p>
            <a:pPr marL="0" indent="0" algn="just">
              <a:buNone/>
            </a:pPr>
            <a:endParaRPr lang="fr-FR" dirty="0">
              <a:cs typeface="Calibri"/>
            </a:endParaRPr>
          </a:p>
          <a:p>
            <a:pPr marL="0" indent="0" algn="just">
              <a:buNone/>
            </a:pPr>
            <a:r>
              <a:rPr lang="fr-FR" dirty="0">
                <a:cs typeface="Calibri"/>
              </a:rPr>
              <a:t>Bien travailler sur les questions afin qu'elles soient bien formulées.</a:t>
            </a:r>
          </a:p>
        </p:txBody>
      </p:sp>
      <p:sp>
        <p:nvSpPr>
          <p:cNvPr id="7" name="Titre 1">
            <a:extLst>
              <a:ext uri="{FF2B5EF4-FFF2-40B4-BE49-F238E27FC236}">
                <a16:creationId xmlns:a16="http://schemas.microsoft.com/office/drawing/2014/main" id="{BC1057AA-B719-E53D-0F14-0F500CAF89C7}"/>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V Points de vigilance</a:t>
            </a:r>
            <a:endParaRPr lang="fr-FR" sz="4400" b="1" dirty="0">
              <a:solidFill>
                <a:schemeClr val="bg1"/>
              </a:solidFill>
            </a:endParaRPr>
          </a:p>
        </p:txBody>
      </p:sp>
    </p:spTree>
    <p:extLst>
      <p:ext uri="{BB962C8B-B14F-4D97-AF65-F5344CB8AC3E}">
        <p14:creationId xmlns:p14="http://schemas.microsoft.com/office/powerpoint/2010/main" val="1359347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CF2CB19-20A1-8983-425F-753974A37405}"/>
              </a:ext>
            </a:extLst>
          </p:cNvPr>
          <p:cNvSpPr>
            <a:spLocks noGrp="1"/>
          </p:cNvSpPr>
          <p:nvPr>
            <p:ph idx="1"/>
          </p:nvPr>
        </p:nvSpPr>
        <p:spPr>
          <a:xfrm>
            <a:off x="310705" y="1309297"/>
            <a:ext cx="10515600" cy="4351338"/>
          </a:xfrm>
        </p:spPr>
        <p:txBody>
          <a:bodyPr vert="horz" lIns="91440" tIns="45720" rIns="91440" bIns="45720" rtlCol="0" anchor="t">
            <a:normAutofit/>
          </a:bodyPr>
          <a:lstStyle/>
          <a:p>
            <a:pPr marL="514350" indent="-514350">
              <a:buAutoNum type="arabicPeriod"/>
            </a:pPr>
            <a:r>
              <a:rPr lang="fr-FR" dirty="0">
                <a:cs typeface="Calibri"/>
              </a:rPr>
              <a:t>De quoi s'agit-il ?</a:t>
            </a:r>
          </a:p>
          <a:p>
            <a:pPr marL="514350" indent="-514350">
              <a:buAutoNum type="arabicPeriod"/>
            </a:pPr>
            <a:endParaRPr lang="fr-FR" dirty="0">
              <a:cs typeface="Calibri"/>
            </a:endParaRPr>
          </a:p>
          <a:p>
            <a:pPr marL="514350" indent="-514350">
              <a:buAutoNum type="arabicPeriod"/>
            </a:pPr>
            <a:endParaRPr lang="fr-FR" dirty="0">
              <a:cs typeface="Calibri"/>
            </a:endParaRPr>
          </a:p>
          <a:p>
            <a:pPr marL="0" indent="0">
              <a:buNone/>
            </a:pPr>
            <a:endParaRPr lang="fr-FR" dirty="0">
              <a:highlight>
                <a:srgbClr val="FFFF00"/>
              </a:highlight>
              <a:cs typeface="Calibri"/>
            </a:endParaRPr>
          </a:p>
        </p:txBody>
      </p:sp>
      <p:pic>
        <p:nvPicPr>
          <p:cNvPr id="4" name="Image 4" descr="Une image contenant diagramme&#10;&#10;Description générée automatiquement">
            <a:extLst>
              <a:ext uri="{FF2B5EF4-FFF2-40B4-BE49-F238E27FC236}">
                <a16:creationId xmlns:a16="http://schemas.microsoft.com/office/drawing/2014/main" id="{E43B3C1E-B95C-AAD3-5A6B-601AD0259FC4}"/>
              </a:ext>
            </a:extLst>
          </p:cNvPr>
          <p:cNvPicPr>
            <a:picLocks noChangeAspect="1"/>
          </p:cNvPicPr>
          <p:nvPr/>
        </p:nvPicPr>
        <p:blipFill>
          <a:blip r:embed="rId2"/>
          <a:stretch>
            <a:fillRect/>
          </a:stretch>
        </p:blipFill>
        <p:spPr>
          <a:xfrm>
            <a:off x="562168" y="2028696"/>
            <a:ext cx="7430086" cy="4353190"/>
          </a:xfrm>
          <a:prstGeom prst="rect">
            <a:avLst/>
          </a:prstGeom>
        </p:spPr>
      </p:pic>
      <p:pic>
        <p:nvPicPr>
          <p:cNvPr id="5" name="Image 5" descr="Une image contenant diagramme&#10;&#10;Description générée automatiquement">
            <a:extLst>
              <a:ext uri="{FF2B5EF4-FFF2-40B4-BE49-F238E27FC236}">
                <a16:creationId xmlns:a16="http://schemas.microsoft.com/office/drawing/2014/main" id="{4037DFF8-BE2A-6017-DC84-E7E34CE8A314}"/>
              </a:ext>
            </a:extLst>
          </p:cNvPr>
          <p:cNvPicPr>
            <a:picLocks noChangeAspect="1"/>
          </p:cNvPicPr>
          <p:nvPr/>
        </p:nvPicPr>
        <p:blipFill>
          <a:blip r:embed="rId3"/>
          <a:stretch>
            <a:fillRect/>
          </a:stretch>
        </p:blipFill>
        <p:spPr>
          <a:xfrm>
            <a:off x="7709940" y="1265905"/>
            <a:ext cx="4129789" cy="4163796"/>
          </a:xfrm>
          <a:prstGeom prst="rect">
            <a:avLst/>
          </a:prstGeom>
        </p:spPr>
      </p:pic>
      <p:sp>
        <p:nvSpPr>
          <p:cNvPr id="9" name="Titre 1">
            <a:extLst>
              <a:ext uri="{FF2B5EF4-FFF2-40B4-BE49-F238E27FC236}">
                <a16:creationId xmlns:a16="http://schemas.microsoft.com/office/drawing/2014/main" id="{BF117193-9227-4E1D-74CD-EC3F231F7A2C}"/>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VI Une piste à creuser : la carte anthropométrique</a:t>
            </a:r>
            <a:endParaRPr lang="fr-FR" sz="4400" b="1" dirty="0">
              <a:solidFill>
                <a:schemeClr val="bg1"/>
              </a:solidFill>
            </a:endParaRPr>
          </a:p>
        </p:txBody>
      </p:sp>
    </p:spTree>
    <p:extLst>
      <p:ext uri="{BB962C8B-B14F-4D97-AF65-F5344CB8AC3E}">
        <p14:creationId xmlns:p14="http://schemas.microsoft.com/office/powerpoint/2010/main" val="40885830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CF2CB19-20A1-8983-425F-753974A37405}"/>
              </a:ext>
            </a:extLst>
          </p:cNvPr>
          <p:cNvSpPr>
            <a:spLocks noGrp="1"/>
          </p:cNvSpPr>
          <p:nvPr>
            <p:ph idx="1"/>
          </p:nvPr>
        </p:nvSpPr>
        <p:spPr>
          <a:xfrm>
            <a:off x="251085" y="1925559"/>
            <a:ext cx="11190157" cy="4351338"/>
          </a:xfrm>
        </p:spPr>
        <p:txBody>
          <a:bodyPr vert="horz" lIns="91440" tIns="45720" rIns="91440" bIns="45720" rtlCol="0" anchor="t">
            <a:normAutofit/>
          </a:bodyPr>
          <a:lstStyle/>
          <a:p>
            <a:pPr marL="514350" indent="-514350">
              <a:buAutoNum type="arabicPeriod"/>
            </a:pPr>
            <a:r>
              <a:rPr lang="fr-FR" dirty="0">
                <a:cs typeface="Calibri"/>
              </a:rPr>
              <a:t>De quoi s'agit-il ?</a:t>
            </a:r>
          </a:p>
          <a:p>
            <a:pPr marL="514350" indent="-514350">
              <a:buAutoNum type="arabicPeriod"/>
            </a:pPr>
            <a:endParaRPr lang="fr-FR" dirty="0">
              <a:cs typeface="Calibri"/>
            </a:endParaRPr>
          </a:p>
          <a:p>
            <a:pPr marL="0" indent="0" algn="just">
              <a:buNone/>
            </a:pPr>
            <a:r>
              <a:rPr lang="fr-FR" dirty="0">
                <a:cs typeface="Calibri"/>
              </a:rPr>
              <a:t>Les élèves prennent des mesures de leur corps et remplissent cette carte qu'ils emportent avec eux lors du rallye. C'est leur corps qui fait office d'outils de mesure : règle, rapporteur, équerre.</a:t>
            </a:r>
          </a:p>
          <a:p>
            <a:pPr marL="514350" indent="-514350">
              <a:buAutoNum type="arabicPeriod"/>
            </a:pPr>
            <a:endParaRPr lang="fr-FR" dirty="0">
              <a:cs typeface="Calibri"/>
            </a:endParaRPr>
          </a:p>
          <a:p>
            <a:pPr marL="514350" indent="-514350">
              <a:buAutoNum type="arabicPeriod"/>
            </a:pPr>
            <a:endParaRPr lang="fr-FR" dirty="0">
              <a:cs typeface="Calibri"/>
            </a:endParaRPr>
          </a:p>
          <a:p>
            <a:pPr marL="0" indent="0">
              <a:buNone/>
            </a:pPr>
            <a:endParaRPr lang="fr-FR" dirty="0">
              <a:highlight>
                <a:srgbClr val="FFFF00"/>
              </a:highlight>
              <a:cs typeface="Calibri"/>
            </a:endParaRPr>
          </a:p>
        </p:txBody>
      </p:sp>
      <p:sp>
        <p:nvSpPr>
          <p:cNvPr id="7" name="Titre 1">
            <a:extLst>
              <a:ext uri="{FF2B5EF4-FFF2-40B4-BE49-F238E27FC236}">
                <a16:creationId xmlns:a16="http://schemas.microsoft.com/office/drawing/2014/main" id="{FEA9CE35-E486-7B28-81FF-15B786F26A42}"/>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VI Une piste à creuser : la carte anthropométrique</a:t>
            </a:r>
            <a:endParaRPr lang="fr-FR" sz="4400" b="1" dirty="0">
              <a:solidFill>
                <a:schemeClr val="bg1"/>
              </a:solidFill>
            </a:endParaRPr>
          </a:p>
        </p:txBody>
      </p:sp>
    </p:spTree>
    <p:extLst>
      <p:ext uri="{BB962C8B-B14F-4D97-AF65-F5344CB8AC3E}">
        <p14:creationId xmlns:p14="http://schemas.microsoft.com/office/powerpoint/2010/main" val="7572345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CF2CB19-20A1-8983-425F-753974A37405}"/>
              </a:ext>
            </a:extLst>
          </p:cNvPr>
          <p:cNvSpPr>
            <a:spLocks noGrp="1"/>
          </p:cNvSpPr>
          <p:nvPr>
            <p:ph idx="1"/>
          </p:nvPr>
        </p:nvSpPr>
        <p:spPr>
          <a:xfrm>
            <a:off x="445655" y="1409988"/>
            <a:ext cx="11150599" cy="4547611"/>
          </a:xfrm>
        </p:spPr>
        <p:txBody>
          <a:bodyPr vert="horz" lIns="91440" tIns="45720" rIns="91440" bIns="45720" rtlCol="0" anchor="t">
            <a:normAutofit/>
          </a:bodyPr>
          <a:lstStyle/>
          <a:p>
            <a:pPr marL="0" indent="0">
              <a:buNone/>
            </a:pPr>
            <a:r>
              <a:rPr lang="fr-FR" dirty="0">
                <a:cs typeface="Calibri"/>
              </a:rPr>
              <a:t>2. Une idée à tester (ou pas)…</a:t>
            </a:r>
            <a:endParaRPr lang="fr-FR"/>
          </a:p>
          <a:p>
            <a:pPr marL="0" indent="0">
              <a:buNone/>
            </a:pPr>
            <a:endParaRPr lang="fr-FR" dirty="0">
              <a:cs typeface="Calibri" panose="020F0502020204030204"/>
            </a:endParaRPr>
          </a:p>
          <a:p>
            <a:pPr marL="0" indent="0" algn="just">
              <a:buNone/>
            </a:pPr>
            <a:r>
              <a:rPr lang="fr-FR" dirty="0">
                <a:cs typeface="Calibri" panose="020F0502020204030204"/>
              </a:rPr>
              <a:t>La difficulté de cette carte anthropométrique est la grande imprécision. Le créateur du jeu doit donc prévoir d'accepter une très grande marge d'erreur, si bien que des réponses avec un raisonnement non fondé peuvent s'avérer être dans l'intervalle acceptable.</a:t>
            </a:r>
          </a:p>
          <a:p>
            <a:pPr marL="0" indent="0" algn="just">
              <a:buNone/>
            </a:pPr>
            <a:endParaRPr lang="fr-FR" dirty="0">
              <a:cs typeface="Calibri" panose="020F0502020204030204"/>
            </a:endParaRPr>
          </a:p>
          <a:p>
            <a:pPr marL="0" indent="0" algn="just">
              <a:buNone/>
            </a:pPr>
            <a:r>
              <a:rPr lang="fr-FR" dirty="0">
                <a:cs typeface="Calibri" panose="020F0502020204030204"/>
              </a:rPr>
              <a:t>Une solution serait que chaque équipe d'élèves soit accompagnée lors du rallye par un adulte qui écoute leur raisonnement et puisse le valider.</a:t>
            </a:r>
          </a:p>
          <a:p>
            <a:pPr marL="0" indent="0" algn="just">
              <a:buNone/>
            </a:pPr>
            <a:endParaRPr lang="fr-FR" dirty="0">
              <a:cs typeface="Calibri" panose="020F0502020204030204"/>
            </a:endParaRPr>
          </a:p>
          <a:p>
            <a:pPr marL="0" indent="0" algn="just">
              <a:buNone/>
            </a:pPr>
            <a:endParaRPr lang="fr-FR" dirty="0">
              <a:cs typeface="Calibri" panose="020F0502020204030204"/>
            </a:endParaRPr>
          </a:p>
        </p:txBody>
      </p:sp>
      <p:sp>
        <p:nvSpPr>
          <p:cNvPr id="7" name="Titre 1">
            <a:extLst>
              <a:ext uri="{FF2B5EF4-FFF2-40B4-BE49-F238E27FC236}">
                <a16:creationId xmlns:a16="http://schemas.microsoft.com/office/drawing/2014/main" id="{47269E17-8F25-3272-AA8F-0BFE362F05A5}"/>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VI Une piste à creuser : la carte anthropométrique</a:t>
            </a:r>
            <a:endParaRPr lang="fr-FR" sz="4400" b="1" dirty="0">
              <a:solidFill>
                <a:schemeClr val="bg1"/>
              </a:solidFill>
            </a:endParaRPr>
          </a:p>
        </p:txBody>
      </p:sp>
    </p:spTree>
    <p:extLst>
      <p:ext uri="{BB962C8B-B14F-4D97-AF65-F5344CB8AC3E}">
        <p14:creationId xmlns:p14="http://schemas.microsoft.com/office/powerpoint/2010/main" val="19305939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CF2CB19-20A1-8983-425F-753974A37405}"/>
              </a:ext>
            </a:extLst>
          </p:cNvPr>
          <p:cNvSpPr>
            <a:spLocks noGrp="1"/>
          </p:cNvSpPr>
          <p:nvPr>
            <p:ph idx="1"/>
          </p:nvPr>
        </p:nvSpPr>
        <p:spPr>
          <a:xfrm>
            <a:off x="445655" y="1421534"/>
            <a:ext cx="11150599" cy="4547611"/>
          </a:xfrm>
        </p:spPr>
        <p:txBody>
          <a:bodyPr vert="horz" lIns="91440" tIns="45720" rIns="91440" bIns="45720" rtlCol="0" anchor="t">
            <a:normAutofit lnSpcReduction="10000"/>
          </a:bodyPr>
          <a:lstStyle/>
          <a:p>
            <a:pPr marL="0" indent="0">
              <a:buNone/>
            </a:pPr>
            <a:r>
              <a:rPr lang="fr-FR" dirty="0">
                <a:cs typeface="Calibri"/>
              </a:rPr>
              <a:t>2. D'autres idées à tester (ou pas)…</a:t>
            </a:r>
            <a:endParaRPr lang="fr-FR" dirty="0"/>
          </a:p>
          <a:p>
            <a:pPr marL="0" indent="0">
              <a:buNone/>
            </a:pPr>
            <a:endParaRPr lang="fr-FR" dirty="0">
              <a:cs typeface="Calibri" panose="020F0502020204030204"/>
            </a:endParaRPr>
          </a:p>
          <a:p>
            <a:pPr marL="0" indent="0" algn="just">
              <a:buNone/>
            </a:pPr>
            <a:r>
              <a:rPr lang="fr-FR" dirty="0">
                <a:cs typeface="Calibri" panose="020F0502020204030204"/>
              </a:rPr>
              <a:t>Continuer à travailler avec les élèves sur des aspects plus culturels :</a:t>
            </a:r>
          </a:p>
          <a:p>
            <a:pPr marL="457200" indent="-457200" algn="just">
              <a:buFont typeface="Calibri" panose="020B0604020202020204" pitchFamily="34" charset="0"/>
              <a:buChar char="-"/>
            </a:pPr>
            <a:r>
              <a:rPr lang="fr-FR" dirty="0">
                <a:cs typeface="Calibri" panose="020F0502020204030204"/>
              </a:rPr>
              <a:t>Unités de mesure en France il y a plusieurs siècles (basés sur le corps humain et les habitudes agricoles),</a:t>
            </a:r>
          </a:p>
          <a:p>
            <a:pPr marL="457200" indent="-457200" algn="just">
              <a:buFont typeface="Calibri" panose="020B0604020202020204" pitchFamily="34" charset="0"/>
              <a:buChar char="-"/>
            </a:pPr>
            <a:r>
              <a:rPr lang="fr-FR" dirty="0">
                <a:cs typeface="Calibri" panose="020F0502020204030204"/>
              </a:rPr>
              <a:t>Unités de mesure dans les pays anglo-saxons,</a:t>
            </a:r>
          </a:p>
          <a:p>
            <a:pPr marL="457200" indent="-457200" algn="just">
              <a:buFont typeface="Calibri" panose="020B0604020202020204" pitchFamily="34" charset="0"/>
              <a:buChar char="-"/>
            </a:pPr>
            <a:r>
              <a:rPr lang="fr-FR" dirty="0">
                <a:cs typeface="Calibri" panose="020F0502020204030204"/>
              </a:rPr>
              <a:t>Définition du mètre selon les époques,</a:t>
            </a:r>
          </a:p>
          <a:p>
            <a:pPr marL="457200" indent="-457200" algn="just">
              <a:buFont typeface="Calibri" panose="020B0604020202020204" pitchFamily="34" charset="0"/>
              <a:buChar char="-"/>
            </a:pPr>
            <a:r>
              <a:rPr lang="fr-FR" dirty="0">
                <a:cs typeface="Calibri" panose="020F0502020204030204"/>
              </a:rPr>
              <a:t>Les proportions du corps humain et le nombre d'or, </a:t>
            </a:r>
          </a:p>
          <a:p>
            <a:pPr marL="457200" indent="-457200" algn="just">
              <a:buFont typeface="Calibri" panose="020B0604020202020204" pitchFamily="34" charset="0"/>
              <a:buChar char="-"/>
            </a:pPr>
            <a:r>
              <a:rPr lang="fr-FR" dirty="0">
                <a:cs typeface="Calibri" panose="020F0502020204030204"/>
              </a:rPr>
              <a:t>Les proportions du corps humain et l'homme de Vitruve de Léonard de Vinci...</a:t>
            </a:r>
          </a:p>
          <a:p>
            <a:pPr marL="0" indent="0">
              <a:buNone/>
            </a:pPr>
            <a:endParaRPr lang="fr-FR" dirty="0">
              <a:cs typeface="Calibri" panose="020F0502020204030204"/>
            </a:endParaRPr>
          </a:p>
          <a:p>
            <a:pPr marL="0" indent="0" algn="just">
              <a:buNone/>
            </a:pPr>
            <a:endParaRPr lang="fr-FR" dirty="0">
              <a:cs typeface="Calibri" panose="020F0502020204030204"/>
            </a:endParaRPr>
          </a:p>
        </p:txBody>
      </p:sp>
      <p:sp>
        <p:nvSpPr>
          <p:cNvPr id="7" name="Titre 1">
            <a:extLst>
              <a:ext uri="{FF2B5EF4-FFF2-40B4-BE49-F238E27FC236}">
                <a16:creationId xmlns:a16="http://schemas.microsoft.com/office/drawing/2014/main" id="{0D2CAC45-7870-914B-5EB1-8106696043C4}"/>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VI Une piste à creuser : la carte anthropométrique</a:t>
            </a:r>
            <a:endParaRPr lang="fr-FR" sz="4400" b="1" dirty="0">
              <a:solidFill>
                <a:schemeClr val="bg1"/>
              </a:solidFill>
            </a:endParaRPr>
          </a:p>
        </p:txBody>
      </p:sp>
    </p:spTree>
    <p:extLst>
      <p:ext uri="{BB962C8B-B14F-4D97-AF65-F5344CB8AC3E}">
        <p14:creationId xmlns:p14="http://schemas.microsoft.com/office/powerpoint/2010/main" val="41418655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DB4931A-E7E9-FB54-28B4-9EE1BD12A309}"/>
              </a:ext>
            </a:extLst>
          </p:cNvPr>
          <p:cNvSpPr>
            <a:spLocks noGrp="1"/>
          </p:cNvSpPr>
          <p:nvPr>
            <p:ph type="title"/>
          </p:nvPr>
        </p:nvSpPr>
        <p:spPr>
          <a:xfrm>
            <a:off x="1496291" y="1796762"/>
            <a:ext cx="10515600" cy="863745"/>
          </a:xfrm>
        </p:spPr>
        <p:txBody>
          <a:bodyPr/>
          <a:lstStyle/>
          <a:p>
            <a:endParaRPr lang="fr-FR" dirty="0">
              <a:cs typeface="Calibri Light"/>
            </a:endParaRPr>
          </a:p>
          <a:p>
            <a:endParaRPr lang="fr-FR" dirty="0">
              <a:cs typeface="Calibri Light"/>
            </a:endParaRPr>
          </a:p>
        </p:txBody>
      </p:sp>
      <p:sp>
        <p:nvSpPr>
          <p:cNvPr id="3" name="Espace réservé du contenu 2">
            <a:extLst>
              <a:ext uri="{FF2B5EF4-FFF2-40B4-BE49-F238E27FC236}">
                <a16:creationId xmlns:a16="http://schemas.microsoft.com/office/drawing/2014/main" id="{C7CC3DC8-77DA-18A7-1926-69F3832647F6}"/>
              </a:ext>
            </a:extLst>
          </p:cNvPr>
          <p:cNvSpPr>
            <a:spLocks noGrp="1"/>
          </p:cNvSpPr>
          <p:nvPr>
            <p:ph idx="1"/>
          </p:nvPr>
        </p:nvSpPr>
        <p:spPr>
          <a:xfrm>
            <a:off x="584200" y="1190625"/>
            <a:ext cx="10723418" cy="5205701"/>
          </a:xfrm>
        </p:spPr>
        <p:txBody>
          <a:bodyPr vert="horz" lIns="91440" tIns="45720" rIns="91440" bIns="45720" rtlCol="0" anchor="t">
            <a:normAutofit/>
          </a:bodyPr>
          <a:lstStyle/>
          <a:p>
            <a:pPr marL="514350" indent="-514350">
              <a:buAutoNum type="arabicPeriod"/>
            </a:pPr>
            <a:r>
              <a:rPr lang="fr-FR" dirty="0">
                <a:cs typeface="Calibri"/>
              </a:rPr>
              <a:t>La liaison collège-lycée ; la journée d'intégration en 2de</a:t>
            </a:r>
          </a:p>
          <a:p>
            <a:pPr marL="514350" indent="-514350">
              <a:buAutoNum type="arabicPeriod"/>
            </a:pPr>
            <a:endParaRPr lang="fr-FR" dirty="0">
              <a:cs typeface="Calibri"/>
            </a:endParaRPr>
          </a:p>
          <a:p>
            <a:pPr marL="0" indent="0" algn="just">
              <a:buNone/>
            </a:pPr>
            <a:r>
              <a:rPr lang="fr-FR" sz="2000" u="sng" dirty="0">
                <a:cs typeface="Calibri"/>
              </a:rPr>
              <a:t>Des idées en lien avec le programme de 3ème :</a:t>
            </a:r>
          </a:p>
          <a:p>
            <a:pPr marL="0" indent="0" algn="just">
              <a:buNone/>
            </a:pPr>
            <a:endParaRPr lang="fr-FR" sz="2000" u="sng" dirty="0">
              <a:cs typeface="Calibri"/>
            </a:endParaRPr>
          </a:p>
          <a:p>
            <a:pPr algn="just">
              <a:buFont typeface="Calibri" panose="020B0604020202020204" pitchFamily="34" charset="0"/>
              <a:buChar char="-"/>
            </a:pPr>
            <a:r>
              <a:rPr lang="fr-FR" sz="2000" dirty="0">
                <a:cs typeface="Calibri"/>
              </a:rPr>
              <a:t>Théorème de Thalès et agrandissement/réduction (exemple des marches en forme de trapèze et de la hauteur de la porte) ;</a:t>
            </a:r>
          </a:p>
          <a:p>
            <a:pPr algn="just">
              <a:buFont typeface="Calibri" panose="020B0604020202020204" pitchFamily="34" charset="0"/>
              <a:buChar char="-"/>
            </a:pPr>
            <a:r>
              <a:rPr lang="fr-FR" sz="2000" dirty="0">
                <a:cs typeface="Calibri"/>
              </a:rPr>
              <a:t>Théorème de Pythagore (exemple facile à trouver avec un toit) ; </a:t>
            </a:r>
          </a:p>
          <a:p>
            <a:pPr algn="just">
              <a:buFont typeface="Calibri" panose="020B0604020202020204" pitchFamily="34" charset="0"/>
              <a:buChar char="-"/>
            </a:pPr>
            <a:r>
              <a:rPr lang="fr-FR" sz="2000" dirty="0">
                <a:cs typeface="Calibri"/>
              </a:rPr>
              <a:t>Des probabilités (exemple du flâneur des gouttières et du puits) ;</a:t>
            </a:r>
          </a:p>
          <a:p>
            <a:pPr algn="just">
              <a:buFont typeface="Calibri" panose="020B0604020202020204" pitchFamily="34" charset="0"/>
              <a:buChar char="-"/>
            </a:pPr>
            <a:r>
              <a:rPr lang="fr-FR" sz="2000" dirty="0">
                <a:cs typeface="Calibri"/>
              </a:rPr>
              <a:t>De la proportionnalité (exemple de l'échelle d'un plan et de l'escargot sur le totem) ;</a:t>
            </a:r>
          </a:p>
          <a:p>
            <a:pPr algn="just">
              <a:buFont typeface="Calibri" panose="020B0604020202020204" pitchFamily="34" charset="0"/>
              <a:buChar char="-"/>
            </a:pPr>
            <a:r>
              <a:rPr lang="fr-FR" sz="2000" dirty="0">
                <a:cs typeface="Calibri"/>
              </a:rPr>
              <a:t>Des pourcentages (exemple du pourcentage de voyelles sur un panneau) ;</a:t>
            </a:r>
          </a:p>
          <a:p>
            <a:pPr algn="just">
              <a:buFont typeface="Calibri" panose="020B0604020202020204" pitchFamily="34" charset="0"/>
              <a:buChar char="-"/>
            </a:pPr>
            <a:r>
              <a:rPr lang="fr-FR" sz="2000" dirty="0">
                <a:cs typeface="Calibri"/>
              </a:rPr>
              <a:t>Des statistiques (exemple du menu où on peut demander moyenne, médiane, étendue, écart-type...) ;</a:t>
            </a:r>
          </a:p>
          <a:p>
            <a:pPr marL="0" indent="0">
              <a:buNone/>
            </a:pPr>
            <a:endParaRPr lang="fr-FR" dirty="0">
              <a:cs typeface="Calibri"/>
            </a:endParaRPr>
          </a:p>
          <a:p>
            <a:pPr marL="514350" indent="-514350">
              <a:buAutoNum type="arabicPeriod"/>
            </a:pPr>
            <a:endParaRPr lang="fr-FR" dirty="0">
              <a:cs typeface="Calibri"/>
            </a:endParaRPr>
          </a:p>
          <a:p>
            <a:pPr marL="514350" indent="-514350">
              <a:buAutoNum type="arabicPeriod"/>
            </a:pPr>
            <a:endParaRPr lang="fr-FR" dirty="0">
              <a:cs typeface="Calibri"/>
            </a:endParaRPr>
          </a:p>
          <a:p>
            <a:pPr marL="514350" indent="-514350">
              <a:buAutoNum type="arabicPeriod"/>
            </a:pPr>
            <a:endParaRPr lang="fr-FR" dirty="0">
              <a:cs typeface="Calibri"/>
            </a:endParaRPr>
          </a:p>
        </p:txBody>
      </p:sp>
      <p:sp>
        <p:nvSpPr>
          <p:cNvPr id="5" name="Titre 1">
            <a:extLst>
              <a:ext uri="{FF2B5EF4-FFF2-40B4-BE49-F238E27FC236}">
                <a16:creationId xmlns:a16="http://schemas.microsoft.com/office/drawing/2014/main" id="{615EF41E-AB8E-85B7-7C5C-5D7B623D38E7}"/>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VII Perspectives pour l’an prochain et après...</a:t>
            </a:r>
            <a:endParaRPr lang="fr-FR" sz="4400" b="1" dirty="0">
              <a:solidFill>
                <a:schemeClr val="bg1"/>
              </a:solidFill>
            </a:endParaRPr>
          </a:p>
        </p:txBody>
      </p:sp>
    </p:spTree>
    <p:extLst>
      <p:ext uri="{BB962C8B-B14F-4D97-AF65-F5344CB8AC3E}">
        <p14:creationId xmlns:p14="http://schemas.microsoft.com/office/powerpoint/2010/main" val="61648808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7CC3DC8-77DA-18A7-1926-69F3832647F6}"/>
              </a:ext>
            </a:extLst>
          </p:cNvPr>
          <p:cNvSpPr>
            <a:spLocks noGrp="1"/>
          </p:cNvSpPr>
          <p:nvPr>
            <p:ph idx="1"/>
          </p:nvPr>
        </p:nvSpPr>
        <p:spPr>
          <a:xfrm>
            <a:off x="584200" y="1190625"/>
            <a:ext cx="10723418" cy="5205701"/>
          </a:xfrm>
        </p:spPr>
        <p:txBody>
          <a:bodyPr vert="horz" lIns="91440" tIns="45720" rIns="91440" bIns="45720" rtlCol="0" anchor="t">
            <a:normAutofit/>
          </a:bodyPr>
          <a:lstStyle/>
          <a:p>
            <a:pPr marL="514350" indent="-514350">
              <a:buAutoNum type="arabicPeriod"/>
            </a:pPr>
            <a:r>
              <a:rPr lang="fr-FR" dirty="0">
                <a:cs typeface="Calibri"/>
              </a:rPr>
              <a:t>La liaison collège-lycée ; la journée d'intégration en 2de</a:t>
            </a:r>
          </a:p>
          <a:p>
            <a:pPr marL="514350" indent="-514350">
              <a:buAutoNum type="arabicPeriod"/>
            </a:pPr>
            <a:endParaRPr lang="fr-FR" dirty="0">
              <a:cs typeface="Calibri"/>
            </a:endParaRPr>
          </a:p>
          <a:p>
            <a:pPr marL="0" indent="0" algn="just">
              <a:buNone/>
            </a:pPr>
            <a:r>
              <a:rPr lang="fr-FR" sz="2000" u="sng" dirty="0">
                <a:cs typeface="Calibri"/>
              </a:rPr>
              <a:t>Des idées en lien avec le programme de 3ème :</a:t>
            </a:r>
          </a:p>
          <a:p>
            <a:pPr marL="0" indent="0" algn="just">
              <a:buNone/>
            </a:pPr>
            <a:endParaRPr lang="fr-FR" sz="2000" u="sng" dirty="0">
              <a:cs typeface="Calibri"/>
            </a:endParaRPr>
          </a:p>
          <a:p>
            <a:pPr algn="just">
              <a:buFont typeface="Calibri" panose="020B0604020202020204" pitchFamily="34" charset="0"/>
              <a:buChar char="-"/>
            </a:pPr>
            <a:r>
              <a:rPr lang="fr-FR" sz="2000" dirty="0">
                <a:cs typeface="Calibri"/>
              </a:rPr>
              <a:t>Des angles (exemple des bandes au cinéma) ;</a:t>
            </a:r>
          </a:p>
          <a:p>
            <a:pPr algn="just">
              <a:buFont typeface="Calibri" panose="020B0604020202020204" pitchFamily="34" charset="0"/>
              <a:buChar char="-"/>
            </a:pPr>
            <a:r>
              <a:rPr lang="fr-FR" sz="2000" dirty="0">
                <a:cs typeface="Calibri"/>
              </a:rPr>
              <a:t>Des calculs de périmètre, aire, volume (exemple de la médiathèque, de la fontaine...) ;</a:t>
            </a:r>
          </a:p>
          <a:p>
            <a:pPr algn="just">
              <a:buFont typeface="Calibri" panose="020B0604020202020204" pitchFamily="34" charset="0"/>
              <a:buChar char="-"/>
            </a:pPr>
            <a:r>
              <a:rPr lang="fr-FR" sz="2000" dirty="0">
                <a:cs typeface="Calibri"/>
              </a:rPr>
              <a:t>Des coefficients directeurs (exemple des marches au cinéma) ;</a:t>
            </a:r>
          </a:p>
          <a:p>
            <a:pPr algn="just">
              <a:buFont typeface="Calibri" panose="020B0604020202020204" pitchFamily="34" charset="0"/>
              <a:buChar char="-"/>
            </a:pPr>
            <a:r>
              <a:rPr lang="fr-FR" sz="2000" dirty="0">
                <a:cs typeface="Calibri"/>
              </a:rPr>
              <a:t>Des symétries axiales et centrales (plein d'exemples dans une ville !) ;</a:t>
            </a:r>
          </a:p>
          <a:p>
            <a:pPr algn="just">
              <a:buFont typeface="Calibri" panose="020B0604020202020204" pitchFamily="34" charset="0"/>
              <a:buChar char="-"/>
            </a:pPr>
            <a:r>
              <a:rPr lang="fr-FR" sz="2000" dirty="0">
                <a:cs typeface="Calibri"/>
              </a:rPr>
              <a:t>Isoler une variable (exemple du banc autour d'un arbre à Laval) ...</a:t>
            </a:r>
            <a:endParaRPr lang="fr-FR" dirty="0"/>
          </a:p>
          <a:p>
            <a:pPr marL="0" indent="0">
              <a:buNone/>
            </a:pPr>
            <a:endParaRPr lang="fr-FR" dirty="0">
              <a:cs typeface="Calibri"/>
            </a:endParaRPr>
          </a:p>
          <a:p>
            <a:pPr marL="514350" indent="-514350">
              <a:buAutoNum type="arabicPeriod"/>
            </a:pPr>
            <a:endParaRPr lang="fr-FR" dirty="0">
              <a:cs typeface="Calibri"/>
            </a:endParaRPr>
          </a:p>
          <a:p>
            <a:pPr marL="514350" indent="-514350">
              <a:buAutoNum type="arabicPeriod"/>
            </a:pPr>
            <a:endParaRPr lang="fr-FR" dirty="0">
              <a:cs typeface="Calibri"/>
            </a:endParaRPr>
          </a:p>
          <a:p>
            <a:pPr marL="514350" indent="-514350">
              <a:buAutoNum type="arabicPeriod"/>
            </a:pPr>
            <a:endParaRPr lang="fr-FR" dirty="0">
              <a:cs typeface="Calibri"/>
            </a:endParaRPr>
          </a:p>
        </p:txBody>
      </p:sp>
      <p:sp>
        <p:nvSpPr>
          <p:cNvPr id="7" name="Titre 1">
            <a:extLst>
              <a:ext uri="{FF2B5EF4-FFF2-40B4-BE49-F238E27FC236}">
                <a16:creationId xmlns:a16="http://schemas.microsoft.com/office/drawing/2014/main" id="{A9D107D2-85B7-5F31-8C22-1827863755DF}"/>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VII Perspectives pour l’an prochain et après...</a:t>
            </a:r>
            <a:endParaRPr lang="fr-FR" sz="4400" b="1" dirty="0">
              <a:solidFill>
                <a:schemeClr val="bg1"/>
              </a:solidFill>
            </a:endParaRPr>
          </a:p>
        </p:txBody>
      </p:sp>
    </p:spTree>
    <p:extLst>
      <p:ext uri="{BB962C8B-B14F-4D97-AF65-F5344CB8AC3E}">
        <p14:creationId xmlns:p14="http://schemas.microsoft.com/office/powerpoint/2010/main" val="412652057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7CC3DC8-77DA-18A7-1926-69F3832647F6}"/>
              </a:ext>
            </a:extLst>
          </p:cNvPr>
          <p:cNvSpPr>
            <a:spLocks noGrp="1"/>
          </p:cNvSpPr>
          <p:nvPr>
            <p:ph idx="1"/>
          </p:nvPr>
        </p:nvSpPr>
        <p:spPr>
          <a:xfrm>
            <a:off x="584200" y="1190625"/>
            <a:ext cx="10723418" cy="5418061"/>
          </a:xfrm>
        </p:spPr>
        <p:txBody>
          <a:bodyPr vert="horz" lIns="91440" tIns="45720" rIns="91440" bIns="45720" rtlCol="0" anchor="t">
            <a:normAutofit fontScale="92500" lnSpcReduction="20000"/>
          </a:bodyPr>
          <a:lstStyle/>
          <a:p>
            <a:pPr marL="0" indent="0">
              <a:buNone/>
            </a:pPr>
            <a:r>
              <a:rPr lang="fr-FR" dirty="0">
                <a:cs typeface="Calibri" panose="020F0502020204030204"/>
              </a:rPr>
              <a:t>2. Le fil rouge en 2de</a:t>
            </a:r>
          </a:p>
          <a:p>
            <a:pPr marL="0" indent="0">
              <a:buNone/>
            </a:pPr>
            <a:endParaRPr lang="fr-FR" dirty="0">
              <a:cs typeface="Calibri" panose="020F0502020204030204"/>
            </a:endParaRPr>
          </a:p>
          <a:p>
            <a:pPr marL="0" indent="0" algn="just">
              <a:buNone/>
            </a:pPr>
            <a:r>
              <a:rPr lang="fr-FR" sz="2200" dirty="0">
                <a:cs typeface="Calibri"/>
              </a:rPr>
              <a:t>Des questions à créer toute l'année par les élèves en lien avec le programme de 2de. Voici quelques thèmes qui s'y prêtent plutôt bien :</a:t>
            </a:r>
          </a:p>
          <a:p>
            <a:pPr algn="just">
              <a:buFont typeface="Calibri" panose="020B0604020202020204" pitchFamily="34" charset="0"/>
              <a:buChar char="-"/>
            </a:pPr>
            <a:r>
              <a:rPr lang="fr-FR" sz="2200" dirty="0">
                <a:cs typeface="Calibri"/>
              </a:rPr>
              <a:t>    Nature des nombres,</a:t>
            </a:r>
          </a:p>
          <a:p>
            <a:pPr algn="just">
              <a:buFont typeface="Calibri" panose="020B0604020202020204" pitchFamily="34" charset="0"/>
              <a:buChar char="-"/>
            </a:pPr>
            <a:r>
              <a:rPr lang="fr-FR" sz="2200" dirty="0">
                <a:cs typeface="Calibri"/>
              </a:rPr>
              <a:t>    Arithmétique</a:t>
            </a:r>
          </a:p>
          <a:p>
            <a:pPr marL="457200" indent="-457200" algn="just">
              <a:buFont typeface="Calibri" panose="020B0604020202020204" pitchFamily="34" charset="0"/>
              <a:buChar char="-"/>
            </a:pPr>
            <a:r>
              <a:rPr lang="fr-FR" sz="2200" dirty="0">
                <a:cs typeface="Calibri"/>
              </a:rPr>
              <a:t>Pourcentages (proportion et évolution),</a:t>
            </a:r>
          </a:p>
          <a:p>
            <a:pPr marL="457200" indent="-457200" algn="just">
              <a:buFont typeface="Calibri" panose="020B0604020202020204" pitchFamily="34" charset="0"/>
              <a:buChar char="-"/>
            </a:pPr>
            <a:r>
              <a:rPr lang="fr-FR" sz="2200" dirty="0">
                <a:cs typeface="Calibri"/>
              </a:rPr>
              <a:t>Statistiques (moyenne, médiane, quartiles, écart-type, étendue),</a:t>
            </a:r>
          </a:p>
          <a:p>
            <a:pPr marL="457200" indent="-457200" algn="just">
              <a:buFont typeface="Calibri" panose="020B0604020202020204" pitchFamily="34" charset="0"/>
              <a:buChar char="-"/>
            </a:pPr>
            <a:r>
              <a:rPr lang="fr-FR" sz="2200" dirty="0">
                <a:cs typeface="Calibri"/>
              </a:rPr>
              <a:t>Projeté orthogonal et plus court chemin,</a:t>
            </a:r>
          </a:p>
          <a:p>
            <a:pPr marL="457200" indent="-457200" algn="just">
              <a:buFont typeface="Calibri" panose="020B0604020202020204" pitchFamily="34" charset="0"/>
              <a:buChar char="-"/>
            </a:pPr>
            <a:r>
              <a:rPr lang="fr-FR" sz="2200" dirty="0">
                <a:cs typeface="Calibri"/>
              </a:rPr>
              <a:t>Vecteurs,</a:t>
            </a:r>
          </a:p>
          <a:p>
            <a:pPr marL="457200" indent="-457200" algn="just">
              <a:buFont typeface="Calibri" panose="020B0604020202020204" pitchFamily="34" charset="0"/>
              <a:buChar char="-"/>
            </a:pPr>
            <a:r>
              <a:rPr lang="fr-FR" sz="2200" dirty="0">
                <a:cs typeface="Calibri"/>
              </a:rPr>
              <a:t>Courbes des fonctions de référence,</a:t>
            </a:r>
          </a:p>
          <a:p>
            <a:pPr marL="457200" indent="-457200" algn="just">
              <a:buFont typeface="Calibri" panose="020B0604020202020204" pitchFamily="34" charset="0"/>
              <a:buChar char="-"/>
            </a:pPr>
            <a:r>
              <a:rPr lang="fr-FR" sz="2200" dirty="0">
                <a:cs typeface="Calibri"/>
              </a:rPr>
              <a:t>Probabilités,</a:t>
            </a:r>
          </a:p>
          <a:p>
            <a:pPr marL="457200" indent="-457200" algn="just">
              <a:buFont typeface="Calibri" panose="020B0604020202020204" pitchFamily="34" charset="0"/>
              <a:buChar char="-"/>
            </a:pPr>
            <a:r>
              <a:rPr lang="fr-FR" sz="2200" dirty="0">
                <a:cs typeface="Calibri"/>
              </a:rPr>
              <a:t>Coefficient directeur,</a:t>
            </a:r>
          </a:p>
          <a:p>
            <a:pPr marL="457200" indent="-457200" algn="just">
              <a:buFont typeface="Calibri" panose="020B0604020202020204" pitchFamily="34" charset="0"/>
              <a:buChar char="-"/>
            </a:pPr>
            <a:r>
              <a:rPr lang="fr-FR" sz="2200" dirty="0">
                <a:cs typeface="Calibri"/>
              </a:rPr>
              <a:t>Equations,</a:t>
            </a:r>
          </a:p>
          <a:p>
            <a:pPr marL="457200" indent="-457200" algn="just">
              <a:buFont typeface="Calibri" panose="020B0604020202020204" pitchFamily="34" charset="0"/>
              <a:buChar char="-"/>
            </a:pPr>
            <a:r>
              <a:rPr lang="fr-FR" sz="2200" dirty="0">
                <a:cs typeface="Calibri"/>
              </a:rPr>
              <a:t>Systèmes...</a:t>
            </a:r>
          </a:p>
          <a:p>
            <a:pPr marL="457200" indent="-457200" algn="just">
              <a:buFont typeface="Calibri" panose="020B0604020202020204" pitchFamily="34" charset="0"/>
              <a:buChar char="-"/>
            </a:pPr>
            <a:endParaRPr lang="fr-FR" dirty="0">
              <a:cs typeface="Calibri"/>
            </a:endParaRPr>
          </a:p>
          <a:p>
            <a:pPr marL="514350" indent="-514350">
              <a:buAutoNum type="arabicPeriod"/>
            </a:pPr>
            <a:endParaRPr lang="fr-FR" dirty="0">
              <a:cs typeface="Calibri"/>
            </a:endParaRPr>
          </a:p>
          <a:p>
            <a:pPr marL="514350" indent="-514350">
              <a:buAutoNum type="arabicPeriod"/>
            </a:pPr>
            <a:endParaRPr lang="fr-FR" dirty="0">
              <a:cs typeface="Calibri"/>
            </a:endParaRPr>
          </a:p>
          <a:p>
            <a:pPr marL="514350" indent="-514350">
              <a:buAutoNum type="arabicPeriod"/>
            </a:pPr>
            <a:endParaRPr lang="fr-FR" dirty="0">
              <a:cs typeface="Calibri"/>
            </a:endParaRPr>
          </a:p>
        </p:txBody>
      </p:sp>
      <p:sp>
        <p:nvSpPr>
          <p:cNvPr id="7" name="Titre 1">
            <a:extLst>
              <a:ext uri="{FF2B5EF4-FFF2-40B4-BE49-F238E27FC236}">
                <a16:creationId xmlns:a16="http://schemas.microsoft.com/office/drawing/2014/main" id="{A6D7CCD6-6716-EA27-8ED7-45A4486AFEC8}"/>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VII Perspectives pour l’an prochain et après...</a:t>
            </a:r>
            <a:endParaRPr lang="fr-FR" sz="4400" b="1" dirty="0">
              <a:solidFill>
                <a:schemeClr val="bg1"/>
              </a:solidFill>
            </a:endParaRPr>
          </a:p>
        </p:txBody>
      </p:sp>
    </p:spTree>
    <p:extLst>
      <p:ext uri="{BB962C8B-B14F-4D97-AF65-F5344CB8AC3E}">
        <p14:creationId xmlns:p14="http://schemas.microsoft.com/office/powerpoint/2010/main" val="155075719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7CC3DC8-77DA-18A7-1926-69F3832647F6}"/>
              </a:ext>
            </a:extLst>
          </p:cNvPr>
          <p:cNvSpPr>
            <a:spLocks noGrp="1"/>
          </p:cNvSpPr>
          <p:nvPr>
            <p:ph idx="1"/>
          </p:nvPr>
        </p:nvSpPr>
        <p:spPr>
          <a:xfrm>
            <a:off x="584200" y="1190625"/>
            <a:ext cx="10723418" cy="5205701"/>
          </a:xfrm>
        </p:spPr>
        <p:txBody>
          <a:bodyPr vert="horz" lIns="91440" tIns="45720" rIns="91440" bIns="45720" rtlCol="0" anchor="t">
            <a:normAutofit/>
          </a:bodyPr>
          <a:lstStyle/>
          <a:p>
            <a:pPr marL="0" indent="0">
              <a:buNone/>
            </a:pPr>
            <a:r>
              <a:rPr lang="fr-FR" dirty="0">
                <a:cs typeface="Calibri"/>
              </a:rPr>
              <a:t>3. Collaborations avec d'autres collègues </a:t>
            </a:r>
            <a:endParaRPr lang="fr-FR" dirty="0"/>
          </a:p>
          <a:p>
            <a:pPr marL="0" indent="0">
              <a:buNone/>
            </a:pPr>
            <a:endParaRPr lang="fr-FR" dirty="0">
              <a:cs typeface="Calibri"/>
            </a:endParaRPr>
          </a:p>
          <a:p>
            <a:pPr marL="457200" indent="-457200" algn="just">
              <a:buFont typeface="Calibri" panose="020B0604020202020204" pitchFamily="34" charset="0"/>
              <a:buChar char="-"/>
            </a:pPr>
            <a:r>
              <a:rPr lang="fr-FR" dirty="0">
                <a:cs typeface="Calibri"/>
              </a:rPr>
              <a:t>Collègue d'histoire-géographie partant pour ajouter des questions historiques, notamment pour la journée d'intégration ;</a:t>
            </a:r>
          </a:p>
          <a:p>
            <a:pPr marL="457200" indent="-457200" algn="just">
              <a:buFont typeface="Calibri" panose="020B0604020202020204" pitchFamily="34" charset="0"/>
              <a:buChar char="-"/>
            </a:pPr>
            <a:r>
              <a:rPr lang="fr-FR" dirty="0">
                <a:cs typeface="Calibri"/>
              </a:rPr>
              <a:t>Collègues de PC et SVT partants pour élargir les questions à l'enseignement scientifique ;</a:t>
            </a:r>
          </a:p>
          <a:p>
            <a:pPr marL="457200" indent="-457200" algn="just">
              <a:buFont typeface="Calibri" panose="020B0604020202020204" pitchFamily="34" charset="0"/>
              <a:buChar char="-"/>
            </a:pPr>
            <a:r>
              <a:rPr lang="fr-FR" dirty="0">
                <a:cs typeface="Calibri"/>
              </a:rPr>
              <a:t>Collègues de langue associés pour créer un rallye en Anglais, Espagnol ou Allemand.</a:t>
            </a:r>
          </a:p>
          <a:p>
            <a:pPr marL="514350" indent="-514350">
              <a:buAutoNum type="arabicPeriod"/>
            </a:pPr>
            <a:endParaRPr lang="fr-FR" dirty="0">
              <a:cs typeface="Calibri"/>
            </a:endParaRPr>
          </a:p>
          <a:p>
            <a:pPr marL="514350" indent="-514350">
              <a:buAutoNum type="arabicPeriod"/>
            </a:pPr>
            <a:endParaRPr lang="fr-FR" dirty="0">
              <a:cs typeface="Calibri"/>
            </a:endParaRPr>
          </a:p>
        </p:txBody>
      </p:sp>
      <p:sp>
        <p:nvSpPr>
          <p:cNvPr id="7" name="Titre 1">
            <a:extLst>
              <a:ext uri="{FF2B5EF4-FFF2-40B4-BE49-F238E27FC236}">
                <a16:creationId xmlns:a16="http://schemas.microsoft.com/office/drawing/2014/main" id="{E7C9C8FD-3063-708D-A213-20C140DF770D}"/>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VII Perspectives pour l’an prochain et après...</a:t>
            </a:r>
            <a:endParaRPr lang="fr-FR" sz="4400" b="1" dirty="0">
              <a:solidFill>
                <a:schemeClr val="bg1"/>
              </a:solidFill>
            </a:endParaRPr>
          </a:p>
        </p:txBody>
      </p:sp>
    </p:spTree>
    <p:extLst>
      <p:ext uri="{BB962C8B-B14F-4D97-AF65-F5344CB8AC3E}">
        <p14:creationId xmlns:p14="http://schemas.microsoft.com/office/powerpoint/2010/main" val="264584465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2BFC278-CB01-995A-1268-86264F55AF1B}"/>
              </a:ext>
            </a:extLst>
          </p:cNvPr>
          <p:cNvSpPr>
            <a:spLocks noGrp="1"/>
          </p:cNvSpPr>
          <p:nvPr>
            <p:ph idx="1"/>
          </p:nvPr>
        </p:nvSpPr>
        <p:spPr>
          <a:xfrm>
            <a:off x="446790" y="1463741"/>
            <a:ext cx="10850418" cy="4663065"/>
          </a:xfrm>
        </p:spPr>
        <p:txBody>
          <a:bodyPr vert="horz" lIns="91440" tIns="45720" rIns="91440" bIns="45720" rtlCol="0" anchor="t">
            <a:normAutofit/>
          </a:bodyPr>
          <a:lstStyle/>
          <a:p>
            <a:pPr marL="0" indent="0" algn="just">
              <a:buNone/>
            </a:pPr>
            <a:r>
              <a:rPr lang="fr-FR" dirty="0">
                <a:cs typeface="Calibri"/>
              </a:rPr>
              <a:t>Pour chercher un parcours dans notre région : faisable facilement sur </a:t>
            </a:r>
            <a:r>
              <a:rPr lang="fr-FR">
                <a:cs typeface="Calibri"/>
              </a:rPr>
              <a:t>l'application et sur le portail web MathCityMap.</a:t>
            </a:r>
            <a:endParaRPr lang="fr-FR"/>
          </a:p>
          <a:p>
            <a:pPr marL="0" indent="0">
              <a:buNone/>
            </a:pPr>
            <a:endParaRPr lang="fr-FR" dirty="0">
              <a:cs typeface="Calibri"/>
            </a:endParaRPr>
          </a:p>
          <a:p>
            <a:pPr marL="0" indent="0">
              <a:buNone/>
            </a:pPr>
            <a:r>
              <a:rPr lang="fr-FR">
                <a:cs typeface="Calibri"/>
              </a:rPr>
              <a:t>On crée en direct une épreuve puis un parcours et ensuite c'est à vous ! </a:t>
            </a:r>
            <a:endParaRPr lang="fr-FR" dirty="0">
              <a:cs typeface="Calibri"/>
            </a:endParaRPr>
          </a:p>
          <a:p>
            <a:pPr marL="0" indent="0">
              <a:buNone/>
            </a:pPr>
            <a:r>
              <a:rPr lang="fr-FR">
                <a:cs typeface="Calibri"/>
              </a:rPr>
              <a:t>Créer une épreuve.</a:t>
            </a:r>
          </a:p>
          <a:p>
            <a:pPr marL="0" indent="0">
              <a:buNone/>
            </a:pPr>
            <a:r>
              <a:rPr lang="fr-FR" dirty="0">
                <a:cs typeface="Calibri"/>
              </a:rPr>
              <a:t>Créer un parcours.</a:t>
            </a:r>
          </a:p>
          <a:p>
            <a:endParaRPr lang="fr-FR" dirty="0">
              <a:cs typeface="Calibri"/>
            </a:endParaRPr>
          </a:p>
        </p:txBody>
      </p:sp>
      <p:sp>
        <p:nvSpPr>
          <p:cNvPr id="5" name="Titre 1">
            <a:extLst>
              <a:ext uri="{FF2B5EF4-FFF2-40B4-BE49-F238E27FC236}">
                <a16:creationId xmlns:a16="http://schemas.microsoft.com/office/drawing/2014/main" id="{AF6B9CBB-52C1-0CAD-03D1-E994E58111EA}"/>
              </a:ext>
            </a:extLst>
          </p:cNvPr>
          <p:cNvSpPr txBox="1">
            <a:spLocks/>
          </p:cNvSpPr>
          <p:nvPr/>
        </p:nvSpPr>
        <p:spPr>
          <a:xfrm>
            <a:off x="447811" y="240255"/>
            <a:ext cx="11298827" cy="717035"/>
          </a:xfrm>
          <a:prstGeom prst="rect">
            <a:avLst/>
          </a:prstGeom>
          <a:solidFill>
            <a:srgbClr val="145B82">
              <a:alpha val="87000"/>
            </a:srgbClr>
          </a:solidFill>
        </p:spPr>
        <p:txBody>
          <a:bodyPr vert="horz" lIns="91440" tIns="45720" rIns="91440" bIns="45720" rtlCol="0" anchor="b">
            <a:normAutofit lnSpcReduction="10000"/>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4400" b="1" dirty="0">
                <a:solidFill>
                  <a:schemeClr val="bg1"/>
                </a:solidFill>
                <a:latin typeface="Calibri Light"/>
                <a:cs typeface="Calibri Light"/>
              </a:rPr>
              <a:t>VIII A vous de créer un parcours !</a:t>
            </a:r>
            <a:endParaRPr lang="fr-FR" b="1" dirty="0">
              <a:solidFill>
                <a:schemeClr val="bg1"/>
              </a:solidFill>
            </a:endParaRPr>
          </a:p>
        </p:txBody>
      </p:sp>
    </p:spTree>
    <p:extLst>
      <p:ext uri="{BB962C8B-B14F-4D97-AF65-F5344CB8AC3E}">
        <p14:creationId xmlns:p14="http://schemas.microsoft.com/office/powerpoint/2010/main" val="1314996597"/>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TotalTime>
  <Words>2930</Words>
  <Application>Microsoft Office PowerPoint</Application>
  <PresentationFormat>Grand écran</PresentationFormat>
  <Paragraphs>362</Paragraphs>
  <Slides>53</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53</vt:i4>
      </vt:variant>
    </vt:vector>
  </HeadingPairs>
  <TitlesOfParts>
    <vt:vector size="58" baseType="lpstr">
      <vt:lpstr>Arial</vt:lpstr>
      <vt:lpstr>Calibri</vt:lpstr>
      <vt:lpstr>Calibri Light</vt:lpstr>
      <vt:lpstr>SFSS1095</vt:lpstr>
      <vt:lpstr>Thème Office</vt:lpstr>
      <vt:lpstr>Adeline Pay et Laurence Terrasson Mercredi 31 mai 2023</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 1. Au lycée Blaise Pascal de Segré </vt:lpstr>
      <vt:lpstr>2. Au lycée Raoul Vadepied d'Evron</vt:lpstr>
      <vt:lpstr>2. Au lycée Raoul Vadepied d'Evron</vt:lpstr>
      <vt:lpstr>2. Au lycée Raoul Vadepied d'Evron</vt:lpstr>
      <vt:lpstr>2. Au lycée Raoul Vadepied d'Evron </vt:lpstr>
      <vt:lpstr>Présentation PowerPoint</vt:lpstr>
      <vt:lpstr>Présentation PowerPoint</vt:lpstr>
      <vt:lpstr>Présentation PowerPoint</vt:lpstr>
      <vt:lpstr>Présentation PowerPoint</vt:lpstr>
      <vt:lpstr>Présentation PowerPoint</vt:lpstr>
      <vt:lpstr> </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MathCityMap  Mercredi 31 mai 2023</dc:title>
  <dc:creator>Adeline PAY</dc:creator>
  <cp:lastModifiedBy>Adeline PAY</cp:lastModifiedBy>
  <cp:revision>2390</cp:revision>
  <dcterms:created xsi:type="dcterms:W3CDTF">2023-05-04T15:45:10Z</dcterms:created>
  <dcterms:modified xsi:type="dcterms:W3CDTF">2023-06-12T08:07:48Z</dcterms:modified>
</cp:coreProperties>
</file>